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426681e405a420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4" r:id="rId2"/>
    <p:sldId id="311" r:id="rId3"/>
    <p:sldId id="414" r:id="rId4"/>
    <p:sldId id="309" r:id="rId5"/>
    <p:sldId id="423" r:id="rId6"/>
    <p:sldId id="310" r:id="rId7"/>
    <p:sldId id="415" r:id="rId8"/>
    <p:sldId id="29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  <a:srgbClr val="FFBC01"/>
    <a:srgbClr val="0097E0"/>
    <a:srgbClr val="FF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3742" autoAdjust="0"/>
  </p:normalViewPr>
  <p:slideViewPr>
    <p:cSldViewPr>
      <p:cViewPr varScale="1">
        <p:scale>
          <a:sx n="163" d="100"/>
          <a:sy n="163" d="100"/>
        </p:scale>
        <p:origin x="4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B080-253E-E445-A109-59A16D1174E2}" type="datetimeFigureOut">
              <a:rPr kumimoji="1" lang="zh-CN" altLang="en-US" smtClean="0"/>
              <a:pPr/>
              <a:t>2019/10/26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55C8-2E58-4448-99E1-92E415326C7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476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7E7B-3FB3-4155-BC70-A1B43E3E9B7B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C5C5-CBA3-44AC-8ABB-51D5FCB7F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137924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Rectangle 4"/>
          <p:cNvSpPr>
            <a:spLocks/>
          </p:cNvSpPr>
          <p:nvPr userDrawn="1"/>
        </p:nvSpPr>
        <p:spPr bwMode="auto">
          <a:xfrm>
            <a:off x="3491880" y="4341465"/>
            <a:ext cx="3822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本产品保密并受到版权法保护</a:t>
            </a:r>
            <a:endParaRPr lang="en-US" altLang="zh-CN" dirty="0">
              <a:solidFill>
                <a:srgbClr val="4C4C4C"/>
              </a:solidFill>
              <a:latin typeface="Gill Sans Light" charset="0"/>
              <a:cs typeface="Gill Sans Light" charset="0"/>
              <a:sym typeface="Gill Sans Light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rgbClr val="4C4C4C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Confidential and Protected by Copyright Laws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-612576" y="-236562"/>
            <a:ext cx="2220788" cy="4441576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5206480">
            <a:off x="905400" y="170043"/>
            <a:ext cx="2863000" cy="5725999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21600"/>
            <a:ext cx="7772400" cy="1102519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698626"/>
            <a:ext cx="6400800" cy="5211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48" y="3723878"/>
            <a:ext cx="1166400" cy="116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12" y="107241"/>
            <a:ext cx="1354402" cy="414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25386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1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12" name="圆角矩形 24"/>
          <p:cNvSpPr/>
          <p:nvPr userDrawn="1"/>
        </p:nvSpPr>
        <p:spPr>
          <a:xfrm>
            <a:off x="1366227" y="1935292"/>
            <a:ext cx="6331878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8358" y="1111637"/>
            <a:ext cx="62983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650" b="1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4650" b="1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分析驱动业务升级</a:t>
            </a:r>
            <a:endParaRPr lang="zh-CN" altLang="en-US" sz="4650" b="1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9362" y="2156283"/>
            <a:ext cx="4291764" cy="276999"/>
            <a:chOff x="629590" y="1991460"/>
            <a:chExt cx="5722353" cy="369332"/>
          </a:xfrm>
        </p:grpSpPr>
        <p:sp>
          <p:nvSpPr>
            <p:cNvPr id="16" name="文本框 15"/>
            <p:cNvSpPr txBox="1"/>
            <p:nvPr/>
          </p:nvSpPr>
          <p:spPr>
            <a:xfrm>
              <a:off x="62959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易观千帆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85065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易观万像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054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易观方舟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96016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易观博阅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 userDrawn="1"/>
        </p:nvSpPr>
        <p:spPr>
          <a:xfrm>
            <a:off x="-14483" y="3572446"/>
            <a:ext cx="9144001" cy="15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466385" y="4734521"/>
            <a:ext cx="185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www.analysys.cn</a:t>
            </a: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3601061" y="47345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客户热线：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4006-515-715</a:t>
            </a:r>
          </a:p>
        </p:txBody>
      </p:sp>
      <p:sp>
        <p:nvSpPr>
          <p:cNvPr id="44" name="矩形 43"/>
          <p:cNvSpPr/>
          <p:nvPr userDrawn="1"/>
        </p:nvSpPr>
        <p:spPr>
          <a:xfrm>
            <a:off x="-8573" y="3551243"/>
            <a:ext cx="9144000" cy="109321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文本框 44"/>
          <p:cNvSpPr txBox="1"/>
          <p:nvPr userDrawn="1"/>
        </p:nvSpPr>
        <p:spPr>
          <a:xfrm>
            <a:off x="7168645" y="47345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微博：</a:t>
            </a:r>
            <a:r>
              <a:rPr lang="en-US" altLang="zh-CN" sz="1200" dirty="0" err="1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易观</a:t>
            </a:r>
          </a:p>
        </p:txBody>
      </p:sp>
      <p:grpSp>
        <p:nvGrpSpPr>
          <p:cNvPr id="25" name="组 24"/>
          <p:cNvGrpSpPr/>
          <p:nvPr userDrawn="1"/>
        </p:nvGrpSpPr>
        <p:grpSpPr>
          <a:xfrm>
            <a:off x="3064366" y="3089468"/>
            <a:ext cx="3038351" cy="1337772"/>
            <a:chOff x="3461881" y="3209655"/>
            <a:chExt cx="2646960" cy="1165444"/>
          </a:xfrm>
        </p:grpSpPr>
        <p:sp>
          <p:nvSpPr>
            <p:cNvPr id="26" name="矩形 25"/>
            <p:cNvSpPr/>
            <p:nvPr userDrawn="1"/>
          </p:nvSpPr>
          <p:spPr>
            <a:xfrm>
              <a:off x="5143574" y="4133782"/>
              <a:ext cx="965267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</a:rPr>
                <a:t>易观千帆试用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496280" y="4133782"/>
              <a:ext cx="831202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</a:rPr>
                <a:t>易观订阅号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61881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176209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8" y="4227229"/>
            <a:ext cx="1186670" cy="3631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97" y="126791"/>
            <a:ext cx="1173422" cy="3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525" y="1"/>
            <a:ext cx="9144000" cy="51434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8" y="4227229"/>
            <a:ext cx="1186670" cy="3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50937" y="4843463"/>
            <a:ext cx="2133600" cy="273844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398" y="4843463"/>
            <a:ext cx="2133600" cy="273844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125504" y="305594"/>
            <a:ext cx="6606736" cy="468000"/>
          </a:xfrm>
        </p:spPr>
        <p:txBody>
          <a:bodyPr>
            <a:normAutofit/>
          </a:bodyPr>
          <a:lstStyle>
            <a:lvl1pPr algn="l">
              <a:defRPr sz="2400" b="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7504" y="377594"/>
            <a:ext cx="36000" cy="32400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71" y="298143"/>
            <a:ext cx="1600971" cy="489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71" y="450543"/>
            <a:ext cx="1600971" cy="489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71" y="602943"/>
            <a:ext cx="1600971" cy="489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071" y="755343"/>
            <a:ext cx="1600971" cy="489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71" y="907743"/>
            <a:ext cx="1600971" cy="4899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71" y="1060143"/>
            <a:ext cx="1600971" cy="4899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271" y="1212543"/>
            <a:ext cx="1600971" cy="4899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671" y="1364943"/>
            <a:ext cx="1600971" cy="4899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071" y="1517343"/>
            <a:ext cx="1600971" cy="4899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2613"/>
            <a:ext cx="1395254" cy="4269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 userDrawn="1"/>
        </p:nvSpPr>
        <p:spPr>
          <a:xfrm rot="5206480">
            <a:off x="966937" y="867016"/>
            <a:ext cx="2863000" cy="5725999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-828600" y="-236562"/>
            <a:ext cx="2220788" cy="4441576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 rot="10800000">
            <a:off x="972000" y="2283718"/>
            <a:ext cx="7200000" cy="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/>
          </p:cNvSpPr>
          <p:nvPr userDrawn="1"/>
        </p:nvSpPr>
        <p:spPr bwMode="auto">
          <a:xfrm>
            <a:off x="2959249" y="2859782"/>
            <a:ext cx="46370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易观千帆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易观万像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易观方舟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易观博阅  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1347614"/>
            <a:ext cx="91440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zh-CN" altLang="en-US" sz="44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实时分析驱动用户资产成长</a:t>
            </a:r>
          </a:p>
        </p:txBody>
      </p:sp>
      <p:sp>
        <p:nvSpPr>
          <p:cNvPr id="10" name="Rectangle 7"/>
          <p:cNvSpPr>
            <a:spLocks/>
          </p:cNvSpPr>
          <p:nvPr userDrawn="1"/>
        </p:nvSpPr>
        <p:spPr bwMode="auto">
          <a:xfrm>
            <a:off x="0" y="4787900"/>
            <a:ext cx="9144000" cy="355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</a:t>
            </a:r>
            <a:r>
              <a:rPr lang="en-US" altLang="zh-CN" sz="1200" dirty="0">
                <a:solidFill>
                  <a:srgbClr val="0097E0"/>
                </a:solidFill>
                <a:latin typeface="Calibri Bold" charset="0"/>
                <a:cs typeface="Calibri Bold" charset="0"/>
                <a:sym typeface="Calibri Bold" charset="0"/>
              </a:rPr>
              <a:t>www.analysys.cn                                        </a:t>
            </a:r>
            <a:r>
              <a:rPr lang="zh-CN" altLang="en-US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客户热线：</a:t>
            </a:r>
            <a:r>
              <a:rPr lang="en-US" altLang="zh-CN" sz="1400" dirty="0">
                <a:solidFill>
                  <a:srgbClr val="0097E0"/>
                </a:solidFill>
                <a:latin typeface="Calibri Bold" charset="0"/>
                <a:cs typeface="Calibri Bold" charset="0"/>
                <a:sym typeface="Calibri Bold" charset="0"/>
              </a:rPr>
              <a:t>4006-515-715                                  </a:t>
            </a:r>
            <a:r>
              <a:rPr lang="en-US" altLang="zh-CN" sz="14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</a:t>
            </a:r>
            <a:r>
              <a:rPr lang="zh-CN" altLang="en-US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微博：</a:t>
            </a:r>
            <a:r>
              <a:rPr lang="en-US" altLang="zh-CN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@</a:t>
            </a:r>
            <a:r>
              <a:rPr lang="en-US" altLang="zh-CN" sz="1200" dirty="0" err="1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9" y="2571750"/>
            <a:ext cx="1166400" cy="116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93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25386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1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12" name="圆角矩形 24"/>
          <p:cNvSpPr/>
          <p:nvPr userDrawn="1"/>
        </p:nvSpPr>
        <p:spPr>
          <a:xfrm>
            <a:off x="1366227" y="1935292"/>
            <a:ext cx="6331878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8358" y="1111637"/>
            <a:ext cx="62983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650" b="1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4650" b="1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分析驱动业务升级</a:t>
            </a:r>
            <a:endParaRPr lang="zh-CN" altLang="en-US" sz="4650" b="1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9362" y="2156283"/>
            <a:ext cx="4291764" cy="276999"/>
            <a:chOff x="629590" y="1991460"/>
            <a:chExt cx="5722353" cy="369332"/>
          </a:xfrm>
        </p:grpSpPr>
        <p:sp>
          <p:nvSpPr>
            <p:cNvPr id="16" name="文本框 15"/>
            <p:cNvSpPr txBox="1"/>
            <p:nvPr/>
          </p:nvSpPr>
          <p:spPr>
            <a:xfrm>
              <a:off x="62959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易观千帆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85065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易观万像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054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易观方舟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96016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易观博阅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 userDrawn="1"/>
        </p:nvSpPr>
        <p:spPr>
          <a:xfrm>
            <a:off x="-14483" y="3572446"/>
            <a:ext cx="9144001" cy="15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466385" y="4734521"/>
            <a:ext cx="185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www.analysys.cn</a:t>
            </a: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3601061" y="47345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客户热线：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4006-515-715</a:t>
            </a:r>
          </a:p>
        </p:txBody>
      </p:sp>
      <p:sp>
        <p:nvSpPr>
          <p:cNvPr id="44" name="矩形 43"/>
          <p:cNvSpPr/>
          <p:nvPr userDrawn="1"/>
        </p:nvSpPr>
        <p:spPr>
          <a:xfrm>
            <a:off x="-8573" y="3551243"/>
            <a:ext cx="9144000" cy="109321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文本框 44"/>
          <p:cNvSpPr txBox="1"/>
          <p:nvPr userDrawn="1"/>
        </p:nvSpPr>
        <p:spPr>
          <a:xfrm>
            <a:off x="7168645" y="47345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微博：</a:t>
            </a:r>
            <a:r>
              <a:rPr lang="en-US" altLang="zh-CN" sz="1200" dirty="0" err="1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易观</a:t>
            </a:r>
          </a:p>
        </p:txBody>
      </p:sp>
      <p:grpSp>
        <p:nvGrpSpPr>
          <p:cNvPr id="25" name="组 24"/>
          <p:cNvGrpSpPr/>
          <p:nvPr userDrawn="1"/>
        </p:nvGrpSpPr>
        <p:grpSpPr>
          <a:xfrm>
            <a:off x="3064366" y="3089468"/>
            <a:ext cx="3038351" cy="1337772"/>
            <a:chOff x="3461881" y="3209655"/>
            <a:chExt cx="2646960" cy="1165444"/>
          </a:xfrm>
        </p:grpSpPr>
        <p:sp>
          <p:nvSpPr>
            <p:cNvPr id="26" name="矩形 25"/>
            <p:cNvSpPr/>
            <p:nvPr userDrawn="1"/>
          </p:nvSpPr>
          <p:spPr>
            <a:xfrm>
              <a:off x="5143574" y="4133782"/>
              <a:ext cx="965267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4337"/>
              <a:r>
                <a:rPr lang="zh-CN" altLang="en-US" sz="1200" dirty="0">
                  <a:solidFill>
                    <a:srgbClr val="0097E0"/>
                  </a:solidFill>
                </a:rPr>
                <a:t>易观千帆试用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496280" y="4133782"/>
              <a:ext cx="831202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4337"/>
              <a:r>
                <a:rPr lang="zh-CN" altLang="en-US" sz="1200" dirty="0">
                  <a:solidFill>
                    <a:srgbClr val="0097E0"/>
                  </a:solidFill>
                </a:rPr>
                <a:t>易观订阅号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881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6209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97" y="79472"/>
            <a:ext cx="1250897" cy="3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4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用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15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8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9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3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76294" y="2417089"/>
            <a:ext cx="9311844" cy="2822462"/>
            <a:chOff x="-37608" y="2579463"/>
            <a:chExt cx="12415792" cy="3763282"/>
          </a:xfrm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>
            <a:xfrm>
              <a:off x="-37608" y="2579463"/>
              <a:ext cx="12415792" cy="3763282"/>
            </a:xfrm>
            <a:custGeom>
              <a:avLst/>
              <a:gdLst>
                <a:gd name="connsiteX0" fmla="*/ 0 w 12758057"/>
                <a:gd name="connsiteY0" fmla="*/ 2801257 h 5239657"/>
                <a:gd name="connsiteX1" fmla="*/ 5486400 w 12758057"/>
                <a:gd name="connsiteY1" fmla="*/ 2801257 h 5239657"/>
                <a:gd name="connsiteX2" fmla="*/ 6545943 w 12758057"/>
                <a:gd name="connsiteY2" fmla="*/ 2481943 h 5239657"/>
                <a:gd name="connsiteX3" fmla="*/ 7707086 w 12758057"/>
                <a:gd name="connsiteY3" fmla="*/ 2002971 h 5239657"/>
                <a:gd name="connsiteX4" fmla="*/ 8824686 w 12758057"/>
                <a:gd name="connsiteY4" fmla="*/ 1349828 h 5239657"/>
                <a:gd name="connsiteX5" fmla="*/ 9971314 w 12758057"/>
                <a:gd name="connsiteY5" fmla="*/ 1074057 h 5239657"/>
                <a:gd name="connsiteX6" fmla="*/ 11117943 w 12758057"/>
                <a:gd name="connsiteY6" fmla="*/ 508000 h 5239657"/>
                <a:gd name="connsiteX7" fmla="*/ 12264572 w 12758057"/>
                <a:gd name="connsiteY7" fmla="*/ 261257 h 5239657"/>
                <a:gd name="connsiteX8" fmla="*/ 12758057 w 12758057"/>
                <a:gd name="connsiteY8" fmla="*/ 0 h 5239657"/>
                <a:gd name="connsiteX9" fmla="*/ 12758057 w 12758057"/>
                <a:gd name="connsiteY9" fmla="*/ 5239657 h 5239657"/>
                <a:gd name="connsiteX10" fmla="*/ 0 w 12758057"/>
                <a:gd name="connsiteY10" fmla="*/ 5239657 h 5239657"/>
                <a:gd name="connsiteX11" fmla="*/ 0 w 12758057"/>
                <a:gd name="connsiteY11" fmla="*/ 2801257 h 5239657"/>
                <a:gd name="connsiteX0" fmla="*/ 243840 w 12758057"/>
                <a:gd name="connsiteY0" fmla="*/ 2801257 h 5239657"/>
                <a:gd name="connsiteX1" fmla="*/ 5486400 w 12758057"/>
                <a:gd name="connsiteY1" fmla="*/ 2801257 h 5239657"/>
                <a:gd name="connsiteX2" fmla="*/ 6545943 w 12758057"/>
                <a:gd name="connsiteY2" fmla="*/ 2481943 h 5239657"/>
                <a:gd name="connsiteX3" fmla="*/ 7707086 w 12758057"/>
                <a:gd name="connsiteY3" fmla="*/ 2002971 h 5239657"/>
                <a:gd name="connsiteX4" fmla="*/ 8824686 w 12758057"/>
                <a:gd name="connsiteY4" fmla="*/ 1349828 h 5239657"/>
                <a:gd name="connsiteX5" fmla="*/ 9971314 w 12758057"/>
                <a:gd name="connsiteY5" fmla="*/ 1074057 h 5239657"/>
                <a:gd name="connsiteX6" fmla="*/ 11117943 w 12758057"/>
                <a:gd name="connsiteY6" fmla="*/ 508000 h 5239657"/>
                <a:gd name="connsiteX7" fmla="*/ 12264572 w 12758057"/>
                <a:gd name="connsiteY7" fmla="*/ 261257 h 5239657"/>
                <a:gd name="connsiteX8" fmla="*/ 12758057 w 12758057"/>
                <a:gd name="connsiteY8" fmla="*/ 0 h 5239657"/>
                <a:gd name="connsiteX9" fmla="*/ 12758057 w 12758057"/>
                <a:gd name="connsiteY9" fmla="*/ 5239657 h 5239657"/>
                <a:gd name="connsiteX10" fmla="*/ 0 w 12758057"/>
                <a:gd name="connsiteY10" fmla="*/ 5239657 h 5239657"/>
                <a:gd name="connsiteX11" fmla="*/ 243840 w 12758057"/>
                <a:gd name="connsiteY11" fmla="*/ 2801257 h 5239657"/>
                <a:gd name="connsiteX0" fmla="*/ 0 w 12514217"/>
                <a:gd name="connsiteY0" fmla="*/ 2801257 h 5239657"/>
                <a:gd name="connsiteX1" fmla="*/ 5242560 w 12514217"/>
                <a:gd name="connsiteY1" fmla="*/ 2801257 h 5239657"/>
                <a:gd name="connsiteX2" fmla="*/ 6302103 w 12514217"/>
                <a:gd name="connsiteY2" fmla="*/ 2481943 h 5239657"/>
                <a:gd name="connsiteX3" fmla="*/ 7463246 w 12514217"/>
                <a:gd name="connsiteY3" fmla="*/ 2002971 h 5239657"/>
                <a:gd name="connsiteX4" fmla="*/ 8580846 w 12514217"/>
                <a:gd name="connsiteY4" fmla="*/ 1349828 h 5239657"/>
                <a:gd name="connsiteX5" fmla="*/ 9727474 w 12514217"/>
                <a:gd name="connsiteY5" fmla="*/ 1074057 h 5239657"/>
                <a:gd name="connsiteX6" fmla="*/ 10874103 w 12514217"/>
                <a:gd name="connsiteY6" fmla="*/ 508000 h 5239657"/>
                <a:gd name="connsiteX7" fmla="*/ 12020732 w 12514217"/>
                <a:gd name="connsiteY7" fmla="*/ 261257 h 5239657"/>
                <a:gd name="connsiteX8" fmla="*/ 12514217 w 12514217"/>
                <a:gd name="connsiteY8" fmla="*/ 0 h 5239657"/>
                <a:gd name="connsiteX9" fmla="*/ 12514217 w 12514217"/>
                <a:gd name="connsiteY9" fmla="*/ 5239657 h 5239657"/>
                <a:gd name="connsiteX10" fmla="*/ 2903 w 12514217"/>
                <a:gd name="connsiteY10" fmla="*/ 3817257 h 5239657"/>
                <a:gd name="connsiteX11" fmla="*/ 0 w 12514217"/>
                <a:gd name="connsiteY11" fmla="*/ 2801257 h 5239657"/>
                <a:gd name="connsiteX0" fmla="*/ 0 w 12514217"/>
                <a:gd name="connsiteY0" fmla="*/ 2801257 h 3817257"/>
                <a:gd name="connsiteX1" fmla="*/ 5242560 w 12514217"/>
                <a:gd name="connsiteY1" fmla="*/ 2801257 h 3817257"/>
                <a:gd name="connsiteX2" fmla="*/ 6302103 w 12514217"/>
                <a:gd name="connsiteY2" fmla="*/ 2481943 h 3817257"/>
                <a:gd name="connsiteX3" fmla="*/ 7463246 w 12514217"/>
                <a:gd name="connsiteY3" fmla="*/ 2002971 h 3817257"/>
                <a:gd name="connsiteX4" fmla="*/ 8580846 w 12514217"/>
                <a:gd name="connsiteY4" fmla="*/ 1349828 h 3817257"/>
                <a:gd name="connsiteX5" fmla="*/ 9727474 w 12514217"/>
                <a:gd name="connsiteY5" fmla="*/ 1074057 h 3817257"/>
                <a:gd name="connsiteX6" fmla="*/ 10874103 w 12514217"/>
                <a:gd name="connsiteY6" fmla="*/ 508000 h 3817257"/>
                <a:gd name="connsiteX7" fmla="*/ 12020732 w 12514217"/>
                <a:gd name="connsiteY7" fmla="*/ 261257 h 3817257"/>
                <a:gd name="connsiteX8" fmla="*/ 12514217 w 12514217"/>
                <a:gd name="connsiteY8" fmla="*/ 0 h 3817257"/>
                <a:gd name="connsiteX9" fmla="*/ 12383588 w 12514217"/>
                <a:gd name="connsiteY9" fmla="*/ 3802743 h 3817257"/>
                <a:gd name="connsiteX10" fmla="*/ 2903 w 12514217"/>
                <a:gd name="connsiteY10" fmla="*/ 3817257 h 3817257"/>
                <a:gd name="connsiteX11" fmla="*/ 0 w 12514217"/>
                <a:gd name="connsiteY11" fmla="*/ 2801257 h 3817257"/>
                <a:gd name="connsiteX0" fmla="*/ 0 w 12415792"/>
                <a:gd name="connsiteY0" fmla="*/ 2747282 h 3763282"/>
                <a:gd name="connsiteX1" fmla="*/ 5242560 w 12415792"/>
                <a:gd name="connsiteY1" fmla="*/ 2747282 h 3763282"/>
                <a:gd name="connsiteX2" fmla="*/ 6302103 w 12415792"/>
                <a:gd name="connsiteY2" fmla="*/ 2427968 h 3763282"/>
                <a:gd name="connsiteX3" fmla="*/ 7463246 w 12415792"/>
                <a:gd name="connsiteY3" fmla="*/ 1948996 h 3763282"/>
                <a:gd name="connsiteX4" fmla="*/ 8580846 w 12415792"/>
                <a:gd name="connsiteY4" fmla="*/ 1295853 h 3763282"/>
                <a:gd name="connsiteX5" fmla="*/ 9727474 w 12415792"/>
                <a:gd name="connsiteY5" fmla="*/ 1020082 h 3763282"/>
                <a:gd name="connsiteX6" fmla="*/ 10874103 w 12415792"/>
                <a:gd name="connsiteY6" fmla="*/ 454025 h 3763282"/>
                <a:gd name="connsiteX7" fmla="*/ 12020732 w 12415792"/>
                <a:gd name="connsiteY7" fmla="*/ 207282 h 3763282"/>
                <a:gd name="connsiteX8" fmla="*/ 12415792 w 12415792"/>
                <a:gd name="connsiteY8" fmla="*/ 0 h 3763282"/>
                <a:gd name="connsiteX9" fmla="*/ 12383588 w 12415792"/>
                <a:gd name="connsiteY9" fmla="*/ 3748768 h 3763282"/>
                <a:gd name="connsiteX10" fmla="*/ 2903 w 12415792"/>
                <a:gd name="connsiteY10" fmla="*/ 3763282 h 3763282"/>
                <a:gd name="connsiteX11" fmla="*/ 0 w 12415792"/>
                <a:gd name="connsiteY11" fmla="*/ 2747282 h 376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5792" h="3763282">
                  <a:moveTo>
                    <a:pt x="0" y="2747282"/>
                  </a:moveTo>
                  <a:lnTo>
                    <a:pt x="5242560" y="2747282"/>
                  </a:lnTo>
                  <a:lnTo>
                    <a:pt x="6302103" y="2427968"/>
                  </a:lnTo>
                  <a:lnTo>
                    <a:pt x="7463246" y="1948996"/>
                  </a:lnTo>
                  <a:lnTo>
                    <a:pt x="8580846" y="1295853"/>
                  </a:lnTo>
                  <a:lnTo>
                    <a:pt x="9727474" y="1020082"/>
                  </a:lnTo>
                  <a:lnTo>
                    <a:pt x="10874103" y="454025"/>
                  </a:lnTo>
                  <a:lnTo>
                    <a:pt x="12020732" y="207282"/>
                  </a:lnTo>
                  <a:lnTo>
                    <a:pt x="12415792" y="0"/>
                  </a:lnTo>
                  <a:lnTo>
                    <a:pt x="12383588" y="3748768"/>
                  </a:lnTo>
                  <a:lnTo>
                    <a:pt x="2903" y="3763282"/>
                  </a:lnTo>
                  <a:cubicBezTo>
                    <a:pt x="1935" y="3424615"/>
                    <a:pt x="968" y="3085949"/>
                    <a:pt x="0" y="2747282"/>
                  </a:cubicBezTo>
                  <a:close/>
                </a:path>
              </a:pathLst>
            </a:custGeom>
            <a:noFill/>
            <a:ln w="76200">
              <a:solidFill>
                <a:srgbClr val="A4D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696679" y="2917973"/>
              <a:ext cx="265953" cy="265953"/>
            </a:xfrm>
            <a:prstGeom prst="ellipse">
              <a:avLst/>
            </a:prstGeom>
            <a:solidFill>
              <a:srgbClr val="73BFE3"/>
            </a:solidFill>
            <a:ln w="38100">
              <a:solidFill>
                <a:srgbClr val="A4D3F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3741154" y="2481616"/>
            <a:ext cx="5286677" cy="2083911"/>
            <a:chOff x="4988205" y="3308821"/>
            <a:chExt cx="7048903" cy="2778548"/>
          </a:xfrm>
          <a:solidFill>
            <a:srgbClr val="72BBF6"/>
          </a:solidFill>
        </p:grpSpPr>
        <p:sp>
          <p:nvSpPr>
            <p:cNvPr id="61" name="椭圆 60"/>
            <p:cNvSpPr/>
            <p:nvPr/>
          </p:nvSpPr>
          <p:spPr>
            <a:xfrm>
              <a:off x="4988205" y="5821416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6196276" y="5460203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208528" y="5024878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8338013" y="4388814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9490888" y="4074638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1771155" y="3308821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 21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8" y="4227229"/>
            <a:ext cx="1186670" cy="3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/>
          <a:srcRect l="3746" t="4203" r="3457" b="43623"/>
          <a:stretch/>
        </p:blipFill>
        <p:spPr>
          <a:xfrm>
            <a:off x="61395" y="-64744"/>
            <a:ext cx="9144000" cy="514350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406485" y="253361"/>
            <a:ext cx="34289" cy="307181"/>
            <a:chOff x="457199" y="438150"/>
            <a:chExt cx="139701" cy="666750"/>
          </a:xfrm>
        </p:grpSpPr>
        <p:sp>
          <p:nvSpPr>
            <p:cNvPr id="25" name="矩形 24"/>
            <p:cNvSpPr/>
            <p:nvPr/>
          </p:nvSpPr>
          <p:spPr>
            <a:xfrm>
              <a:off x="457199" y="438150"/>
              <a:ext cx="139701" cy="222250"/>
            </a:xfrm>
            <a:prstGeom prst="rect">
              <a:avLst/>
            </a:prstGeom>
            <a:solidFill>
              <a:srgbClr val="009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7199" y="660400"/>
              <a:ext cx="139701" cy="222250"/>
            </a:xfrm>
            <a:prstGeom prst="rect">
              <a:avLst/>
            </a:prstGeom>
            <a:solidFill>
              <a:srgbClr val="71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57199" y="882650"/>
              <a:ext cx="139701" cy="222250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 userDrawn="1"/>
        </p:nvSpPr>
        <p:spPr>
          <a:xfrm>
            <a:off x="7595235" y="137160"/>
            <a:ext cx="141160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4" name="日期占位符 1"/>
          <p:cNvSpPr txBox="1">
            <a:spLocks/>
          </p:cNvSpPr>
          <p:nvPr userDrawn="1"/>
        </p:nvSpPr>
        <p:spPr>
          <a:xfrm>
            <a:off x="134369" y="4849732"/>
            <a:ext cx="1037206" cy="2053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 dirty="0">
              <a:solidFill>
                <a:srgbClr val="5A5A5A"/>
              </a:solidFill>
            </a:endParaRPr>
          </a:p>
        </p:txBody>
      </p:sp>
      <p:sp>
        <p:nvSpPr>
          <p:cNvPr id="185" name="标题 1"/>
          <p:cNvSpPr>
            <a:spLocks noGrp="1"/>
          </p:cNvSpPr>
          <p:nvPr>
            <p:ph type="title"/>
          </p:nvPr>
        </p:nvSpPr>
        <p:spPr>
          <a:xfrm>
            <a:off x="452203" y="244276"/>
            <a:ext cx="7886700" cy="32514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5A5A5A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17" y="192377"/>
            <a:ext cx="1186670" cy="3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25386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1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12" name="圆角矩形 24"/>
          <p:cNvSpPr/>
          <p:nvPr userDrawn="1"/>
        </p:nvSpPr>
        <p:spPr>
          <a:xfrm>
            <a:off x="1366227" y="1935292"/>
            <a:ext cx="6331878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8358" y="1111637"/>
            <a:ext cx="62983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650" b="1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4650" b="1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分析驱动业务升级</a:t>
            </a:r>
            <a:endParaRPr lang="zh-CN" altLang="en-US" sz="4650" b="1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9362" y="2156283"/>
            <a:ext cx="4291764" cy="276999"/>
            <a:chOff x="629590" y="1991460"/>
            <a:chExt cx="5722353" cy="369332"/>
          </a:xfrm>
        </p:grpSpPr>
        <p:sp>
          <p:nvSpPr>
            <p:cNvPr id="16" name="文本框 15"/>
            <p:cNvSpPr txBox="1"/>
            <p:nvPr/>
          </p:nvSpPr>
          <p:spPr>
            <a:xfrm>
              <a:off x="62959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易观千帆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85065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易观万像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054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易观方舟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96016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易观博阅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 userDrawn="1"/>
        </p:nvSpPr>
        <p:spPr>
          <a:xfrm>
            <a:off x="-14483" y="3572446"/>
            <a:ext cx="9144001" cy="15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466385" y="4734521"/>
            <a:ext cx="185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www.analysys.cn</a:t>
            </a: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3601061" y="47345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客户热线：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4006-515-715</a:t>
            </a:r>
          </a:p>
        </p:txBody>
      </p:sp>
      <p:sp>
        <p:nvSpPr>
          <p:cNvPr id="44" name="矩形 43"/>
          <p:cNvSpPr/>
          <p:nvPr userDrawn="1"/>
        </p:nvSpPr>
        <p:spPr>
          <a:xfrm>
            <a:off x="-8573" y="3551243"/>
            <a:ext cx="9144000" cy="109321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文本框 44"/>
          <p:cNvSpPr txBox="1"/>
          <p:nvPr userDrawn="1"/>
        </p:nvSpPr>
        <p:spPr>
          <a:xfrm>
            <a:off x="7168645" y="47345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微博：</a:t>
            </a:r>
            <a:r>
              <a:rPr lang="en-US" altLang="zh-CN" sz="1200" dirty="0" err="1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易观</a:t>
            </a:r>
          </a:p>
        </p:txBody>
      </p:sp>
      <p:grpSp>
        <p:nvGrpSpPr>
          <p:cNvPr id="25" name="组 24"/>
          <p:cNvGrpSpPr/>
          <p:nvPr userDrawn="1"/>
        </p:nvGrpSpPr>
        <p:grpSpPr>
          <a:xfrm>
            <a:off x="3064366" y="3089468"/>
            <a:ext cx="3038351" cy="1337772"/>
            <a:chOff x="3461881" y="3209655"/>
            <a:chExt cx="2646960" cy="1165444"/>
          </a:xfrm>
        </p:grpSpPr>
        <p:sp>
          <p:nvSpPr>
            <p:cNvPr id="26" name="矩形 25"/>
            <p:cNvSpPr/>
            <p:nvPr userDrawn="1"/>
          </p:nvSpPr>
          <p:spPr>
            <a:xfrm>
              <a:off x="5143574" y="4133782"/>
              <a:ext cx="965267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4337"/>
              <a:r>
                <a:rPr lang="zh-CN" altLang="en-US" sz="1200" dirty="0">
                  <a:solidFill>
                    <a:srgbClr val="0097E0"/>
                  </a:solidFill>
                </a:rPr>
                <a:t>易观千帆试用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496280" y="4133782"/>
              <a:ext cx="831202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4337"/>
              <a:r>
                <a:rPr lang="zh-CN" altLang="en-US" sz="1200" dirty="0">
                  <a:solidFill>
                    <a:srgbClr val="0097E0"/>
                  </a:solidFill>
                </a:rPr>
                <a:t>易观订阅号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881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6209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78" y="134370"/>
            <a:ext cx="1248642" cy="3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8" y="4227229"/>
            <a:ext cx="1186670" cy="3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5" r:id="rId4"/>
    <p:sldLayoutId id="2147483670" r:id="rId5"/>
    <p:sldLayoutId id="2147483671" r:id="rId6"/>
    <p:sldLayoutId id="2147483696" r:id="rId7"/>
    <p:sldLayoutId id="2147483681" r:id="rId8"/>
    <p:sldLayoutId id="2147483685" r:id="rId9"/>
    <p:sldLayoutId id="2147483692" r:id="rId10"/>
    <p:sldLayoutId id="21474836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64327" y="4809914"/>
            <a:ext cx="2323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z="900" dirty="0">
                <a:solidFill>
                  <a:srgbClr val="0097E0"/>
                </a:solidFill>
                <a:latin typeface="+mj-lt"/>
                <a:cs typeface="+mn-ea"/>
                <a:sym typeface="+mn-lt"/>
              </a:rPr>
              <a:t>Confidential and Protected by Copyright Laws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4328" y="4627067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900" dirty="0">
                <a:solidFill>
                  <a:srgbClr val="0097E0"/>
                </a:solidFill>
                <a:latin typeface="+mj-lt"/>
                <a:cs typeface="+mn-ea"/>
                <a:sym typeface="+mn-lt"/>
              </a:rPr>
              <a:t>本产品保密并受到版权法保护</a:t>
            </a:r>
            <a:endParaRPr lang="en-US" altLang="zh-CN" sz="900" dirty="0">
              <a:solidFill>
                <a:srgbClr val="0097E0"/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716816" y="4734594"/>
            <a:ext cx="877975" cy="169541"/>
            <a:chOff x="13228245" y="6350891"/>
            <a:chExt cx="1170633" cy="226055"/>
          </a:xfrm>
        </p:grpSpPr>
        <p:sp>
          <p:nvSpPr>
            <p:cNvPr id="12" name="椭圆 11"/>
            <p:cNvSpPr/>
            <p:nvPr/>
          </p:nvSpPr>
          <p:spPr>
            <a:xfrm>
              <a:off x="13228245" y="6417604"/>
              <a:ext cx="92630" cy="92629"/>
            </a:xfrm>
            <a:prstGeom prst="ellipse">
              <a:avLst/>
            </a:prstGeom>
            <a:solidFill>
              <a:srgbClr val="7FC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3417375" y="6417604"/>
              <a:ext cx="92630" cy="92629"/>
            </a:xfrm>
            <a:prstGeom prst="ellipse">
              <a:avLst/>
            </a:prstGeom>
            <a:solidFill>
              <a:srgbClr val="7FC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3606505" y="6417604"/>
              <a:ext cx="92630" cy="92629"/>
            </a:xfrm>
            <a:prstGeom prst="ellipse">
              <a:avLst/>
            </a:prstGeom>
            <a:solidFill>
              <a:srgbClr val="009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95635" y="6417604"/>
              <a:ext cx="92630" cy="92629"/>
            </a:xfrm>
            <a:prstGeom prst="ellipse">
              <a:avLst/>
            </a:prstGeom>
            <a:solidFill>
              <a:srgbClr val="7FC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3984765" y="6417604"/>
              <a:ext cx="92630" cy="92629"/>
            </a:xfrm>
            <a:prstGeom prst="ellipse">
              <a:avLst/>
            </a:prstGeom>
            <a:solidFill>
              <a:srgbClr val="7FC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Freeform 514"/>
            <p:cNvSpPr>
              <a:spLocks noEditPoints="1"/>
            </p:cNvSpPr>
            <p:nvPr/>
          </p:nvSpPr>
          <p:spPr bwMode="auto">
            <a:xfrm>
              <a:off x="14173894" y="6350891"/>
              <a:ext cx="224984" cy="22605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97E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21477" y="1389948"/>
            <a:ext cx="709628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953194" y="1724296"/>
            <a:ext cx="6003182" cy="325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</a:rPr>
              <a:t>一个分布式易扩展的可视化</a:t>
            </a:r>
            <a:r>
              <a:rPr lang="en-US" altLang="zh-CN" sz="1800" dirty="0">
                <a:solidFill>
                  <a:schemeClr val="bg1"/>
                </a:solidFill>
              </a:rPr>
              <a:t>DAG</a:t>
            </a:r>
            <a:r>
              <a:rPr lang="zh-CN" altLang="en-US" sz="1800" dirty="0">
                <a:solidFill>
                  <a:schemeClr val="bg1"/>
                </a:solidFill>
              </a:rPr>
              <a:t>工作流任务调度系统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397506" y="881954"/>
            <a:ext cx="8350958" cy="325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lang="zh-CN" altLang="en-US" sz="33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3300" b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33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olphinScheduler</a:t>
            </a:r>
            <a:r>
              <a:rPr lang="en-US" altLang="zh-CN" sz="3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(Incubator)</a:t>
            </a:r>
          </a:p>
          <a:p>
            <a:endParaRPr lang="zh-CN" altLang="en-US" sz="3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9512" y="303550"/>
            <a:ext cx="4680520" cy="468000"/>
          </a:xfrm>
        </p:spPr>
        <p:txBody>
          <a:bodyPr>
            <a:noAutofit/>
          </a:bodyPr>
          <a:lstStyle/>
          <a:p>
            <a:r>
              <a:rPr lang="en-US" altLang="zh-CN" b="1" cap="all" dirty="0"/>
              <a:t>Apache</a:t>
            </a:r>
            <a:r>
              <a:rPr lang="zh-CN" altLang="en-US" b="1" cap="all" dirty="0"/>
              <a:t> </a:t>
            </a:r>
            <a:r>
              <a:rPr lang="en-US" altLang="zh-CN" b="1" cap="all" dirty="0"/>
              <a:t>Foundation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519" y="915566"/>
            <a:ext cx="889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70C0"/>
                </a:solidFill>
              </a:rPr>
              <a:t>ASF</a:t>
            </a:r>
            <a:r>
              <a:rPr kumimoji="1" lang="zh-CN" altLang="en-US" sz="1400" dirty="0">
                <a:solidFill>
                  <a:srgbClr val="0070C0"/>
                </a:solidFill>
              </a:rPr>
              <a:t>成立于</a:t>
            </a:r>
            <a:r>
              <a:rPr kumimoji="1" lang="en-US" altLang="zh-CN" sz="1400" dirty="0">
                <a:solidFill>
                  <a:srgbClr val="0070C0"/>
                </a:solidFill>
              </a:rPr>
              <a:t>1999</a:t>
            </a:r>
            <a:r>
              <a:rPr kumimoji="1" lang="zh-CN" altLang="en-US" sz="1400" dirty="0">
                <a:solidFill>
                  <a:srgbClr val="0070C0"/>
                </a:solidFill>
              </a:rPr>
              <a:t>年，</a:t>
            </a:r>
            <a:r>
              <a:rPr lang="zh-CN" altLang="en-US" sz="1400" dirty="0">
                <a:solidFill>
                  <a:srgbClr val="0070C0"/>
                </a:solidFill>
              </a:rPr>
              <a:t>是专门为支持开源软件项目而办的一个非盈利性组织。全球最知名的最活跃的开源社区之一。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19" y="1331446"/>
            <a:ext cx="87586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70C0"/>
                </a:solidFill>
              </a:rPr>
              <a:t>全球影响力巨大：</a:t>
            </a:r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kumimoji="1" lang="zh-CN" altLang="en-US" sz="1200" dirty="0"/>
              <a:t>全球知名的项目</a:t>
            </a:r>
            <a:r>
              <a:rPr kumimoji="1" lang="en-US" altLang="zh-CN" sz="1200" dirty="0"/>
              <a:t>tomcat,apache,hadoop,hive,hbase,kudu,spark</a:t>
            </a:r>
            <a:r>
              <a:rPr kumimoji="1" lang="zh-CN" altLang="en-US" sz="1200" dirty="0"/>
              <a:t>等等，都是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管理，这些项目是</a:t>
            </a:r>
            <a:r>
              <a:rPr kumimoji="1" lang="en-US" altLang="zh-CN" sz="1200" dirty="0"/>
              <a:t>IT</a:t>
            </a:r>
            <a:r>
              <a:rPr kumimoji="1" lang="zh-CN" altLang="en-US" sz="1200" dirty="0"/>
              <a:t>企业、大数据领域和人工智能领域的基石，没有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管理的这些项目，就没有当前的大数据和人工智能行业的发展。</a:t>
            </a:r>
            <a:endParaRPr kumimoji="1" lang="en-US" altLang="zh-CN" sz="1200" dirty="0"/>
          </a:p>
          <a:p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kumimoji="1" lang="zh-CN" altLang="en-US" sz="1400" dirty="0">
                <a:solidFill>
                  <a:srgbClr val="0070C0"/>
                </a:solidFill>
              </a:rPr>
              <a:t>工程师的极大荣耀：</a:t>
            </a:r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kumimoji="1" lang="zh-CN" altLang="en-US" sz="1200" dirty="0"/>
              <a:t>对于工程师来说，项目进入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，成为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的</a:t>
            </a:r>
            <a:r>
              <a:rPr kumimoji="1" lang="en-US" altLang="zh-CN" sz="1200" dirty="0"/>
              <a:t>committer</a:t>
            </a:r>
            <a:r>
              <a:rPr kumimoji="1" lang="zh-CN" altLang="en-US" sz="1200" dirty="0"/>
              <a:t>就如同运动员参加了奥运会，得到了奖牌。</a:t>
            </a:r>
            <a:endParaRPr kumimoji="1" lang="en-US" altLang="zh-CN" sz="1200" dirty="0"/>
          </a:p>
          <a:p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kumimoji="1" lang="zh-CN" altLang="en-US" sz="1400" dirty="0">
                <a:solidFill>
                  <a:srgbClr val="0070C0"/>
                </a:solidFill>
              </a:rPr>
              <a:t>进入门槛高：</a:t>
            </a:r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lang="en-US" altLang="zh-CN" sz="1200" dirty="0"/>
              <a:t>Apache</a:t>
            </a:r>
            <a:r>
              <a:rPr lang="zh-CN" altLang="en-US" sz="1200" dirty="0"/>
              <a:t>是世界级顶级开源组织，顶级的架构师和开发者在全票通过，代表着易观的大数据技术水平进入国际领先水平</a:t>
            </a:r>
          </a:p>
          <a:p>
            <a:r>
              <a:rPr kumimoji="1" lang="zh-CN" altLang="en-US" sz="1200" dirty="0"/>
              <a:t>找到他们并且项目得到他们的认可非常困难。</a:t>
            </a:r>
            <a:endParaRPr kumimoji="1" lang="en-US" altLang="zh-CN" sz="1200" dirty="0"/>
          </a:p>
          <a:p>
            <a:r>
              <a:rPr kumimoji="1" lang="zh-CN" altLang="en-US" sz="1200" dirty="0"/>
              <a:t>目前国内只有</a:t>
            </a:r>
            <a:r>
              <a:rPr kumimoji="1" lang="en-US" altLang="zh-CN" sz="1200" dirty="0"/>
              <a:t>16</a:t>
            </a:r>
            <a:r>
              <a:rPr kumimoji="1" lang="zh-CN" altLang="en-US" sz="1200" dirty="0"/>
              <a:t>个项目成功进入了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，而且都是百度、腾讯、阿里这样的大企业。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CarbonData</a:t>
            </a:r>
            <a:r>
              <a:rPr lang="it-IT" altLang="zh-CN" sz="1000" dirty="0"/>
              <a:t> (TLP</a:t>
            </a:r>
            <a:r>
              <a:rPr lang="zh-CN" altLang="it-IT" sz="1000" dirty="0"/>
              <a:t>）</a:t>
            </a:r>
            <a:r>
              <a:rPr lang="zh-CN" altLang="en-US" sz="1000" dirty="0"/>
              <a:t>                     华为</a:t>
            </a:r>
            <a:endParaRPr lang="zh-CN" altLang="it-IT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Dubbo</a:t>
            </a:r>
            <a:r>
              <a:rPr lang="zh-CN" altLang="it-IT" sz="1000" dirty="0"/>
              <a:t>（</a:t>
            </a:r>
            <a:r>
              <a:rPr lang="it-IT" altLang="zh-CN" sz="1000" dirty="0"/>
              <a:t>TLP</a:t>
            </a:r>
            <a:r>
              <a:rPr lang="zh-CN" altLang="it-IT" sz="1000" dirty="0"/>
              <a:t>）</a:t>
            </a:r>
            <a:r>
              <a:rPr lang="zh-CN" altLang="en-US" sz="1000" dirty="0"/>
              <a:t>                            阿里</a:t>
            </a:r>
            <a:endParaRPr lang="zh-CN" altLang="it-IT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Eagle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               </a:t>
            </a:r>
            <a:r>
              <a:rPr lang="en-US" altLang="zh-CN" sz="1000" dirty="0"/>
              <a:t>eBay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Griffin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             </a:t>
            </a:r>
            <a:r>
              <a:rPr lang="en-US" altLang="zh-CN" sz="1000" dirty="0"/>
              <a:t>eBay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HAWQ (TLP)</a:t>
            </a:r>
            <a:r>
              <a:rPr lang="zh-CN" altLang="en-US" sz="1000" dirty="0"/>
              <a:t>                                </a:t>
            </a:r>
            <a:r>
              <a:rPr lang="en-US" altLang="zh-CN" sz="1000" dirty="0"/>
              <a:t>Pivotal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Kylin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                </a:t>
            </a:r>
            <a:r>
              <a:rPr lang="en-US" altLang="zh-CN" sz="1000" dirty="0"/>
              <a:t>eBay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RocketMQ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     阿里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ServiceComb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华为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Skywalking</a:t>
            </a:r>
            <a:r>
              <a:rPr lang="zh-CN" altLang="en-US" sz="1000" dirty="0"/>
              <a:t>                                  个人</a:t>
            </a:r>
            <a:endParaRPr lang="zh-CN" altLang="it-IT" sz="1000" dirty="0"/>
          </a:p>
          <a:p>
            <a:endParaRPr lang="zh-CN" altLang="en-US" sz="1200" dirty="0"/>
          </a:p>
          <a:p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3725673" y="3651870"/>
            <a:ext cx="303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1000" dirty="0"/>
              <a:t>。</a:t>
            </a:r>
            <a:r>
              <a:rPr lang="fr-FR" altLang="zh-CN" sz="1000" dirty="0"/>
              <a:t>BRPC</a:t>
            </a:r>
            <a:r>
              <a:rPr lang="zh-CN" altLang="en-US" sz="1000" dirty="0"/>
              <a:t>                                                                     百度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DolphinScheduler</a:t>
            </a:r>
            <a:r>
              <a:rPr lang="fr-FR" altLang="zh-CN" sz="1000" dirty="0"/>
              <a:t> (</a:t>
            </a:r>
            <a:r>
              <a:rPr lang="zh-CN" altLang="fr-FR" sz="1000" dirty="0"/>
              <a:t>原 </a:t>
            </a:r>
            <a:r>
              <a:rPr lang="fr-FR" altLang="zh-CN" sz="1000" dirty="0"/>
              <a:t>EasyScheduler)</a:t>
            </a:r>
            <a:r>
              <a:rPr lang="zh-CN" altLang="en-US" sz="1000" dirty="0"/>
              <a:t>           易观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/>
              <a:t>Doris (</a:t>
            </a:r>
            <a:r>
              <a:rPr lang="zh-CN" altLang="fr-FR" sz="1000" dirty="0"/>
              <a:t>原 </a:t>
            </a:r>
            <a:r>
              <a:rPr lang="fr-FR" altLang="zh-CN" sz="1000" dirty="0" err="1"/>
              <a:t>Palo</a:t>
            </a:r>
            <a:r>
              <a:rPr lang="fr-FR" altLang="zh-CN" sz="1000" dirty="0"/>
              <a:t>)</a:t>
            </a:r>
            <a:r>
              <a:rPr lang="zh-CN" altLang="en-US" sz="1000" dirty="0"/>
              <a:t>                                                    百度         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Echarts</a:t>
            </a:r>
            <a:r>
              <a:rPr lang="zh-CN" altLang="en-US" sz="1000" dirty="0"/>
              <a:t>                                                                 百度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IotDB</a:t>
            </a:r>
            <a:r>
              <a:rPr lang="zh-CN" altLang="en-US" sz="1000" dirty="0"/>
              <a:t>                                                                     清华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Sharding-Sphere</a:t>
            </a:r>
            <a:r>
              <a:rPr lang="zh-CN" altLang="en-US" sz="1000" dirty="0"/>
              <a:t>                                                 京东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Weex</a:t>
            </a:r>
            <a:r>
              <a:rPr lang="zh-CN" altLang="en-US" sz="1000" dirty="0"/>
              <a:t>                                                                     阿里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42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9512" y="303550"/>
            <a:ext cx="7272808" cy="468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一个分布式易扩展的可视化</a:t>
            </a:r>
            <a:r>
              <a:rPr lang="en-US" altLang="zh-CN" dirty="0">
                <a:solidFill>
                  <a:schemeClr val="tx1"/>
                </a:solidFill>
              </a:rPr>
              <a:t>DAG</a:t>
            </a:r>
            <a:r>
              <a:rPr lang="zh-CN" altLang="en-US" dirty="0">
                <a:solidFill>
                  <a:schemeClr val="tx1"/>
                </a:solidFill>
              </a:rPr>
              <a:t>工作流任务调度系统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15566"/>
            <a:ext cx="2846693" cy="35632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1600" y="149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调度对象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2211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运行规则</a:t>
            </a:r>
          </a:p>
        </p:txBody>
      </p:sp>
    </p:spTree>
    <p:extLst>
      <p:ext uri="{BB962C8B-B14F-4D97-AF65-F5344CB8AC3E}">
        <p14:creationId xmlns:p14="http://schemas.microsoft.com/office/powerpoint/2010/main" val="131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49A498-FEB2-E644-8480-B12A385A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070F16-A84D-A74F-92FA-20900F96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9F89B12-80D1-A244-9F2D-97144DED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7" y="298943"/>
            <a:ext cx="6606736" cy="468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DolphinScheduler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1F80D-5E59-4A4E-9937-A04CCF4E6C6E}"/>
              </a:ext>
            </a:extLst>
          </p:cNvPr>
          <p:cNvSpPr txBox="1"/>
          <p:nvPr/>
        </p:nvSpPr>
        <p:spPr>
          <a:xfrm>
            <a:off x="1217737" y="140951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                                          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17" y="1001770"/>
            <a:ext cx="5770984" cy="36068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7973" y="1270964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数据处理</a:t>
            </a:r>
          </a:p>
        </p:txBody>
      </p:sp>
      <p:sp>
        <p:nvSpPr>
          <p:cNvPr id="19" name="矩形 18"/>
          <p:cNvSpPr/>
          <p:nvPr/>
        </p:nvSpPr>
        <p:spPr>
          <a:xfrm>
            <a:off x="569665" y="2122345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可视化</a:t>
            </a:r>
            <a:r>
              <a:rPr kumimoji="1" lang="en-US" altLang="zh-CN" dirty="0"/>
              <a:t>DAG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5606" y="2973726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分布式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88393" y="3806731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可扩展</a:t>
            </a:r>
          </a:p>
        </p:txBody>
      </p:sp>
    </p:spTree>
    <p:extLst>
      <p:ext uri="{BB962C8B-B14F-4D97-AF65-F5344CB8AC3E}">
        <p14:creationId xmlns:p14="http://schemas.microsoft.com/office/powerpoint/2010/main" val="148087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9512" y="303550"/>
            <a:ext cx="4176464" cy="468000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DolphinScheduler</a:t>
            </a:r>
            <a:endParaRPr lang="en-US" altLang="zh-CN" b="1" cap="all" dirty="0"/>
          </a:p>
        </p:txBody>
      </p:sp>
      <p:sp>
        <p:nvSpPr>
          <p:cNvPr id="2" name="矩形 1"/>
          <p:cNvSpPr/>
          <p:nvPr/>
        </p:nvSpPr>
        <p:spPr>
          <a:xfrm>
            <a:off x="323528" y="987574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项目定义：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zh-CN" altLang="en-US" sz="1200" dirty="0"/>
              <a:t>一个分布式易扩展的可视化</a:t>
            </a:r>
            <a:r>
              <a:rPr lang="en-US" altLang="zh-CN" sz="1200" dirty="0"/>
              <a:t>DAG</a:t>
            </a:r>
            <a:r>
              <a:rPr lang="zh-CN" altLang="en-US" sz="1200" dirty="0"/>
              <a:t>工作流任务调度系统</a:t>
            </a:r>
            <a:endParaRPr lang="en-US" altLang="zh-CN" sz="1200" dirty="0"/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400" dirty="0">
                <a:solidFill>
                  <a:srgbClr val="0070C0"/>
                </a:solidFill>
              </a:rPr>
              <a:t>命名始末：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zh-CN" altLang="en-US" sz="1200" dirty="0"/>
              <a:t>原名</a:t>
            </a:r>
            <a:r>
              <a:rPr lang="en-US" altLang="zh-CN" sz="1200" dirty="0"/>
              <a:t>EasyScheduler</a:t>
            </a:r>
            <a:r>
              <a:rPr lang="zh-CN" altLang="en-US" sz="1200" dirty="0"/>
              <a:t>中文是“易调度”，后来因为名称被占用了，社区投票改名为</a:t>
            </a:r>
            <a:r>
              <a:rPr lang="en-US" altLang="zh-CN" sz="1200" dirty="0"/>
              <a:t>DolphinScheduler</a:t>
            </a:r>
            <a:r>
              <a:rPr lang="zh-CN" altLang="en-US" sz="1200" dirty="0"/>
              <a:t>中文是“海豚调度”。</a:t>
            </a:r>
            <a:endParaRPr lang="en-US" altLang="zh-CN" sz="1200" dirty="0"/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400" dirty="0">
                <a:solidFill>
                  <a:srgbClr val="0070C0"/>
                </a:solidFill>
              </a:rPr>
              <a:t>产生的影响：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en-US" altLang="zh-CN" sz="1200" dirty="0" err="1"/>
              <a:t>DolphinScheduler</a:t>
            </a:r>
            <a:r>
              <a:rPr lang="zh-CN" altLang="en-US" sz="1200" dirty="0"/>
              <a:t>是国内第一个由易观这样的中型企业驱动的能够进入</a:t>
            </a:r>
            <a:r>
              <a:rPr lang="en-US" altLang="zh-CN" sz="1200" dirty="0"/>
              <a:t>ASF</a:t>
            </a:r>
            <a:r>
              <a:rPr lang="zh-CN" altLang="en-US" sz="1200" dirty="0"/>
              <a:t>的项目。说明易观的技术水平不比那些大型知名的</a:t>
            </a:r>
            <a:r>
              <a:rPr lang="en-US" altLang="zh-CN" sz="1200" dirty="0"/>
              <a:t>IT</a:t>
            </a:r>
            <a:r>
              <a:rPr lang="zh-CN" altLang="en-US" sz="1200" dirty="0"/>
              <a:t>企业差，对易观在技术社区的品牌形像有巨大的好处，让很多技术牛人认识了易观，和易观产生了交集，为以后的人才招聘提供了条件。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400" dirty="0">
                <a:solidFill>
                  <a:srgbClr val="0070C0"/>
                </a:solidFill>
              </a:rPr>
              <a:t>进</a:t>
            </a:r>
            <a:r>
              <a:rPr lang="en-US" altLang="zh-CN" sz="1400" dirty="0">
                <a:solidFill>
                  <a:srgbClr val="0070C0"/>
                </a:solidFill>
              </a:rPr>
              <a:t>ASF</a:t>
            </a:r>
            <a:r>
              <a:rPr lang="zh-CN" altLang="en-US" sz="1400" dirty="0">
                <a:solidFill>
                  <a:srgbClr val="0070C0"/>
                </a:solidFill>
              </a:rPr>
              <a:t>之路</a:t>
            </a:r>
            <a:r>
              <a:rPr lang="en-US" altLang="zh-CN" sz="1400" dirty="0">
                <a:solidFill>
                  <a:srgbClr val="0070C0"/>
                </a:solidFill>
              </a:rPr>
              <a:t>——</a:t>
            </a:r>
            <a:r>
              <a:rPr lang="zh-CN" altLang="en-US" sz="1400" dirty="0">
                <a:solidFill>
                  <a:srgbClr val="0070C0"/>
                </a:solidFill>
              </a:rPr>
              <a:t>道阻且难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/>
              <a:t>需求复杂，技术能力要求高，兼职参与，时间紧，工作量大。</a:t>
            </a:r>
            <a:endParaRPr lang="en-US" altLang="zh-CN" sz="12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/>
              <a:t>开源后用户量大增，一个人要同时面对多个用户。</a:t>
            </a:r>
            <a:endParaRPr lang="en-US" altLang="zh-CN" sz="12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/>
              <a:t>最难的是找</a:t>
            </a:r>
            <a:r>
              <a:rPr lang="en-US" altLang="zh-CN" sz="1200" dirty="0"/>
              <a:t>champion</a:t>
            </a:r>
            <a:r>
              <a:rPr lang="zh-CN" altLang="en-US" sz="1200" dirty="0"/>
              <a:t>，无数次感受到挫败和绝望，只能努力坚持挺过去。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5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F224E-B8F8-4543-AFDF-3D76C666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5C3DC4-47BD-4B4F-BF28-B989976B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7BDCD63-DCAD-CE4B-846D-16450618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谁需要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谁在用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A6395-382F-1742-BFA2-7044828F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7" y="945356"/>
            <a:ext cx="8729566" cy="30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7271" y="3961822"/>
            <a:ext cx="2133600" cy="273844"/>
          </a:xfrm>
        </p:spPr>
        <p:txBody>
          <a:bodyPr/>
          <a:lstStyle/>
          <a:p>
            <a:fld id="{47487AC4-ECD0-48F5-9E46-C7E651738AE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Slogan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333343-0CC0-134E-B01C-08ACB6AE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14" y="1017344"/>
            <a:ext cx="774650" cy="7303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1CDF10-ABFD-EC44-816F-15014038C0BA}"/>
              </a:ext>
            </a:extLst>
          </p:cNvPr>
          <p:cNvSpPr/>
          <p:nvPr/>
        </p:nvSpPr>
        <p:spPr>
          <a:xfrm>
            <a:off x="150937" y="633123"/>
            <a:ext cx="851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zh-CN" alt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zh-CN" alt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308F6836-54FB-5A40-B9BC-624E12962283}"/>
              </a:ext>
            </a:extLst>
          </p:cNvPr>
          <p:cNvSpPr/>
          <p:nvPr/>
        </p:nvSpPr>
        <p:spPr bwMode="auto">
          <a:xfrm rot="2686389">
            <a:off x="4375831" y="1721030"/>
            <a:ext cx="2115616" cy="723083"/>
          </a:xfrm>
          <a:custGeom>
            <a:avLst/>
            <a:gdLst>
              <a:gd name="T0" fmla="*/ 17 w 234"/>
              <a:gd name="T1" fmla="*/ 44 h 83"/>
              <a:gd name="T2" fmla="*/ 234 w 234"/>
              <a:gd name="T3" fmla="*/ 54 h 83"/>
              <a:gd name="T4" fmla="*/ 209 w 234"/>
              <a:gd name="T5" fmla="*/ 78 h 83"/>
              <a:gd name="T6" fmla="*/ 41 w 234"/>
              <a:gd name="T7" fmla="*/ 69 h 83"/>
              <a:gd name="T8" fmla="*/ 55 w 234"/>
              <a:gd name="T9" fmla="*/ 83 h 83"/>
              <a:gd name="T10" fmla="*/ 0 w 234"/>
              <a:gd name="T11" fmla="*/ 82 h 83"/>
              <a:gd name="T12" fmla="*/ 0 w 234"/>
              <a:gd name="T13" fmla="*/ 27 h 83"/>
              <a:gd name="T14" fmla="*/ 17 w 234"/>
              <a:gd name="T15" fmla="*/ 4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83">
                <a:moveTo>
                  <a:pt x="17" y="44"/>
                </a:moveTo>
                <a:cubicBezTo>
                  <a:pt x="83" y="0"/>
                  <a:pt x="171" y="3"/>
                  <a:pt x="234" y="54"/>
                </a:cubicBezTo>
                <a:cubicBezTo>
                  <a:pt x="209" y="78"/>
                  <a:pt x="209" y="78"/>
                  <a:pt x="209" y="78"/>
                </a:cubicBezTo>
                <a:cubicBezTo>
                  <a:pt x="161" y="40"/>
                  <a:pt x="93" y="37"/>
                  <a:pt x="41" y="69"/>
                </a:cubicBezTo>
                <a:cubicBezTo>
                  <a:pt x="55" y="83"/>
                  <a:pt x="55" y="83"/>
                  <a:pt x="55" y="8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17" y="44"/>
                  <a:pt x="17" y="44"/>
                  <a:pt x="17" y="44"/>
                </a:cubicBezTo>
                <a:close/>
              </a:path>
            </a:pathLst>
          </a:custGeom>
          <a:solidFill>
            <a:srgbClr val="95BF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F58342C-EC84-E743-8BC8-8C47DCA76D25}"/>
              </a:ext>
            </a:extLst>
          </p:cNvPr>
          <p:cNvSpPr/>
          <p:nvPr/>
        </p:nvSpPr>
        <p:spPr bwMode="auto">
          <a:xfrm rot="2686389">
            <a:off x="5137558" y="3025783"/>
            <a:ext cx="720454" cy="1989394"/>
          </a:xfrm>
          <a:custGeom>
            <a:avLst/>
            <a:gdLst>
              <a:gd name="T0" fmla="*/ 0 w 80"/>
              <a:gd name="T1" fmla="*/ 56 h 228"/>
              <a:gd name="T2" fmla="*/ 14 w 80"/>
              <a:gd name="T3" fmla="*/ 42 h 228"/>
              <a:gd name="T4" fmla="*/ 3 w 80"/>
              <a:gd name="T5" fmla="*/ 204 h 228"/>
              <a:gd name="T6" fmla="*/ 28 w 80"/>
              <a:gd name="T7" fmla="*/ 228 h 228"/>
              <a:gd name="T8" fmla="*/ 39 w 80"/>
              <a:gd name="T9" fmla="*/ 17 h 228"/>
              <a:gd name="T10" fmla="*/ 56 w 80"/>
              <a:gd name="T11" fmla="*/ 0 h 228"/>
              <a:gd name="T12" fmla="*/ 0 w 80"/>
              <a:gd name="T13" fmla="*/ 0 h 228"/>
              <a:gd name="T14" fmla="*/ 0 w 80"/>
              <a:gd name="T15" fmla="*/ 5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228">
                <a:moveTo>
                  <a:pt x="0" y="56"/>
                </a:moveTo>
                <a:cubicBezTo>
                  <a:pt x="14" y="42"/>
                  <a:pt x="14" y="42"/>
                  <a:pt x="14" y="42"/>
                </a:cubicBezTo>
                <a:cubicBezTo>
                  <a:pt x="43" y="93"/>
                  <a:pt x="39" y="157"/>
                  <a:pt x="3" y="204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76" y="167"/>
                  <a:pt x="80" y="82"/>
                  <a:pt x="39" y="17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lose/>
              </a:path>
            </a:pathLst>
          </a:custGeom>
          <a:solidFill>
            <a:srgbClr val="7DDA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D59213B-CA38-194A-8670-2EFA420F2CAA}"/>
              </a:ext>
            </a:extLst>
          </p:cNvPr>
          <p:cNvSpPr/>
          <p:nvPr/>
        </p:nvSpPr>
        <p:spPr bwMode="auto">
          <a:xfrm rot="2686389">
            <a:off x="2535182" y="3660136"/>
            <a:ext cx="2066062" cy="697389"/>
          </a:xfrm>
          <a:custGeom>
            <a:avLst/>
            <a:gdLst>
              <a:gd name="T0" fmla="*/ 229 w 229"/>
              <a:gd name="T1" fmla="*/ 56 h 80"/>
              <a:gd name="T2" fmla="*/ 211 w 229"/>
              <a:gd name="T3" fmla="*/ 38 h 80"/>
              <a:gd name="T4" fmla="*/ 0 w 229"/>
              <a:gd name="T5" fmla="*/ 29 h 80"/>
              <a:gd name="T6" fmla="*/ 24 w 229"/>
              <a:gd name="T7" fmla="*/ 4 h 80"/>
              <a:gd name="T8" fmla="*/ 187 w 229"/>
              <a:gd name="T9" fmla="*/ 13 h 80"/>
              <a:gd name="T10" fmla="*/ 174 w 229"/>
              <a:gd name="T11" fmla="*/ 0 h 80"/>
              <a:gd name="T12" fmla="*/ 229 w 229"/>
              <a:gd name="T13" fmla="*/ 0 h 80"/>
              <a:gd name="T14" fmla="*/ 229 w 229"/>
              <a:gd name="T15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80">
                <a:moveTo>
                  <a:pt x="229" y="56"/>
                </a:moveTo>
                <a:cubicBezTo>
                  <a:pt x="211" y="38"/>
                  <a:pt x="211" y="38"/>
                  <a:pt x="211" y="38"/>
                </a:cubicBezTo>
                <a:cubicBezTo>
                  <a:pt x="147" y="80"/>
                  <a:pt x="62" y="77"/>
                  <a:pt x="0" y="29"/>
                </a:cubicBezTo>
                <a:cubicBezTo>
                  <a:pt x="24" y="4"/>
                  <a:pt x="24" y="4"/>
                  <a:pt x="24" y="4"/>
                </a:cubicBezTo>
                <a:cubicBezTo>
                  <a:pt x="72" y="40"/>
                  <a:pt x="136" y="43"/>
                  <a:pt x="187" y="13"/>
                </a:cubicBezTo>
                <a:cubicBezTo>
                  <a:pt x="174" y="0"/>
                  <a:pt x="174" y="0"/>
                  <a:pt x="174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56"/>
                  <a:pt x="229" y="56"/>
                  <a:pt x="229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05A0AC9-EA54-E944-BC64-BB7A21343D2D}"/>
              </a:ext>
            </a:extLst>
          </p:cNvPr>
          <p:cNvSpPr/>
          <p:nvPr/>
        </p:nvSpPr>
        <p:spPr bwMode="auto">
          <a:xfrm rot="2686389">
            <a:off x="3130368" y="1071195"/>
            <a:ext cx="731889" cy="2015088"/>
          </a:xfrm>
          <a:custGeom>
            <a:avLst/>
            <a:gdLst>
              <a:gd name="T0" fmla="*/ 26 w 81"/>
              <a:gd name="T1" fmla="*/ 231 h 231"/>
              <a:gd name="T2" fmla="*/ 43 w 81"/>
              <a:gd name="T3" fmla="*/ 213 h 231"/>
              <a:gd name="T4" fmla="*/ 52 w 81"/>
              <a:gd name="T5" fmla="*/ 0 h 231"/>
              <a:gd name="T6" fmla="*/ 77 w 81"/>
              <a:gd name="T7" fmla="*/ 24 h 231"/>
              <a:gd name="T8" fmla="*/ 68 w 81"/>
              <a:gd name="T9" fmla="*/ 189 h 231"/>
              <a:gd name="T10" fmla="*/ 81 w 81"/>
              <a:gd name="T11" fmla="*/ 175 h 231"/>
              <a:gd name="T12" fmla="*/ 81 w 81"/>
              <a:gd name="T13" fmla="*/ 231 h 231"/>
              <a:gd name="T14" fmla="*/ 26 w 81"/>
              <a:gd name="T15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231">
                <a:moveTo>
                  <a:pt x="26" y="231"/>
                </a:moveTo>
                <a:cubicBezTo>
                  <a:pt x="43" y="213"/>
                  <a:pt x="43" y="213"/>
                  <a:pt x="43" y="213"/>
                </a:cubicBezTo>
                <a:cubicBezTo>
                  <a:pt x="0" y="148"/>
                  <a:pt x="3" y="62"/>
                  <a:pt x="52" y="0"/>
                </a:cubicBezTo>
                <a:cubicBezTo>
                  <a:pt x="77" y="24"/>
                  <a:pt x="77" y="24"/>
                  <a:pt x="77" y="24"/>
                </a:cubicBezTo>
                <a:cubicBezTo>
                  <a:pt x="40" y="72"/>
                  <a:pt x="37" y="138"/>
                  <a:pt x="68" y="189"/>
                </a:cubicBezTo>
                <a:cubicBezTo>
                  <a:pt x="81" y="175"/>
                  <a:pt x="81" y="175"/>
                  <a:pt x="81" y="175"/>
                </a:cubicBezTo>
                <a:cubicBezTo>
                  <a:pt x="81" y="231"/>
                  <a:pt x="81" y="231"/>
                  <a:pt x="81" y="231"/>
                </a:cubicBezTo>
                <a:lnTo>
                  <a:pt x="26" y="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AD463D0B-0914-7646-8E68-ED6AF8D9060F}"/>
              </a:ext>
            </a:extLst>
          </p:cNvPr>
          <p:cNvSpPr txBox="1"/>
          <p:nvPr/>
        </p:nvSpPr>
        <p:spPr>
          <a:xfrm>
            <a:off x="3777556" y="3392774"/>
            <a:ext cx="1448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SUCCESS</a:t>
            </a:r>
            <a:endParaRPr lang="en-GB" sz="22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6B72736B-7F42-514D-86ED-3266F280635E}"/>
              </a:ext>
            </a:extLst>
          </p:cNvPr>
          <p:cNvGrpSpPr/>
          <p:nvPr/>
        </p:nvGrpSpPr>
        <p:grpSpPr>
          <a:xfrm>
            <a:off x="5372116" y="3473812"/>
            <a:ext cx="3294748" cy="1020309"/>
            <a:chOff x="6991643" y="1620367"/>
            <a:chExt cx="3396957" cy="1092501"/>
          </a:xfrm>
          <a:solidFill>
            <a:schemeClr val="accent4"/>
          </a:solidFill>
        </p:grpSpPr>
        <p:grpSp>
          <p:nvGrpSpPr>
            <p:cNvPr id="16" name="Group 18">
              <a:extLst>
                <a:ext uri="{FF2B5EF4-FFF2-40B4-BE49-F238E27FC236}">
                  <a16:creationId xmlns:a16="http://schemas.microsoft.com/office/drawing/2014/main" id="{FB2D9335-F76C-EF47-B0EC-A14A4F958E38}"/>
                </a:ext>
              </a:extLst>
            </p:cNvPr>
            <p:cNvGrpSpPr/>
            <p:nvPr/>
          </p:nvGrpSpPr>
          <p:grpSpPr>
            <a:xfrm>
              <a:off x="6991643" y="2215087"/>
              <a:ext cx="2785403" cy="497781"/>
              <a:chOff x="7202658" y="1907795"/>
              <a:chExt cx="2785403" cy="497781"/>
            </a:xfrm>
            <a:grpFill/>
          </p:grpSpPr>
          <p:cxnSp>
            <p:nvCxnSpPr>
              <p:cNvPr id="18" name="Straight Connector 20">
                <a:extLst>
                  <a:ext uri="{FF2B5EF4-FFF2-40B4-BE49-F238E27FC236}">
                    <a16:creationId xmlns:a16="http://schemas.microsoft.com/office/drawing/2014/main" id="{3E2991E9-010D-2D49-8AAC-52BBDB335AA0}"/>
                  </a:ext>
                </a:extLst>
              </p:cNvPr>
              <p:cNvCxnSpPr/>
              <p:nvPr/>
            </p:nvCxnSpPr>
            <p:spPr>
              <a:xfrm>
                <a:off x="7202658" y="2405575"/>
                <a:ext cx="2236764" cy="0"/>
              </a:xfrm>
              <a:prstGeom prst="line">
                <a:avLst/>
              </a:prstGeom>
              <a:grpFill/>
              <a:ln w="25400">
                <a:solidFill>
                  <a:srgbClr val="7DDA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1">
                <a:extLst>
                  <a:ext uri="{FF2B5EF4-FFF2-40B4-BE49-F238E27FC236}">
                    <a16:creationId xmlns:a16="http://schemas.microsoft.com/office/drawing/2014/main" id="{F4025350-98EF-3F44-83A2-6CD689471278}"/>
                  </a:ext>
                </a:extLst>
              </p:cNvPr>
              <p:cNvCxnSpPr/>
              <p:nvPr/>
            </p:nvCxnSpPr>
            <p:spPr>
              <a:xfrm flipV="1">
                <a:off x="9425354" y="1907795"/>
                <a:ext cx="562707" cy="497781"/>
              </a:xfrm>
              <a:prstGeom prst="line">
                <a:avLst/>
              </a:prstGeom>
              <a:grpFill/>
              <a:ln w="25400">
                <a:solidFill>
                  <a:srgbClr val="7DDA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27C9A8DE-1DF7-4648-B9DD-3517388B57E0}"/>
                </a:ext>
              </a:extLst>
            </p:cNvPr>
            <p:cNvSpPr/>
            <p:nvPr/>
          </p:nvSpPr>
          <p:spPr>
            <a:xfrm>
              <a:off x="9632897" y="1620367"/>
              <a:ext cx="755703" cy="755703"/>
            </a:xfrm>
            <a:prstGeom prst="ellipse">
              <a:avLst/>
            </a:prstGeom>
            <a:solidFill>
              <a:srgbClr val="7DD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F9E84CA8-E85D-E149-81B1-B599626ACABA}"/>
              </a:ext>
            </a:extLst>
          </p:cNvPr>
          <p:cNvGrpSpPr/>
          <p:nvPr/>
        </p:nvGrpSpPr>
        <p:grpSpPr>
          <a:xfrm>
            <a:off x="291302" y="3473812"/>
            <a:ext cx="3294748" cy="1020309"/>
            <a:chOff x="1753214" y="4527485"/>
            <a:chExt cx="3396957" cy="1092501"/>
          </a:xfrm>
        </p:grpSpPr>
        <p:grpSp>
          <p:nvGrpSpPr>
            <p:cNvPr id="21" name="Group 28">
              <a:extLst>
                <a:ext uri="{FF2B5EF4-FFF2-40B4-BE49-F238E27FC236}">
                  <a16:creationId xmlns:a16="http://schemas.microsoft.com/office/drawing/2014/main" id="{CFC44662-927E-5247-A908-8181FA391361}"/>
                </a:ext>
              </a:extLst>
            </p:cNvPr>
            <p:cNvGrpSpPr/>
            <p:nvPr/>
          </p:nvGrpSpPr>
          <p:grpSpPr>
            <a:xfrm flipH="1">
              <a:off x="1753214" y="4527485"/>
              <a:ext cx="3396957" cy="1092501"/>
              <a:chOff x="6991643" y="1620367"/>
              <a:chExt cx="3396957" cy="1092501"/>
            </a:xfrm>
          </p:grpSpPr>
          <p:grpSp>
            <p:nvGrpSpPr>
              <p:cNvPr id="23" name="Group 29">
                <a:extLst>
                  <a:ext uri="{FF2B5EF4-FFF2-40B4-BE49-F238E27FC236}">
                    <a16:creationId xmlns:a16="http://schemas.microsoft.com/office/drawing/2014/main" id="{C119D36E-09CF-7449-BC49-EFC6C13FC68B}"/>
                  </a:ext>
                </a:extLst>
              </p:cNvPr>
              <p:cNvGrpSpPr/>
              <p:nvPr/>
            </p:nvGrpSpPr>
            <p:grpSpPr>
              <a:xfrm>
                <a:off x="6991643" y="2215087"/>
                <a:ext cx="2785403" cy="497781"/>
                <a:chOff x="7202658" y="1907795"/>
                <a:chExt cx="2785403" cy="497781"/>
              </a:xfrm>
            </p:grpSpPr>
            <p:cxnSp>
              <p:nvCxnSpPr>
                <p:cNvPr id="25" name="Straight Connector 31">
                  <a:extLst>
                    <a:ext uri="{FF2B5EF4-FFF2-40B4-BE49-F238E27FC236}">
                      <a16:creationId xmlns:a16="http://schemas.microsoft.com/office/drawing/2014/main" id="{8C05694A-677F-344C-87FA-BD3C5E599E58}"/>
                    </a:ext>
                  </a:extLst>
                </p:cNvPr>
                <p:cNvCxnSpPr/>
                <p:nvPr/>
              </p:nvCxnSpPr>
              <p:spPr>
                <a:xfrm>
                  <a:off x="7202658" y="2405575"/>
                  <a:ext cx="2236764" cy="0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32">
                  <a:extLst>
                    <a:ext uri="{FF2B5EF4-FFF2-40B4-BE49-F238E27FC236}">
                      <a16:creationId xmlns:a16="http://schemas.microsoft.com/office/drawing/2014/main" id="{3F864036-AC2C-FE4D-9333-53331D5B86DE}"/>
                    </a:ext>
                  </a:extLst>
                </p:cNvPr>
                <p:cNvCxnSpPr/>
                <p:nvPr/>
              </p:nvCxnSpPr>
              <p:spPr>
                <a:xfrm flipV="1">
                  <a:off x="9425354" y="1907795"/>
                  <a:ext cx="562707" cy="497781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30">
                <a:extLst>
                  <a:ext uri="{FF2B5EF4-FFF2-40B4-BE49-F238E27FC236}">
                    <a16:creationId xmlns:a16="http://schemas.microsoft.com/office/drawing/2014/main" id="{FA2A36E4-7CCB-2944-BDC5-4B04EA2385C2}"/>
                  </a:ext>
                </a:extLst>
              </p:cNvPr>
              <p:cNvSpPr/>
              <p:nvPr/>
            </p:nvSpPr>
            <p:spPr>
              <a:xfrm>
                <a:off x="9632897" y="1620367"/>
                <a:ext cx="755703" cy="7557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D74697ED-9112-754A-B143-8E74A575B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181" y="4746208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13">
            <a:extLst>
              <a:ext uri="{FF2B5EF4-FFF2-40B4-BE49-F238E27FC236}">
                <a16:creationId xmlns:a16="http://schemas.microsoft.com/office/drawing/2014/main" id="{E89F0199-811C-7649-8EFF-D39307A7A280}"/>
              </a:ext>
            </a:extLst>
          </p:cNvPr>
          <p:cNvGrpSpPr/>
          <p:nvPr/>
        </p:nvGrpSpPr>
        <p:grpSpPr>
          <a:xfrm>
            <a:off x="5896296" y="1584623"/>
            <a:ext cx="2067743" cy="391554"/>
            <a:chOff x="7743099" y="1986319"/>
            <a:chExt cx="2131888" cy="419258"/>
          </a:xfrm>
        </p:grpSpPr>
        <p:cxnSp>
          <p:nvCxnSpPr>
            <p:cNvPr id="28" name="Straight Connector 9">
              <a:extLst>
                <a:ext uri="{FF2B5EF4-FFF2-40B4-BE49-F238E27FC236}">
                  <a16:creationId xmlns:a16="http://schemas.microsoft.com/office/drawing/2014/main" id="{5AA7182B-4D7D-D94F-988D-71F6EF672381}"/>
                </a:ext>
              </a:extLst>
            </p:cNvPr>
            <p:cNvCxnSpPr/>
            <p:nvPr/>
          </p:nvCxnSpPr>
          <p:spPr>
            <a:xfrm>
              <a:off x="7743099" y="2405575"/>
              <a:ext cx="1696323" cy="0"/>
            </a:xfrm>
            <a:prstGeom prst="line">
              <a:avLst/>
            </a:prstGeom>
            <a:ln w="25400">
              <a:solidFill>
                <a:srgbClr val="95B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EAC0FA63-9BC8-C340-8E35-BC69A5246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5354" y="1986319"/>
              <a:ext cx="449633" cy="419258"/>
            </a:xfrm>
            <a:prstGeom prst="line">
              <a:avLst/>
            </a:prstGeom>
            <a:ln w="25400">
              <a:solidFill>
                <a:srgbClr val="95B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899B61CF-486E-B943-B704-C00491A4EFD0}"/>
              </a:ext>
            </a:extLst>
          </p:cNvPr>
          <p:cNvGrpSpPr/>
          <p:nvPr/>
        </p:nvGrpSpPr>
        <p:grpSpPr>
          <a:xfrm>
            <a:off x="291302" y="955866"/>
            <a:ext cx="2770568" cy="1020309"/>
            <a:chOff x="1753214" y="1831383"/>
            <a:chExt cx="2856516" cy="1092501"/>
          </a:xfrm>
        </p:grpSpPr>
        <p:grpSp>
          <p:nvGrpSpPr>
            <p:cNvPr id="31" name="Group 23">
              <a:extLst>
                <a:ext uri="{FF2B5EF4-FFF2-40B4-BE49-F238E27FC236}">
                  <a16:creationId xmlns:a16="http://schemas.microsoft.com/office/drawing/2014/main" id="{CDA2353C-5BFA-2442-A2A7-D9D0143C02F8}"/>
                </a:ext>
              </a:extLst>
            </p:cNvPr>
            <p:cNvGrpSpPr/>
            <p:nvPr/>
          </p:nvGrpSpPr>
          <p:grpSpPr>
            <a:xfrm flipH="1">
              <a:off x="1753214" y="1831383"/>
              <a:ext cx="2856516" cy="1092501"/>
              <a:chOff x="7532084" y="1620367"/>
              <a:chExt cx="2856516" cy="1092501"/>
            </a:xfrm>
          </p:grpSpPr>
          <p:grpSp>
            <p:nvGrpSpPr>
              <p:cNvPr id="33" name="Group 24">
                <a:extLst>
                  <a:ext uri="{FF2B5EF4-FFF2-40B4-BE49-F238E27FC236}">
                    <a16:creationId xmlns:a16="http://schemas.microsoft.com/office/drawing/2014/main" id="{8199CA08-3B60-2A45-9B40-1035CA6378AF}"/>
                  </a:ext>
                </a:extLst>
              </p:cNvPr>
              <p:cNvGrpSpPr/>
              <p:nvPr/>
            </p:nvGrpSpPr>
            <p:grpSpPr>
              <a:xfrm>
                <a:off x="7532084" y="2215087"/>
                <a:ext cx="2244962" cy="497781"/>
                <a:chOff x="7743099" y="1907795"/>
                <a:chExt cx="2244962" cy="497781"/>
              </a:xfrm>
            </p:grpSpPr>
            <p:cxnSp>
              <p:nvCxnSpPr>
                <p:cNvPr id="35" name="Straight Connector 26">
                  <a:extLst>
                    <a:ext uri="{FF2B5EF4-FFF2-40B4-BE49-F238E27FC236}">
                      <a16:creationId xmlns:a16="http://schemas.microsoft.com/office/drawing/2014/main" id="{8C09A5BC-6805-7948-8404-218FBC7D8C55}"/>
                    </a:ext>
                  </a:extLst>
                </p:cNvPr>
                <p:cNvCxnSpPr/>
                <p:nvPr/>
              </p:nvCxnSpPr>
              <p:spPr>
                <a:xfrm>
                  <a:off x="7743099" y="2405575"/>
                  <a:ext cx="1696323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27">
                  <a:extLst>
                    <a:ext uri="{FF2B5EF4-FFF2-40B4-BE49-F238E27FC236}">
                      <a16:creationId xmlns:a16="http://schemas.microsoft.com/office/drawing/2014/main" id="{51BA6630-B285-5D4B-9886-8B81F7BEA25A}"/>
                    </a:ext>
                  </a:extLst>
                </p:cNvPr>
                <p:cNvCxnSpPr/>
                <p:nvPr/>
              </p:nvCxnSpPr>
              <p:spPr>
                <a:xfrm flipV="1">
                  <a:off x="9425354" y="1907795"/>
                  <a:ext cx="562707" cy="497781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25">
                <a:extLst>
                  <a:ext uri="{FF2B5EF4-FFF2-40B4-BE49-F238E27FC236}">
                    <a16:creationId xmlns:a16="http://schemas.microsoft.com/office/drawing/2014/main" id="{80DB787E-517F-364B-AE2A-3450113C0F5A}"/>
                  </a:ext>
                </a:extLst>
              </p:cNvPr>
              <p:cNvSpPr/>
              <p:nvPr/>
            </p:nvSpPr>
            <p:spPr>
              <a:xfrm>
                <a:off x="9632897" y="1620367"/>
                <a:ext cx="755703" cy="755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95C31F81-CD57-C046-9C96-3C3942197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714" y="1990734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18">
            <a:extLst>
              <a:ext uri="{FF2B5EF4-FFF2-40B4-BE49-F238E27FC236}">
                <a16:creationId xmlns:a16="http://schemas.microsoft.com/office/drawing/2014/main" id="{DDCC5B29-A33E-4647-AF7F-CD94FA58E3F8}"/>
              </a:ext>
            </a:extLst>
          </p:cNvPr>
          <p:cNvSpPr txBox="1"/>
          <p:nvPr/>
        </p:nvSpPr>
        <p:spPr>
          <a:xfrm flipH="1">
            <a:off x="1251214" y="102917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工具选的好</a:t>
            </a:r>
          </a:p>
          <a:p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  <a:cs typeface="Roboto Black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80B8C89C-5FF7-684C-B266-BEA3A4A2278E}"/>
              </a:ext>
            </a:extLst>
          </p:cNvPr>
          <p:cNvSpPr txBox="1"/>
          <p:nvPr/>
        </p:nvSpPr>
        <p:spPr>
          <a:xfrm flipH="1">
            <a:off x="1213234" y="353436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调度用的对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DB79BC02-1FC7-2C45-B681-E6E8B94051D8}"/>
              </a:ext>
            </a:extLst>
          </p:cNvPr>
          <p:cNvSpPr txBox="1"/>
          <p:nvPr/>
        </p:nvSpPr>
        <p:spPr>
          <a:xfrm flipH="1">
            <a:off x="6109591" y="100801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  <a:cs typeface="Roboto Black" charset="0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9B01352-C4FB-9049-893D-49CD74545416}"/>
              </a:ext>
            </a:extLst>
          </p:cNvPr>
          <p:cNvSpPr txBox="1"/>
          <p:nvPr/>
        </p:nvSpPr>
        <p:spPr>
          <a:xfrm flipH="1">
            <a:off x="6233405" y="35100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半夜安心睡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B17A94E-A315-B54A-870C-1BFAE700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67" y="2181035"/>
            <a:ext cx="1462762" cy="119387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677B2F11-A695-5547-B7E6-C6184CB4970C}"/>
              </a:ext>
            </a:extLst>
          </p:cNvPr>
          <p:cNvSpPr/>
          <p:nvPr/>
        </p:nvSpPr>
        <p:spPr>
          <a:xfrm>
            <a:off x="5986525" y="103492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下班回家早</a:t>
            </a:r>
            <a:endParaRPr lang="zh-CN" altLang="en-US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00D64F3-C1CE-C14E-A845-EF643400FD11}"/>
              </a:ext>
            </a:extLst>
          </p:cNvPr>
          <p:cNvSpPr txBox="1"/>
          <p:nvPr/>
        </p:nvSpPr>
        <p:spPr>
          <a:xfrm>
            <a:off x="8156112" y="3556520"/>
            <a:ext cx="51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E7E6E6"/>
                </a:solidFill>
              </a:rPr>
              <a:t>z</a:t>
            </a:r>
            <a:endParaRPr kumimoji="1" lang="zh-CN" altLang="en-US" dirty="0">
              <a:solidFill>
                <a:srgbClr val="E7E6E6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0C587F6-C6BB-414E-893F-0970D55455C1}"/>
              </a:ext>
            </a:extLst>
          </p:cNvPr>
          <p:cNvSpPr txBox="1"/>
          <p:nvPr/>
        </p:nvSpPr>
        <p:spPr>
          <a:xfrm rot="3740626">
            <a:off x="8069305" y="3601987"/>
            <a:ext cx="25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7E6E6"/>
                </a:solidFill>
              </a:rPr>
              <a:t>z</a:t>
            </a:r>
            <a:endParaRPr kumimoji="1" lang="zh-CN" altLang="en-US" sz="3200" dirty="0">
              <a:solidFill>
                <a:srgbClr val="E7E6E6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401922B-4B4A-5147-A592-343B6249BA6F}"/>
              </a:ext>
            </a:extLst>
          </p:cNvPr>
          <p:cNvSpPr txBox="1"/>
          <p:nvPr/>
        </p:nvSpPr>
        <p:spPr>
          <a:xfrm rot="2545298">
            <a:off x="8269443" y="3488425"/>
            <a:ext cx="251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rgbClr val="E7E6E6"/>
                </a:solidFill>
              </a:rPr>
              <a:t>z</a:t>
            </a:r>
            <a:endParaRPr kumimoji="1" lang="zh-CN" altLang="en-US" sz="800" dirty="0">
              <a:solidFill>
                <a:srgbClr val="E7E6E6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F88766-3049-9F4B-9BF0-A30F5AAB1074}"/>
              </a:ext>
            </a:extLst>
          </p:cNvPr>
          <p:cNvSpPr txBox="1"/>
          <p:nvPr/>
        </p:nvSpPr>
        <p:spPr>
          <a:xfrm rot="1814290">
            <a:off x="8367418" y="3557334"/>
            <a:ext cx="189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E7E6E6"/>
                </a:solidFill>
              </a:rPr>
              <a:t>z</a:t>
            </a:r>
            <a:endParaRPr kumimoji="1" lang="zh-CN" altLang="en-US" sz="1200" dirty="0">
              <a:solidFill>
                <a:srgbClr val="E7E6E6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D15222-3DD9-C444-96C1-5777B9648426}"/>
              </a:ext>
            </a:extLst>
          </p:cNvPr>
          <p:cNvSpPr txBox="1"/>
          <p:nvPr/>
        </p:nvSpPr>
        <p:spPr>
          <a:xfrm rot="1814290">
            <a:off x="8075097" y="3463374"/>
            <a:ext cx="189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E7E6E6"/>
                </a:solidFill>
              </a:rPr>
              <a:t>z</a:t>
            </a:r>
            <a:endParaRPr kumimoji="1" lang="zh-CN" altLang="en-US" sz="1200" dirty="0">
              <a:solidFill>
                <a:srgbClr val="E7E6E6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2BC427-BE7B-CD47-AE13-7A0EA38EA4EE}"/>
              </a:ext>
            </a:extLst>
          </p:cNvPr>
          <p:cNvSpPr txBox="1"/>
          <p:nvPr/>
        </p:nvSpPr>
        <p:spPr>
          <a:xfrm rot="1814290">
            <a:off x="8163690" y="3389120"/>
            <a:ext cx="189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E7E6E6"/>
                </a:solidFill>
              </a:rPr>
              <a:t>z</a:t>
            </a:r>
            <a:endParaRPr kumimoji="1" lang="zh-CN" altLang="en-US" sz="1200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25386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1" name="Freeform 40219"/>
          <p:cNvSpPr>
            <a:spLocks noEditPoints="1"/>
          </p:cNvSpPr>
          <p:nvPr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350" dirty="0">
              <a:solidFill>
                <a:srgbClr val="5A5A5A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圆角矩形 24"/>
          <p:cNvSpPr/>
          <p:nvPr/>
        </p:nvSpPr>
        <p:spPr>
          <a:xfrm>
            <a:off x="1693456" y="1935292"/>
            <a:ext cx="5912999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微软雅黑"/>
              <a:ea typeface="微软雅黑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8754" y="1111637"/>
            <a:ext cx="516240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4650" b="1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数据驱动精益成长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843808" y="2084460"/>
            <a:ext cx="3375525" cy="276999"/>
            <a:chOff x="-60901" y="2011607"/>
            <a:chExt cx="4500701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1511486" y="2011607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 defTabSz="68580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rPr>
                <a:t>易观千帆</a:t>
              </a:r>
              <a:endPara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83873" y="2011607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 defTabSz="68580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rPr>
                <a:t>易观万像</a:t>
              </a:r>
              <a:endPara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60901" y="2011607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 defTabSz="68580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rPr>
                <a:t>易观方舟</a:t>
              </a:r>
              <a:endPara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14483" y="3572446"/>
            <a:ext cx="9144001" cy="15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6385" y="4734521"/>
            <a:ext cx="185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pPr defTabSz="685800"/>
            <a:r>
              <a:rPr lang="zh-CN" altLang="en-US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www.analysys.cn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601061" y="47345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pPr defTabSz="685800"/>
            <a:r>
              <a:rPr lang="zh-CN" altLang="en-US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客户热线：</a:t>
            </a:r>
            <a:r>
              <a:rPr lang="en-US" altLang="zh-CN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4006-515-715</a:t>
            </a:r>
          </a:p>
        </p:txBody>
      </p:sp>
      <p:sp>
        <p:nvSpPr>
          <p:cNvPr id="22" name="矩形 21"/>
          <p:cNvSpPr/>
          <p:nvPr/>
        </p:nvSpPr>
        <p:spPr>
          <a:xfrm>
            <a:off x="-8573" y="3551243"/>
            <a:ext cx="9144000" cy="109321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8645" y="47345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pPr defTabSz="685800"/>
            <a:r>
              <a:rPr lang="zh-CN" altLang="en-US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微博：</a:t>
            </a:r>
            <a:r>
              <a:rPr lang="en-US" altLang="zh-CN" sz="1200" dirty="0" err="1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易观</a:t>
            </a:r>
          </a:p>
        </p:txBody>
      </p:sp>
      <p:grpSp>
        <p:nvGrpSpPr>
          <p:cNvPr id="25" name="组 2"/>
          <p:cNvGrpSpPr/>
          <p:nvPr/>
        </p:nvGrpSpPr>
        <p:grpSpPr>
          <a:xfrm>
            <a:off x="5799834" y="3089469"/>
            <a:ext cx="1033077" cy="1337772"/>
            <a:chOff x="4085821" y="4119290"/>
            <a:chExt cx="1377436" cy="1783696"/>
          </a:xfrm>
        </p:grpSpPr>
        <p:sp>
          <p:nvSpPr>
            <p:cNvPr id="26" name="矩形 25"/>
            <p:cNvSpPr/>
            <p:nvPr userDrawn="1"/>
          </p:nvSpPr>
          <p:spPr>
            <a:xfrm>
              <a:off x="4138469" y="5533654"/>
              <a:ext cx="12721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  <a:latin typeface="微软雅黑"/>
                  <a:ea typeface="微软雅黑"/>
                </a:rPr>
                <a:t>易观订阅号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4085821" y="4119290"/>
              <a:ext cx="1377436" cy="1377436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grpSp>
        <p:nvGrpSpPr>
          <p:cNvPr id="28" name="组 12"/>
          <p:cNvGrpSpPr/>
          <p:nvPr/>
        </p:nvGrpSpPr>
        <p:grpSpPr>
          <a:xfrm>
            <a:off x="4111236" y="3089469"/>
            <a:ext cx="1107996" cy="1337772"/>
            <a:chOff x="6659629" y="4119290"/>
            <a:chExt cx="1477328" cy="1783696"/>
          </a:xfrm>
        </p:grpSpPr>
        <p:sp>
          <p:nvSpPr>
            <p:cNvPr id="29" name="矩形 28"/>
            <p:cNvSpPr/>
            <p:nvPr userDrawn="1"/>
          </p:nvSpPr>
          <p:spPr>
            <a:xfrm>
              <a:off x="6659629" y="5533654"/>
              <a:ext cx="1477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  <a:latin typeface="微软雅黑"/>
                  <a:ea typeface="微软雅黑"/>
                </a:rPr>
                <a:t>易观千帆试用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709576" y="4119290"/>
              <a:ext cx="1377436" cy="1377436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grpSp>
        <p:nvGrpSpPr>
          <p:cNvPr id="31" name="组 19"/>
          <p:cNvGrpSpPr/>
          <p:nvPr/>
        </p:nvGrpSpPr>
        <p:grpSpPr>
          <a:xfrm>
            <a:off x="2445722" y="3087229"/>
            <a:ext cx="1107996" cy="1337772"/>
            <a:chOff x="2208001" y="4116303"/>
            <a:chExt cx="1477328" cy="1783696"/>
          </a:xfrm>
        </p:grpSpPr>
        <p:sp>
          <p:nvSpPr>
            <p:cNvPr id="32" name="矩形 31"/>
            <p:cNvSpPr/>
            <p:nvPr userDrawn="1"/>
          </p:nvSpPr>
          <p:spPr>
            <a:xfrm>
              <a:off x="2208001" y="5530667"/>
              <a:ext cx="1477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  <a:latin typeface="微软雅黑"/>
                  <a:ea typeface="微软雅黑"/>
                </a:rPr>
                <a:t>易观方舟试用</a:t>
              </a:r>
            </a:p>
          </p:txBody>
        </p:sp>
        <p:pic>
          <p:nvPicPr>
            <p:cNvPr id="33" name="图片 32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940" y="4116303"/>
              <a:ext cx="1377436" cy="1377436"/>
            </a:xfrm>
            <a:prstGeom prst="rect">
              <a:avLst/>
            </a:prstGeom>
            <a:ln w="3175">
              <a:noFill/>
            </a:ln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122" y="65475"/>
            <a:ext cx="1346913" cy="5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</TotalTime>
  <Words>615</Words>
  <Application>Microsoft Macintosh PowerPoint</Application>
  <PresentationFormat>全屏显示(16:9)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DengXian</vt:lpstr>
      <vt:lpstr>宋体</vt:lpstr>
      <vt:lpstr>Microsoft YaHei</vt:lpstr>
      <vt:lpstr>Microsoft YaHei</vt:lpstr>
      <vt:lpstr>Calibri Bold</vt:lpstr>
      <vt:lpstr>Arial</vt:lpstr>
      <vt:lpstr>Calibri</vt:lpstr>
      <vt:lpstr>Gill Sans Light</vt:lpstr>
      <vt:lpstr>Helvetica Neue</vt:lpstr>
      <vt:lpstr>Wingdings</vt:lpstr>
      <vt:lpstr>Office 主题</vt:lpstr>
      <vt:lpstr>PowerPoint 演示文稿</vt:lpstr>
      <vt:lpstr>Apache Foundation</vt:lpstr>
      <vt:lpstr>一个分布式易扩展的可视化DAG工作流任务调度系统</vt:lpstr>
      <vt:lpstr>DolphinScheduler</vt:lpstr>
      <vt:lpstr>Apache DolphinScheduler</vt:lpstr>
      <vt:lpstr>谁需要&amp;谁在用</vt:lpstr>
      <vt:lpstr>Slogan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helinan</dc:creator>
  <cp:lastModifiedBy>Microsoft Office User</cp:lastModifiedBy>
  <cp:revision>458</cp:revision>
  <dcterms:created xsi:type="dcterms:W3CDTF">2015-01-16T02:33:41Z</dcterms:created>
  <dcterms:modified xsi:type="dcterms:W3CDTF">2019-10-26T05:06:23Z</dcterms:modified>
</cp:coreProperties>
</file>