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1083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l" defTabSz="11083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l" defTabSz="11083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l" defTabSz="11083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l" defTabSz="11083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11083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11083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11083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11083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1" name="Shape 6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108363" latinLnBrk="0">
      <a:defRPr sz="1400">
        <a:latin typeface="+mj-lt"/>
        <a:ea typeface="+mj-ea"/>
        <a:cs typeface="+mj-cs"/>
        <a:sym typeface="Helvetica Neue"/>
      </a:defRPr>
    </a:lvl1pPr>
    <a:lvl2pPr indent="228600" defTabSz="1108363" latinLnBrk="0">
      <a:defRPr sz="1400">
        <a:latin typeface="+mj-lt"/>
        <a:ea typeface="+mj-ea"/>
        <a:cs typeface="+mj-cs"/>
        <a:sym typeface="Helvetica Neue"/>
      </a:defRPr>
    </a:lvl2pPr>
    <a:lvl3pPr indent="457200" defTabSz="1108363" latinLnBrk="0">
      <a:defRPr sz="1400">
        <a:latin typeface="+mj-lt"/>
        <a:ea typeface="+mj-ea"/>
        <a:cs typeface="+mj-cs"/>
        <a:sym typeface="Helvetica Neue"/>
      </a:defRPr>
    </a:lvl3pPr>
    <a:lvl4pPr indent="685800" defTabSz="1108363" latinLnBrk="0">
      <a:defRPr sz="1400">
        <a:latin typeface="+mj-lt"/>
        <a:ea typeface="+mj-ea"/>
        <a:cs typeface="+mj-cs"/>
        <a:sym typeface="Helvetica Neue"/>
      </a:defRPr>
    </a:lvl4pPr>
    <a:lvl5pPr indent="914400" defTabSz="1108363" latinLnBrk="0">
      <a:defRPr sz="1400">
        <a:latin typeface="+mj-lt"/>
        <a:ea typeface="+mj-ea"/>
        <a:cs typeface="+mj-cs"/>
        <a:sym typeface="Helvetica Neue"/>
      </a:defRPr>
    </a:lvl5pPr>
    <a:lvl6pPr indent="1143000" defTabSz="1108363" latinLnBrk="0">
      <a:defRPr sz="1400">
        <a:latin typeface="+mj-lt"/>
        <a:ea typeface="+mj-ea"/>
        <a:cs typeface="+mj-cs"/>
        <a:sym typeface="Helvetica Neue"/>
      </a:defRPr>
    </a:lvl6pPr>
    <a:lvl7pPr indent="1371600" defTabSz="1108363" latinLnBrk="0">
      <a:defRPr sz="1400">
        <a:latin typeface="+mj-lt"/>
        <a:ea typeface="+mj-ea"/>
        <a:cs typeface="+mj-cs"/>
        <a:sym typeface="Helvetica Neue"/>
      </a:defRPr>
    </a:lvl7pPr>
    <a:lvl8pPr indent="1600200" defTabSz="1108363" latinLnBrk="0">
      <a:defRPr sz="1400">
        <a:latin typeface="+mj-lt"/>
        <a:ea typeface="+mj-ea"/>
        <a:cs typeface="+mj-cs"/>
        <a:sym typeface="Helvetica Neue"/>
      </a:defRPr>
    </a:lvl8pPr>
    <a:lvl9pPr indent="1828800" defTabSz="1108363" latinLnBrk="0">
      <a:defRPr sz="14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3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2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11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0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9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38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47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56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65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74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83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92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01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0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9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8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37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46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55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64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73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82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91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00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09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8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27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36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45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54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5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63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72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7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81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8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0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9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08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17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26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35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3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44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53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62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6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71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7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0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9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8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07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16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25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2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34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43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4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52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61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6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0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7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9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8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97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06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0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15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1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24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6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33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3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5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4" name="正文级别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Relationship Id="rId51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53.xml"/><Relationship Id="rId55" Type="http://schemas.openxmlformats.org/officeDocument/2006/relationships/slideLayout" Target="../slideLayouts/slideLayout54.xml"/><Relationship Id="rId56" Type="http://schemas.openxmlformats.org/officeDocument/2006/relationships/slideLayout" Target="../slideLayouts/slideLayout55.xml"/><Relationship Id="rId57" Type="http://schemas.openxmlformats.org/officeDocument/2006/relationships/slideLayout" Target="../slideLayouts/slideLayout56.xml"/><Relationship Id="rId58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58.xml"/><Relationship Id="rId60" Type="http://schemas.openxmlformats.org/officeDocument/2006/relationships/slideLayout" Target="../slideLayouts/slideLayout59.xml"/><Relationship Id="rId61" Type="http://schemas.openxmlformats.org/officeDocument/2006/relationships/slideLayout" Target="../slideLayouts/slideLayout60.xml"/><Relationship Id="rId62" Type="http://schemas.openxmlformats.org/officeDocument/2006/relationships/slideLayout" Target="../slideLayouts/slideLayout61.xml"/><Relationship Id="rId63" Type="http://schemas.openxmlformats.org/officeDocument/2006/relationships/slideLayout" Target="../slideLayouts/slideLayout62.xml"/><Relationship Id="rId64" Type="http://schemas.openxmlformats.org/officeDocument/2006/relationships/slideLayout" Target="../slideLayouts/slideLayout63.xml"/><Relationship Id="rId65" Type="http://schemas.openxmlformats.org/officeDocument/2006/relationships/slideLayout" Target="../slideLayouts/slideLayout64.xml"/><Relationship Id="rId66" Type="http://schemas.openxmlformats.org/officeDocument/2006/relationships/slideLayout" Target="../slideLayouts/slideLayout65.xml"/><Relationship Id="rId67" Type="http://schemas.openxmlformats.org/officeDocument/2006/relationships/slideLayout" Target="../slideLayouts/slideLayout66.xml"/><Relationship Id="rId68" Type="http://schemas.openxmlformats.org/officeDocument/2006/relationships/slideLayout" Target="../slideLayouts/slideLayout67.xml"/><Relationship Id="rId69" Type="http://schemas.openxmlformats.org/officeDocument/2006/relationships/slideLayout" Target="../slideLayouts/slideLayout68.xml"/><Relationship Id="rId70" Type="http://schemas.openxmlformats.org/officeDocument/2006/relationships/slideLayout" Target="../slideLayouts/slideLayout69.xml"/><Relationship Id="rId71" Type="http://schemas.openxmlformats.org/officeDocument/2006/relationships/slideLayout" Target="../slideLayouts/slideLayout7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457776" y="518466"/>
            <a:ext cx="8239992" cy="2073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457776" y="2981190"/>
            <a:ext cx="8239992" cy="855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8402542" y="12054378"/>
            <a:ext cx="295226" cy="3048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</p:sldLayoutIdLst>
  <p:transition xmlns:p14="http://schemas.microsoft.com/office/powerpoint/2010/main" spd="med" advClick="1"/>
  <p:txStyles>
    <p:titleStyle>
      <a:lvl1pPr marL="0" marR="0" indent="0" algn="l" defTabSz="1108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1108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1108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1108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1108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1108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1108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1108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1108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l" defTabSz="1108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457200" algn="l" defTabSz="1108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914400" algn="l" defTabSz="1108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1371600" algn="l" defTabSz="1108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1828800" algn="l" defTabSz="1108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286000" algn="l" defTabSz="1108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743200" algn="l" defTabSz="1108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200400" algn="l" defTabSz="1108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657600" algn="l" defTabSz="1108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1108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1108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1108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1108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1108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1108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1108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1108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1108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4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hyperlink" Target="http://liuxiaochun.cn" TargetMode="External"/><Relationship Id="rId4" Type="http://schemas.openxmlformats.org/officeDocument/2006/relationships/hyperlink" Target="mailto:khadgar.mage@gmail.com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2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3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DolphinScheduler与容器…"/>
          <p:cNvSpPr txBox="1"/>
          <p:nvPr/>
        </p:nvSpPr>
        <p:spPr>
          <a:xfrm>
            <a:off x="3108998" y="2061248"/>
            <a:ext cx="15730647" cy="402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/>
          <a:p>
            <a:pPr>
              <a:defRPr sz="11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DolphinScheduler与</a:t>
            </a:r>
            <a:r>
              <a:rPr>
                <a:latin typeface="+mj-lt"/>
                <a:ea typeface="+mj-ea"/>
                <a:cs typeface="+mj-cs"/>
                <a:sym typeface="Helvetica Neue"/>
              </a:rPr>
              <a:t>容器</a:t>
            </a:r>
          </a:p>
          <a:p>
            <a:pPr>
              <a:defRPr sz="11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化的融合</a:t>
            </a:r>
          </a:p>
        </p:txBody>
      </p:sp>
      <p:sp>
        <p:nvSpPr>
          <p:cNvPr id="644" name="刘小春"/>
          <p:cNvSpPr txBox="1"/>
          <p:nvPr/>
        </p:nvSpPr>
        <p:spPr>
          <a:xfrm>
            <a:off x="3175000" y="7310581"/>
            <a:ext cx="3171537" cy="1520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sz="8000">
                <a:solidFill>
                  <a:srgbClr val="00AC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</a:lstStyle>
          <a:p>
            <a:pPr/>
            <a:r>
              <a:t>刘小春</a:t>
            </a:r>
          </a:p>
        </p:txBody>
      </p:sp>
      <p:sp>
        <p:nvSpPr>
          <p:cNvPr id="645" name="趣加游戏 &amp; Committer"/>
          <p:cNvSpPr txBox="1"/>
          <p:nvPr/>
        </p:nvSpPr>
        <p:spPr>
          <a:xfrm>
            <a:off x="3175000" y="9105515"/>
            <a:ext cx="6683087" cy="99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b="1" sz="5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趣加游戏 &amp; Committer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图片 73" descr="图片 7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4929" y="1663898"/>
            <a:ext cx="15871959" cy="10388149"/>
          </a:xfrm>
          <a:prstGeom prst="rect">
            <a:avLst/>
          </a:prstGeom>
          <a:ln w="12700">
            <a:miter lim="400000"/>
          </a:ln>
        </p:spPr>
      </p:pic>
      <p:sp>
        <p:nvSpPr>
          <p:cNvPr id="676" name="部署时涉及到的服务…"/>
          <p:cNvSpPr txBox="1"/>
          <p:nvPr/>
        </p:nvSpPr>
        <p:spPr>
          <a:xfrm>
            <a:off x="17557363" y="1663315"/>
            <a:ext cx="6663784" cy="6510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/>
          <a:p>
            <a:pPr>
              <a:lnSpc>
                <a:spcPct val="120000"/>
              </a:lnSpc>
              <a:defRPr b="1" sz="3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sz="4000"/>
              <a:t>部署时涉及到的服务</a:t>
            </a:r>
          </a:p>
          <a:p>
            <a:pPr>
              <a:lnSpc>
                <a:spcPct val="120000"/>
              </a:lnSpc>
              <a:defRPr b="1" sz="3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</a:p>
          <a:p>
            <a:pPr>
              <a:lnSpc>
                <a:spcPct val="120000"/>
              </a:lnSpc>
              <a:defRPr i="1" sz="3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Master Server: DAG任务切分的调度器</a:t>
            </a:r>
          </a:p>
          <a:p>
            <a:pPr>
              <a:lnSpc>
                <a:spcPct val="120000"/>
              </a:lnSpc>
              <a:defRPr i="1" sz="3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Worker Server: 执行执行</a:t>
            </a:r>
          </a:p>
          <a:p>
            <a:pPr>
              <a:lnSpc>
                <a:spcPct val="120000"/>
              </a:lnSpc>
              <a:defRPr i="1" sz="3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Log Server: Task日志查询</a:t>
            </a:r>
          </a:p>
          <a:p>
            <a:pPr>
              <a:lnSpc>
                <a:spcPct val="120000"/>
              </a:lnSpc>
              <a:defRPr i="1" sz="3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Alert Server: 告警</a:t>
            </a:r>
          </a:p>
          <a:p>
            <a:pPr>
              <a:lnSpc>
                <a:spcPct val="120000"/>
              </a:lnSpc>
              <a:defRPr i="1" sz="3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API Server: Rest Api Server</a:t>
            </a:r>
          </a:p>
          <a:p>
            <a:pPr>
              <a:lnSpc>
                <a:spcPct val="120000"/>
              </a:lnSpc>
              <a:defRPr i="1" sz="3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Nginx + UI: 前端</a:t>
            </a:r>
          </a:p>
          <a:p>
            <a:pPr>
              <a:lnSpc>
                <a:spcPct val="120000"/>
              </a:lnSpc>
              <a:defRPr i="1" sz="3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Zookeeper: 锁/队列/集群管理</a:t>
            </a:r>
          </a:p>
          <a:p>
            <a:pPr>
              <a:lnSpc>
                <a:spcPct val="120000"/>
              </a:lnSpc>
              <a:defRPr i="1" sz="3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DB: 数据存储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部署的简化"/>
          <p:cNvSpPr txBox="1"/>
          <p:nvPr/>
        </p:nvSpPr>
        <p:spPr>
          <a:xfrm>
            <a:off x="9724639" y="5913581"/>
            <a:ext cx="6473538" cy="1888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lnSpc>
                <a:spcPct val="150000"/>
              </a:lnSpc>
              <a:defRPr b="1" sz="10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部署的简化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梯度部署"/>
          <p:cNvSpPr txBox="1"/>
          <p:nvPr/>
        </p:nvSpPr>
        <p:spPr>
          <a:xfrm>
            <a:off x="3111500" y="1270000"/>
            <a:ext cx="4187537" cy="153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b="1" sz="8000">
                <a:solidFill>
                  <a:srgbClr val="00AC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梯度部署</a:t>
            </a:r>
          </a:p>
        </p:txBody>
      </p:sp>
      <p:sp>
        <p:nvSpPr>
          <p:cNvPr id="681" name="Cloud DS"/>
          <p:cNvSpPr/>
          <p:nvPr/>
        </p:nvSpPr>
        <p:spPr>
          <a:xfrm>
            <a:off x="19115617" y="3185582"/>
            <a:ext cx="2540001" cy="6741387"/>
          </a:xfrm>
          <a:prstGeom prst="rect">
            <a:avLst/>
          </a:prstGeom>
          <a:solidFill>
            <a:srgbClr val="00ACFF"/>
          </a:solidFill>
          <a:ln w="25400">
            <a:solidFill>
              <a:srgbClr val="FFFFFF"/>
            </a:solidFill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8" tIns="55418" rIns="55418" bIns="55418" anchor="ctr"/>
          <a:lstStyle>
            <a:lvl1pPr algn="ctr"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Cloud DS</a:t>
            </a:r>
          </a:p>
        </p:txBody>
      </p:sp>
      <p:sp>
        <p:nvSpPr>
          <p:cNvPr id="682" name="Node DS"/>
          <p:cNvSpPr/>
          <p:nvPr/>
        </p:nvSpPr>
        <p:spPr>
          <a:xfrm>
            <a:off x="16579850" y="6334521"/>
            <a:ext cx="2540000" cy="3595887"/>
          </a:xfrm>
          <a:prstGeom prst="rect">
            <a:avLst/>
          </a:prstGeom>
          <a:solidFill>
            <a:srgbClr val="00ACFF"/>
          </a:solidFill>
          <a:ln w="25400">
            <a:solidFill>
              <a:srgbClr val="FFFFFF"/>
            </a:solidFill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8" tIns="55418" rIns="55418" bIns="55418" anchor="ctr"/>
          <a:lstStyle>
            <a:lvl1pPr algn="ctr"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Node DS</a:t>
            </a:r>
          </a:p>
        </p:txBody>
      </p:sp>
      <p:sp>
        <p:nvSpPr>
          <p:cNvPr id="683" name="Mini DS"/>
          <p:cNvSpPr/>
          <p:nvPr/>
        </p:nvSpPr>
        <p:spPr>
          <a:xfrm>
            <a:off x="14061016" y="8419727"/>
            <a:ext cx="2540001" cy="1507837"/>
          </a:xfrm>
          <a:prstGeom prst="rect">
            <a:avLst/>
          </a:prstGeom>
          <a:solidFill>
            <a:srgbClr val="00ACFF"/>
          </a:solidFill>
          <a:ln w="25400">
            <a:solidFill>
              <a:srgbClr val="FFFFFF"/>
            </a:solidFill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8" tIns="55418" rIns="55418" bIns="55418" anchor="ctr"/>
          <a:lstStyle>
            <a:lvl1pPr algn="ctr"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Mini DS</a:t>
            </a:r>
          </a:p>
        </p:txBody>
      </p:sp>
      <p:sp>
        <p:nvSpPr>
          <p:cNvPr id="684" name="Mini DS…"/>
          <p:cNvSpPr txBox="1"/>
          <p:nvPr/>
        </p:nvSpPr>
        <p:spPr>
          <a:xfrm>
            <a:off x="3174999" y="3644515"/>
            <a:ext cx="9536270" cy="6384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/>
          <a:p>
            <a:pPr marL="601578" indent="-601578">
              <a:buSzPct val="100000"/>
              <a:buChar char="•"/>
              <a:defRPr b="1" sz="6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Mini DS</a:t>
            </a:r>
          </a:p>
          <a:p>
            <a:pPr>
              <a:defRPr b="1" sz="6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   </a:t>
            </a:r>
            <a:r>
              <a:rPr b="0" sz="4000"/>
              <a:t>学习、调研、业务简单刚起步</a:t>
            </a:r>
            <a:endParaRPr b="0" sz="4000"/>
          </a:p>
          <a:p>
            <a: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</a:p>
          <a:p>
            <a:pPr marL="601578" indent="-601578">
              <a:buSzPct val="100000"/>
              <a:buChar char="•"/>
              <a:defRPr b="1" sz="6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Node DS</a:t>
            </a:r>
          </a:p>
          <a:p>
            <a:pPr>
              <a:defRPr b="1" sz="6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   </a:t>
            </a:r>
            <a:r>
              <a:rPr b="0" sz="4000"/>
              <a:t>业务增长较快，相对复杂，可靠性要求</a:t>
            </a:r>
            <a:endParaRPr b="0" sz="4000"/>
          </a:p>
          <a:p>
            <a: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</a:p>
          <a:p>
            <a:pPr marL="601578" indent="-601578">
              <a:buSzPct val="100000"/>
              <a:buChar char="•"/>
              <a:defRPr b="1" sz="6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Cloud DS</a:t>
            </a:r>
          </a:p>
          <a:p>
            <a:pPr>
              <a:defRPr b="1" sz="6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   </a:t>
            </a:r>
            <a:r>
              <a:rPr b="0" sz="4000"/>
              <a:t>业务复杂、可靠性、成本、对k8s熟悉</a:t>
            </a:r>
          </a:p>
        </p:txBody>
      </p:sp>
      <p:pic>
        <p:nvPicPr>
          <p:cNvPr id="685" name="线条" descr="线条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8773027">
            <a:off x="11973781" y="5447714"/>
            <a:ext cx="7876338" cy="1011655"/>
          </a:xfrm>
          <a:prstGeom prst="rect">
            <a:avLst/>
          </a:prstGeom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Mini DS"/>
          <p:cNvSpPr txBox="1"/>
          <p:nvPr/>
        </p:nvSpPr>
        <p:spPr>
          <a:xfrm>
            <a:off x="3111500" y="1270000"/>
            <a:ext cx="3866481" cy="1313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b="1" sz="8000">
                <a:solidFill>
                  <a:srgbClr val="00AC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Mini DS</a:t>
            </a:r>
          </a:p>
        </p:txBody>
      </p:sp>
      <p:sp>
        <p:nvSpPr>
          <p:cNvPr id="688" name="圆角矩形"/>
          <p:cNvSpPr/>
          <p:nvPr/>
        </p:nvSpPr>
        <p:spPr>
          <a:xfrm>
            <a:off x="12316752" y="4863835"/>
            <a:ext cx="5393134" cy="3792472"/>
          </a:xfrm>
          <a:prstGeom prst="roundRect">
            <a:avLst>
              <a:gd name="adj" fmla="val 3623"/>
            </a:avLst>
          </a:prstGeom>
          <a:solidFill>
            <a:srgbClr val="797979"/>
          </a:solidFill>
          <a:ln w="12700">
            <a:miter lim="400000"/>
          </a:ln>
        </p:spPr>
        <p:txBody>
          <a:bodyPr lIns="55418" tIns="55418" rIns="55418" bIns="55418" anchor="ctr"/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689" name="Node OS"/>
          <p:cNvSpPr/>
          <p:nvPr/>
        </p:nvSpPr>
        <p:spPr>
          <a:xfrm>
            <a:off x="12424834" y="7837785"/>
            <a:ext cx="5176969" cy="635001"/>
          </a:xfrm>
          <a:prstGeom prst="rect">
            <a:avLst/>
          </a:prstGeom>
          <a:solidFill>
            <a:srgbClr val="3B556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8" tIns="55418" rIns="55418" bIns="55418" anchor="ctr"/>
          <a:lstStyle>
            <a:lvl1pPr algn="ctr"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Node OS</a:t>
            </a:r>
          </a:p>
        </p:txBody>
      </p:sp>
      <p:sp>
        <p:nvSpPr>
          <p:cNvPr id="690" name="Docker"/>
          <p:cNvSpPr/>
          <p:nvPr/>
        </p:nvSpPr>
        <p:spPr>
          <a:xfrm>
            <a:off x="12424834" y="7130819"/>
            <a:ext cx="5176969" cy="635001"/>
          </a:xfrm>
          <a:prstGeom prst="rect">
            <a:avLst/>
          </a:prstGeom>
          <a:solidFill>
            <a:srgbClr val="00AC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8" tIns="55418" rIns="55418" bIns="55418" anchor="ctr"/>
          <a:lstStyle>
            <a:lvl1pPr algn="ctr"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Docker</a:t>
            </a:r>
          </a:p>
        </p:txBody>
      </p:sp>
      <p:sp>
        <p:nvSpPr>
          <p:cNvPr id="691" name="Master"/>
          <p:cNvSpPr/>
          <p:nvPr/>
        </p:nvSpPr>
        <p:spPr>
          <a:xfrm>
            <a:off x="13741004" y="5691486"/>
            <a:ext cx="1270001" cy="635001"/>
          </a:xfrm>
          <a:prstGeom prst="rect">
            <a:avLst/>
          </a:prstGeom>
          <a:solidFill>
            <a:srgbClr val="405564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8" tIns="55418" rIns="55418" bIns="55418" anchor="ctr"/>
          <a:lstStyle>
            <a:lvl1pPr algn="ctr">
              <a:defRPr b="1" sz="1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Master</a:t>
            </a:r>
          </a:p>
        </p:txBody>
      </p:sp>
      <p:sp>
        <p:nvSpPr>
          <p:cNvPr id="692" name="Worker"/>
          <p:cNvSpPr/>
          <p:nvPr/>
        </p:nvSpPr>
        <p:spPr>
          <a:xfrm>
            <a:off x="15036404" y="5691486"/>
            <a:ext cx="1270001" cy="635001"/>
          </a:xfrm>
          <a:prstGeom prst="rect">
            <a:avLst/>
          </a:prstGeom>
          <a:solidFill>
            <a:srgbClr val="3B556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8" tIns="55418" rIns="55418" bIns="55418" anchor="ctr"/>
          <a:lstStyle>
            <a:lvl1pPr algn="ctr">
              <a:defRPr b="1" sz="1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Worker</a:t>
            </a:r>
          </a:p>
        </p:txBody>
      </p:sp>
      <p:sp>
        <p:nvSpPr>
          <p:cNvPr id="693" name="API Server"/>
          <p:cNvSpPr/>
          <p:nvPr/>
        </p:nvSpPr>
        <p:spPr>
          <a:xfrm>
            <a:off x="12441371" y="5691486"/>
            <a:ext cx="1270001" cy="635001"/>
          </a:xfrm>
          <a:prstGeom prst="rect">
            <a:avLst/>
          </a:prstGeom>
          <a:solidFill>
            <a:srgbClr val="3B556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8" tIns="55418" rIns="55418" bIns="55418" anchor="ctr"/>
          <a:lstStyle>
            <a:lvl1pPr algn="ctr">
              <a:defRPr b="1" sz="1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API Server</a:t>
            </a:r>
          </a:p>
        </p:txBody>
      </p:sp>
      <p:sp>
        <p:nvSpPr>
          <p:cNvPr id="694" name="Zookeeper"/>
          <p:cNvSpPr/>
          <p:nvPr/>
        </p:nvSpPr>
        <p:spPr>
          <a:xfrm>
            <a:off x="16331804" y="5691486"/>
            <a:ext cx="1270001" cy="635001"/>
          </a:xfrm>
          <a:prstGeom prst="rect">
            <a:avLst/>
          </a:prstGeom>
          <a:solidFill>
            <a:srgbClr val="3B556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8" tIns="55418" rIns="55418" bIns="55418" anchor="ctr"/>
          <a:lstStyle>
            <a:lvl1pPr algn="ctr">
              <a:defRPr b="1" sz="1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Zookeeper</a:t>
            </a:r>
          </a:p>
        </p:txBody>
      </p:sp>
      <p:sp>
        <p:nvSpPr>
          <p:cNvPr id="695" name="Bins/Libs"/>
          <p:cNvSpPr/>
          <p:nvPr/>
        </p:nvSpPr>
        <p:spPr>
          <a:xfrm>
            <a:off x="12432905" y="6347653"/>
            <a:ext cx="1270001" cy="635001"/>
          </a:xfrm>
          <a:prstGeom prst="rect">
            <a:avLst/>
          </a:prstGeom>
          <a:solidFill>
            <a:srgbClr val="3B556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8" tIns="55418" rIns="55418" bIns="55418" anchor="ctr"/>
          <a:lstStyle>
            <a:lvl1pPr algn="ctr">
              <a:defRPr b="1" sz="1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Bins/Libs</a:t>
            </a:r>
          </a:p>
        </p:txBody>
      </p:sp>
      <p:sp>
        <p:nvSpPr>
          <p:cNvPr id="696" name="Bins/Libs"/>
          <p:cNvSpPr/>
          <p:nvPr/>
        </p:nvSpPr>
        <p:spPr>
          <a:xfrm>
            <a:off x="13741004" y="6345536"/>
            <a:ext cx="1270001" cy="635001"/>
          </a:xfrm>
          <a:prstGeom prst="rect">
            <a:avLst/>
          </a:prstGeom>
          <a:solidFill>
            <a:srgbClr val="405564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8" tIns="55418" rIns="55418" bIns="55418" anchor="ctr"/>
          <a:lstStyle>
            <a:lvl1pPr algn="ctr">
              <a:defRPr b="1" sz="1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Bins/Libs</a:t>
            </a:r>
          </a:p>
        </p:txBody>
      </p:sp>
      <p:sp>
        <p:nvSpPr>
          <p:cNvPr id="697" name="Bins/Libs"/>
          <p:cNvSpPr/>
          <p:nvPr/>
        </p:nvSpPr>
        <p:spPr>
          <a:xfrm>
            <a:off x="15036404" y="6347653"/>
            <a:ext cx="1270001" cy="635001"/>
          </a:xfrm>
          <a:prstGeom prst="rect">
            <a:avLst/>
          </a:prstGeom>
          <a:solidFill>
            <a:srgbClr val="3B556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8" tIns="55418" rIns="55418" bIns="55418" anchor="ctr"/>
          <a:lstStyle>
            <a:lvl1pPr algn="ctr">
              <a:defRPr b="1" sz="1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Bins/Libs</a:t>
            </a:r>
          </a:p>
        </p:txBody>
      </p:sp>
      <p:sp>
        <p:nvSpPr>
          <p:cNvPr id="698" name="Bins/Libs"/>
          <p:cNvSpPr/>
          <p:nvPr/>
        </p:nvSpPr>
        <p:spPr>
          <a:xfrm>
            <a:off x="16331804" y="6347653"/>
            <a:ext cx="1270001" cy="635001"/>
          </a:xfrm>
          <a:prstGeom prst="rect">
            <a:avLst/>
          </a:prstGeom>
          <a:solidFill>
            <a:srgbClr val="3B556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8" tIns="55418" rIns="55418" bIns="55418" anchor="ctr"/>
          <a:lstStyle>
            <a:lvl1pPr algn="ctr">
              <a:defRPr b="1" sz="1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Bins/Libs</a:t>
            </a:r>
          </a:p>
        </p:txBody>
      </p:sp>
      <p:sp>
        <p:nvSpPr>
          <p:cNvPr id="699" name="圆角矩形"/>
          <p:cNvSpPr/>
          <p:nvPr/>
        </p:nvSpPr>
        <p:spPr>
          <a:xfrm>
            <a:off x="13732536" y="5156762"/>
            <a:ext cx="1270001" cy="1836143"/>
          </a:xfrm>
          <a:prstGeom prst="roundRect">
            <a:avLst>
              <a:gd name="adj" fmla="val 5240"/>
            </a:avLst>
          </a:prstGeom>
          <a:ln w="25400">
            <a:solidFill>
              <a:srgbClr val="A7A7A7"/>
            </a:solidFill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p:spPr>
        <p:txBody>
          <a:bodyPr lIns="55418" tIns="55418" rIns="55418" bIns="55418" anchor="ctr"/>
          <a:lstStyle/>
          <a:p>
            <a:pPr/>
          </a:p>
        </p:txBody>
      </p:sp>
      <p:sp>
        <p:nvSpPr>
          <p:cNvPr id="700" name="CONTAINER"/>
          <p:cNvSpPr txBox="1"/>
          <p:nvPr/>
        </p:nvSpPr>
        <p:spPr>
          <a:xfrm>
            <a:off x="13732036" y="5280083"/>
            <a:ext cx="1241772" cy="333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b="1" sz="1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CONTAINER</a:t>
            </a:r>
          </a:p>
        </p:txBody>
      </p:sp>
      <p:sp>
        <p:nvSpPr>
          <p:cNvPr id="701" name="圆角矩形"/>
          <p:cNvSpPr/>
          <p:nvPr/>
        </p:nvSpPr>
        <p:spPr>
          <a:xfrm>
            <a:off x="3125922" y="4783963"/>
            <a:ext cx="4123794" cy="3792473"/>
          </a:xfrm>
          <a:prstGeom prst="roundRect">
            <a:avLst>
              <a:gd name="adj" fmla="val 3623"/>
            </a:avLst>
          </a:prstGeom>
          <a:solidFill>
            <a:srgbClr val="797979"/>
          </a:solidFill>
          <a:ln w="12700">
            <a:miter lim="400000"/>
          </a:ln>
        </p:spPr>
        <p:txBody>
          <a:bodyPr lIns="55418" tIns="55418" rIns="55418" bIns="55418" anchor="ctr"/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702" name="Node OS"/>
          <p:cNvSpPr/>
          <p:nvPr/>
        </p:nvSpPr>
        <p:spPr>
          <a:xfrm>
            <a:off x="3232019" y="7757914"/>
            <a:ext cx="3911601" cy="635001"/>
          </a:xfrm>
          <a:prstGeom prst="rect">
            <a:avLst/>
          </a:prstGeom>
          <a:solidFill>
            <a:srgbClr val="405564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8" tIns="55418" rIns="55418" bIns="55418" anchor="ctr"/>
          <a:lstStyle>
            <a:lvl1pPr algn="ctr"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Node OS</a:t>
            </a:r>
          </a:p>
        </p:txBody>
      </p:sp>
      <p:sp>
        <p:nvSpPr>
          <p:cNvPr id="703" name="Worker"/>
          <p:cNvSpPr/>
          <p:nvPr/>
        </p:nvSpPr>
        <p:spPr>
          <a:xfrm>
            <a:off x="5848219" y="6277718"/>
            <a:ext cx="1270001" cy="635001"/>
          </a:xfrm>
          <a:prstGeom prst="rect">
            <a:avLst/>
          </a:prstGeom>
          <a:solidFill>
            <a:srgbClr val="3B556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8" tIns="55418" rIns="55418" bIns="55418" anchor="ctr"/>
          <a:lstStyle>
            <a:lvl1pPr algn="ctr">
              <a:defRPr b="1" sz="1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Worker</a:t>
            </a:r>
          </a:p>
        </p:txBody>
      </p:sp>
      <p:sp>
        <p:nvSpPr>
          <p:cNvPr id="704" name="API"/>
          <p:cNvSpPr/>
          <p:nvPr/>
        </p:nvSpPr>
        <p:spPr>
          <a:xfrm>
            <a:off x="3244719" y="6277718"/>
            <a:ext cx="1270001" cy="635001"/>
          </a:xfrm>
          <a:prstGeom prst="rect">
            <a:avLst/>
          </a:prstGeom>
          <a:solidFill>
            <a:srgbClr val="3B556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8" tIns="55418" rIns="55418" bIns="55418" anchor="ctr"/>
          <a:lstStyle>
            <a:lvl1pPr algn="ctr">
              <a:defRPr b="1" sz="1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API</a:t>
            </a:r>
          </a:p>
        </p:txBody>
      </p:sp>
      <p:sp>
        <p:nvSpPr>
          <p:cNvPr id="705" name="Alert"/>
          <p:cNvSpPr/>
          <p:nvPr/>
        </p:nvSpPr>
        <p:spPr>
          <a:xfrm>
            <a:off x="4546469" y="5611614"/>
            <a:ext cx="1270001" cy="635001"/>
          </a:xfrm>
          <a:prstGeom prst="rect">
            <a:avLst/>
          </a:prstGeom>
          <a:solidFill>
            <a:srgbClr val="3B556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8" tIns="55418" rIns="55418" bIns="55418" anchor="ctr"/>
          <a:lstStyle>
            <a:lvl1pPr algn="ctr">
              <a:defRPr b="1" sz="1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Alert</a:t>
            </a:r>
          </a:p>
        </p:txBody>
      </p:sp>
      <p:sp>
        <p:nvSpPr>
          <p:cNvPr id="706" name="Log"/>
          <p:cNvSpPr/>
          <p:nvPr/>
        </p:nvSpPr>
        <p:spPr>
          <a:xfrm>
            <a:off x="4552819" y="6277718"/>
            <a:ext cx="1270001" cy="635001"/>
          </a:xfrm>
          <a:prstGeom prst="rect">
            <a:avLst/>
          </a:prstGeom>
          <a:solidFill>
            <a:srgbClr val="3B556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8" tIns="55418" rIns="55418" bIns="55418" anchor="ctr"/>
          <a:lstStyle>
            <a:lvl1pPr algn="ctr">
              <a:defRPr b="1" sz="1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Log</a:t>
            </a:r>
          </a:p>
        </p:txBody>
      </p:sp>
      <p:sp>
        <p:nvSpPr>
          <p:cNvPr id="707" name="UI"/>
          <p:cNvSpPr/>
          <p:nvPr/>
        </p:nvSpPr>
        <p:spPr>
          <a:xfrm>
            <a:off x="3232019" y="5611614"/>
            <a:ext cx="1270001" cy="635001"/>
          </a:xfrm>
          <a:prstGeom prst="rect">
            <a:avLst/>
          </a:prstGeom>
          <a:solidFill>
            <a:srgbClr val="3B556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8" tIns="55418" rIns="55418" bIns="55418" anchor="ctr"/>
          <a:lstStyle>
            <a:lvl1pPr algn="ctr">
              <a:defRPr b="1" sz="1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UI</a:t>
            </a:r>
          </a:p>
        </p:txBody>
      </p:sp>
      <p:sp>
        <p:nvSpPr>
          <p:cNvPr id="708" name="Bins/Libs"/>
          <p:cNvSpPr/>
          <p:nvPr/>
        </p:nvSpPr>
        <p:spPr>
          <a:xfrm>
            <a:off x="3232019" y="6983214"/>
            <a:ext cx="3911601" cy="635001"/>
          </a:xfrm>
          <a:prstGeom prst="rect">
            <a:avLst/>
          </a:prstGeom>
          <a:solidFill>
            <a:srgbClr val="3B556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8" tIns="55418" rIns="55418" bIns="55418" anchor="ctr"/>
          <a:lstStyle>
            <a:lvl1pPr algn="ctr"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Bins/Libs</a:t>
            </a:r>
          </a:p>
        </p:txBody>
      </p:sp>
      <p:sp>
        <p:nvSpPr>
          <p:cNvPr id="709" name="圆角矩形"/>
          <p:cNvSpPr/>
          <p:nvPr/>
        </p:nvSpPr>
        <p:spPr>
          <a:xfrm>
            <a:off x="3221632" y="5076890"/>
            <a:ext cx="3919674" cy="2590436"/>
          </a:xfrm>
          <a:prstGeom prst="roundRect">
            <a:avLst>
              <a:gd name="adj" fmla="val 2569"/>
            </a:avLst>
          </a:prstGeom>
          <a:ln w="25400">
            <a:solidFill>
              <a:srgbClr val="A7A7A7"/>
            </a:solidFill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p:spPr>
        <p:txBody>
          <a:bodyPr lIns="55418" tIns="55418" rIns="55418" bIns="55418" anchor="ctr"/>
          <a:lstStyle/>
          <a:p>
            <a:pPr/>
          </a:p>
        </p:txBody>
      </p:sp>
      <p:sp>
        <p:nvSpPr>
          <p:cNvPr id="710" name="PROCESS"/>
          <p:cNvSpPr txBox="1"/>
          <p:nvPr/>
        </p:nvSpPr>
        <p:spPr>
          <a:xfrm>
            <a:off x="4649684" y="5202975"/>
            <a:ext cx="1109870" cy="346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b="1" sz="1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PROCESS</a:t>
            </a:r>
          </a:p>
        </p:txBody>
      </p:sp>
      <p:sp>
        <p:nvSpPr>
          <p:cNvPr id="711" name="Master"/>
          <p:cNvSpPr/>
          <p:nvPr/>
        </p:nvSpPr>
        <p:spPr>
          <a:xfrm>
            <a:off x="5848219" y="5611614"/>
            <a:ext cx="1270001" cy="635001"/>
          </a:xfrm>
          <a:prstGeom prst="rect">
            <a:avLst/>
          </a:prstGeom>
          <a:solidFill>
            <a:srgbClr val="3B556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8" tIns="55418" rIns="55418" bIns="55418" anchor="ctr"/>
          <a:lstStyle>
            <a:lvl1pPr algn="ctr">
              <a:defRPr b="1" sz="1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Master</a:t>
            </a:r>
          </a:p>
        </p:txBody>
      </p:sp>
      <p:sp>
        <p:nvSpPr>
          <p:cNvPr id="712" name="线条"/>
          <p:cNvSpPr/>
          <p:nvPr/>
        </p:nvSpPr>
        <p:spPr>
          <a:xfrm flipV="1">
            <a:off x="9783233" y="4781507"/>
            <a:ext cx="1" cy="3792473"/>
          </a:xfrm>
          <a:prstGeom prst="line">
            <a:avLst/>
          </a:prstGeom>
          <a:ln w="25400">
            <a:solidFill>
              <a:srgbClr val="FFFFFF"/>
            </a:solidFill>
            <a:prstDash val="sysDot"/>
            <a:miter lim="400000"/>
          </a:ln>
          <a:effectLst>
            <a:outerShdw sx="100000" sy="100000" kx="0" ky="0" algn="b" rotWithShape="0" blurRad="38100" dist="12700" dir="5400000">
              <a:srgbClr val="000000">
                <a:alpha val="38000"/>
              </a:srgbClr>
            </a:outerShdw>
          </a:effectLst>
        </p:spPr>
        <p:txBody>
          <a:bodyPr lIns="55418" tIns="55418" rIns="55418" bIns="55418"/>
          <a:lstStyle/>
          <a:p>
            <a:pPr/>
          </a:p>
        </p:txBody>
      </p:sp>
      <p:sp>
        <p:nvSpPr>
          <p:cNvPr id="713" name="单节点单进程部署"/>
          <p:cNvSpPr txBox="1"/>
          <p:nvPr/>
        </p:nvSpPr>
        <p:spPr>
          <a:xfrm>
            <a:off x="3881450" y="4008038"/>
            <a:ext cx="2663538" cy="568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b="1" sz="2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单节点单进程部署</a:t>
            </a:r>
          </a:p>
        </p:txBody>
      </p:sp>
      <p:sp>
        <p:nvSpPr>
          <p:cNvPr id="714" name="单节点docker-compose部署"/>
          <p:cNvSpPr txBox="1"/>
          <p:nvPr/>
        </p:nvSpPr>
        <p:spPr>
          <a:xfrm>
            <a:off x="12870497" y="4087909"/>
            <a:ext cx="4285645" cy="568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b="1" sz="2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单节点docker-compose部署</a:t>
            </a:r>
          </a:p>
        </p:txBody>
      </p:sp>
      <p:sp>
        <p:nvSpPr>
          <p:cNvPr id="715" name="一个进程…"/>
          <p:cNvSpPr txBox="1"/>
          <p:nvPr/>
        </p:nvSpPr>
        <p:spPr>
          <a:xfrm>
            <a:off x="3121698" y="9450148"/>
            <a:ext cx="5651986" cy="1319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/>
          <a:p>
            <a:pPr marL="200526" indent="-200526">
              <a:lnSpc>
                <a:spcPct val="120000"/>
              </a:lnSpc>
              <a:buSzPct val="100000"/>
              <a:buChar char="•"/>
              <a:defRPr b="1">
                <a:solidFill>
                  <a:srgbClr val="FFFFFF"/>
                </a:solidFill>
              </a:defRPr>
            </a:pPr>
            <a:r>
              <a:t>一个进程</a:t>
            </a:r>
          </a:p>
          <a:p>
            <a:pPr marL="200526" indent="-200526">
              <a:lnSpc>
                <a:spcPct val="120000"/>
              </a:lnSpc>
              <a:buSzPct val="100000"/>
              <a:buChar char="•"/>
              <a:defRPr b="1">
                <a:solidFill>
                  <a:srgbClr val="FFFFFF"/>
                </a:solidFill>
              </a:defRPr>
            </a:pPr>
            <a:r>
              <a:t>去掉Nginx，由进程本身承担WebServer的功能</a:t>
            </a:r>
          </a:p>
          <a:p>
            <a:pPr marL="200526" indent="-200526">
              <a:lnSpc>
                <a:spcPct val="120000"/>
              </a:lnSpc>
              <a:buSzPct val="100000"/>
              <a:buChar char="•"/>
              <a:defRPr b="1">
                <a:solidFill>
                  <a:srgbClr val="FFFFFF"/>
                </a:solidFill>
              </a:defRPr>
            </a:pPr>
            <a:r>
              <a:t>由本地线程承担zookeeper队列和锁的功能</a:t>
            </a:r>
          </a:p>
        </p:txBody>
      </p:sp>
      <p:sp>
        <p:nvSpPr>
          <p:cNvPr id="716" name="docker-compose管理所有container…"/>
          <p:cNvSpPr txBox="1"/>
          <p:nvPr/>
        </p:nvSpPr>
        <p:spPr>
          <a:xfrm>
            <a:off x="12375764" y="9450148"/>
            <a:ext cx="5046008" cy="253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/>
          <a:p>
            <a:pPr marL="200526" indent="-200526">
              <a:lnSpc>
                <a:spcPct val="120000"/>
              </a:lnSpc>
              <a:buSzPct val="100000"/>
              <a:buChar char="•"/>
              <a:defRPr b="1">
                <a:solidFill>
                  <a:srgbClr val="FFFFFF"/>
                </a:solidFill>
              </a:defRPr>
            </a:pPr>
            <a:r>
              <a:t>docker-compose管理所有container</a:t>
            </a:r>
          </a:p>
          <a:p>
            <a:pPr marL="200526" indent="-200526">
              <a:lnSpc>
                <a:spcPct val="120000"/>
              </a:lnSpc>
              <a:buSzPct val="100000"/>
              <a:buChar char="•"/>
              <a:defRPr b="1">
                <a:solidFill>
                  <a:srgbClr val="FFFFFF"/>
                </a:solidFill>
              </a:defRPr>
            </a:pPr>
            <a:r>
              <a:t>API Server合并原API Server + UI + Alert</a:t>
            </a:r>
          </a:p>
          <a:p>
            <a:pPr marL="200526" indent="-200526">
              <a:lnSpc>
                <a:spcPct val="120000"/>
              </a:lnSpc>
              <a:buSzPct val="100000"/>
              <a:buChar char="•"/>
              <a:defRPr b="1">
                <a:solidFill>
                  <a:srgbClr val="FFFFFF"/>
                </a:solidFill>
              </a:defRPr>
            </a:pPr>
            <a:r>
              <a:t>Master=原Master</a:t>
            </a:r>
          </a:p>
          <a:p>
            <a:pPr marL="200526" indent="-200526">
              <a:lnSpc>
                <a:spcPct val="120000"/>
              </a:lnSpc>
              <a:buSzPct val="100000"/>
              <a:buChar char="•"/>
              <a:defRPr b="1">
                <a:solidFill>
                  <a:srgbClr val="FFFFFF"/>
                </a:solidFill>
              </a:defRPr>
            </a:pPr>
            <a:r>
              <a:t>Worker合并Worker + Log</a:t>
            </a:r>
          </a:p>
          <a:p>
            <a:pPr marL="200526" indent="-200526">
              <a:lnSpc>
                <a:spcPct val="120000"/>
              </a:lnSpc>
              <a:buSzPct val="100000"/>
              <a:buChar char="•"/>
              <a:defRPr b="1">
                <a:solidFill>
                  <a:srgbClr val="FFFFFF"/>
                </a:solidFill>
              </a:defRPr>
            </a:pPr>
            <a:r>
              <a:t>每个服务都独立部署</a:t>
            </a:r>
          </a:p>
        </p:txBody>
      </p:sp>
      <p:pic>
        <p:nvPicPr>
          <p:cNvPr id="717" name="Untitled_Diagram.png" descr="Untitled_Diagr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43483" y="3100916"/>
            <a:ext cx="1079501" cy="113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8" name="线条" descr="线条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9948744">
            <a:off x="7370322" y="4277499"/>
            <a:ext cx="1708975" cy="377634"/>
          </a:xfrm>
          <a:prstGeom prst="rect">
            <a:avLst/>
          </a:prstGeom>
          <a:effectLst>
            <a:outerShdw sx="100000" sy="100000" kx="0" ky="0" algn="b" rotWithShape="0" blurRad="38100" dist="12700" dir="5400000">
              <a:srgbClr val="000000">
                <a:alpha val="38000"/>
              </a:srgbClr>
            </a:outerShdw>
          </a:effectLst>
        </p:spPr>
      </p:pic>
      <p:pic>
        <p:nvPicPr>
          <p:cNvPr id="719" name="线条" descr="线条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2339526">
            <a:off x="10434038" y="4283569"/>
            <a:ext cx="1848425" cy="377635"/>
          </a:xfrm>
          <a:prstGeom prst="rect">
            <a:avLst/>
          </a:prstGeom>
          <a:effectLst>
            <a:outerShdw sx="100000" sy="100000" kx="0" ky="0" algn="b" rotWithShape="0" blurRad="38100" dist="12700" dir="5400000">
              <a:srgbClr val="000000">
                <a:alpha val="38000"/>
              </a:srgbClr>
            </a:outerShdw>
          </a:effectLst>
        </p:spPr>
      </p:pic>
      <p:sp>
        <p:nvSpPr>
          <p:cNvPr id="720" name="外部依赖DB"/>
          <p:cNvSpPr txBox="1"/>
          <p:nvPr/>
        </p:nvSpPr>
        <p:spPr>
          <a:xfrm>
            <a:off x="10304073" y="2874048"/>
            <a:ext cx="1506567" cy="46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外部依赖DB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Mini DS"/>
          <p:cNvSpPr txBox="1"/>
          <p:nvPr/>
        </p:nvSpPr>
        <p:spPr>
          <a:xfrm>
            <a:off x="3111500" y="1270000"/>
            <a:ext cx="3866481" cy="1313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b="1" sz="8000">
                <a:solidFill>
                  <a:srgbClr val="00AC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Mini DS</a:t>
            </a:r>
          </a:p>
        </p:txBody>
      </p:sp>
      <p:sp>
        <p:nvSpPr>
          <p:cNvPr id="723" name="架构要求: zk组件和webserver可替换…"/>
          <p:cNvSpPr txBox="1"/>
          <p:nvPr/>
        </p:nvSpPr>
        <p:spPr>
          <a:xfrm>
            <a:off x="3164031" y="3229648"/>
            <a:ext cx="13008196" cy="263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/>
          <a:p>
            <a:pPr>
              <a:defRPr b="1" sz="6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架构要求: zk组件和webserver可替换</a:t>
            </a:r>
          </a:p>
          <a:p>
            <a:pPr marL="401052" indent="-401052">
              <a:buSzPct val="100000"/>
              <a:buChar char="•"/>
              <a:defRPr b="1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zookeeper抽象, 可用etcd, 线程去实现锁和队列的功能</a:t>
            </a:r>
          </a:p>
          <a:p>
            <a:pPr marL="401052" indent="-401052">
              <a:buSzPct val="100000"/>
              <a:buChar char="•"/>
              <a:defRPr b="1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Webserver可以选择 jetty 替换 nginx</a:t>
            </a:r>
          </a:p>
        </p:txBody>
      </p:sp>
      <p:sp>
        <p:nvSpPr>
          <p:cNvPr id="724" name="不足:…"/>
          <p:cNvSpPr txBox="1"/>
          <p:nvPr/>
        </p:nvSpPr>
        <p:spPr>
          <a:xfrm>
            <a:off x="3164031" y="6512907"/>
            <a:ext cx="5745814" cy="2622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/>
          <a:p>
            <a:pPr>
              <a:defRPr b="1" sz="6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不足:</a:t>
            </a:r>
          </a:p>
          <a:p>
            <a:pPr marL="401052" indent="-401052">
              <a:buSzPct val="100000"/>
              <a:buChar char="•"/>
              <a:defRPr b="1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单点，可靠性无法保证</a:t>
            </a:r>
          </a:p>
          <a:p>
            <a:pPr marL="401052" indent="-401052">
              <a:buSzPct val="100000"/>
              <a:buChar char="•"/>
              <a:defRPr b="1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处理业务能力有限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圆角矩形"/>
          <p:cNvSpPr/>
          <p:nvPr/>
        </p:nvSpPr>
        <p:spPr>
          <a:xfrm>
            <a:off x="7378077" y="4081456"/>
            <a:ext cx="3010815" cy="5097794"/>
          </a:xfrm>
          <a:prstGeom prst="roundRect">
            <a:avLst>
              <a:gd name="adj" fmla="val 2392"/>
            </a:avLst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p:spPr>
        <p:txBody>
          <a:bodyPr lIns="55418" tIns="55418" rIns="55418" bIns="55418" anchor="ctr"/>
          <a:lstStyle/>
          <a:p>
            <a:pPr/>
          </a:p>
        </p:txBody>
      </p:sp>
      <p:sp>
        <p:nvSpPr>
          <p:cNvPr id="727" name="Node DS"/>
          <p:cNvSpPr txBox="1"/>
          <p:nvPr/>
        </p:nvSpPr>
        <p:spPr>
          <a:xfrm>
            <a:off x="3111500" y="1270000"/>
            <a:ext cx="4395817" cy="1313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b="1" sz="8000">
                <a:solidFill>
                  <a:srgbClr val="00AC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Node DS</a:t>
            </a:r>
          </a:p>
        </p:txBody>
      </p:sp>
      <p:pic>
        <p:nvPicPr>
          <p:cNvPr id="728" name="Untitled_Diagram.png" descr="Untitled_Diagr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29633" y="4667250"/>
            <a:ext cx="1079501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729" name="圆角矩形"/>
          <p:cNvSpPr/>
          <p:nvPr/>
        </p:nvSpPr>
        <p:spPr>
          <a:xfrm>
            <a:off x="16788776" y="3303581"/>
            <a:ext cx="3009901" cy="5914462"/>
          </a:xfrm>
          <a:prstGeom prst="roundRect">
            <a:avLst>
              <a:gd name="adj" fmla="val 2393"/>
            </a:avLst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p:spPr>
        <p:txBody>
          <a:bodyPr lIns="55418" tIns="55418" rIns="55418" bIns="55418" anchor="ctr"/>
          <a:lstStyle/>
          <a:p>
            <a:pPr/>
          </a:p>
        </p:txBody>
      </p:sp>
      <p:pic>
        <p:nvPicPr>
          <p:cNvPr id="730" name="Untitled Diagram (1).png" descr="Untitled Diagram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47066" y="5096933"/>
            <a:ext cx="1117601" cy="1117601"/>
          </a:xfrm>
          <a:prstGeom prst="rect">
            <a:avLst/>
          </a:prstGeom>
          <a:ln w="12700">
            <a:miter lim="400000"/>
          </a:ln>
        </p:spPr>
      </p:pic>
      <p:sp>
        <p:nvSpPr>
          <p:cNvPr id="731" name="HAProxy"/>
          <p:cNvSpPr txBox="1"/>
          <p:nvPr/>
        </p:nvSpPr>
        <p:spPr>
          <a:xfrm>
            <a:off x="4050322" y="4480262"/>
            <a:ext cx="1111089" cy="408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i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HAProxy</a:t>
            </a:r>
          </a:p>
        </p:txBody>
      </p:sp>
      <p:sp>
        <p:nvSpPr>
          <p:cNvPr id="732" name="圆角矩形"/>
          <p:cNvSpPr/>
          <p:nvPr/>
        </p:nvSpPr>
        <p:spPr>
          <a:xfrm>
            <a:off x="7518234" y="6923059"/>
            <a:ext cx="2730501" cy="2095501"/>
          </a:xfrm>
          <a:prstGeom prst="roundRect">
            <a:avLst>
              <a:gd name="adj" fmla="val 6558"/>
            </a:avLst>
          </a:prstGeom>
          <a:solidFill>
            <a:srgbClr val="797979"/>
          </a:solidFill>
          <a:ln w="12700">
            <a:miter lim="400000"/>
          </a:ln>
        </p:spPr>
        <p:txBody>
          <a:bodyPr lIns="55418" tIns="55418" rIns="55418" bIns="55418" anchor="ctr"/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733" name="API Server"/>
          <p:cNvSpPr/>
          <p:nvPr/>
        </p:nvSpPr>
        <p:spPr>
          <a:xfrm>
            <a:off x="7619834" y="7582950"/>
            <a:ext cx="2540001" cy="635001"/>
          </a:xfrm>
          <a:prstGeom prst="rect">
            <a:avLst/>
          </a:prstGeom>
          <a:solidFill>
            <a:srgbClr val="3B556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8" tIns="55418" rIns="55418" bIns="55418" anchor="ctr"/>
          <a:lstStyle>
            <a:lvl1pPr algn="ctr"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API Server</a:t>
            </a:r>
          </a:p>
        </p:txBody>
      </p:sp>
      <p:sp>
        <p:nvSpPr>
          <p:cNvPr id="734" name="Node"/>
          <p:cNvSpPr txBox="1"/>
          <p:nvPr/>
        </p:nvSpPr>
        <p:spPr>
          <a:xfrm>
            <a:off x="8479997" y="7044547"/>
            <a:ext cx="832375" cy="445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b="1" sz="2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Node</a:t>
            </a:r>
          </a:p>
        </p:txBody>
      </p:sp>
      <p:sp>
        <p:nvSpPr>
          <p:cNvPr id="735" name="圆角矩形"/>
          <p:cNvSpPr/>
          <p:nvPr/>
        </p:nvSpPr>
        <p:spPr>
          <a:xfrm>
            <a:off x="7518234" y="4282909"/>
            <a:ext cx="2730501" cy="2095501"/>
          </a:xfrm>
          <a:prstGeom prst="roundRect">
            <a:avLst>
              <a:gd name="adj" fmla="val 6558"/>
            </a:avLst>
          </a:prstGeom>
          <a:solidFill>
            <a:srgbClr val="797979"/>
          </a:solidFill>
          <a:ln w="12700">
            <a:miter lim="400000"/>
          </a:ln>
        </p:spPr>
        <p:txBody>
          <a:bodyPr lIns="55418" tIns="55418" rIns="55418" bIns="55418" anchor="ctr"/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736" name="API Server"/>
          <p:cNvSpPr/>
          <p:nvPr/>
        </p:nvSpPr>
        <p:spPr>
          <a:xfrm>
            <a:off x="7613484" y="4914900"/>
            <a:ext cx="2540001" cy="635000"/>
          </a:xfrm>
          <a:prstGeom prst="rect">
            <a:avLst/>
          </a:prstGeom>
          <a:solidFill>
            <a:srgbClr val="3B556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8" tIns="55418" rIns="55418" bIns="55418" anchor="ctr"/>
          <a:lstStyle>
            <a:lvl1pPr algn="ctr"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API Server</a:t>
            </a:r>
          </a:p>
        </p:txBody>
      </p:sp>
      <p:sp>
        <p:nvSpPr>
          <p:cNvPr id="737" name="Node"/>
          <p:cNvSpPr txBox="1"/>
          <p:nvPr/>
        </p:nvSpPr>
        <p:spPr>
          <a:xfrm>
            <a:off x="8479997" y="4404397"/>
            <a:ext cx="832375" cy="445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b="1" sz="2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Node</a:t>
            </a:r>
          </a:p>
        </p:txBody>
      </p:sp>
      <p:grpSp>
        <p:nvGrpSpPr>
          <p:cNvPr id="742" name="成组"/>
          <p:cNvGrpSpPr/>
          <p:nvPr/>
        </p:nvGrpSpPr>
        <p:grpSpPr>
          <a:xfrm>
            <a:off x="16928476" y="3512442"/>
            <a:ext cx="2730501" cy="1540604"/>
            <a:chOff x="0" y="0"/>
            <a:chExt cx="2730500" cy="1540602"/>
          </a:xfrm>
        </p:grpSpPr>
        <p:grpSp>
          <p:nvGrpSpPr>
            <p:cNvPr id="740" name="成组"/>
            <p:cNvGrpSpPr/>
            <p:nvPr/>
          </p:nvGrpSpPr>
          <p:grpSpPr>
            <a:xfrm>
              <a:off x="0" y="0"/>
              <a:ext cx="2730500" cy="1540603"/>
              <a:chOff x="0" y="0"/>
              <a:chExt cx="2730500" cy="1540602"/>
            </a:xfrm>
          </p:grpSpPr>
          <p:sp>
            <p:nvSpPr>
              <p:cNvPr id="738" name="圆角矩形"/>
              <p:cNvSpPr/>
              <p:nvPr/>
            </p:nvSpPr>
            <p:spPr>
              <a:xfrm>
                <a:off x="0" y="0"/>
                <a:ext cx="2730500" cy="1540603"/>
              </a:xfrm>
              <a:prstGeom prst="roundRect">
                <a:avLst>
                  <a:gd name="adj" fmla="val 8920"/>
                </a:avLst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5418" tIns="55418" rIns="55418" bIns="55418" numCol="1" anchor="ctr">
                <a:noAutofit/>
              </a:bodyPr>
              <a:lstStyle/>
              <a:p>
                <a:pPr>
                  <a:defRPr>
                    <a:latin typeface="Trebuchet MS"/>
                    <a:ea typeface="Trebuchet MS"/>
                    <a:cs typeface="Trebuchet MS"/>
                    <a:sym typeface="Trebuchet MS"/>
                  </a:defRPr>
                </a:pPr>
              </a:p>
            </p:txBody>
          </p:sp>
          <p:sp>
            <p:nvSpPr>
              <p:cNvPr id="739" name="Worker"/>
              <p:cNvSpPr/>
              <p:nvPr/>
            </p:nvSpPr>
            <p:spPr>
              <a:xfrm>
                <a:off x="95250" y="753024"/>
                <a:ext cx="2540000" cy="635001"/>
              </a:xfrm>
              <a:prstGeom prst="rect">
                <a:avLst/>
              </a:prstGeom>
              <a:solidFill>
                <a:srgbClr val="3B5566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35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5418" tIns="55418" rIns="55418" bIns="55418" numCol="1" anchor="ctr">
                <a:noAutofit/>
              </a:bodyPr>
              <a:lstStyle>
                <a:lvl1pPr algn="ctr">
                  <a:defRPr sz="18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lvl1pPr>
              </a:lstStyle>
              <a:p>
                <a:pPr/>
                <a:r>
                  <a:t>Worker</a:t>
                </a:r>
              </a:p>
            </p:txBody>
          </p:sp>
        </p:grpSp>
        <p:sp>
          <p:nvSpPr>
            <p:cNvPr id="741" name="Node"/>
            <p:cNvSpPr txBox="1"/>
            <p:nvPr/>
          </p:nvSpPr>
          <p:spPr>
            <a:xfrm>
              <a:off x="961762" y="121487"/>
              <a:ext cx="832375" cy="4456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5418" tIns="55418" rIns="55418" bIns="55418" numCol="1" anchor="t">
              <a:spAutoFit/>
            </a:bodyPr>
            <a:lstStyle>
              <a:lvl1pPr>
                <a:defRPr b="1" sz="22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pPr/>
              <a:r>
                <a:t>Node</a:t>
              </a:r>
            </a:p>
          </p:txBody>
        </p:sp>
      </p:grpSp>
      <p:grpSp>
        <p:nvGrpSpPr>
          <p:cNvPr id="747" name="成组"/>
          <p:cNvGrpSpPr/>
          <p:nvPr/>
        </p:nvGrpSpPr>
        <p:grpSpPr>
          <a:xfrm>
            <a:off x="16928476" y="5495032"/>
            <a:ext cx="2730501" cy="1540603"/>
            <a:chOff x="0" y="0"/>
            <a:chExt cx="2730500" cy="1540602"/>
          </a:xfrm>
        </p:grpSpPr>
        <p:grpSp>
          <p:nvGrpSpPr>
            <p:cNvPr id="745" name="成组"/>
            <p:cNvGrpSpPr/>
            <p:nvPr/>
          </p:nvGrpSpPr>
          <p:grpSpPr>
            <a:xfrm>
              <a:off x="0" y="0"/>
              <a:ext cx="2730500" cy="1540603"/>
              <a:chOff x="0" y="0"/>
              <a:chExt cx="2730500" cy="1540602"/>
            </a:xfrm>
          </p:grpSpPr>
          <p:sp>
            <p:nvSpPr>
              <p:cNvPr id="743" name="圆角矩形"/>
              <p:cNvSpPr/>
              <p:nvPr/>
            </p:nvSpPr>
            <p:spPr>
              <a:xfrm>
                <a:off x="0" y="0"/>
                <a:ext cx="2730500" cy="1540603"/>
              </a:xfrm>
              <a:prstGeom prst="roundRect">
                <a:avLst>
                  <a:gd name="adj" fmla="val 8920"/>
                </a:avLst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5418" tIns="55418" rIns="55418" bIns="55418" numCol="1" anchor="ctr">
                <a:noAutofit/>
              </a:bodyPr>
              <a:lstStyle/>
              <a:p>
                <a:pPr>
                  <a:defRPr>
                    <a:latin typeface="Trebuchet MS"/>
                    <a:ea typeface="Trebuchet MS"/>
                    <a:cs typeface="Trebuchet MS"/>
                    <a:sym typeface="Trebuchet MS"/>
                  </a:defRPr>
                </a:pPr>
              </a:p>
            </p:txBody>
          </p:sp>
          <p:sp>
            <p:nvSpPr>
              <p:cNvPr id="744" name="Worker"/>
              <p:cNvSpPr/>
              <p:nvPr/>
            </p:nvSpPr>
            <p:spPr>
              <a:xfrm>
                <a:off x="95250" y="753024"/>
                <a:ext cx="2540000" cy="635001"/>
              </a:xfrm>
              <a:prstGeom prst="rect">
                <a:avLst/>
              </a:prstGeom>
              <a:solidFill>
                <a:srgbClr val="3B5566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35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5418" tIns="55418" rIns="55418" bIns="55418" numCol="1" anchor="ctr">
                <a:noAutofit/>
              </a:bodyPr>
              <a:lstStyle>
                <a:lvl1pPr algn="ctr">
                  <a:defRPr sz="18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lvl1pPr>
              </a:lstStyle>
              <a:p>
                <a:pPr/>
                <a:r>
                  <a:t>Worker</a:t>
                </a:r>
              </a:p>
            </p:txBody>
          </p:sp>
        </p:grpSp>
        <p:sp>
          <p:nvSpPr>
            <p:cNvPr id="746" name="Node"/>
            <p:cNvSpPr txBox="1"/>
            <p:nvPr/>
          </p:nvSpPr>
          <p:spPr>
            <a:xfrm>
              <a:off x="961762" y="121487"/>
              <a:ext cx="832375" cy="4456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5418" tIns="55418" rIns="55418" bIns="55418" numCol="1" anchor="t">
              <a:spAutoFit/>
            </a:bodyPr>
            <a:lstStyle>
              <a:lvl1pPr>
                <a:defRPr b="1" sz="22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pPr/>
              <a:r>
                <a:t>Node</a:t>
              </a:r>
            </a:p>
          </p:txBody>
        </p:sp>
      </p:grpSp>
      <p:grpSp>
        <p:nvGrpSpPr>
          <p:cNvPr id="752" name="成组"/>
          <p:cNvGrpSpPr/>
          <p:nvPr/>
        </p:nvGrpSpPr>
        <p:grpSpPr>
          <a:xfrm>
            <a:off x="16928476" y="7477621"/>
            <a:ext cx="2730501" cy="1540603"/>
            <a:chOff x="0" y="0"/>
            <a:chExt cx="2730500" cy="1540602"/>
          </a:xfrm>
        </p:grpSpPr>
        <p:grpSp>
          <p:nvGrpSpPr>
            <p:cNvPr id="750" name="成组"/>
            <p:cNvGrpSpPr/>
            <p:nvPr/>
          </p:nvGrpSpPr>
          <p:grpSpPr>
            <a:xfrm>
              <a:off x="0" y="0"/>
              <a:ext cx="2730500" cy="1540603"/>
              <a:chOff x="0" y="0"/>
              <a:chExt cx="2730500" cy="1540602"/>
            </a:xfrm>
          </p:grpSpPr>
          <p:sp>
            <p:nvSpPr>
              <p:cNvPr id="748" name="圆角矩形"/>
              <p:cNvSpPr/>
              <p:nvPr/>
            </p:nvSpPr>
            <p:spPr>
              <a:xfrm>
                <a:off x="0" y="0"/>
                <a:ext cx="2730500" cy="1540603"/>
              </a:xfrm>
              <a:prstGeom prst="roundRect">
                <a:avLst>
                  <a:gd name="adj" fmla="val 8920"/>
                </a:avLst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5418" tIns="55418" rIns="55418" bIns="55418" numCol="1" anchor="ctr">
                <a:noAutofit/>
              </a:bodyPr>
              <a:lstStyle/>
              <a:p>
                <a:pPr>
                  <a:defRPr>
                    <a:latin typeface="Trebuchet MS"/>
                    <a:ea typeface="Trebuchet MS"/>
                    <a:cs typeface="Trebuchet MS"/>
                    <a:sym typeface="Trebuchet MS"/>
                  </a:defRPr>
                </a:pPr>
              </a:p>
            </p:txBody>
          </p:sp>
          <p:sp>
            <p:nvSpPr>
              <p:cNvPr id="749" name="Worker"/>
              <p:cNvSpPr/>
              <p:nvPr/>
            </p:nvSpPr>
            <p:spPr>
              <a:xfrm>
                <a:off x="95250" y="753024"/>
                <a:ext cx="2540000" cy="635001"/>
              </a:xfrm>
              <a:prstGeom prst="rect">
                <a:avLst/>
              </a:prstGeom>
              <a:solidFill>
                <a:srgbClr val="3B5566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35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5418" tIns="55418" rIns="55418" bIns="55418" numCol="1" anchor="ctr">
                <a:noAutofit/>
              </a:bodyPr>
              <a:lstStyle>
                <a:lvl1pPr algn="ctr">
                  <a:defRPr sz="18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Helvetica Neue"/>
                  </a:defRPr>
                </a:lvl1pPr>
              </a:lstStyle>
              <a:p>
                <a:pPr/>
                <a:r>
                  <a:t>Worker</a:t>
                </a:r>
              </a:p>
            </p:txBody>
          </p:sp>
        </p:grpSp>
        <p:sp>
          <p:nvSpPr>
            <p:cNvPr id="751" name="Node"/>
            <p:cNvSpPr txBox="1"/>
            <p:nvPr/>
          </p:nvSpPr>
          <p:spPr>
            <a:xfrm>
              <a:off x="961762" y="121487"/>
              <a:ext cx="832375" cy="4456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5418" tIns="55418" rIns="55418" bIns="55418" numCol="1" anchor="t">
              <a:spAutoFit/>
            </a:bodyPr>
            <a:lstStyle>
              <a:lvl1pPr>
                <a:defRPr b="1" sz="22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pPr/>
              <a:r>
                <a:t>Node</a:t>
              </a:r>
            </a:p>
          </p:txBody>
        </p:sp>
      </p:grpSp>
      <p:pic>
        <p:nvPicPr>
          <p:cNvPr id="753" name="Untitled Diagram (2).png" descr="Untitled Diagram (2).png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2441766" y="8244416"/>
            <a:ext cx="1079501" cy="1037982"/>
          </a:xfrm>
          <a:prstGeom prst="rect">
            <a:avLst/>
          </a:prstGeom>
          <a:ln w="12700">
            <a:miter lim="400000"/>
          </a:ln>
        </p:spPr>
      </p:pic>
      <p:sp>
        <p:nvSpPr>
          <p:cNvPr id="754" name="DB"/>
          <p:cNvSpPr txBox="1"/>
          <p:nvPr/>
        </p:nvSpPr>
        <p:spPr>
          <a:xfrm>
            <a:off x="13181110" y="3813848"/>
            <a:ext cx="476343" cy="408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i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755" name="Zookeeper Cluster"/>
          <p:cNvSpPr txBox="1"/>
          <p:nvPr/>
        </p:nvSpPr>
        <p:spPr>
          <a:xfrm>
            <a:off x="12045565" y="9266381"/>
            <a:ext cx="2211671" cy="408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i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Zookeeper Cluster</a:t>
            </a:r>
          </a:p>
        </p:txBody>
      </p:sp>
      <p:sp>
        <p:nvSpPr>
          <p:cNvPr id="769" name="连接线"/>
          <p:cNvSpPr/>
          <p:nvPr/>
        </p:nvSpPr>
        <p:spPr>
          <a:xfrm>
            <a:off x="5155641" y="5621149"/>
            <a:ext cx="2144914" cy="90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0800">
            <a:solidFill>
              <a:schemeClr val="accent1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127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770" name="连接线"/>
          <p:cNvSpPr/>
          <p:nvPr/>
        </p:nvSpPr>
        <p:spPr>
          <a:xfrm>
            <a:off x="10507433" y="7293029"/>
            <a:ext cx="2355014" cy="826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34" fill="norm" stroke="1" extrusionOk="0">
                <a:moveTo>
                  <a:pt x="0" y="526"/>
                </a:moveTo>
                <a:cubicBezTo>
                  <a:pt x="8382" y="-1966"/>
                  <a:pt x="15582" y="4403"/>
                  <a:pt x="21600" y="19634"/>
                </a:cubicBezTo>
              </a:path>
            </a:pathLst>
          </a:custGeom>
          <a:ln w="50800">
            <a:solidFill>
              <a:schemeClr val="accent1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127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771" name="连接线"/>
          <p:cNvSpPr/>
          <p:nvPr/>
        </p:nvSpPr>
        <p:spPr>
          <a:xfrm>
            <a:off x="10286705" y="3904456"/>
            <a:ext cx="2642057" cy="879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61" fill="norm" stroke="1" extrusionOk="0">
                <a:moveTo>
                  <a:pt x="0" y="1399"/>
                </a:moveTo>
                <a:cubicBezTo>
                  <a:pt x="8842" y="-2939"/>
                  <a:pt x="16042" y="2815"/>
                  <a:pt x="21600" y="18661"/>
                </a:cubicBezTo>
              </a:path>
            </a:pathLst>
          </a:custGeom>
          <a:ln w="50800">
            <a:solidFill>
              <a:schemeClr val="accent1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127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772" name="连接线"/>
          <p:cNvSpPr/>
          <p:nvPr/>
        </p:nvSpPr>
        <p:spPr>
          <a:xfrm>
            <a:off x="13913485" y="3881986"/>
            <a:ext cx="2740577" cy="15488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994" y="19087"/>
                  <a:pt x="15194" y="11887"/>
                  <a:pt x="21600" y="0"/>
                </a:cubicBezTo>
              </a:path>
            </a:pathLst>
          </a:custGeom>
          <a:ln w="50800">
            <a:solidFill>
              <a:schemeClr val="accent1"/>
            </a:solidFill>
            <a:prstDash val="sysDot"/>
            <a:miter lim="400000"/>
            <a:headEnd type="triangle"/>
          </a:ln>
          <a:effectLst>
            <a:outerShdw sx="100000" sy="100000" kx="0" ky="0" algn="b" rotWithShape="0" blurRad="38100" dist="127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773" name="连接线"/>
          <p:cNvSpPr/>
          <p:nvPr/>
        </p:nvSpPr>
        <p:spPr>
          <a:xfrm>
            <a:off x="13570515" y="7050916"/>
            <a:ext cx="3062642" cy="1688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833" y="18767"/>
                  <a:pt x="15033" y="11567"/>
                  <a:pt x="21600" y="0"/>
                </a:cubicBezTo>
              </a:path>
            </a:pathLst>
          </a:custGeom>
          <a:ln w="50800">
            <a:solidFill>
              <a:schemeClr val="accent1"/>
            </a:solidFill>
            <a:prstDash val="sysDot"/>
            <a:miter lim="400000"/>
            <a:headEnd type="triangle"/>
          </a:ln>
          <a:effectLst>
            <a:outerShdw sx="100000" sy="100000" kx="0" ky="0" algn="b" rotWithShape="0" blurRad="38100" dist="127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761" name="Master"/>
          <p:cNvSpPr/>
          <p:nvPr/>
        </p:nvSpPr>
        <p:spPr>
          <a:xfrm>
            <a:off x="7619834" y="8285683"/>
            <a:ext cx="2540001" cy="635001"/>
          </a:xfrm>
          <a:prstGeom prst="rect">
            <a:avLst/>
          </a:prstGeom>
          <a:solidFill>
            <a:srgbClr val="3B556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8" tIns="55418" rIns="55418" bIns="55418" anchor="ctr"/>
          <a:lstStyle>
            <a:lvl1pPr algn="ctr"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Master</a:t>
            </a:r>
          </a:p>
        </p:txBody>
      </p:sp>
      <p:sp>
        <p:nvSpPr>
          <p:cNvPr id="762" name="Master"/>
          <p:cNvSpPr/>
          <p:nvPr/>
        </p:nvSpPr>
        <p:spPr>
          <a:xfrm>
            <a:off x="7619834" y="5642488"/>
            <a:ext cx="2540001" cy="635001"/>
          </a:xfrm>
          <a:prstGeom prst="rect">
            <a:avLst/>
          </a:prstGeom>
          <a:solidFill>
            <a:srgbClr val="3B556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8" tIns="55418" rIns="55418" bIns="55418" anchor="ctr"/>
          <a:lstStyle>
            <a:lvl1pPr algn="ctr"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Master</a:t>
            </a:r>
          </a:p>
        </p:txBody>
      </p:sp>
      <p:sp>
        <p:nvSpPr>
          <p:cNvPr id="763" name="API Server…"/>
          <p:cNvSpPr txBox="1"/>
          <p:nvPr/>
        </p:nvSpPr>
        <p:spPr>
          <a:xfrm>
            <a:off x="3695438" y="7878688"/>
            <a:ext cx="1579211" cy="1081369"/>
          </a:xfrm>
          <a:prstGeom prst="rect">
            <a:avLst/>
          </a:prstGeom>
          <a:ln w="25400">
            <a:solidFill>
              <a:srgbClr val="A7A7A7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/>
          <a:p>
            <a: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API Server</a:t>
            </a:r>
          </a:p>
          <a:p>
            <a: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UI</a:t>
            </a:r>
          </a:p>
          <a:p>
            <a: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Alert Server</a:t>
            </a:r>
          </a:p>
        </p:txBody>
      </p:sp>
      <p:sp>
        <p:nvSpPr>
          <p:cNvPr id="764" name="线条"/>
          <p:cNvSpPr/>
          <p:nvPr/>
        </p:nvSpPr>
        <p:spPr>
          <a:xfrm flipV="1">
            <a:off x="5230017" y="8000575"/>
            <a:ext cx="2463206" cy="279810"/>
          </a:xfrm>
          <a:prstGeom prst="line">
            <a:avLst/>
          </a:prstGeom>
          <a:ln w="25400">
            <a:solidFill>
              <a:srgbClr val="A7A7A7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12700" dir="5400000">
              <a:srgbClr val="000000">
                <a:alpha val="38000"/>
              </a:srgbClr>
            </a:outerShdw>
          </a:effectLst>
        </p:spPr>
        <p:txBody>
          <a:bodyPr lIns="55418" tIns="55418" rIns="55418" bIns="55418"/>
          <a:lstStyle/>
          <a:p>
            <a:pPr/>
          </a:p>
        </p:txBody>
      </p:sp>
      <p:sp>
        <p:nvSpPr>
          <p:cNvPr id="765" name="Master"/>
          <p:cNvSpPr txBox="1"/>
          <p:nvPr/>
        </p:nvSpPr>
        <p:spPr>
          <a:xfrm>
            <a:off x="6701104" y="10404419"/>
            <a:ext cx="995520" cy="446370"/>
          </a:xfrm>
          <a:prstGeom prst="rect">
            <a:avLst/>
          </a:prstGeom>
          <a:ln w="25400">
            <a:solidFill>
              <a:srgbClr val="A7A7A7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Master</a:t>
            </a:r>
          </a:p>
        </p:txBody>
      </p:sp>
      <p:sp>
        <p:nvSpPr>
          <p:cNvPr id="766" name="线条"/>
          <p:cNvSpPr/>
          <p:nvPr/>
        </p:nvSpPr>
        <p:spPr>
          <a:xfrm flipV="1">
            <a:off x="7490617" y="8770269"/>
            <a:ext cx="1058985" cy="1525630"/>
          </a:xfrm>
          <a:prstGeom prst="line">
            <a:avLst/>
          </a:prstGeom>
          <a:ln w="25400">
            <a:solidFill>
              <a:srgbClr val="A7A7A7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12700" dir="5400000">
              <a:srgbClr val="000000">
                <a:alpha val="38000"/>
              </a:srgbClr>
            </a:outerShdw>
          </a:effectLst>
        </p:spPr>
        <p:txBody>
          <a:bodyPr lIns="55418" tIns="55418" rIns="55418" bIns="55418"/>
          <a:lstStyle/>
          <a:p>
            <a:pPr/>
          </a:p>
        </p:txBody>
      </p:sp>
      <p:sp>
        <p:nvSpPr>
          <p:cNvPr id="767" name="Log Server…"/>
          <p:cNvSpPr txBox="1"/>
          <p:nvPr/>
        </p:nvSpPr>
        <p:spPr>
          <a:xfrm>
            <a:off x="16941176" y="10108086"/>
            <a:ext cx="1537302" cy="763870"/>
          </a:xfrm>
          <a:prstGeom prst="rect">
            <a:avLst/>
          </a:prstGeom>
          <a:ln w="25400">
            <a:solidFill>
              <a:srgbClr val="A7A7A7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/>
          <a:p>
            <a: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Log Server</a:t>
            </a:r>
          </a:p>
          <a:p>
            <a: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Worker</a:t>
            </a:r>
          </a:p>
        </p:txBody>
      </p:sp>
      <p:sp>
        <p:nvSpPr>
          <p:cNvPr id="768" name="线条"/>
          <p:cNvSpPr/>
          <p:nvPr/>
        </p:nvSpPr>
        <p:spPr>
          <a:xfrm flipV="1">
            <a:off x="17845493" y="8770270"/>
            <a:ext cx="1" cy="1313266"/>
          </a:xfrm>
          <a:prstGeom prst="line">
            <a:avLst/>
          </a:prstGeom>
          <a:ln w="25400">
            <a:solidFill>
              <a:srgbClr val="A7A7A7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12700" dir="5400000">
              <a:srgbClr val="000000">
                <a:alpha val="38000"/>
              </a:srgbClr>
            </a:outerShdw>
          </a:effectLst>
        </p:spPr>
        <p:txBody>
          <a:bodyPr lIns="55418" tIns="55418" rIns="55418" bIns="554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Node DS"/>
          <p:cNvSpPr txBox="1"/>
          <p:nvPr/>
        </p:nvSpPr>
        <p:spPr>
          <a:xfrm>
            <a:off x="3111500" y="1270000"/>
            <a:ext cx="4395817" cy="1313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b="1" sz="8000">
                <a:solidFill>
                  <a:srgbClr val="00AC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Node DS</a:t>
            </a:r>
          </a:p>
        </p:txBody>
      </p:sp>
      <p:sp>
        <p:nvSpPr>
          <p:cNvPr id="776" name="架构要求…"/>
          <p:cNvSpPr txBox="1"/>
          <p:nvPr/>
        </p:nvSpPr>
        <p:spPr>
          <a:xfrm>
            <a:off x="3164031" y="3229648"/>
            <a:ext cx="16699177" cy="5029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/>
          <a:p>
            <a:pPr>
              <a:defRPr b="1" sz="6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架构要求</a:t>
            </a:r>
          </a:p>
          <a:p>
            <a:pPr marL="228600" indent="-228600">
              <a:buSzPct val="100000"/>
              <a:buChar char="•"/>
              <a:defRPr b="1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   增加配置中心管理, 支持UI进行配置管理，热更到各个Node</a:t>
            </a:r>
          </a:p>
          <a:p>
            <a:pPr>
              <a:defRPr b="1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</a:p>
          <a:p>
            <a:pPr>
              <a:defRPr b="1" sz="6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不足</a:t>
            </a:r>
          </a:p>
          <a:p>
            <a:pPr marL="401052" indent="-401052">
              <a:buSzPct val="100000"/>
              <a:buChar char="•"/>
              <a:defRPr b="1" sz="6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sz="4000"/>
              <a:t>任务的Log是存储在本地Node节点上的，如果节点挂掉，无法查看Log</a:t>
            </a:r>
            <a:endParaRPr sz="4000"/>
          </a:p>
          <a:p>
            <a:pPr marL="401052" indent="-401052">
              <a:buSzPct val="100000"/>
              <a:buChar char="•"/>
              <a:defRPr b="1" sz="6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sz="4000"/>
              <a:t>不能动态伸缩，对运维的要求高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Cloud DS"/>
          <p:cNvSpPr txBox="1"/>
          <p:nvPr/>
        </p:nvSpPr>
        <p:spPr>
          <a:xfrm>
            <a:off x="3111499" y="1270000"/>
            <a:ext cx="4677250" cy="1313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b="1" sz="8000">
                <a:solidFill>
                  <a:srgbClr val="00AC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Cloud DS</a:t>
            </a:r>
          </a:p>
        </p:txBody>
      </p:sp>
      <p:sp>
        <p:nvSpPr>
          <p:cNvPr id="779" name="圆角矩形"/>
          <p:cNvSpPr/>
          <p:nvPr/>
        </p:nvSpPr>
        <p:spPr>
          <a:xfrm>
            <a:off x="4576999" y="3548284"/>
            <a:ext cx="3051759" cy="6407765"/>
          </a:xfrm>
          <a:prstGeom prst="roundRect">
            <a:avLst>
              <a:gd name="adj" fmla="val 2392"/>
            </a:avLst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p:spPr>
        <p:txBody>
          <a:bodyPr lIns="55418" tIns="55418" rIns="55418" bIns="55418" anchor="ctr"/>
          <a:lstStyle/>
          <a:p>
            <a:pPr/>
          </a:p>
        </p:txBody>
      </p:sp>
      <p:sp>
        <p:nvSpPr>
          <p:cNvPr id="780" name="圆角矩形"/>
          <p:cNvSpPr/>
          <p:nvPr/>
        </p:nvSpPr>
        <p:spPr>
          <a:xfrm>
            <a:off x="4758101" y="6373334"/>
            <a:ext cx="2730501" cy="1540603"/>
          </a:xfrm>
          <a:prstGeom prst="roundRect">
            <a:avLst>
              <a:gd name="adj" fmla="val 8920"/>
            </a:avLst>
          </a:prstGeom>
          <a:solidFill>
            <a:srgbClr val="797979"/>
          </a:solidFill>
          <a:ln w="12700">
            <a:miter lim="400000"/>
          </a:ln>
        </p:spPr>
        <p:txBody>
          <a:bodyPr lIns="55418" tIns="55418" rIns="55418" bIns="55418" anchor="ctr"/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781" name="Master"/>
          <p:cNvSpPr/>
          <p:nvPr/>
        </p:nvSpPr>
        <p:spPr>
          <a:xfrm>
            <a:off x="4859701" y="7109424"/>
            <a:ext cx="2540001" cy="635001"/>
          </a:xfrm>
          <a:prstGeom prst="rect">
            <a:avLst/>
          </a:prstGeom>
          <a:solidFill>
            <a:srgbClr val="00AC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8" tIns="55418" rIns="55418" bIns="55418" anchor="ctr"/>
          <a:lstStyle>
            <a:lvl1pPr algn="ctr"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Master</a:t>
            </a:r>
          </a:p>
        </p:txBody>
      </p:sp>
      <p:sp>
        <p:nvSpPr>
          <p:cNvPr id="782" name="Pod"/>
          <p:cNvSpPr txBox="1"/>
          <p:nvPr/>
        </p:nvSpPr>
        <p:spPr>
          <a:xfrm>
            <a:off x="5796063" y="6494822"/>
            <a:ext cx="630648" cy="445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i="1" sz="2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Pod</a:t>
            </a:r>
          </a:p>
        </p:txBody>
      </p:sp>
      <p:sp>
        <p:nvSpPr>
          <p:cNvPr id="783" name="圆角矩形"/>
          <p:cNvSpPr/>
          <p:nvPr/>
        </p:nvSpPr>
        <p:spPr>
          <a:xfrm>
            <a:off x="4758101" y="4532676"/>
            <a:ext cx="2730501" cy="1540603"/>
          </a:xfrm>
          <a:prstGeom prst="roundRect">
            <a:avLst>
              <a:gd name="adj" fmla="val 8920"/>
            </a:avLst>
          </a:prstGeom>
          <a:solidFill>
            <a:srgbClr val="797979"/>
          </a:solidFill>
          <a:ln w="12700">
            <a:miter lim="400000"/>
          </a:ln>
        </p:spPr>
        <p:txBody>
          <a:bodyPr lIns="55418" tIns="55418" rIns="55418" bIns="55418" anchor="ctr"/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784" name="API Server"/>
          <p:cNvSpPr/>
          <p:nvPr/>
        </p:nvSpPr>
        <p:spPr>
          <a:xfrm>
            <a:off x="4859701" y="5268766"/>
            <a:ext cx="2540001" cy="635001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8" tIns="55418" rIns="55418" bIns="55418" anchor="ctr"/>
          <a:lstStyle>
            <a:lvl1pPr algn="ctr"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API Server</a:t>
            </a:r>
          </a:p>
        </p:txBody>
      </p:sp>
      <p:sp>
        <p:nvSpPr>
          <p:cNvPr id="785" name="Pod"/>
          <p:cNvSpPr txBox="1"/>
          <p:nvPr/>
        </p:nvSpPr>
        <p:spPr>
          <a:xfrm>
            <a:off x="5783363" y="4654163"/>
            <a:ext cx="630648" cy="445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i="1" sz="2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Pod</a:t>
            </a:r>
          </a:p>
        </p:txBody>
      </p:sp>
      <p:sp>
        <p:nvSpPr>
          <p:cNvPr id="786" name="圆角矩形"/>
          <p:cNvSpPr/>
          <p:nvPr/>
        </p:nvSpPr>
        <p:spPr>
          <a:xfrm>
            <a:off x="4758101" y="8213993"/>
            <a:ext cx="2730501" cy="1540603"/>
          </a:xfrm>
          <a:prstGeom prst="roundRect">
            <a:avLst>
              <a:gd name="adj" fmla="val 8920"/>
            </a:avLst>
          </a:prstGeom>
          <a:solidFill>
            <a:srgbClr val="797979"/>
          </a:solidFill>
          <a:ln w="12700">
            <a:miter lim="400000"/>
          </a:ln>
        </p:spPr>
        <p:txBody>
          <a:bodyPr lIns="55418" tIns="55418" rIns="55418" bIns="55418" anchor="ctr"/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787" name="Zookeeper"/>
          <p:cNvSpPr/>
          <p:nvPr/>
        </p:nvSpPr>
        <p:spPr>
          <a:xfrm>
            <a:off x="4859701" y="8950083"/>
            <a:ext cx="2540001" cy="635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8" tIns="55418" rIns="55418" bIns="55418" anchor="ctr"/>
          <a:lstStyle>
            <a:lvl1pPr algn="ctr"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Zookeeper</a:t>
            </a:r>
          </a:p>
        </p:txBody>
      </p:sp>
      <p:sp>
        <p:nvSpPr>
          <p:cNvPr id="788" name="Pod"/>
          <p:cNvSpPr txBox="1"/>
          <p:nvPr/>
        </p:nvSpPr>
        <p:spPr>
          <a:xfrm>
            <a:off x="5819101" y="8335481"/>
            <a:ext cx="630648" cy="445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 algn="ctr">
              <a:defRPr i="1" sz="2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Pod</a:t>
            </a:r>
          </a:p>
        </p:txBody>
      </p:sp>
      <p:sp>
        <p:nvSpPr>
          <p:cNvPr id="789" name="Node A"/>
          <p:cNvSpPr txBox="1"/>
          <p:nvPr/>
        </p:nvSpPr>
        <p:spPr>
          <a:xfrm>
            <a:off x="5646952" y="3702608"/>
            <a:ext cx="974946" cy="408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Node A</a:t>
            </a:r>
          </a:p>
        </p:txBody>
      </p:sp>
      <p:sp>
        <p:nvSpPr>
          <p:cNvPr id="790" name="圆角矩形"/>
          <p:cNvSpPr/>
          <p:nvPr/>
        </p:nvSpPr>
        <p:spPr>
          <a:xfrm>
            <a:off x="12332466" y="3548284"/>
            <a:ext cx="3051759" cy="6407765"/>
          </a:xfrm>
          <a:prstGeom prst="roundRect">
            <a:avLst>
              <a:gd name="adj" fmla="val 2392"/>
            </a:avLst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p:spPr>
        <p:txBody>
          <a:bodyPr lIns="55418" tIns="55418" rIns="55418" bIns="55418" anchor="ctr"/>
          <a:lstStyle/>
          <a:p>
            <a:pPr/>
          </a:p>
        </p:txBody>
      </p:sp>
      <p:sp>
        <p:nvSpPr>
          <p:cNvPr id="791" name="圆角矩形"/>
          <p:cNvSpPr/>
          <p:nvPr/>
        </p:nvSpPr>
        <p:spPr>
          <a:xfrm>
            <a:off x="12513567" y="6373334"/>
            <a:ext cx="2730501" cy="1540603"/>
          </a:xfrm>
          <a:prstGeom prst="roundRect">
            <a:avLst>
              <a:gd name="adj" fmla="val 8920"/>
            </a:avLst>
          </a:prstGeom>
          <a:solidFill>
            <a:srgbClr val="797979"/>
          </a:solidFill>
          <a:ln w="12700">
            <a:miter lim="400000"/>
          </a:ln>
        </p:spPr>
        <p:txBody>
          <a:bodyPr lIns="55418" tIns="55418" rIns="55418" bIns="55418" anchor="ctr"/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792" name="Master"/>
          <p:cNvSpPr/>
          <p:nvPr/>
        </p:nvSpPr>
        <p:spPr>
          <a:xfrm>
            <a:off x="12615167" y="7109424"/>
            <a:ext cx="2540001" cy="635001"/>
          </a:xfrm>
          <a:prstGeom prst="rect">
            <a:avLst/>
          </a:prstGeom>
          <a:solidFill>
            <a:srgbClr val="3B556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8" tIns="55418" rIns="55418" bIns="55418" anchor="ctr"/>
          <a:lstStyle>
            <a:lvl1pPr algn="ctr"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Master</a:t>
            </a:r>
          </a:p>
        </p:txBody>
      </p:sp>
      <p:sp>
        <p:nvSpPr>
          <p:cNvPr id="793" name="Pod"/>
          <p:cNvSpPr txBox="1"/>
          <p:nvPr/>
        </p:nvSpPr>
        <p:spPr>
          <a:xfrm>
            <a:off x="13551529" y="6494822"/>
            <a:ext cx="630648" cy="445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i="1" sz="2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Pod</a:t>
            </a:r>
          </a:p>
        </p:txBody>
      </p:sp>
      <p:sp>
        <p:nvSpPr>
          <p:cNvPr id="794" name="圆角矩形"/>
          <p:cNvSpPr/>
          <p:nvPr/>
        </p:nvSpPr>
        <p:spPr>
          <a:xfrm>
            <a:off x="12513567" y="4532676"/>
            <a:ext cx="2730501" cy="1540603"/>
          </a:xfrm>
          <a:prstGeom prst="roundRect">
            <a:avLst>
              <a:gd name="adj" fmla="val 8920"/>
            </a:avLst>
          </a:prstGeom>
          <a:solidFill>
            <a:srgbClr val="797979"/>
          </a:solidFill>
          <a:ln w="12700">
            <a:miter lim="400000"/>
          </a:ln>
        </p:spPr>
        <p:txBody>
          <a:bodyPr lIns="55418" tIns="55418" rIns="55418" bIns="55418" anchor="ctr"/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795" name="Worker"/>
          <p:cNvSpPr/>
          <p:nvPr/>
        </p:nvSpPr>
        <p:spPr>
          <a:xfrm>
            <a:off x="12615167" y="5268766"/>
            <a:ext cx="2540001" cy="635001"/>
          </a:xfrm>
          <a:prstGeom prst="rect">
            <a:avLst/>
          </a:prstGeom>
          <a:solidFill>
            <a:srgbClr val="00AC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8" tIns="55418" rIns="55418" bIns="55418" anchor="ctr"/>
          <a:lstStyle>
            <a:lvl1pPr algn="ctr"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Worker</a:t>
            </a:r>
          </a:p>
        </p:txBody>
      </p:sp>
      <p:sp>
        <p:nvSpPr>
          <p:cNvPr id="796" name="Pod"/>
          <p:cNvSpPr txBox="1"/>
          <p:nvPr/>
        </p:nvSpPr>
        <p:spPr>
          <a:xfrm>
            <a:off x="13538829" y="4654163"/>
            <a:ext cx="630648" cy="445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i="1" sz="2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Pod</a:t>
            </a:r>
          </a:p>
        </p:txBody>
      </p:sp>
      <p:sp>
        <p:nvSpPr>
          <p:cNvPr id="797" name="圆角矩形"/>
          <p:cNvSpPr/>
          <p:nvPr/>
        </p:nvSpPr>
        <p:spPr>
          <a:xfrm>
            <a:off x="12513567" y="8213993"/>
            <a:ext cx="2730501" cy="1540603"/>
          </a:xfrm>
          <a:prstGeom prst="roundRect">
            <a:avLst>
              <a:gd name="adj" fmla="val 8920"/>
            </a:avLst>
          </a:prstGeom>
          <a:solidFill>
            <a:srgbClr val="797979"/>
          </a:solidFill>
          <a:ln w="12700">
            <a:miter lim="400000"/>
          </a:ln>
        </p:spPr>
        <p:txBody>
          <a:bodyPr lIns="55418" tIns="55418" rIns="55418" bIns="55418" anchor="ctr"/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798" name="Zookeeper"/>
          <p:cNvSpPr/>
          <p:nvPr/>
        </p:nvSpPr>
        <p:spPr>
          <a:xfrm>
            <a:off x="12615167" y="8950083"/>
            <a:ext cx="2540001" cy="635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8" tIns="55418" rIns="55418" bIns="55418" anchor="ctr"/>
          <a:lstStyle>
            <a:lvl1pPr algn="ctr"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Zookeeper</a:t>
            </a:r>
          </a:p>
        </p:txBody>
      </p:sp>
      <p:sp>
        <p:nvSpPr>
          <p:cNvPr id="799" name="Pod"/>
          <p:cNvSpPr txBox="1"/>
          <p:nvPr/>
        </p:nvSpPr>
        <p:spPr>
          <a:xfrm>
            <a:off x="13574568" y="8335481"/>
            <a:ext cx="630648" cy="445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 algn="ctr">
              <a:defRPr i="1" sz="2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Pod</a:t>
            </a:r>
          </a:p>
        </p:txBody>
      </p:sp>
      <p:sp>
        <p:nvSpPr>
          <p:cNvPr id="800" name="Node C"/>
          <p:cNvSpPr txBox="1"/>
          <p:nvPr/>
        </p:nvSpPr>
        <p:spPr>
          <a:xfrm>
            <a:off x="13402419" y="3702608"/>
            <a:ext cx="993741" cy="408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Node C</a:t>
            </a:r>
          </a:p>
        </p:txBody>
      </p:sp>
      <p:sp>
        <p:nvSpPr>
          <p:cNvPr id="801" name="圆角矩形"/>
          <p:cNvSpPr/>
          <p:nvPr/>
        </p:nvSpPr>
        <p:spPr>
          <a:xfrm>
            <a:off x="8454732" y="3548284"/>
            <a:ext cx="3051759" cy="6407765"/>
          </a:xfrm>
          <a:prstGeom prst="roundRect">
            <a:avLst>
              <a:gd name="adj" fmla="val 2392"/>
            </a:avLst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p:spPr>
        <p:txBody>
          <a:bodyPr lIns="55418" tIns="55418" rIns="55418" bIns="55418" anchor="ctr"/>
          <a:lstStyle/>
          <a:p>
            <a:pPr/>
          </a:p>
        </p:txBody>
      </p:sp>
      <p:sp>
        <p:nvSpPr>
          <p:cNvPr id="802" name="圆角矩形"/>
          <p:cNvSpPr/>
          <p:nvPr/>
        </p:nvSpPr>
        <p:spPr>
          <a:xfrm>
            <a:off x="8635834" y="6373334"/>
            <a:ext cx="2730501" cy="1540603"/>
          </a:xfrm>
          <a:prstGeom prst="roundRect">
            <a:avLst>
              <a:gd name="adj" fmla="val 8920"/>
            </a:avLst>
          </a:prstGeom>
          <a:solidFill>
            <a:srgbClr val="797979"/>
          </a:solidFill>
          <a:ln w="12700">
            <a:miter lim="400000"/>
          </a:ln>
        </p:spPr>
        <p:txBody>
          <a:bodyPr lIns="55418" tIns="55418" rIns="55418" bIns="55418" anchor="ctr"/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803" name="Worker"/>
          <p:cNvSpPr/>
          <p:nvPr/>
        </p:nvSpPr>
        <p:spPr>
          <a:xfrm>
            <a:off x="8737434" y="7109424"/>
            <a:ext cx="2540001" cy="635001"/>
          </a:xfrm>
          <a:prstGeom prst="rect">
            <a:avLst/>
          </a:prstGeom>
          <a:solidFill>
            <a:srgbClr val="00AC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8" tIns="55418" rIns="55418" bIns="55418" anchor="ctr"/>
          <a:lstStyle>
            <a:lvl1pPr algn="ctr"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Worker</a:t>
            </a:r>
          </a:p>
        </p:txBody>
      </p:sp>
      <p:sp>
        <p:nvSpPr>
          <p:cNvPr id="804" name="Pod"/>
          <p:cNvSpPr txBox="1"/>
          <p:nvPr/>
        </p:nvSpPr>
        <p:spPr>
          <a:xfrm>
            <a:off x="9673796" y="6494822"/>
            <a:ext cx="630648" cy="445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i="1" sz="2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Pod</a:t>
            </a:r>
          </a:p>
        </p:txBody>
      </p:sp>
      <p:sp>
        <p:nvSpPr>
          <p:cNvPr id="805" name="圆角矩形"/>
          <p:cNvSpPr/>
          <p:nvPr/>
        </p:nvSpPr>
        <p:spPr>
          <a:xfrm>
            <a:off x="8635834" y="4532676"/>
            <a:ext cx="2730501" cy="1540603"/>
          </a:xfrm>
          <a:prstGeom prst="roundRect">
            <a:avLst>
              <a:gd name="adj" fmla="val 8920"/>
            </a:avLst>
          </a:prstGeom>
          <a:solidFill>
            <a:srgbClr val="797979"/>
          </a:solidFill>
          <a:ln w="12700">
            <a:miter lim="400000"/>
          </a:ln>
        </p:spPr>
        <p:txBody>
          <a:bodyPr lIns="55418" tIns="55418" rIns="55418" bIns="55418" anchor="ctr"/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806" name="API Server"/>
          <p:cNvSpPr/>
          <p:nvPr/>
        </p:nvSpPr>
        <p:spPr>
          <a:xfrm>
            <a:off x="8737434" y="5268766"/>
            <a:ext cx="2540001" cy="635001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8" tIns="55418" rIns="55418" bIns="55418" anchor="ctr"/>
          <a:lstStyle>
            <a:lvl1pPr algn="ctr"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API Server</a:t>
            </a:r>
          </a:p>
        </p:txBody>
      </p:sp>
      <p:sp>
        <p:nvSpPr>
          <p:cNvPr id="807" name="Pod"/>
          <p:cNvSpPr txBox="1"/>
          <p:nvPr/>
        </p:nvSpPr>
        <p:spPr>
          <a:xfrm>
            <a:off x="9661096" y="4654163"/>
            <a:ext cx="630648" cy="445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i="1" sz="2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Pod</a:t>
            </a:r>
          </a:p>
        </p:txBody>
      </p:sp>
      <p:sp>
        <p:nvSpPr>
          <p:cNvPr id="808" name="圆角矩形"/>
          <p:cNvSpPr/>
          <p:nvPr/>
        </p:nvSpPr>
        <p:spPr>
          <a:xfrm>
            <a:off x="8635834" y="8213993"/>
            <a:ext cx="2730501" cy="1540603"/>
          </a:xfrm>
          <a:prstGeom prst="roundRect">
            <a:avLst>
              <a:gd name="adj" fmla="val 8920"/>
            </a:avLst>
          </a:prstGeom>
          <a:solidFill>
            <a:srgbClr val="797979"/>
          </a:solidFill>
          <a:ln w="12700">
            <a:miter lim="400000"/>
          </a:ln>
        </p:spPr>
        <p:txBody>
          <a:bodyPr lIns="55418" tIns="55418" rIns="55418" bIns="55418" anchor="ctr"/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809" name="Zookeeper"/>
          <p:cNvSpPr/>
          <p:nvPr/>
        </p:nvSpPr>
        <p:spPr>
          <a:xfrm>
            <a:off x="8737434" y="8950083"/>
            <a:ext cx="2540001" cy="635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8" tIns="55418" rIns="55418" bIns="55418" anchor="ctr"/>
          <a:lstStyle>
            <a:lvl1pPr algn="ctr"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Zookeeper</a:t>
            </a:r>
          </a:p>
        </p:txBody>
      </p:sp>
      <p:sp>
        <p:nvSpPr>
          <p:cNvPr id="810" name="Pod"/>
          <p:cNvSpPr txBox="1"/>
          <p:nvPr/>
        </p:nvSpPr>
        <p:spPr>
          <a:xfrm>
            <a:off x="9696834" y="8335481"/>
            <a:ext cx="630648" cy="445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 algn="ctr">
              <a:defRPr i="1" sz="2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Pod</a:t>
            </a:r>
          </a:p>
        </p:txBody>
      </p:sp>
      <p:sp>
        <p:nvSpPr>
          <p:cNvPr id="811" name="Node B"/>
          <p:cNvSpPr txBox="1"/>
          <p:nvPr/>
        </p:nvSpPr>
        <p:spPr>
          <a:xfrm>
            <a:off x="9524686" y="3702608"/>
            <a:ext cx="984343" cy="408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Node B</a:t>
            </a:r>
          </a:p>
        </p:txBody>
      </p:sp>
      <p:sp>
        <p:nvSpPr>
          <p:cNvPr id="812" name="圆角矩形"/>
          <p:cNvSpPr/>
          <p:nvPr/>
        </p:nvSpPr>
        <p:spPr>
          <a:xfrm>
            <a:off x="17708799" y="3548284"/>
            <a:ext cx="3051759" cy="6407765"/>
          </a:xfrm>
          <a:prstGeom prst="roundRect">
            <a:avLst>
              <a:gd name="adj" fmla="val 2392"/>
            </a:avLst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p:spPr>
        <p:txBody>
          <a:bodyPr lIns="55418" tIns="55418" rIns="55418" bIns="55418" anchor="ctr"/>
          <a:lstStyle/>
          <a:p>
            <a:pPr/>
          </a:p>
        </p:txBody>
      </p:sp>
      <p:sp>
        <p:nvSpPr>
          <p:cNvPr id="813" name="圆角矩形"/>
          <p:cNvSpPr/>
          <p:nvPr/>
        </p:nvSpPr>
        <p:spPr>
          <a:xfrm>
            <a:off x="17889901" y="6373334"/>
            <a:ext cx="2730501" cy="1540603"/>
          </a:xfrm>
          <a:prstGeom prst="roundRect">
            <a:avLst>
              <a:gd name="adj" fmla="val 8920"/>
            </a:avLst>
          </a:prstGeom>
          <a:solidFill>
            <a:srgbClr val="797979"/>
          </a:solidFill>
          <a:ln w="12700">
            <a:miter lim="400000"/>
          </a:ln>
        </p:spPr>
        <p:txBody>
          <a:bodyPr lIns="55418" tIns="55418" rIns="55418" bIns="55418" anchor="ctr"/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814" name="Worker"/>
          <p:cNvSpPr/>
          <p:nvPr/>
        </p:nvSpPr>
        <p:spPr>
          <a:xfrm>
            <a:off x="17991501" y="7109424"/>
            <a:ext cx="2540001" cy="635001"/>
          </a:xfrm>
          <a:prstGeom prst="rect">
            <a:avLst/>
          </a:prstGeom>
          <a:solidFill>
            <a:srgbClr val="00AC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8" tIns="55418" rIns="55418" bIns="55418" anchor="ctr"/>
          <a:lstStyle>
            <a:lvl1pPr algn="ctr"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Worker</a:t>
            </a:r>
          </a:p>
        </p:txBody>
      </p:sp>
      <p:sp>
        <p:nvSpPr>
          <p:cNvPr id="815" name="Pod"/>
          <p:cNvSpPr txBox="1"/>
          <p:nvPr/>
        </p:nvSpPr>
        <p:spPr>
          <a:xfrm>
            <a:off x="18927863" y="6494822"/>
            <a:ext cx="630648" cy="445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i="1" sz="2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Pod</a:t>
            </a:r>
          </a:p>
        </p:txBody>
      </p:sp>
      <p:sp>
        <p:nvSpPr>
          <p:cNvPr id="816" name="圆角矩形"/>
          <p:cNvSpPr/>
          <p:nvPr/>
        </p:nvSpPr>
        <p:spPr>
          <a:xfrm>
            <a:off x="17889901" y="4532676"/>
            <a:ext cx="2730501" cy="1540603"/>
          </a:xfrm>
          <a:prstGeom prst="roundRect">
            <a:avLst>
              <a:gd name="adj" fmla="val 8920"/>
            </a:avLst>
          </a:prstGeom>
          <a:solidFill>
            <a:srgbClr val="797979"/>
          </a:solidFill>
          <a:ln w="12700">
            <a:miter lim="400000"/>
          </a:ln>
        </p:spPr>
        <p:txBody>
          <a:bodyPr lIns="55418" tIns="55418" rIns="55418" bIns="55418" anchor="ctr"/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817" name="Worker"/>
          <p:cNvSpPr/>
          <p:nvPr/>
        </p:nvSpPr>
        <p:spPr>
          <a:xfrm>
            <a:off x="17991501" y="5268766"/>
            <a:ext cx="2540001" cy="635001"/>
          </a:xfrm>
          <a:prstGeom prst="rect">
            <a:avLst/>
          </a:prstGeom>
          <a:solidFill>
            <a:srgbClr val="00AC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8" tIns="55418" rIns="55418" bIns="55418" anchor="ctr"/>
          <a:lstStyle>
            <a:lvl1pPr algn="ctr"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Worker</a:t>
            </a:r>
          </a:p>
        </p:txBody>
      </p:sp>
      <p:sp>
        <p:nvSpPr>
          <p:cNvPr id="818" name="Pod"/>
          <p:cNvSpPr txBox="1"/>
          <p:nvPr/>
        </p:nvSpPr>
        <p:spPr>
          <a:xfrm>
            <a:off x="18915163" y="4654163"/>
            <a:ext cx="630648" cy="445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i="1" sz="2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Pod</a:t>
            </a:r>
          </a:p>
        </p:txBody>
      </p:sp>
      <p:sp>
        <p:nvSpPr>
          <p:cNvPr id="819" name="圆角矩形"/>
          <p:cNvSpPr/>
          <p:nvPr/>
        </p:nvSpPr>
        <p:spPr>
          <a:xfrm>
            <a:off x="17889901" y="8213993"/>
            <a:ext cx="2730501" cy="1540603"/>
          </a:xfrm>
          <a:prstGeom prst="roundRect">
            <a:avLst>
              <a:gd name="adj" fmla="val 8920"/>
            </a:avLst>
          </a:prstGeom>
          <a:solidFill>
            <a:srgbClr val="797979"/>
          </a:solidFill>
          <a:ln w="12700">
            <a:miter lim="400000"/>
          </a:ln>
        </p:spPr>
        <p:txBody>
          <a:bodyPr lIns="55418" tIns="55418" rIns="55418" bIns="55418" anchor="ctr"/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820" name="Master"/>
          <p:cNvSpPr/>
          <p:nvPr/>
        </p:nvSpPr>
        <p:spPr>
          <a:xfrm>
            <a:off x="17991501" y="8950083"/>
            <a:ext cx="2540001" cy="635001"/>
          </a:xfrm>
          <a:prstGeom prst="rect">
            <a:avLst/>
          </a:prstGeom>
          <a:solidFill>
            <a:srgbClr val="3B556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8" tIns="55418" rIns="55418" bIns="55418" anchor="ctr"/>
          <a:lstStyle>
            <a:lvl1pPr algn="ctr"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Master</a:t>
            </a:r>
          </a:p>
        </p:txBody>
      </p:sp>
      <p:sp>
        <p:nvSpPr>
          <p:cNvPr id="821" name="Pod"/>
          <p:cNvSpPr txBox="1"/>
          <p:nvPr/>
        </p:nvSpPr>
        <p:spPr>
          <a:xfrm>
            <a:off x="18950901" y="8335481"/>
            <a:ext cx="630649" cy="445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 algn="ctr">
              <a:defRPr i="1" sz="2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Pod</a:t>
            </a:r>
          </a:p>
        </p:txBody>
      </p:sp>
      <p:sp>
        <p:nvSpPr>
          <p:cNvPr id="822" name="Node X"/>
          <p:cNvSpPr txBox="1"/>
          <p:nvPr/>
        </p:nvSpPr>
        <p:spPr>
          <a:xfrm>
            <a:off x="18778752" y="3702608"/>
            <a:ext cx="965548" cy="408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Node X</a:t>
            </a:r>
          </a:p>
        </p:txBody>
      </p:sp>
      <p:sp>
        <p:nvSpPr>
          <p:cNvPr id="823" name="…"/>
          <p:cNvSpPr txBox="1"/>
          <p:nvPr/>
        </p:nvSpPr>
        <p:spPr>
          <a:xfrm>
            <a:off x="16114850" y="6540674"/>
            <a:ext cx="745837" cy="854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 anchor="ctr">
            <a:spAutoFit/>
          </a:bodyPr>
          <a:lstStyle>
            <a:lvl1pPr algn="ctr">
              <a:defRPr b="1" sz="49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…</a:t>
            </a:r>
          </a:p>
        </p:txBody>
      </p:sp>
      <p:pic>
        <p:nvPicPr>
          <p:cNvPr id="824" name="Untitled_Diagram.png" descr="Untitled_Diagr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30350" y="11594398"/>
            <a:ext cx="1471490" cy="1540737"/>
          </a:xfrm>
          <a:prstGeom prst="rect">
            <a:avLst/>
          </a:prstGeom>
          <a:ln w="12700">
            <a:miter lim="400000"/>
          </a:ln>
        </p:spPr>
      </p:pic>
      <p:pic>
        <p:nvPicPr>
          <p:cNvPr id="825" name="Untitled Diagram (3).png" descr="Untitled Diagram (3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73850" y="11543631"/>
            <a:ext cx="1603060" cy="1540604"/>
          </a:xfrm>
          <a:prstGeom prst="rect">
            <a:avLst/>
          </a:prstGeom>
          <a:ln w="12700">
            <a:miter lim="400000"/>
          </a:ln>
        </p:spPr>
      </p:pic>
      <p:sp>
        <p:nvSpPr>
          <p:cNvPr id="826" name="线条"/>
          <p:cNvSpPr/>
          <p:nvPr/>
        </p:nvSpPr>
        <p:spPr>
          <a:xfrm flipV="1">
            <a:off x="7676776" y="9945097"/>
            <a:ext cx="2044238" cy="1520669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  <a:headEnd type="triangle"/>
          </a:ln>
          <a:effectLst>
            <a:outerShdw sx="100000" sy="100000" kx="0" ky="0" algn="b" rotWithShape="0" blurRad="38100" dist="12700" dir="5400000">
              <a:srgbClr val="000000">
                <a:alpha val="38000"/>
              </a:srgbClr>
            </a:outerShdw>
          </a:effectLst>
        </p:spPr>
        <p:txBody>
          <a:bodyPr lIns="55418" tIns="55418" rIns="55418" bIns="55418"/>
          <a:lstStyle/>
          <a:p>
            <a:pPr/>
          </a:p>
        </p:txBody>
      </p:sp>
      <p:sp>
        <p:nvSpPr>
          <p:cNvPr id="827" name="线条"/>
          <p:cNvSpPr/>
          <p:nvPr/>
        </p:nvSpPr>
        <p:spPr>
          <a:xfrm flipV="1">
            <a:off x="7803776" y="9951201"/>
            <a:ext cx="5480183" cy="1641565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  <a:headEnd type="triangle"/>
          </a:ln>
          <a:effectLst>
            <a:outerShdw sx="100000" sy="100000" kx="0" ky="0" algn="b" rotWithShape="0" blurRad="38100" dist="12700" dir="5400000">
              <a:srgbClr val="000000">
                <a:alpha val="38000"/>
              </a:srgbClr>
            </a:outerShdw>
          </a:effectLst>
        </p:spPr>
        <p:txBody>
          <a:bodyPr lIns="55418" tIns="55418" rIns="55418" bIns="55418"/>
          <a:lstStyle/>
          <a:p>
            <a:pPr/>
          </a:p>
        </p:txBody>
      </p:sp>
      <p:sp>
        <p:nvSpPr>
          <p:cNvPr id="828" name="线条"/>
          <p:cNvSpPr/>
          <p:nvPr/>
        </p:nvSpPr>
        <p:spPr>
          <a:xfrm flipV="1">
            <a:off x="7930776" y="9951521"/>
            <a:ext cx="9784094" cy="1756861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  <a:headEnd type="triangle"/>
          </a:ln>
          <a:effectLst>
            <a:outerShdw sx="100000" sy="100000" kx="0" ky="0" algn="b" rotWithShape="0" blurRad="38100" dist="12700" dir="5400000">
              <a:srgbClr val="000000">
                <a:alpha val="38000"/>
              </a:srgbClr>
            </a:outerShdw>
          </a:effectLst>
        </p:spPr>
        <p:txBody>
          <a:bodyPr lIns="55418" tIns="55418" rIns="55418" bIns="55418"/>
          <a:lstStyle/>
          <a:p>
            <a:pPr/>
          </a:p>
        </p:txBody>
      </p:sp>
      <p:sp>
        <p:nvSpPr>
          <p:cNvPr id="829" name="线条"/>
          <p:cNvSpPr/>
          <p:nvPr/>
        </p:nvSpPr>
        <p:spPr>
          <a:xfrm flipH="1" flipV="1">
            <a:off x="5900827" y="9951201"/>
            <a:ext cx="1489894" cy="1489894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  <a:headEnd type="triangle"/>
          </a:ln>
          <a:effectLst>
            <a:outerShdw sx="100000" sy="100000" kx="0" ky="0" algn="b" rotWithShape="0" blurRad="38100" dist="12700" dir="5400000">
              <a:srgbClr val="000000">
                <a:alpha val="38000"/>
              </a:srgbClr>
            </a:outerShdw>
          </a:effectLst>
        </p:spPr>
        <p:txBody>
          <a:bodyPr lIns="55418" tIns="55418" rIns="55418" bIns="55418"/>
          <a:lstStyle/>
          <a:p>
            <a:pPr/>
          </a:p>
        </p:txBody>
      </p:sp>
      <p:sp>
        <p:nvSpPr>
          <p:cNvPr id="830" name="持久卷(NAS) or hbase"/>
          <p:cNvSpPr txBox="1"/>
          <p:nvPr/>
        </p:nvSpPr>
        <p:spPr>
          <a:xfrm>
            <a:off x="3891116" y="12080714"/>
            <a:ext cx="2691986" cy="46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持久卷(NAS) or hbase</a:t>
            </a:r>
          </a:p>
        </p:txBody>
      </p:sp>
      <p:sp>
        <p:nvSpPr>
          <p:cNvPr id="831" name="线条"/>
          <p:cNvSpPr/>
          <p:nvPr/>
        </p:nvSpPr>
        <p:spPr>
          <a:xfrm>
            <a:off x="7272271" y="9951329"/>
            <a:ext cx="6906368" cy="1831944"/>
          </a:xfrm>
          <a:prstGeom prst="line">
            <a:avLst/>
          </a:prstGeom>
          <a:ln w="25400">
            <a:solidFill>
              <a:srgbClr val="00ACFF"/>
            </a:solidFill>
            <a:tailEnd type="triangle"/>
          </a:ln>
          <a:effectLst>
            <a:outerShdw sx="100000" sy="100000" kx="0" ky="0" algn="b" rotWithShape="0" blurRad="38100" dist="12700" dir="5400000">
              <a:srgbClr val="000000">
                <a:alpha val="38000"/>
              </a:srgbClr>
            </a:outerShdw>
          </a:effectLst>
        </p:spPr>
        <p:txBody>
          <a:bodyPr lIns="55418" tIns="55418" rIns="55418" bIns="55418"/>
          <a:lstStyle/>
          <a:p>
            <a:pPr/>
          </a:p>
        </p:txBody>
      </p:sp>
      <p:sp>
        <p:nvSpPr>
          <p:cNvPr id="832" name="线条"/>
          <p:cNvSpPr/>
          <p:nvPr/>
        </p:nvSpPr>
        <p:spPr>
          <a:xfrm>
            <a:off x="10310547" y="9950816"/>
            <a:ext cx="4096693" cy="1681185"/>
          </a:xfrm>
          <a:prstGeom prst="line">
            <a:avLst/>
          </a:prstGeom>
          <a:ln w="25400">
            <a:solidFill>
              <a:srgbClr val="00ACFF"/>
            </a:solidFill>
            <a:tailEnd type="triangle"/>
          </a:ln>
          <a:effectLst>
            <a:outerShdw sx="100000" sy="100000" kx="0" ky="0" algn="b" rotWithShape="0" blurRad="38100" dist="12700" dir="5400000">
              <a:srgbClr val="000000">
                <a:alpha val="38000"/>
              </a:srgbClr>
            </a:outerShdw>
          </a:effectLst>
        </p:spPr>
        <p:txBody>
          <a:bodyPr lIns="55418" tIns="55418" rIns="55418" bIns="55418"/>
          <a:lstStyle/>
          <a:p>
            <a:pPr/>
          </a:p>
        </p:txBody>
      </p:sp>
      <p:sp>
        <p:nvSpPr>
          <p:cNvPr id="833" name="线条"/>
          <p:cNvSpPr/>
          <p:nvPr/>
        </p:nvSpPr>
        <p:spPr>
          <a:xfrm>
            <a:off x="13925813" y="9950817"/>
            <a:ext cx="943118" cy="1653579"/>
          </a:xfrm>
          <a:prstGeom prst="line">
            <a:avLst/>
          </a:prstGeom>
          <a:ln w="25400">
            <a:solidFill>
              <a:srgbClr val="00ACFF"/>
            </a:solidFill>
            <a:tailEnd type="triangle"/>
          </a:ln>
          <a:effectLst>
            <a:outerShdw sx="100000" sy="100000" kx="0" ky="0" algn="b" rotWithShape="0" blurRad="38100" dist="12700" dir="5400000">
              <a:srgbClr val="000000">
                <a:alpha val="38000"/>
              </a:srgbClr>
            </a:outerShdw>
          </a:effectLst>
        </p:spPr>
        <p:txBody>
          <a:bodyPr lIns="55418" tIns="55418" rIns="55418" bIns="55418"/>
          <a:lstStyle/>
          <a:p>
            <a:pPr/>
          </a:p>
        </p:txBody>
      </p:sp>
      <p:sp>
        <p:nvSpPr>
          <p:cNvPr id="834" name="线条"/>
          <p:cNvSpPr/>
          <p:nvPr/>
        </p:nvSpPr>
        <p:spPr>
          <a:xfrm flipH="1">
            <a:off x="15512024" y="10003206"/>
            <a:ext cx="3870491" cy="1576406"/>
          </a:xfrm>
          <a:prstGeom prst="line">
            <a:avLst/>
          </a:prstGeom>
          <a:ln w="25400">
            <a:solidFill>
              <a:srgbClr val="00ACFF"/>
            </a:solidFill>
            <a:tailEnd type="triangle"/>
          </a:ln>
          <a:effectLst>
            <a:outerShdw sx="100000" sy="100000" kx="0" ky="0" algn="b" rotWithShape="0" blurRad="38100" dist="12700" dir="5400000">
              <a:srgbClr val="000000">
                <a:alpha val="38000"/>
              </a:srgbClr>
            </a:outerShdw>
          </a:effectLst>
        </p:spPr>
        <p:txBody>
          <a:bodyPr lIns="55418" tIns="55418" rIns="55418" bIns="55418"/>
          <a:lstStyle/>
          <a:p>
            <a:pPr/>
          </a:p>
        </p:txBody>
      </p:sp>
      <p:sp>
        <p:nvSpPr>
          <p:cNvPr id="835" name="DB"/>
          <p:cNvSpPr txBox="1"/>
          <p:nvPr/>
        </p:nvSpPr>
        <p:spPr>
          <a:xfrm>
            <a:off x="15922249" y="11931293"/>
            <a:ext cx="490568" cy="420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836" name="POD自动扩缩容"/>
          <p:cNvSpPr txBox="1"/>
          <p:nvPr/>
        </p:nvSpPr>
        <p:spPr>
          <a:xfrm>
            <a:off x="10570798" y="2649528"/>
            <a:ext cx="2861404" cy="644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b="1" sz="3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POD自动扩缩容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Cloud DS"/>
          <p:cNvSpPr txBox="1"/>
          <p:nvPr/>
        </p:nvSpPr>
        <p:spPr>
          <a:xfrm>
            <a:off x="3111499" y="1270000"/>
            <a:ext cx="4677250" cy="1313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b="1" sz="8000">
                <a:solidFill>
                  <a:srgbClr val="00AC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Cloud DS</a:t>
            </a:r>
          </a:p>
        </p:txBody>
      </p:sp>
      <p:sp>
        <p:nvSpPr>
          <p:cNvPr id="839" name="架构要求…"/>
          <p:cNvSpPr txBox="1"/>
          <p:nvPr/>
        </p:nvSpPr>
        <p:spPr>
          <a:xfrm>
            <a:off x="3164031" y="3229648"/>
            <a:ext cx="16073962" cy="6911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/>
          <a:p>
            <a:pPr>
              <a:defRPr b="1" sz="6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架构要求</a:t>
            </a:r>
          </a:p>
          <a:p>
            <a:pPr marL="401052" indent="-401052">
              <a:buSzPct val="100000"/>
              <a:buChar char="•"/>
              <a:defRPr b="1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任务Log需要持久化共享存储，Log存储抽象存Hbase or Filesystem</a:t>
            </a:r>
          </a:p>
          <a:p>
            <a:pPr marL="401052" indent="-401052">
              <a:buSzPct val="100000"/>
              <a:buChar char="•"/>
              <a:defRPr b="1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Graceful shutdown, 尽量降低对业务影响</a:t>
            </a:r>
          </a:p>
          <a:p>
            <a:pPr>
              <a:defRPr b="1" sz="6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缺点</a:t>
            </a:r>
          </a:p>
          <a:p>
            <a:pPr marL="401052" indent="-401052">
              <a:buSzPct val="100000"/>
              <a:buChar char="•"/>
              <a:defRPr b="1" sz="6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sz="4000"/>
              <a:t>K8S的运维经验</a:t>
            </a:r>
          </a:p>
          <a:p>
            <a:pPr>
              <a:defRPr b="1" sz="6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优点</a:t>
            </a:r>
          </a:p>
          <a:p>
            <a:pPr marL="401052" indent="-401052">
              <a:buSzPct val="100000"/>
              <a:buChar char="•"/>
              <a:defRPr b="1" sz="6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sz="4000"/>
              <a:t>动态伸缩，节省资源</a:t>
            </a:r>
            <a:endParaRPr sz="4000"/>
          </a:p>
          <a:p>
            <a:pPr marL="401052" indent="-401052">
              <a:buSzPct val="100000"/>
              <a:buChar char="•"/>
              <a:defRPr b="1" sz="6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sz="4000"/>
              <a:t>本身的维护成本低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Cloud DS"/>
          <p:cNvSpPr txBox="1"/>
          <p:nvPr/>
        </p:nvSpPr>
        <p:spPr>
          <a:xfrm>
            <a:off x="3111499" y="1270000"/>
            <a:ext cx="4677250" cy="1313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b="1" sz="8000">
                <a:solidFill>
                  <a:srgbClr val="00AC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Cloud DS</a:t>
            </a:r>
          </a:p>
        </p:txBody>
      </p:sp>
      <p:sp>
        <p:nvSpPr>
          <p:cNvPr id="842" name="作为云厂商的服务，不需要部署，按照实际使用资源结算"/>
          <p:cNvSpPr txBox="1"/>
          <p:nvPr/>
        </p:nvSpPr>
        <p:spPr>
          <a:xfrm>
            <a:off x="3282565" y="6904181"/>
            <a:ext cx="19173537" cy="117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b="1" sz="6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作为云厂商的服务，不需要部署，按照实际使用资源结算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自我介绍"/>
          <p:cNvSpPr txBox="1"/>
          <p:nvPr/>
        </p:nvSpPr>
        <p:spPr>
          <a:xfrm>
            <a:off x="3111500" y="1778000"/>
            <a:ext cx="4187537" cy="153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b="1" sz="8000">
                <a:solidFill>
                  <a:srgbClr val="00AC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自我介绍</a:t>
            </a:r>
          </a:p>
        </p:txBody>
      </p:sp>
      <p:sp>
        <p:nvSpPr>
          <p:cNvPr id="648" name="华为             CDN&amp;NAS…"/>
          <p:cNvSpPr txBox="1"/>
          <p:nvPr/>
        </p:nvSpPr>
        <p:spPr>
          <a:xfrm>
            <a:off x="3174999" y="6954981"/>
            <a:ext cx="9602183" cy="1907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/>
          <a:p>
            <a:pPr marL="200526" indent="-200526">
              <a:buSzPct val="100000"/>
              <a:buChar char="•"/>
              <a:defRPr b="1" sz="5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 华为             CDN&amp;NAS</a:t>
            </a:r>
          </a:p>
          <a:p>
            <a:pPr marL="200526" indent="-200526">
              <a:buSzPct val="100000"/>
              <a:buChar char="•"/>
              <a:defRPr b="1" sz="5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 百度             百度地图&amp;百度外卖</a:t>
            </a:r>
          </a:p>
        </p:txBody>
      </p:sp>
      <p:sp>
        <p:nvSpPr>
          <p:cNvPr id="649" name="刘小春…"/>
          <p:cNvSpPr txBox="1"/>
          <p:nvPr/>
        </p:nvSpPr>
        <p:spPr>
          <a:xfrm>
            <a:off x="3175000" y="4179481"/>
            <a:ext cx="9825067" cy="1907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/>
          <a:p>
            <a:pPr>
              <a:defRPr b="1" sz="5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刘小春 </a:t>
            </a:r>
          </a:p>
          <a:p>
            <a:pPr>
              <a:defRPr b="1" sz="5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现就职于趣加游戏 资深研发工程师</a:t>
            </a:r>
          </a:p>
        </p:txBody>
      </p:sp>
      <p:sp>
        <p:nvSpPr>
          <p:cNvPr id="650" name="liuxiaochun.cn     khadgar.mage@gmail.com"/>
          <p:cNvSpPr txBox="1"/>
          <p:nvPr/>
        </p:nvSpPr>
        <p:spPr>
          <a:xfrm>
            <a:off x="3175000" y="10477115"/>
            <a:ext cx="10810140" cy="72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/>
          <a:p>
            <a:pPr>
              <a:defRPr b="1" sz="4000">
                <a:solidFill>
                  <a:srgbClr val="A7A7A7"/>
                </a:solidFill>
              </a:defRPr>
            </a:pPr>
            <a:r>
              <a:rPr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Helvetica"/>
                <a:hlinkClick r:id="rId3" invalidUrl="" action="" tgtFrame="" tooltip="" history="1" highlightClick="0" endSnd="0"/>
              </a:rPr>
              <a:t>liuxiaochun.cn</a:t>
            </a:r>
            <a:r>
              <a:t>     </a:t>
            </a:r>
            <a:r>
              <a:rPr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khadgar.mage@gmail.com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CI/CD"/>
          <p:cNvSpPr txBox="1"/>
          <p:nvPr/>
        </p:nvSpPr>
        <p:spPr>
          <a:xfrm>
            <a:off x="9724639" y="5799666"/>
            <a:ext cx="3792568" cy="1636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lnSpc>
                <a:spcPct val="150000"/>
              </a:lnSpc>
              <a:defRPr b="1" sz="10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CI/CD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6" name="CICD (5).png" descr="CICD (5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96533" y="4364566"/>
            <a:ext cx="15392401" cy="7188201"/>
          </a:xfrm>
          <a:prstGeom prst="rect">
            <a:avLst/>
          </a:prstGeom>
          <a:ln w="12700">
            <a:miter lim="400000"/>
          </a:ln>
        </p:spPr>
      </p:pic>
      <p:sp>
        <p:nvSpPr>
          <p:cNvPr id="847" name="一致的运行环境(dev/test/prod)…"/>
          <p:cNvSpPr txBox="1"/>
          <p:nvPr/>
        </p:nvSpPr>
        <p:spPr>
          <a:xfrm>
            <a:off x="17145672" y="4283748"/>
            <a:ext cx="5700736" cy="294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/>
          <a:p>
            <a:pPr marL="200526" indent="-200526">
              <a:lnSpc>
                <a:spcPct val="150000"/>
              </a:lnSpc>
              <a:buSzPct val="100000"/>
              <a:buChar char="•"/>
              <a:defRPr sz="3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 一致的运行环境(dev/test/prod)</a:t>
            </a:r>
          </a:p>
          <a:p>
            <a:pPr marL="200526" indent="-200526">
              <a:lnSpc>
                <a:spcPct val="150000"/>
              </a:lnSpc>
              <a:buSzPct val="100000"/>
              <a:buChar char="•"/>
              <a:defRPr sz="3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 Build once, run everywhere</a:t>
            </a:r>
          </a:p>
          <a:p>
            <a:pPr marL="200526" indent="-200526">
              <a:lnSpc>
                <a:spcPct val="150000"/>
              </a:lnSpc>
              <a:buSzPct val="100000"/>
              <a:buChar char="•"/>
              <a:defRPr sz="3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 两种Trigger Build Pipeline</a:t>
            </a:r>
          </a:p>
          <a:p>
            <a:pPr marL="200526" indent="-200526">
              <a:lnSpc>
                <a:spcPct val="150000"/>
              </a:lnSpc>
              <a:buSzPct val="100000"/>
              <a:buChar char="•"/>
              <a:defRPr sz="3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 一个完整的闭环</a:t>
            </a:r>
          </a:p>
        </p:txBody>
      </p:sp>
      <p:sp>
        <p:nvSpPr>
          <p:cNvPr id="848" name="Build视图"/>
          <p:cNvSpPr txBox="1"/>
          <p:nvPr/>
        </p:nvSpPr>
        <p:spPr>
          <a:xfrm>
            <a:off x="3111500" y="1270000"/>
            <a:ext cx="4618321" cy="153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b="1" sz="8000">
                <a:solidFill>
                  <a:srgbClr val="00AC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Build视图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质量视图"/>
          <p:cNvSpPr txBox="1"/>
          <p:nvPr/>
        </p:nvSpPr>
        <p:spPr>
          <a:xfrm>
            <a:off x="3111500" y="1286933"/>
            <a:ext cx="4187537" cy="153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b="1" sz="8000">
                <a:solidFill>
                  <a:srgbClr val="00AC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质量视图</a:t>
            </a:r>
          </a:p>
        </p:txBody>
      </p:sp>
      <p:sp>
        <p:nvSpPr>
          <p:cNvPr id="851" name="Backend"/>
          <p:cNvSpPr txBox="1"/>
          <p:nvPr/>
        </p:nvSpPr>
        <p:spPr>
          <a:xfrm>
            <a:off x="4736591" y="6197215"/>
            <a:ext cx="1191354" cy="420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Backend</a:t>
            </a:r>
          </a:p>
        </p:txBody>
      </p:sp>
      <p:sp>
        <p:nvSpPr>
          <p:cNvPr id="852" name="Frontend"/>
          <p:cNvSpPr txBox="1"/>
          <p:nvPr/>
        </p:nvSpPr>
        <p:spPr>
          <a:xfrm>
            <a:off x="13037388" y="6197215"/>
            <a:ext cx="1215230" cy="420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Frontend</a:t>
            </a:r>
          </a:p>
        </p:txBody>
      </p:sp>
      <p:sp>
        <p:nvSpPr>
          <p:cNvPr id="853" name="PR/MR场景:…"/>
          <p:cNvSpPr txBox="1"/>
          <p:nvPr/>
        </p:nvSpPr>
        <p:spPr>
          <a:xfrm>
            <a:off x="15203631" y="3746115"/>
            <a:ext cx="6675775" cy="2822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/>
          <a:p>
            <a:pPr>
              <a:defRPr b="1" sz="3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PR/MR场景:</a:t>
            </a:r>
          </a:p>
          <a:p>
            <a:pPr marL="300789" indent="-300789">
              <a:buSzPct val="100000"/>
              <a:buChar char="•"/>
              <a:defRPr b="1" sz="3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     非阻塞，快速发现问题</a:t>
            </a:r>
          </a:p>
          <a:p>
            <a:pPr marL="300789" indent="-300789">
              <a:buSzPct val="100000"/>
              <a:buChar char="•"/>
              <a:defRPr b="1" sz="3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     基础的E2E Test Case</a:t>
            </a:r>
          </a:p>
          <a:p>
            <a:pPr marL="300789" indent="-300789">
              <a:buSzPct val="100000"/>
              <a:buChar char="•"/>
              <a:defRPr b="1" sz="3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     不包含Performance Test Case</a:t>
            </a:r>
          </a:p>
          <a:p>
            <a:pPr marL="300789" indent="-300789">
              <a:buSzPct val="100000"/>
              <a:buChar char="•"/>
              <a:defRPr b="1" sz="3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     根据代码(前后端)触发不同的Case</a:t>
            </a:r>
          </a:p>
        </p:txBody>
      </p:sp>
      <p:sp>
        <p:nvSpPr>
          <p:cNvPr id="854" name="Backend"/>
          <p:cNvSpPr txBox="1"/>
          <p:nvPr/>
        </p:nvSpPr>
        <p:spPr>
          <a:xfrm>
            <a:off x="4880525" y="11217948"/>
            <a:ext cx="1191353" cy="420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Backend</a:t>
            </a:r>
          </a:p>
        </p:txBody>
      </p:sp>
      <p:sp>
        <p:nvSpPr>
          <p:cNvPr id="855" name="Frontend"/>
          <p:cNvSpPr txBox="1"/>
          <p:nvPr/>
        </p:nvSpPr>
        <p:spPr>
          <a:xfrm>
            <a:off x="13037388" y="11217947"/>
            <a:ext cx="1215230" cy="420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Frontend</a:t>
            </a:r>
          </a:p>
        </p:txBody>
      </p:sp>
      <p:sp>
        <p:nvSpPr>
          <p:cNvPr id="856" name="Nightly场景:…"/>
          <p:cNvSpPr txBox="1"/>
          <p:nvPr/>
        </p:nvSpPr>
        <p:spPr>
          <a:xfrm>
            <a:off x="15169765" y="7615381"/>
            <a:ext cx="5194066" cy="1658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/>
          <a:p>
            <a:pPr>
              <a:defRPr b="1" sz="3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Nightly场景:</a:t>
            </a:r>
          </a:p>
          <a:p>
            <a:pPr marL="300789" indent="-300789">
              <a:buSzPct val="100000"/>
              <a:buChar char="•"/>
              <a:defRPr b="1" sz="3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     全部的E2E Case</a:t>
            </a:r>
          </a:p>
          <a:p>
            <a:pPr marL="300789" indent="-300789">
              <a:buSzPct val="100000"/>
              <a:buChar char="•"/>
              <a:defRPr b="1" sz="3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     Performance Test Case</a:t>
            </a:r>
          </a:p>
        </p:txBody>
      </p:sp>
      <p:pic>
        <p:nvPicPr>
          <p:cNvPr id="857" name="Quality (4).png" descr="Quality (4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71116" y="2804583"/>
            <a:ext cx="7023101" cy="9563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Thanks"/>
          <p:cNvSpPr txBox="1"/>
          <p:nvPr/>
        </p:nvSpPr>
        <p:spPr>
          <a:xfrm>
            <a:off x="9157373" y="5715000"/>
            <a:ext cx="5430105" cy="1920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lnSpc>
                <a:spcPct val="150000"/>
              </a:lnSpc>
              <a:defRPr b="1" sz="12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目录"/>
          <p:cNvSpPr txBox="1"/>
          <p:nvPr/>
        </p:nvSpPr>
        <p:spPr>
          <a:xfrm>
            <a:off x="3111500" y="1778000"/>
            <a:ext cx="2155537" cy="153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b="1" sz="8000">
                <a:solidFill>
                  <a:srgbClr val="00AC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653" name="我与DolphinScheduler的故事…"/>
          <p:cNvSpPr txBox="1"/>
          <p:nvPr/>
        </p:nvSpPr>
        <p:spPr>
          <a:xfrm>
            <a:off x="3175000" y="4127115"/>
            <a:ext cx="9258647" cy="4922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/>
          <a:p>
            <a:pPr marL="200526" indent="-200526">
              <a:lnSpc>
                <a:spcPct val="150000"/>
              </a:lnSpc>
              <a:buSzPct val="100000"/>
              <a:buChar char="•"/>
              <a:defRPr b="1" sz="5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 我与DolphinScheduler的故事</a:t>
            </a:r>
          </a:p>
          <a:p>
            <a:pPr marL="200526" indent="-200526">
              <a:lnSpc>
                <a:spcPct val="150000"/>
              </a:lnSpc>
              <a:buSzPct val="100000"/>
              <a:buChar char="•"/>
              <a:defRPr b="1" sz="5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 架构一览</a:t>
            </a:r>
          </a:p>
          <a:p>
            <a:pPr marL="200526" indent="-200526">
              <a:lnSpc>
                <a:spcPct val="150000"/>
              </a:lnSpc>
              <a:buSzPct val="100000"/>
              <a:buChar char="•"/>
              <a:defRPr b="1" sz="5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 部署的简化</a:t>
            </a:r>
          </a:p>
          <a:p>
            <a:pPr marL="200526" indent="-200526">
              <a:lnSpc>
                <a:spcPct val="150000"/>
              </a:lnSpc>
              <a:buSzPct val="100000"/>
              <a:buChar char="•"/>
              <a:defRPr b="1" sz="5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 CI/CD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我与DolphinScheduler的故事"/>
          <p:cNvSpPr txBox="1"/>
          <p:nvPr/>
        </p:nvSpPr>
        <p:spPr>
          <a:xfrm>
            <a:off x="3543300" y="5715000"/>
            <a:ext cx="17243137" cy="1888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 algn="ctr">
              <a:lnSpc>
                <a:spcPct val="150000"/>
              </a:lnSpc>
              <a:defRPr b="1" sz="10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我与DolphinScheduler的故事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哎呦，不错哦"/>
          <p:cNvSpPr txBox="1"/>
          <p:nvPr/>
        </p:nvSpPr>
        <p:spPr>
          <a:xfrm>
            <a:off x="14560165" y="5470667"/>
            <a:ext cx="4695537" cy="1177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b="1" sz="6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哎呦，不错哦</a:t>
            </a:r>
          </a:p>
        </p:txBody>
      </p:sp>
      <p:sp>
        <p:nvSpPr>
          <p:cNvPr id="658" name="工人"/>
          <p:cNvSpPr/>
          <p:nvPr/>
        </p:nvSpPr>
        <p:spPr>
          <a:xfrm>
            <a:off x="19122561" y="5827058"/>
            <a:ext cx="2225775" cy="4979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7" h="21485" fill="norm" stroke="1" extrusionOk="0">
                <a:moveTo>
                  <a:pt x="10437" y="4"/>
                </a:moveTo>
                <a:cubicBezTo>
                  <a:pt x="10086" y="16"/>
                  <a:pt x="9890" y="53"/>
                  <a:pt x="9890" y="53"/>
                </a:cubicBezTo>
                <a:lnTo>
                  <a:pt x="9679" y="218"/>
                </a:lnTo>
                <a:cubicBezTo>
                  <a:pt x="9679" y="218"/>
                  <a:pt x="9475" y="209"/>
                  <a:pt x="9302" y="233"/>
                </a:cubicBezTo>
                <a:cubicBezTo>
                  <a:pt x="9123" y="277"/>
                  <a:pt x="8310" y="685"/>
                  <a:pt x="8077" y="979"/>
                </a:cubicBezTo>
                <a:cubicBezTo>
                  <a:pt x="7824" y="1007"/>
                  <a:pt x="6972" y="1066"/>
                  <a:pt x="6792" y="1100"/>
                </a:cubicBezTo>
                <a:cubicBezTo>
                  <a:pt x="6611" y="1134"/>
                  <a:pt x="6610" y="1188"/>
                  <a:pt x="6747" y="1207"/>
                </a:cubicBezTo>
                <a:cubicBezTo>
                  <a:pt x="6845" y="1222"/>
                  <a:pt x="7314" y="1289"/>
                  <a:pt x="7960" y="1382"/>
                </a:cubicBezTo>
                <a:lnTo>
                  <a:pt x="7768" y="1865"/>
                </a:lnTo>
                <a:cubicBezTo>
                  <a:pt x="7768" y="1865"/>
                  <a:pt x="7275" y="2061"/>
                  <a:pt x="7048" y="2209"/>
                </a:cubicBezTo>
                <a:cubicBezTo>
                  <a:pt x="6821" y="2357"/>
                  <a:pt x="7572" y="2389"/>
                  <a:pt x="7572" y="2389"/>
                </a:cubicBezTo>
                <a:cubicBezTo>
                  <a:pt x="7572" y="2389"/>
                  <a:pt x="7241" y="2949"/>
                  <a:pt x="7719" y="3113"/>
                </a:cubicBezTo>
                <a:cubicBezTo>
                  <a:pt x="7920" y="3182"/>
                  <a:pt x="8267" y="3252"/>
                  <a:pt x="8601" y="3308"/>
                </a:cubicBezTo>
                <a:cubicBezTo>
                  <a:pt x="8784" y="3339"/>
                  <a:pt x="8857" y="3435"/>
                  <a:pt x="8759" y="3510"/>
                </a:cubicBezTo>
                <a:cubicBezTo>
                  <a:pt x="8554" y="3667"/>
                  <a:pt x="8183" y="3908"/>
                  <a:pt x="7670" y="4063"/>
                </a:cubicBezTo>
                <a:cubicBezTo>
                  <a:pt x="6854" y="4309"/>
                  <a:pt x="6108" y="5696"/>
                  <a:pt x="6034" y="6631"/>
                </a:cubicBezTo>
                <a:cubicBezTo>
                  <a:pt x="5968" y="7473"/>
                  <a:pt x="5033" y="9443"/>
                  <a:pt x="5883" y="10219"/>
                </a:cubicBezTo>
                <a:cubicBezTo>
                  <a:pt x="5883" y="10220"/>
                  <a:pt x="5883" y="10221"/>
                  <a:pt x="5883" y="10221"/>
                </a:cubicBezTo>
                <a:cubicBezTo>
                  <a:pt x="5207" y="11118"/>
                  <a:pt x="5701" y="12224"/>
                  <a:pt x="4764" y="13705"/>
                </a:cubicBezTo>
                <a:cubicBezTo>
                  <a:pt x="3636" y="15488"/>
                  <a:pt x="3816" y="18602"/>
                  <a:pt x="3351" y="18952"/>
                </a:cubicBezTo>
                <a:cubicBezTo>
                  <a:pt x="3167" y="19090"/>
                  <a:pt x="3339" y="19405"/>
                  <a:pt x="3339" y="19406"/>
                </a:cubicBezTo>
                <a:cubicBezTo>
                  <a:pt x="3339" y="19406"/>
                  <a:pt x="2631" y="19652"/>
                  <a:pt x="1602" y="19882"/>
                </a:cubicBezTo>
                <a:cubicBezTo>
                  <a:pt x="1601" y="19882"/>
                  <a:pt x="1598" y="19882"/>
                  <a:pt x="1598" y="19882"/>
                </a:cubicBezTo>
                <a:cubicBezTo>
                  <a:pt x="73" y="19841"/>
                  <a:pt x="-63" y="20307"/>
                  <a:pt x="19" y="20574"/>
                </a:cubicBezTo>
                <a:cubicBezTo>
                  <a:pt x="46" y="20664"/>
                  <a:pt x="209" y="20734"/>
                  <a:pt x="411" y="20742"/>
                </a:cubicBezTo>
                <a:cubicBezTo>
                  <a:pt x="2676" y="20839"/>
                  <a:pt x="3841" y="20592"/>
                  <a:pt x="4278" y="20465"/>
                </a:cubicBezTo>
                <a:cubicBezTo>
                  <a:pt x="4366" y="20439"/>
                  <a:pt x="4482" y="20465"/>
                  <a:pt x="4485" y="20512"/>
                </a:cubicBezTo>
                <a:cubicBezTo>
                  <a:pt x="4488" y="20554"/>
                  <a:pt x="4556" y="20589"/>
                  <a:pt x="4651" y="20588"/>
                </a:cubicBezTo>
                <a:cubicBezTo>
                  <a:pt x="5744" y="20569"/>
                  <a:pt x="6439" y="20521"/>
                  <a:pt x="6852" y="20480"/>
                </a:cubicBezTo>
                <a:cubicBezTo>
                  <a:pt x="7148" y="20450"/>
                  <a:pt x="7357" y="20331"/>
                  <a:pt x="7353" y="20196"/>
                </a:cubicBezTo>
                <a:lnTo>
                  <a:pt x="7346" y="19841"/>
                </a:lnTo>
                <a:cubicBezTo>
                  <a:pt x="7344" y="19783"/>
                  <a:pt x="7387" y="19727"/>
                  <a:pt x="7467" y="19680"/>
                </a:cubicBezTo>
                <a:cubicBezTo>
                  <a:pt x="8229" y="19232"/>
                  <a:pt x="7793" y="18275"/>
                  <a:pt x="8073" y="16954"/>
                </a:cubicBezTo>
                <a:cubicBezTo>
                  <a:pt x="8368" y="15566"/>
                  <a:pt x="8492" y="15553"/>
                  <a:pt x="9570" y="13337"/>
                </a:cubicBezTo>
                <a:cubicBezTo>
                  <a:pt x="9573" y="13337"/>
                  <a:pt x="9574" y="13337"/>
                  <a:pt x="9577" y="13337"/>
                </a:cubicBezTo>
                <a:cubicBezTo>
                  <a:pt x="11043" y="14533"/>
                  <a:pt x="10440" y="15298"/>
                  <a:pt x="10636" y="15845"/>
                </a:cubicBezTo>
                <a:cubicBezTo>
                  <a:pt x="10833" y="16392"/>
                  <a:pt x="11668" y="17106"/>
                  <a:pt x="11680" y="18966"/>
                </a:cubicBezTo>
                <a:cubicBezTo>
                  <a:pt x="11704" y="20495"/>
                  <a:pt x="11735" y="19812"/>
                  <a:pt x="12137" y="20330"/>
                </a:cubicBezTo>
                <a:cubicBezTo>
                  <a:pt x="12010" y="20446"/>
                  <a:pt x="11786" y="20561"/>
                  <a:pt x="11386" y="20672"/>
                </a:cubicBezTo>
                <a:cubicBezTo>
                  <a:pt x="10646" y="20876"/>
                  <a:pt x="10719" y="21130"/>
                  <a:pt x="10783" y="21288"/>
                </a:cubicBezTo>
                <a:cubicBezTo>
                  <a:pt x="10807" y="21346"/>
                  <a:pt x="10902" y="21392"/>
                  <a:pt x="11028" y="21408"/>
                </a:cubicBezTo>
                <a:cubicBezTo>
                  <a:pt x="12524" y="21592"/>
                  <a:pt x="13471" y="21410"/>
                  <a:pt x="14010" y="21253"/>
                </a:cubicBezTo>
                <a:cubicBezTo>
                  <a:pt x="14574" y="21089"/>
                  <a:pt x="14673" y="20619"/>
                  <a:pt x="14967" y="20477"/>
                </a:cubicBezTo>
                <a:cubicBezTo>
                  <a:pt x="15134" y="20396"/>
                  <a:pt x="15145" y="20200"/>
                  <a:pt x="15122" y="20045"/>
                </a:cubicBezTo>
                <a:cubicBezTo>
                  <a:pt x="15124" y="20044"/>
                  <a:pt x="15127" y="20043"/>
                  <a:pt x="15129" y="20043"/>
                </a:cubicBezTo>
                <a:cubicBezTo>
                  <a:pt x="15725" y="19650"/>
                  <a:pt x="15043" y="19524"/>
                  <a:pt x="15126" y="17446"/>
                </a:cubicBezTo>
                <a:cubicBezTo>
                  <a:pt x="15379" y="14690"/>
                  <a:pt x="14303" y="14379"/>
                  <a:pt x="14651" y="12819"/>
                </a:cubicBezTo>
                <a:cubicBezTo>
                  <a:pt x="14666" y="12752"/>
                  <a:pt x="14679" y="12685"/>
                  <a:pt x="14692" y="12621"/>
                </a:cubicBezTo>
                <a:cubicBezTo>
                  <a:pt x="14707" y="12548"/>
                  <a:pt x="14841" y="12494"/>
                  <a:pt x="15005" y="12492"/>
                </a:cubicBezTo>
                <a:cubicBezTo>
                  <a:pt x="15481" y="12485"/>
                  <a:pt x="15952" y="12451"/>
                  <a:pt x="16313" y="12371"/>
                </a:cubicBezTo>
                <a:cubicBezTo>
                  <a:pt x="16447" y="12341"/>
                  <a:pt x="16604" y="12381"/>
                  <a:pt x="16622" y="12448"/>
                </a:cubicBezTo>
                <a:cubicBezTo>
                  <a:pt x="16706" y="12755"/>
                  <a:pt x="16876" y="13159"/>
                  <a:pt x="16961" y="13451"/>
                </a:cubicBezTo>
                <a:cubicBezTo>
                  <a:pt x="17064" y="13804"/>
                  <a:pt x="17105" y="14178"/>
                  <a:pt x="17119" y="14334"/>
                </a:cubicBezTo>
                <a:cubicBezTo>
                  <a:pt x="17123" y="14374"/>
                  <a:pt x="17207" y="14404"/>
                  <a:pt x="17297" y="14399"/>
                </a:cubicBezTo>
                <a:lnTo>
                  <a:pt x="17538" y="14386"/>
                </a:lnTo>
                <a:lnTo>
                  <a:pt x="18133" y="14350"/>
                </a:lnTo>
                <a:cubicBezTo>
                  <a:pt x="18223" y="14345"/>
                  <a:pt x="18285" y="14308"/>
                  <a:pt x="18265" y="14268"/>
                </a:cubicBezTo>
                <a:cubicBezTo>
                  <a:pt x="18190" y="14116"/>
                  <a:pt x="18017" y="13748"/>
                  <a:pt x="17915" y="13396"/>
                </a:cubicBezTo>
                <a:cubicBezTo>
                  <a:pt x="17789" y="12962"/>
                  <a:pt x="17698" y="12269"/>
                  <a:pt x="17508" y="12040"/>
                </a:cubicBezTo>
                <a:cubicBezTo>
                  <a:pt x="17484" y="12011"/>
                  <a:pt x="17413" y="11995"/>
                  <a:pt x="17346" y="11999"/>
                </a:cubicBezTo>
                <a:lnTo>
                  <a:pt x="17338" y="11999"/>
                </a:lnTo>
                <a:lnTo>
                  <a:pt x="17206" y="11542"/>
                </a:lnTo>
                <a:cubicBezTo>
                  <a:pt x="17207" y="11541"/>
                  <a:pt x="17209" y="11541"/>
                  <a:pt x="17210" y="11540"/>
                </a:cubicBezTo>
                <a:cubicBezTo>
                  <a:pt x="17340" y="11529"/>
                  <a:pt x="17463" y="11514"/>
                  <a:pt x="17560" y="11497"/>
                </a:cubicBezTo>
                <a:cubicBezTo>
                  <a:pt x="17561" y="11496"/>
                  <a:pt x="17560" y="11495"/>
                  <a:pt x="17560" y="11495"/>
                </a:cubicBezTo>
                <a:cubicBezTo>
                  <a:pt x="17538" y="11368"/>
                  <a:pt x="17479" y="11143"/>
                  <a:pt x="17478" y="11139"/>
                </a:cubicBezTo>
                <a:cubicBezTo>
                  <a:pt x="17473" y="11138"/>
                  <a:pt x="17368" y="11117"/>
                  <a:pt x="17168" y="11102"/>
                </a:cubicBezTo>
                <a:cubicBezTo>
                  <a:pt x="17167" y="11101"/>
                  <a:pt x="17166" y="11101"/>
                  <a:pt x="17165" y="11100"/>
                </a:cubicBezTo>
                <a:cubicBezTo>
                  <a:pt x="17189" y="11034"/>
                  <a:pt x="17276" y="10886"/>
                  <a:pt x="17583" y="10868"/>
                </a:cubicBezTo>
                <a:cubicBezTo>
                  <a:pt x="17963" y="10846"/>
                  <a:pt x="18338" y="11016"/>
                  <a:pt x="18733" y="11129"/>
                </a:cubicBezTo>
                <a:cubicBezTo>
                  <a:pt x="18776" y="11141"/>
                  <a:pt x="18825" y="11121"/>
                  <a:pt x="18804" y="11100"/>
                </a:cubicBezTo>
                <a:cubicBezTo>
                  <a:pt x="18519" y="10819"/>
                  <a:pt x="18080" y="10648"/>
                  <a:pt x="17602" y="10550"/>
                </a:cubicBezTo>
                <a:cubicBezTo>
                  <a:pt x="17601" y="10550"/>
                  <a:pt x="17599" y="10549"/>
                  <a:pt x="17598" y="10549"/>
                </a:cubicBezTo>
                <a:cubicBezTo>
                  <a:pt x="17663" y="10303"/>
                  <a:pt x="17464" y="9517"/>
                  <a:pt x="18103" y="9308"/>
                </a:cubicBezTo>
                <a:cubicBezTo>
                  <a:pt x="18839" y="9068"/>
                  <a:pt x="21537" y="7448"/>
                  <a:pt x="21537" y="7251"/>
                </a:cubicBezTo>
                <a:cubicBezTo>
                  <a:pt x="21537" y="7054"/>
                  <a:pt x="20229" y="6631"/>
                  <a:pt x="20229" y="6631"/>
                </a:cubicBezTo>
                <a:cubicBezTo>
                  <a:pt x="20294" y="6574"/>
                  <a:pt x="20326" y="6523"/>
                  <a:pt x="20312" y="6485"/>
                </a:cubicBezTo>
                <a:cubicBezTo>
                  <a:pt x="20214" y="6223"/>
                  <a:pt x="19626" y="5918"/>
                  <a:pt x="19185" y="5939"/>
                </a:cubicBezTo>
                <a:cubicBezTo>
                  <a:pt x="19184" y="5938"/>
                  <a:pt x="19182" y="5939"/>
                  <a:pt x="19181" y="5939"/>
                </a:cubicBezTo>
                <a:cubicBezTo>
                  <a:pt x="18797" y="5597"/>
                  <a:pt x="15642" y="4020"/>
                  <a:pt x="14183" y="3607"/>
                </a:cubicBezTo>
                <a:cubicBezTo>
                  <a:pt x="14143" y="3594"/>
                  <a:pt x="14102" y="3582"/>
                  <a:pt x="14059" y="3574"/>
                </a:cubicBezTo>
                <a:cubicBezTo>
                  <a:pt x="13624" y="3489"/>
                  <a:pt x="13317" y="3433"/>
                  <a:pt x="13052" y="3397"/>
                </a:cubicBezTo>
                <a:cubicBezTo>
                  <a:pt x="12797" y="3363"/>
                  <a:pt x="12583" y="3286"/>
                  <a:pt x="12461" y="3181"/>
                </a:cubicBezTo>
                <a:cubicBezTo>
                  <a:pt x="12456" y="3177"/>
                  <a:pt x="12450" y="3173"/>
                  <a:pt x="12446" y="3169"/>
                </a:cubicBezTo>
                <a:cubicBezTo>
                  <a:pt x="12303" y="3044"/>
                  <a:pt x="12309" y="2897"/>
                  <a:pt x="12453" y="2772"/>
                </a:cubicBezTo>
                <a:cubicBezTo>
                  <a:pt x="12690" y="2568"/>
                  <a:pt x="12917" y="2300"/>
                  <a:pt x="13056" y="2118"/>
                </a:cubicBezTo>
                <a:cubicBezTo>
                  <a:pt x="13339" y="2159"/>
                  <a:pt x="13522" y="2185"/>
                  <a:pt x="13558" y="2191"/>
                </a:cubicBezTo>
                <a:cubicBezTo>
                  <a:pt x="13853" y="2237"/>
                  <a:pt x="13802" y="2072"/>
                  <a:pt x="13633" y="1918"/>
                </a:cubicBezTo>
                <a:cubicBezTo>
                  <a:pt x="14292" y="1088"/>
                  <a:pt x="13130" y="295"/>
                  <a:pt x="11903" y="102"/>
                </a:cubicBezTo>
                <a:cubicBezTo>
                  <a:pt x="11289" y="5"/>
                  <a:pt x="10787" y="-8"/>
                  <a:pt x="10437" y="4"/>
                </a:cubicBezTo>
                <a:close/>
                <a:moveTo>
                  <a:pt x="15977" y="6797"/>
                </a:moveTo>
                <a:cubicBezTo>
                  <a:pt x="16042" y="6794"/>
                  <a:pt x="16114" y="6797"/>
                  <a:pt x="16181" y="6809"/>
                </a:cubicBezTo>
                <a:cubicBezTo>
                  <a:pt x="16554" y="6879"/>
                  <a:pt x="16803" y="7031"/>
                  <a:pt x="16773" y="7075"/>
                </a:cubicBezTo>
                <a:cubicBezTo>
                  <a:pt x="16657" y="7240"/>
                  <a:pt x="17224" y="7430"/>
                  <a:pt x="17756" y="7512"/>
                </a:cubicBezTo>
                <a:cubicBezTo>
                  <a:pt x="17915" y="7536"/>
                  <a:pt x="18004" y="7610"/>
                  <a:pt x="17952" y="7681"/>
                </a:cubicBezTo>
                <a:cubicBezTo>
                  <a:pt x="17631" y="8127"/>
                  <a:pt x="17150" y="8671"/>
                  <a:pt x="17018" y="8819"/>
                </a:cubicBezTo>
                <a:cubicBezTo>
                  <a:pt x="16985" y="8843"/>
                  <a:pt x="16953" y="8866"/>
                  <a:pt x="16920" y="8890"/>
                </a:cubicBezTo>
                <a:lnTo>
                  <a:pt x="15687" y="9497"/>
                </a:lnTo>
                <a:cubicBezTo>
                  <a:pt x="15651" y="9514"/>
                  <a:pt x="15602" y="9525"/>
                  <a:pt x="15548" y="9527"/>
                </a:cubicBezTo>
                <a:cubicBezTo>
                  <a:pt x="15314" y="9533"/>
                  <a:pt x="15076" y="9544"/>
                  <a:pt x="14865" y="9554"/>
                </a:cubicBezTo>
                <a:cubicBezTo>
                  <a:pt x="14715" y="9561"/>
                  <a:pt x="14597" y="9497"/>
                  <a:pt x="14643" y="9433"/>
                </a:cubicBezTo>
                <a:cubicBezTo>
                  <a:pt x="15029" y="8890"/>
                  <a:pt x="15784" y="7709"/>
                  <a:pt x="15642" y="6982"/>
                </a:cubicBezTo>
                <a:cubicBezTo>
                  <a:pt x="15623" y="6885"/>
                  <a:pt x="15783" y="6809"/>
                  <a:pt x="15977" y="6797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p:spPr>
        <p:txBody>
          <a:bodyPr lIns="55418" tIns="55418" rIns="55418" bIns="55418" anchor="ctr"/>
          <a:lstStyle/>
          <a:p>
            <a:pPr/>
          </a:p>
        </p:txBody>
      </p:sp>
      <p:pic>
        <p:nvPicPr>
          <p:cNvPr id="659" name="61368966-9dbbdd00-a8c1-11e9-8dcc-a9469d33583e.png" descr="61368966-9dbbdd00-a8c1-11e9-8dcc-a9469d33583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15540" y="2896137"/>
            <a:ext cx="9307327" cy="4843113"/>
          </a:xfrm>
          <a:prstGeom prst="rect">
            <a:avLst/>
          </a:prstGeom>
          <a:ln w="12700">
            <a:miter lim="400000"/>
          </a:ln>
        </p:spPr>
      </p:pic>
      <p:sp>
        <p:nvSpPr>
          <p:cNvPr id="660" name="缘起"/>
          <p:cNvSpPr txBox="1"/>
          <p:nvPr/>
        </p:nvSpPr>
        <p:spPr>
          <a:xfrm>
            <a:off x="3111500" y="1270000"/>
            <a:ext cx="2155537" cy="153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b="1" sz="8000">
                <a:solidFill>
                  <a:srgbClr val="00AC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缘起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web.png" descr="web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41650" y="2904066"/>
            <a:ext cx="17700700" cy="10231006"/>
          </a:xfrm>
          <a:prstGeom prst="rect">
            <a:avLst/>
          </a:prstGeom>
          <a:ln w="12700">
            <a:miter lim="400000"/>
          </a:ln>
        </p:spPr>
      </p:pic>
      <p:sp>
        <p:nvSpPr>
          <p:cNvPr id="663" name="贡献官网"/>
          <p:cNvSpPr txBox="1"/>
          <p:nvPr/>
        </p:nvSpPr>
        <p:spPr>
          <a:xfrm>
            <a:off x="3111500" y="1270000"/>
            <a:ext cx="4187537" cy="153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b="1" sz="8000">
                <a:solidFill>
                  <a:srgbClr val="00AC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贡献官网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贡献CI(github action)"/>
          <p:cNvSpPr txBox="1"/>
          <p:nvPr/>
        </p:nvSpPr>
        <p:spPr>
          <a:xfrm>
            <a:off x="3111500" y="1270000"/>
            <a:ext cx="10167713" cy="153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b="1" sz="8000">
                <a:solidFill>
                  <a:srgbClr val="00AC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贡献CI(github action)</a:t>
            </a:r>
          </a:p>
        </p:txBody>
      </p:sp>
      <p:pic>
        <p:nvPicPr>
          <p:cNvPr id="666" name="1575731965898.jpg" descr="1575731965898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20156" y="3208866"/>
            <a:ext cx="7884862" cy="7842922"/>
          </a:xfrm>
          <a:prstGeom prst="rect">
            <a:avLst/>
          </a:prstGeom>
          <a:ln w="12700">
            <a:miter lim="400000"/>
          </a:ln>
        </p:spPr>
      </p:pic>
      <p:pic>
        <p:nvPicPr>
          <p:cNvPr id="667" name="action2.png" descr="action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41000" y="3215216"/>
            <a:ext cx="9098441" cy="5317956"/>
          </a:xfrm>
          <a:prstGeom prst="rect">
            <a:avLst/>
          </a:prstGeom>
          <a:ln w="12700">
            <a:miter lim="400000"/>
          </a:ln>
        </p:spPr>
      </p:pic>
      <p:pic>
        <p:nvPicPr>
          <p:cNvPr id="668" name="action1.png" descr="action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447544" y="6588826"/>
            <a:ext cx="7270808" cy="67372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贡献其他"/>
          <p:cNvSpPr txBox="1"/>
          <p:nvPr/>
        </p:nvSpPr>
        <p:spPr>
          <a:xfrm>
            <a:off x="3111500" y="1270000"/>
            <a:ext cx="4187537" cy="153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defRPr b="1" sz="8000">
                <a:solidFill>
                  <a:srgbClr val="00AC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贡献其他</a:t>
            </a:r>
          </a:p>
        </p:txBody>
      </p:sp>
      <p:sp>
        <p:nvSpPr>
          <p:cNvPr id="671" name="BUG修复…"/>
          <p:cNvSpPr txBox="1"/>
          <p:nvPr/>
        </p:nvSpPr>
        <p:spPr>
          <a:xfrm>
            <a:off x="3194624" y="3255048"/>
            <a:ext cx="4021288" cy="4051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/>
          <a:p>
            <a:pPr marL="200526" indent="-200526">
              <a:lnSpc>
                <a:spcPct val="150000"/>
              </a:lnSpc>
              <a:buSzPct val="100000"/>
              <a:buChar char="•"/>
              <a:defRPr b="1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BUG修复</a:t>
            </a:r>
          </a:p>
          <a:p>
            <a:pPr marL="200526" indent="-200526">
              <a:lnSpc>
                <a:spcPct val="150000"/>
              </a:lnSpc>
              <a:buSzPct val="100000"/>
              <a:buChar char="•"/>
              <a:defRPr b="1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ISSUE回答</a:t>
            </a:r>
          </a:p>
          <a:p>
            <a:pPr marL="200526" indent="-200526">
              <a:lnSpc>
                <a:spcPct val="150000"/>
              </a:lnSpc>
              <a:buSzPct val="100000"/>
              <a:buChar char="•"/>
              <a:defRPr b="1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微信群问题解答</a:t>
            </a:r>
          </a:p>
          <a:p>
            <a:pPr marL="200526" indent="-200526">
              <a:lnSpc>
                <a:spcPct val="150000"/>
              </a:lnSpc>
              <a:buSzPct val="100000"/>
              <a:buChar char="•"/>
              <a:defRPr b="1" sz="4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问题讨论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架构一览"/>
          <p:cNvSpPr txBox="1"/>
          <p:nvPr/>
        </p:nvSpPr>
        <p:spPr>
          <a:xfrm>
            <a:off x="8776373" y="5715000"/>
            <a:ext cx="5203537" cy="1888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5418" tIns="55418" rIns="55418" bIns="55418">
            <a:spAutoFit/>
          </a:bodyPr>
          <a:lstStyle>
            <a:lvl1pPr>
              <a:lnSpc>
                <a:spcPct val="150000"/>
              </a:lnSpc>
              <a:defRPr b="1" sz="10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架构一览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heme Office">
  <a:themeElements>
    <a:clrScheme name="The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heme Offic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The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127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55418" tIns="55418" rIns="55418" bIns="55418" numCol="1" spcCol="38100" rtlCol="0" anchor="ctr" upright="0">
        <a:spAutoFit/>
      </a:bodyPr>
      <a:lstStyle>
        <a:defPPr marL="0" marR="0" indent="0" algn="l" defTabSz="110836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127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5418" tIns="55418" rIns="55418" bIns="55418" numCol="1" spcCol="38100" rtlCol="0" anchor="t" upright="0">
        <a:spAutoFit/>
      </a:bodyPr>
      <a:lstStyle>
        <a:defPPr marL="0" marR="0" indent="0" algn="l" defTabSz="110836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heme Office">
  <a:themeElements>
    <a:clrScheme name="The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heme Offic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The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127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55418" tIns="55418" rIns="55418" bIns="55418" numCol="1" spcCol="38100" rtlCol="0" anchor="ctr" upright="0">
        <a:spAutoFit/>
      </a:bodyPr>
      <a:lstStyle>
        <a:defPPr marL="0" marR="0" indent="0" algn="l" defTabSz="110836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127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5418" tIns="55418" rIns="55418" bIns="55418" numCol="1" spcCol="38100" rtlCol="0" anchor="t" upright="0">
        <a:spAutoFit/>
      </a:bodyPr>
      <a:lstStyle>
        <a:defPPr marL="0" marR="0" indent="0" algn="l" defTabSz="110836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