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722" y="2485796"/>
            <a:ext cx="6505667" cy="4064924"/>
            <a:chOff x="0" y="0"/>
            <a:chExt cx="6505666" cy="4064923"/>
          </a:xfrm>
        </p:grpSpPr>
        <p:sp>
          <p:nvSpPr>
            <p:cNvPr id="119" name="Line"/>
            <p:cNvSpPr/>
            <p:nvPr/>
          </p:nvSpPr>
          <p:spPr>
            <a:xfrm>
              <a:off x="3692954" y="2147771"/>
              <a:ext cx="5472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141" name="Group"/>
            <p:cNvGrpSpPr/>
            <p:nvPr/>
          </p:nvGrpSpPr>
          <p:grpSpPr>
            <a:xfrm>
              <a:off x="0" y="0"/>
              <a:ext cx="6505667" cy="4064924"/>
              <a:chOff x="0" y="0"/>
              <a:chExt cx="6505666" cy="4064923"/>
            </a:xfrm>
          </p:grpSpPr>
          <p:sp>
            <p:nvSpPr>
              <p:cNvPr id="120" name="Consumer"/>
              <p:cNvSpPr/>
              <p:nvPr/>
            </p:nvSpPr>
            <p:spPr>
              <a:xfrm>
                <a:off x="0" y="0"/>
                <a:ext cx="5895597" cy="4064924"/>
              </a:xfrm>
              <a:prstGeom prst="rect">
                <a:avLst/>
              </a:prstGeom>
              <a:solidFill>
                <a:srgbClr val="51A7F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algn="l"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Consumer</a:t>
                </a:r>
              </a:p>
            </p:txBody>
          </p:sp>
          <p:grpSp>
            <p:nvGrpSpPr>
              <p:cNvPr id="124" name="Group"/>
              <p:cNvGrpSpPr/>
              <p:nvPr/>
            </p:nvGrpSpPr>
            <p:grpSpPr>
              <a:xfrm>
                <a:off x="5042242" y="1068247"/>
                <a:ext cx="1463425" cy="2159049"/>
                <a:chOff x="0" y="0"/>
                <a:chExt cx="1463424" cy="2159047"/>
              </a:xfrm>
            </p:grpSpPr>
            <p:sp>
              <p:nvSpPr>
                <p:cNvPr id="121" name="codec"/>
                <p:cNvSpPr/>
                <p:nvPr/>
              </p:nvSpPr>
              <p:spPr>
                <a:xfrm>
                  <a:off x="0" y="0"/>
                  <a:ext cx="1463425" cy="2159048"/>
                </a:xfrm>
                <a:prstGeom prst="rect">
                  <a:avLst/>
                </a:prstGeom>
                <a:noFill/>
                <a:ln w="12700" cap="flat">
                  <a:solidFill>
                    <a:srgbClr val="797979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b="0" sz="17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codec</a:t>
                  </a:r>
                </a:p>
              </p:txBody>
            </p:sp>
            <p:sp>
              <p:nvSpPr>
                <p:cNvPr id="122" name="hessian2"/>
                <p:cNvSpPr/>
                <p:nvPr/>
              </p:nvSpPr>
              <p:spPr>
                <a:xfrm>
                  <a:off x="50518" y="1232158"/>
                  <a:ext cx="1335056" cy="396540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hessian2</a:t>
                  </a:r>
                </a:p>
              </p:txBody>
            </p:sp>
            <p:sp>
              <p:nvSpPr>
                <p:cNvPr id="123" name="jsonrpc 2.0"/>
                <p:cNvSpPr/>
                <p:nvPr/>
              </p:nvSpPr>
              <p:spPr>
                <a:xfrm>
                  <a:off x="64184" y="459691"/>
                  <a:ext cx="1335056" cy="396541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jsonrpc 2.0</a:t>
                  </a:r>
                </a:p>
              </p:txBody>
            </p:sp>
          </p:grpSp>
          <p:grpSp>
            <p:nvGrpSpPr>
              <p:cNvPr id="129" name="Group"/>
              <p:cNvGrpSpPr/>
              <p:nvPr/>
            </p:nvGrpSpPr>
            <p:grpSpPr>
              <a:xfrm>
                <a:off x="3846492" y="1002825"/>
                <a:ext cx="927361" cy="2289893"/>
                <a:chOff x="0" y="0"/>
                <a:chExt cx="927359" cy="2289891"/>
              </a:xfrm>
            </p:grpSpPr>
            <p:sp>
              <p:nvSpPr>
                <p:cNvPr id="125" name="filter"/>
                <p:cNvSpPr/>
                <p:nvPr/>
              </p:nvSpPr>
              <p:spPr>
                <a:xfrm>
                  <a:off x="0" y="0"/>
                  <a:ext cx="927360" cy="2289892"/>
                </a:xfrm>
                <a:prstGeom prst="rect">
                  <a:avLst/>
                </a:prstGeom>
                <a:noFill/>
                <a:ln w="12700" cap="flat">
                  <a:solidFill>
                    <a:srgbClr val="797979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b="0" sz="17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filter</a:t>
                  </a:r>
                </a:p>
              </p:txBody>
            </p:sp>
            <p:sp>
              <p:nvSpPr>
                <p:cNvPr id="126" name="generic…"/>
                <p:cNvSpPr/>
                <p:nvPr/>
              </p:nvSpPr>
              <p:spPr>
                <a:xfrm>
                  <a:off x="40673" y="954390"/>
                  <a:ext cx="846014" cy="559683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generic</a:t>
                  </a:r>
                </a:p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invoke</a:t>
                  </a:r>
                </a:p>
              </p:txBody>
            </p:sp>
            <p:sp>
              <p:nvSpPr>
                <p:cNvPr id="127" name="tps limit"/>
                <p:cNvSpPr/>
                <p:nvPr/>
              </p:nvSpPr>
              <p:spPr>
                <a:xfrm>
                  <a:off x="40673" y="388636"/>
                  <a:ext cx="846014" cy="335247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tps limit</a:t>
                  </a:r>
                </a:p>
              </p:txBody>
            </p:sp>
            <p:sp>
              <p:nvSpPr>
                <p:cNvPr id="128" name="…"/>
                <p:cNvSpPr/>
                <p:nvPr/>
              </p:nvSpPr>
              <p:spPr>
                <a:xfrm>
                  <a:off x="40673" y="1781246"/>
                  <a:ext cx="846014" cy="335247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…</a:t>
                  </a:r>
                </a:p>
              </p:txBody>
            </p:sp>
          </p:grpSp>
          <p:grpSp>
            <p:nvGrpSpPr>
              <p:cNvPr id="138" name="Group"/>
              <p:cNvGrpSpPr/>
              <p:nvPr/>
            </p:nvGrpSpPr>
            <p:grpSpPr>
              <a:xfrm>
                <a:off x="1392998" y="722004"/>
                <a:ext cx="2185106" cy="2620916"/>
                <a:chOff x="0" y="0"/>
                <a:chExt cx="2185104" cy="2620914"/>
              </a:xfrm>
            </p:grpSpPr>
            <p:sp>
              <p:nvSpPr>
                <p:cNvPr id="130" name="cluster &amp; load balance"/>
                <p:cNvSpPr/>
                <p:nvPr/>
              </p:nvSpPr>
              <p:spPr>
                <a:xfrm>
                  <a:off x="0" y="0"/>
                  <a:ext cx="2185105" cy="2620915"/>
                </a:xfrm>
                <a:prstGeom prst="rect">
                  <a:avLst/>
                </a:prstGeom>
                <a:noFill/>
                <a:ln w="12700" cap="flat">
                  <a:solidFill>
                    <a:srgbClr val="797979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b="0" sz="17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cluster &amp; load balance</a:t>
                  </a:r>
                </a:p>
              </p:txBody>
            </p:sp>
            <p:sp>
              <p:nvSpPr>
                <p:cNvPr id="131" name="random"/>
                <p:cNvSpPr/>
                <p:nvPr/>
              </p:nvSpPr>
              <p:spPr>
                <a:xfrm>
                  <a:off x="1164223" y="589641"/>
                  <a:ext cx="924678" cy="377335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random</a:t>
                  </a:r>
                </a:p>
              </p:txBody>
            </p:sp>
            <p:sp>
              <p:nvSpPr>
                <p:cNvPr id="132" name="round…"/>
                <p:cNvSpPr/>
                <p:nvPr/>
              </p:nvSpPr>
              <p:spPr>
                <a:xfrm>
                  <a:off x="1164223" y="1121790"/>
                  <a:ext cx="924678" cy="568093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round</a:t>
                  </a:r>
                </a:p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 robin</a:t>
                  </a:r>
                </a:p>
              </p:txBody>
            </p:sp>
            <p:sp>
              <p:nvSpPr>
                <p:cNvPr id="133" name="least…"/>
                <p:cNvSpPr/>
                <p:nvPr/>
              </p:nvSpPr>
              <p:spPr>
                <a:xfrm>
                  <a:off x="1164223" y="1844696"/>
                  <a:ext cx="924678" cy="568094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least</a:t>
                  </a:r>
                </a:p>
                <a:p>
                  <a: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r>
                    <a:t>active</a:t>
                  </a:r>
                </a:p>
              </p:txBody>
            </p:sp>
            <p:sp>
              <p:nvSpPr>
                <p:cNvPr id="134" name="failover"/>
                <p:cNvSpPr/>
                <p:nvPr/>
              </p:nvSpPr>
              <p:spPr>
                <a:xfrm>
                  <a:off x="81436" y="589641"/>
                  <a:ext cx="924679" cy="377335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failover</a:t>
                  </a:r>
                </a:p>
              </p:txBody>
            </p:sp>
            <p:sp>
              <p:nvSpPr>
                <p:cNvPr id="135" name="failfast"/>
                <p:cNvSpPr/>
                <p:nvPr/>
              </p:nvSpPr>
              <p:spPr>
                <a:xfrm>
                  <a:off x="81436" y="1056302"/>
                  <a:ext cx="924679" cy="377335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failfast</a:t>
                  </a:r>
                </a:p>
              </p:txBody>
            </p:sp>
            <p:sp>
              <p:nvSpPr>
                <p:cNvPr id="136" name="failsafe"/>
                <p:cNvSpPr/>
                <p:nvPr/>
              </p:nvSpPr>
              <p:spPr>
                <a:xfrm>
                  <a:off x="81436" y="1522963"/>
                  <a:ext cx="924679" cy="377335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failsafe</a:t>
                  </a:r>
                </a:p>
              </p:txBody>
            </p:sp>
            <p:sp>
              <p:nvSpPr>
                <p:cNvPr id="137" name="…"/>
                <p:cNvSpPr/>
                <p:nvPr/>
              </p:nvSpPr>
              <p:spPr>
                <a:xfrm>
                  <a:off x="81436" y="1989624"/>
                  <a:ext cx="924679" cy="377335"/>
                </a:xfrm>
                <a:prstGeom prst="rect">
                  <a:avLst/>
                </a:prstGeom>
                <a:solidFill>
                  <a:srgbClr val="70BF41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 sz="15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…</a:t>
                  </a:r>
                </a:p>
              </p:txBody>
            </p:sp>
          </p:grpSp>
          <p:sp>
            <p:nvSpPr>
              <p:cNvPr id="139" name="Registry"/>
              <p:cNvSpPr/>
              <p:nvPr/>
            </p:nvSpPr>
            <p:spPr>
              <a:xfrm>
                <a:off x="2754299" y="120463"/>
                <a:ext cx="2505555" cy="508001"/>
              </a:xfrm>
              <a:prstGeom prst="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9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Registry</a:t>
                </a:r>
              </a:p>
            </p:txBody>
          </p:sp>
          <p:sp>
            <p:nvSpPr>
              <p:cNvPr id="140" name="Config"/>
              <p:cNvSpPr/>
              <p:nvPr/>
            </p:nvSpPr>
            <p:spPr>
              <a:xfrm>
                <a:off x="717997" y="3460271"/>
                <a:ext cx="4559265" cy="508001"/>
              </a:xfrm>
              <a:prstGeom prst="rect">
                <a:avLst/>
              </a:prstGeom>
              <a:solidFill>
                <a:srgbClr val="F5D32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9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Config</a:t>
                </a:r>
              </a:p>
            </p:txBody>
          </p:sp>
        </p:grpSp>
        <p:sp>
          <p:nvSpPr>
            <p:cNvPr id="142" name="Line"/>
            <p:cNvSpPr/>
            <p:nvPr/>
          </p:nvSpPr>
          <p:spPr>
            <a:xfrm>
              <a:off x="3482057" y="2147771"/>
              <a:ext cx="4174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4731571" y="2147771"/>
              <a:ext cx="4174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192413" y="2147771"/>
              <a:ext cx="2668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250056" y="2486257"/>
            <a:ext cx="4692646" cy="4064001"/>
            <a:chOff x="0" y="0"/>
            <a:chExt cx="4692644" cy="4064000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0"/>
              <a:ext cx="4692645" cy="4064000"/>
              <a:chOff x="0" y="0"/>
              <a:chExt cx="4692644" cy="4064000"/>
            </a:xfrm>
          </p:grpSpPr>
          <p:grpSp>
            <p:nvGrpSpPr>
              <p:cNvPr id="165" name="Group"/>
              <p:cNvGrpSpPr/>
              <p:nvPr/>
            </p:nvGrpSpPr>
            <p:grpSpPr>
              <a:xfrm>
                <a:off x="0" y="0"/>
                <a:ext cx="4692645" cy="4064000"/>
                <a:chOff x="0" y="0"/>
                <a:chExt cx="4692644" cy="4064000"/>
              </a:xfrm>
            </p:grpSpPr>
            <p:sp>
              <p:nvSpPr>
                <p:cNvPr id="146" name="Provider"/>
                <p:cNvSpPr/>
                <p:nvPr/>
              </p:nvSpPr>
              <p:spPr>
                <a:xfrm>
                  <a:off x="0" y="0"/>
                  <a:ext cx="4692645" cy="4064000"/>
                </a:xfrm>
                <a:prstGeom prst="rect">
                  <a:avLst/>
                </a:prstGeom>
                <a:solidFill>
                  <a:srgbClr val="51A7F9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40000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r"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pPr/>
                  <a:r>
                    <a:t>Provider</a:t>
                  </a:r>
                </a:p>
              </p:txBody>
            </p:sp>
            <p:grpSp>
              <p:nvGrpSpPr>
                <p:cNvPr id="151" name="Group"/>
                <p:cNvGrpSpPr/>
                <p:nvPr/>
              </p:nvGrpSpPr>
              <p:grpSpPr>
                <a:xfrm>
                  <a:off x="1075712" y="890878"/>
                  <a:ext cx="927361" cy="2282244"/>
                  <a:chOff x="0" y="0"/>
                  <a:chExt cx="927359" cy="2282243"/>
                </a:xfrm>
              </p:grpSpPr>
              <p:sp>
                <p:nvSpPr>
                  <p:cNvPr id="147" name="filter"/>
                  <p:cNvSpPr/>
                  <p:nvPr/>
                </p:nvSpPr>
                <p:spPr>
                  <a:xfrm>
                    <a:off x="0" y="0"/>
                    <a:ext cx="927360" cy="2282244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t">
                    <a:noAutofit/>
                  </a:bodyPr>
                  <a:lstStyle>
                    <a:lvl1pPr>
                      <a:defRPr b="0" sz="1700"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filter</a:t>
                    </a:r>
                  </a:p>
                </p:txBody>
              </p:sp>
              <p:sp>
                <p:nvSpPr>
                  <p:cNvPr id="148" name="generic…"/>
                  <p:cNvSpPr/>
                  <p:nvPr/>
                </p:nvSpPr>
                <p:spPr>
                  <a:xfrm>
                    <a:off x="40673" y="958771"/>
                    <a:ext cx="846014" cy="562253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r>
                      <a:t>generic</a:t>
                    </a:r>
                  </a:p>
                  <a:p>
                    <a: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pPr>
                    <a:r>
                      <a:t>invoke</a:t>
                    </a:r>
                  </a:p>
                </p:txBody>
              </p:sp>
              <p:sp>
                <p:nvSpPr>
                  <p:cNvPr id="149" name="tps limit"/>
                  <p:cNvSpPr/>
                  <p:nvPr/>
                </p:nvSpPr>
                <p:spPr>
                  <a:xfrm>
                    <a:off x="40673" y="390420"/>
                    <a:ext cx="846014" cy="336786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tps limit</a:t>
                    </a:r>
                  </a:p>
                </p:txBody>
              </p:sp>
              <p:sp>
                <p:nvSpPr>
                  <p:cNvPr id="150" name="…"/>
                  <p:cNvSpPr/>
                  <p:nvPr/>
                </p:nvSpPr>
                <p:spPr>
                  <a:xfrm>
                    <a:off x="40673" y="1789424"/>
                    <a:ext cx="846014" cy="336785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…</a:t>
                    </a:r>
                  </a:p>
                </p:txBody>
              </p:sp>
            </p:grpSp>
            <p:sp>
              <p:nvSpPr>
                <p:cNvPr id="152" name="Line"/>
                <p:cNvSpPr/>
                <p:nvPr/>
              </p:nvSpPr>
              <p:spPr>
                <a:xfrm>
                  <a:off x="762300" y="2028313"/>
                  <a:ext cx="34334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grpSp>
              <p:nvGrpSpPr>
                <p:cNvPr id="158" name="Group"/>
                <p:cNvGrpSpPr/>
                <p:nvPr/>
              </p:nvGrpSpPr>
              <p:grpSpPr>
                <a:xfrm>
                  <a:off x="3652124" y="812339"/>
                  <a:ext cx="958760" cy="2439322"/>
                  <a:chOff x="0" y="0"/>
                  <a:chExt cx="958758" cy="2439321"/>
                </a:xfrm>
              </p:grpSpPr>
              <p:sp>
                <p:nvSpPr>
                  <p:cNvPr id="153" name="proxy"/>
                  <p:cNvSpPr/>
                  <p:nvPr/>
                </p:nvSpPr>
                <p:spPr>
                  <a:xfrm>
                    <a:off x="0" y="0"/>
                    <a:ext cx="958759" cy="2439322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t">
                    <a:noAutofit/>
                  </a:bodyPr>
                  <a:lstStyle>
                    <a:lvl1pPr>
                      <a:defRPr b="0" sz="1700"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proxy</a:t>
                    </a:r>
                  </a:p>
                </p:txBody>
              </p:sp>
              <p:sp>
                <p:nvSpPr>
                  <p:cNvPr id="154" name="service1"/>
                  <p:cNvSpPr/>
                  <p:nvPr/>
                </p:nvSpPr>
                <p:spPr>
                  <a:xfrm>
                    <a:off x="40673" y="424904"/>
                    <a:ext cx="846014" cy="366531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service1</a:t>
                    </a:r>
                  </a:p>
                </p:txBody>
              </p:sp>
              <p:sp>
                <p:nvSpPr>
                  <p:cNvPr id="155" name="service2"/>
                  <p:cNvSpPr/>
                  <p:nvPr/>
                </p:nvSpPr>
                <p:spPr>
                  <a:xfrm>
                    <a:off x="53373" y="940427"/>
                    <a:ext cx="846014" cy="366532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service2</a:t>
                    </a:r>
                  </a:p>
                </p:txBody>
              </p:sp>
              <p:sp>
                <p:nvSpPr>
                  <p:cNvPr id="156" name="service3"/>
                  <p:cNvSpPr/>
                  <p:nvPr/>
                </p:nvSpPr>
                <p:spPr>
                  <a:xfrm>
                    <a:off x="53373" y="1455951"/>
                    <a:ext cx="846014" cy="366532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service3</a:t>
                    </a:r>
                  </a:p>
                </p:txBody>
              </p:sp>
              <p:sp>
                <p:nvSpPr>
                  <p:cNvPr id="157" name="…"/>
                  <p:cNvSpPr/>
                  <p:nvPr/>
                </p:nvSpPr>
                <p:spPr>
                  <a:xfrm>
                    <a:off x="53373" y="1971474"/>
                    <a:ext cx="846014" cy="366532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…</a:t>
                    </a:r>
                  </a:p>
                </p:txBody>
              </p:sp>
            </p:grpSp>
            <p:grpSp>
              <p:nvGrpSpPr>
                <p:cNvPr id="162" name="Group"/>
                <p:cNvGrpSpPr/>
                <p:nvPr/>
              </p:nvGrpSpPr>
              <p:grpSpPr>
                <a:xfrm>
                  <a:off x="2348218" y="808652"/>
                  <a:ext cx="958760" cy="2439322"/>
                  <a:chOff x="0" y="0"/>
                  <a:chExt cx="958758" cy="2439321"/>
                </a:xfrm>
              </p:grpSpPr>
              <p:sp>
                <p:nvSpPr>
                  <p:cNvPr id="159" name="invoker"/>
                  <p:cNvSpPr/>
                  <p:nvPr/>
                </p:nvSpPr>
                <p:spPr>
                  <a:xfrm>
                    <a:off x="0" y="0"/>
                    <a:ext cx="958759" cy="2439322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797979"/>
                    </a:solidFill>
                    <a:prstDash val="solid"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t">
                    <a:noAutofit/>
                  </a:bodyPr>
                  <a:lstStyle>
                    <a:lvl1pPr>
                      <a:defRPr b="0" sz="1700"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invoker</a:t>
                    </a:r>
                  </a:p>
                </p:txBody>
              </p:sp>
              <p:sp>
                <p:nvSpPr>
                  <p:cNvPr id="160" name="dubbo"/>
                  <p:cNvSpPr/>
                  <p:nvPr/>
                </p:nvSpPr>
                <p:spPr>
                  <a:xfrm>
                    <a:off x="56372" y="719973"/>
                    <a:ext cx="846014" cy="366532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dubbo</a:t>
                    </a:r>
                  </a:p>
                </p:txBody>
              </p:sp>
              <p:sp>
                <p:nvSpPr>
                  <p:cNvPr id="161" name="jsonrpc"/>
                  <p:cNvSpPr/>
                  <p:nvPr/>
                </p:nvSpPr>
                <p:spPr>
                  <a:xfrm>
                    <a:off x="56372" y="1337923"/>
                    <a:ext cx="846014" cy="366532"/>
                  </a:xfrm>
                  <a:prstGeom prst="rect">
                    <a:avLst/>
                  </a:prstGeom>
                  <a:solidFill>
                    <a:srgbClr val="70BF41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40000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>
                    <a:lvl1pPr>
                      <a:defRPr b="0" sz="1500">
                        <a:solidFill>
                          <a:srgbClr val="FFFFFF"/>
                        </a:solidFill>
                        <a:latin typeface="Helvetica Light"/>
                        <a:ea typeface="Helvetica Light"/>
                        <a:cs typeface="Helvetica Light"/>
                        <a:sym typeface="Helvetica Light"/>
                      </a:defRPr>
                    </a:lvl1pPr>
                  </a:lstStyle>
                  <a:p>
                    <a:pPr/>
                    <a:r>
                      <a:t>jsonrpc</a:t>
                    </a:r>
                  </a:p>
                </p:txBody>
              </p:sp>
            </p:grpSp>
            <p:sp>
              <p:nvSpPr>
                <p:cNvPr id="163" name="Line"/>
                <p:cNvSpPr/>
                <p:nvPr/>
              </p:nvSpPr>
              <p:spPr>
                <a:xfrm>
                  <a:off x="2014426" y="2032000"/>
                  <a:ext cx="319075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64" name="Line"/>
                <p:cNvSpPr/>
                <p:nvPr/>
              </p:nvSpPr>
              <p:spPr>
                <a:xfrm>
                  <a:off x="3360953" y="2032000"/>
                  <a:ext cx="33717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66" name="Config"/>
              <p:cNvSpPr/>
              <p:nvPr/>
            </p:nvSpPr>
            <p:spPr>
              <a:xfrm>
                <a:off x="394633" y="3459072"/>
                <a:ext cx="4112338" cy="493060"/>
              </a:xfrm>
              <a:prstGeom prst="rect">
                <a:avLst/>
              </a:prstGeom>
              <a:solidFill>
                <a:srgbClr val="F5D32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Config</a:t>
                </a:r>
              </a:p>
            </p:txBody>
          </p:sp>
        </p:grpSp>
        <p:sp>
          <p:nvSpPr>
            <p:cNvPr id="168" name="Registry"/>
            <p:cNvSpPr/>
            <p:nvPr/>
          </p:nvSpPr>
          <p:spPr>
            <a:xfrm>
              <a:off x="616318" y="88335"/>
              <a:ext cx="1946151" cy="508001"/>
            </a:xfrm>
            <a:prstGeom prst="rect">
              <a:avLst/>
            </a:prstGeom>
            <a:solidFill>
              <a:srgbClr val="F3901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9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Registry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2287054" y="259969"/>
            <a:ext cx="7422392" cy="1547721"/>
            <a:chOff x="0" y="0"/>
            <a:chExt cx="7422391" cy="1547719"/>
          </a:xfrm>
        </p:grpSpPr>
        <p:sp>
          <p:nvSpPr>
            <p:cNvPr id="170" name="Registries"/>
            <p:cNvSpPr/>
            <p:nvPr/>
          </p:nvSpPr>
          <p:spPr>
            <a:xfrm>
              <a:off x="0" y="0"/>
              <a:ext cx="7422392" cy="1547720"/>
            </a:xfrm>
            <a:prstGeom prst="rect">
              <a:avLst/>
            </a:prstGeom>
            <a:solidFill>
              <a:srgbClr val="51A7F9"/>
            </a:solidFill>
            <a:ln w="12700" cap="flat">
              <a:solidFill>
                <a:srgbClr val="7979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0" sz="1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Registries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244010" y="367598"/>
              <a:ext cx="1458324" cy="1000504"/>
              <a:chOff x="0" y="0"/>
              <a:chExt cx="1458322" cy="1000502"/>
            </a:xfrm>
          </p:grpSpPr>
          <p:sp>
            <p:nvSpPr>
              <p:cNvPr id="171" name="Registry1"/>
              <p:cNvSpPr/>
              <p:nvPr/>
            </p:nvSpPr>
            <p:spPr>
              <a:xfrm>
                <a:off x="0" y="0"/>
                <a:ext cx="1458323" cy="1000503"/>
              </a:xfrm>
              <a:prstGeom prst="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Registry1</a:t>
                </a:r>
              </a:p>
            </p:txBody>
          </p:sp>
          <p:sp>
            <p:nvSpPr>
              <p:cNvPr id="172" name="zk"/>
              <p:cNvSpPr/>
              <p:nvPr/>
            </p:nvSpPr>
            <p:spPr>
              <a:xfrm>
                <a:off x="151350" y="389615"/>
                <a:ext cx="1169202" cy="442355"/>
              </a:xfrm>
              <a:prstGeom prst="rect">
                <a:avLst/>
              </a:prstGeom>
              <a:solidFill>
                <a:srgbClr val="70BF4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zk</a:t>
                </a:r>
              </a:p>
            </p:txBody>
          </p:sp>
        </p:grpSp>
        <p:grpSp>
          <p:nvGrpSpPr>
            <p:cNvPr id="176" name="Group"/>
            <p:cNvGrpSpPr/>
            <p:nvPr/>
          </p:nvGrpSpPr>
          <p:grpSpPr>
            <a:xfrm>
              <a:off x="2056533" y="367598"/>
              <a:ext cx="1458323" cy="1000504"/>
              <a:chOff x="0" y="0"/>
              <a:chExt cx="1458322" cy="1000502"/>
            </a:xfrm>
          </p:grpSpPr>
          <p:sp>
            <p:nvSpPr>
              <p:cNvPr id="174" name="Registry2"/>
              <p:cNvSpPr/>
              <p:nvPr/>
            </p:nvSpPr>
            <p:spPr>
              <a:xfrm>
                <a:off x="0" y="0"/>
                <a:ext cx="1458323" cy="1000503"/>
              </a:xfrm>
              <a:prstGeom prst="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Registry2</a:t>
                </a:r>
              </a:p>
            </p:txBody>
          </p:sp>
          <p:sp>
            <p:nvSpPr>
              <p:cNvPr id="175" name="etcd"/>
              <p:cNvSpPr/>
              <p:nvPr/>
            </p:nvSpPr>
            <p:spPr>
              <a:xfrm>
                <a:off x="151350" y="389615"/>
                <a:ext cx="1169202" cy="442355"/>
              </a:xfrm>
              <a:prstGeom prst="rect">
                <a:avLst/>
              </a:prstGeom>
              <a:solidFill>
                <a:srgbClr val="70BF4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etcd</a:t>
                </a:r>
              </a:p>
            </p:txBody>
          </p:sp>
        </p:grpSp>
        <p:grpSp>
          <p:nvGrpSpPr>
            <p:cNvPr id="179" name="Group"/>
            <p:cNvGrpSpPr/>
            <p:nvPr/>
          </p:nvGrpSpPr>
          <p:grpSpPr>
            <a:xfrm>
              <a:off x="3869055" y="367598"/>
              <a:ext cx="1458323" cy="1000504"/>
              <a:chOff x="0" y="0"/>
              <a:chExt cx="1458322" cy="1000502"/>
            </a:xfrm>
          </p:grpSpPr>
          <p:sp>
            <p:nvSpPr>
              <p:cNvPr id="177" name="Registry3"/>
              <p:cNvSpPr/>
              <p:nvPr/>
            </p:nvSpPr>
            <p:spPr>
              <a:xfrm>
                <a:off x="0" y="0"/>
                <a:ext cx="1458323" cy="1000503"/>
              </a:xfrm>
              <a:prstGeom prst="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Registry3</a:t>
                </a:r>
              </a:p>
            </p:txBody>
          </p:sp>
          <p:sp>
            <p:nvSpPr>
              <p:cNvPr id="178" name="nacos"/>
              <p:cNvSpPr/>
              <p:nvPr/>
            </p:nvSpPr>
            <p:spPr>
              <a:xfrm>
                <a:off x="151350" y="389615"/>
                <a:ext cx="1169202" cy="442355"/>
              </a:xfrm>
              <a:prstGeom prst="rect">
                <a:avLst/>
              </a:prstGeom>
              <a:solidFill>
                <a:srgbClr val="70BF4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nacos</a:t>
                </a:r>
              </a:p>
            </p:txBody>
          </p:sp>
        </p:grpSp>
        <p:grpSp>
          <p:nvGrpSpPr>
            <p:cNvPr id="182" name="Group"/>
            <p:cNvGrpSpPr/>
            <p:nvPr/>
          </p:nvGrpSpPr>
          <p:grpSpPr>
            <a:xfrm>
              <a:off x="5681577" y="367598"/>
              <a:ext cx="1458324" cy="1000504"/>
              <a:chOff x="0" y="0"/>
              <a:chExt cx="1458322" cy="1000502"/>
            </a:xfrm>
          </p:grpSpPr>
          <p:sp>
            <p:nvSpPr>
              <p:cNvPr id="180" name="Registry4"/>
              <p:cNvSpPr/>
              <p:nvPr/>
            </p:nvSpPr>
            <p:spPr>
              <a:xfrm>
                <a:off x="0" y="0"/>
                <a:ext cx="1458323" cy="1000503"/>
              </a:xfrm>
              <a:prstGeom prst="rect">
                <a:avLst/>
              </a:prstGeom>
              <a:solidFill>
                <a:srgbClr val="F3901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b="0" sz="17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Registry4</a:t>
                </a:r>
              </a:p>
            </p:txBody>
          </p:sp>
          <p:sp>
            <p:nvSpPr>
              <p:cNvPr id="181" name="consul"/>
              <p:cNvSpPr/>
              <p:nvPr/>
            </p:nvSpPr>
            <p:spPr>
              <a:xfrm>
                <a:off x="151350" y="389615"/>
                <a:ext cx="1169202" cy="442355"/>
              </a:xfrm>
              <a:prstGeom prst="rect">
                <a:avLst/>
              </a:prstGeom>
              <a:solidFill>
                <a:srgbClr val="70BF4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pPr/>
                <a:r>
                  <a:t>consul</a:t>
                </a:r>
              </a:p>
            </p:txBody>
          </p:sp>
        </p:grpSp>
      </p:grpSp>
      <p:grpSp>
        <p:nvGrpSpPr>
          <p:cNvPr id="187" name="Group"/>
          <p:cNvGrpSpPr/>
          <p:nvPr/>
        </p:nvGrpSpPr>
        <p:grpSpPr>
          <a:xfrm>
            <a:off x="5660418" y="7428076"/>
            <a:ext cx="3077160" cy="1547721"/>
            <a:chOff x="0" y="0"/>
            <a:chExt cx="3077159" cy="1547719"/>
          </a:xfrm>
        </p:grpSpPr>
        <p:sp>
          <p:nvSpPr>
            <p:cNvPr id="184" name="Config center"/>
            <p:cNvSpPr/>
            <p:nvPr/>
          </p:nvSpPr>
          <p:spPr>
            <a:xfrm>
              <a:off x="0" y="0"/>
              <a:ext cx="3077160" cy="1547720"/>
            </a:xfrm>
            <a:prstGeom prst="rect">
              <a:avLst/>
            </a:prstGeom>
            <a:solidFill>
              <a:srgbClr val="51A7F9"/>
            </a:solidFill>
            <a:ln w="12700" cap="flat">
              <a:solidFill>
                <a:srgbClr val="7979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>
              <a:lvl1pPr>
                <a:defRPr b="0" sz="17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Config center</a:t>
              </a:r>
            </a:p>
          </p:txBody>
        </p:sp>
        <p:sp>
          <p:nvSpPr>
            <p:cNvPr id="185" name="Apollo"/>
            <p:cNvSpPr/>
            <p:nvPr/>
          </p:nvSpPr>
          <p:spPr>
            <a:xfrm>
              <a:off x="157896" y="138860"/>
              <a:ext cx="1270001" cy="844421"/>
            </a:xfrm>
            <a:prstGeom prst="rect">
              <a:avLst/>
            </a:prstGeom>
            <a:solidFill>
              <a:srgbClr val="F5D32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Apollo</a:t>
              </a:r>
            </a:p>
          </p:txBody>
        </p:sp>
        <p:sp>
          <p:nvSpPr>
            <p:cNvPr id="186" name="zk"/>
            <p:cNvSpPr/>
            <p:nvPr/>
          </p:nvSpPr>
          <p:spPr>
            <a:xfrm>
              <a:off x="1682127" y="138860"/>
              <a:ext cx="1270001" cy="844421"/>
            </a:xfrm>
            <a:prstGeom prst="rect">
              <a:avLst/>
            </a:prstGeom>
            <a:solidFill>
              <a:srgbClr val="F5D32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zk</a:t>
              </a:r>
            </a:p>
          </p:txBody>
        </p:sp>
      </p:grpSp>
      <p:sp>
        <p:nvSpPr>
          <p:cNvPr id="188" name="http"/>
          <p:cNvSpPr txBox="1"/>
          <p:nvPr/>
        </p:nvSpPr>
        <p:spPr>
          <a:xfrm>
            <a:off x="5660201" y="3639009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6766119" y="4954679"/>
            <a:ext cx="617603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tcp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4911011" y="6679413"/>
            <a:ext cx="649271" cy="6492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Line"/>
          <p:cNvSpPr/>
          <p:nvPr/>
        </p:nvSpPr>
        <p:spPr>
          <a:xfrm flipV="1">
            <a:off x="8795266" y="6676752"/>
            <a:ext cx="654593" cy="6545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9330193" y="1810466"/>
            <a:ext cx="1162970" cy="663574"/>
            <a:chOff x="0" y="0"/>
            <a:chExt cx="1162968" cy="663572"/>
          </a:xfrm>
        </p:grpSpPr>
        <p:sp>
          <p:nvSpPr>
            <p:cNvPr id="192" name="Line"/>
            <p:cNvSpPr/>
            <p:nvPr/>
          </p:nvSpPr>
          <p:spPr>
            <a:xfrm flipH="1" flipV="1">
              <a:off x="-1" y="-1"/>
              <a:ext cx="663574" cy="6635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3" name="Register"/>
            <p:cNvSpPr txBox="1"/>
            <p:nvPr/>
          </p:nvSpPr>
          <p:spPr>
            <a:xfrm>
              <a:off x="434001" y="113127"/>
              <a:ext cx="72896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3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Register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4337088" y="1849396"/>
            <a:ext cx="1315523" cy="653457"/>
            <a:chOff x="0" y="0"/>
            <a:chExt cx="1315521" cy="653455"/>
          </a:xfrm>
        </p:grpSpPr>
        <p:sp>
          <p:nvSpPr>
            <p:cNvPr id="195" name="Line"/>
            <p:cNvSpPr/>
            <p:nvPr/>
          </p:nvSpPr>
          <p:spPr>
            <a:xfrm flipV="1">
              <a:off x="432282" y="0"/>
              <a:ext cx="883240" cy="653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96" name="Subscribe"/>
            <p:cNvSpPr txBox="1"/>
            <p:nvPr/>
          </p:nvSpPr>
          <p:spPr>
            <a:xfrm>
              <a:off x="-1" y="140456"/>
              <a:ext cx="866497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13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Subscribe</a:t>
              </a:r>
            </a:p>
          </p:txBody>
        </p:sp>
      </p:grpSp>
      <p:sp>
        <p:nvSpPr>
          <p:cNvPr id="198" name="Line"/>
          <p:cNvSpPr/>
          <p:nvPr/>
        </p:nvSpPr>
        <p:spPr>
          <a:xfrm flipH="1">
            <a:off x="5654817" y="1860025"/>
            <a:ext cx="883754" cy="6426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9" name="Notify"/>
          <p:cNvSpPr txBox="1"/>
          <p:nvPr/>
        </p:nvSpPr>
        <p:spPr>
          <a:xfrm>
            <a:off x="6234252" y="2023724"/>
            <a:ext cx="5362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Notify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7635453" y="3538359"/>
            <a:ext cx="1463425" cy="2159048"/>
            <a:chOff x="0" y="0"/>
            <a:chExt cx="1463424" cy="2159047"/>
          </a:xfrm>
        </p:grpSpPr>
        <p:sp>
          <p:nvSpPr>
            <p:cNvPr id="200" name="codec"/>
            <p:cNvSpPr/>
            <p:nvPr/>
          </p:nvSpPr>
          <p:spPr>
            <a:xfrm>
              <a:off x="0" y="0"/>
              <a:ext cx="1463425" cy="2159048"/>
            </a:xfrm>
            <a:prstGeom prst="rect">
              <a:avLst/>
            </a:prstGeom>
            <a:noFill/>
            <a:ln w="12700" cap="flat">
              <a:solidFill>
                <a:srgbClr val="7979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0" sz="17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codec</a:t>
              </a:r>
            </a:p>
          </p:txBody>
        </p:sp>
        <p:sp>
          <p:nvSpPr>
            <p:cNvPr id="201" name="hessian2"/>
            <p:cNvSpPr/>
            <p:nvPr/>
          </p:nvSpPr>
          <p:spPr>
            <a:xfrm>
              <a:off x="64184" y="1359199"/>
              <a:ext cx="1335056" cy="396540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hessian2</a:t>
              </a:r>
            </a:p>
          </p:txBody>
        </p:sp>
        <p:sp>
          <p:nvSpPr>
            <p:cNvPr id="202" name="jsonrpc 2.0"/>
            <p:cNvSpPr/>
            <p:nvPr/>
          </p:nvSpPr>
          <p:spPr>
            <a:xfrm>
              <a:off x="64184" y="530270"/>
              <a:ext cx="1335056" cy="396540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jsonrpc 2.0</a:t>
              </a:r>
            </a:p>
          </p:txBody>
        </p:sp>
      </p:grpSp>
      <p:sp>
        <p:nvSpPr>
          <p:cNvPr id="204" name="Line"/>
          <p:cNvSpPr/>
          <p:nvPr/>
        </p:nvSpPr>
        <p:spPr>
          <a:xfrm>
            <a:off x="6345986" y="4219493"/>
            <a:ext cx="145786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6356446" y="5027878"/>
            <a:ext cx="14634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11" name="Group"/>
          <p:cNvGrpSpPr/>
          <p:nvPr/>
        </p:nvGrpSpPr>
        <p:grpSpPr>
          <a:xfrm>
            <a:off x="68247" y="3298597"/>
            <a:ext cx="1168729" cy="2439322"/>
            <a:chOff x="0" y="0"/>
            <a:chExt cx="1168727" cy="2439321"/>
          </a:xfrm>
        </p:grpSpPr>
        <p:sp>
          <p:nvSpPr>
            <p:cNvPr id="206" name="proxy"/>
            <p:cNvSpPr/>
            <p:nvPr/>
          </p:nvSpPr>
          <p:spPr>
            <a:xfrm>
              <a:off x="0" y="0"/>
              <a:ext cx="1168728" cy="2439322"/>
            </a:xfrm>
            <a:prstGeom prst="rect">
              <a:avLst/>
            </a:prstGeom>
            <a:noFill/>
            <a:ln w="12700" cap="flat">
              <a:solidFill>
                <a:srgbClr val="7979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0" sz="17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proxy</a:t>
              </a:r>
            </a:p>
          </p:txBody>
        </p:sp>
        <p:sp>
          <p:nvSpPr>
            <p:cNvPr id="207" name="interface1"/>
            <p:cNvSpPr/>
            <p:nvPr/>
          </p:nvSpPr>
          <p:spPr>
            <a:xfrm>
              <a:off x="75160" y="424904"/>
              <a:ext cx="1013079" cy="366531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interface1</a:t>
              </a:r>
            </a:p>
          </p:txBody>
        </p:sp>
        <p:sp>
          <p:nvSpPr>
            <p:cNvPr id="208" name="interface2"/>
            <p:cNvSpPr/>
            <p:nvPr/>
          </p:nvSpPr>
          <p:spPr>
            <a:xfrm>
              <a:off x="77824" y="940427"/>
              <a:ext cx="1013079" cy="366532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interface2</a:t>
              </a:r>
            </a:p>
          </p:txBody>
        </p:sp>
        <p:sp>
          <p:nvSpPr>
            <p:cNvPr id="209" name="interface3"/>
            <p:cNvSpPr/>
            <p:nvPr/>
          </p:nvSpPr>
          <p:spPr>
            <a:xfrm>
              <a:off x="77824" y="1455951"/>
              <a:ext cx="1013079" cy="366532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interface3</a:t>
              </a:r>
            </a:p>
          </p:txBody>
        </p:sp>
        <p:sp>
          <p:nvSpPr>
            <p:cNvPr id="210" name="…"/>
            <p:cNvSpPr/>
            <p:nvPr/>
          </p:nvSpPr>
          <p:spPr>
            <a:xfrm>
              <a:off x="77824" y="1971474"/>
              <a:ext cx="1013079" cy="366532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