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F2F2F2"/>
    <a:srgbClr val="DAE3F3"/>
    <a:srgbClr val="BFBFBF"/>
    <a:srgbClr val="6C6969"/>
    <a:srgbClr val="C0EFAF"/>
    <a:srgbClr val="F39019"/>
    <a:srgbClr val="0070C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2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061659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3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93385" y="50419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693385" y="6362700"/>
            <a:ext cx="13953493" cy="471924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693385" y="4259094"/>
            <a:ext cx="13953493" cy="62581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1266510" y="0"/>
            <a:ext cx="19873282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2162851" y="289100"/>
            <a:ext cx="13005201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693385" y="6718300"/>
            <a:ext cx="13953493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93385" y="81534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693385" y="3225800"/>
            <a:ext cx="13953493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3018459" y="613834"/>
            <a:ext cx="16535905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270039" y="635000"/>
            <a:ext cx="7112217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39" y="4724400"/>
            <a:ext cx="7112217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5448466" y="2586567"/>
            <a:ext cx="12573384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39" y="2590800"/>
            <a:ext cx="7112217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0432" y="9296400"/>
            <a:ext cx="410369" cy="348813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39" y="1270000"/>
            <a:ext cx="14800185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8907205" y="5029200"/>
            <a:ext cx="8073244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8670131" y="889001"/>
            <a:ext cx="7823439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166630" y="889000"/>
            <a:ext cx="15977088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5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39" y="2590800"/>
            <a:ext cx="14800185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0432" y="9296400"/>
            <a:ext cx="410369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gistries">
            <a:extLst>
              <a:ext uri="{FF2B5EF4-FFF2-40B4-BE49-F238E27FC236}">
                <a16:creationId xmlns:a16="http://schemas.microsoft.com/office/drawing/2014/main" id="{08355548-0A2A-4011-A720-D30808C4CF3D}"/>
              </a:ext>
            </a:extLst>
          </p:cNvPr>
          <p:cNvSpPr/>
          <p:nvPr/>
        </p:nvSpPr>
        <p:spPr>
          <a:xfrm>
            <a:off x="3770142" y="7691312"/>
            <a:ext cx="10297550" cy="1880899"/>
          </a:xfrm>
          <a:prstGeom prst="roundRect">
            <a:avLst>
              <a:gd name="adj" fmla="val 7483"/>
            </a:avLst>
          </a:prstGeom>
          <a:solidFill>
            <a:srgbClr val="F2F2F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9" name="Line"/>
          <p:cNvSpPr/>
          <p:nvPr/>
        </p:nvSpPr>
        <p:spPr>
          <a:xfrm>
            <a:off x="5511379" y="4662880"/>
            <a:ext cx="500002" cy="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Consumer"/>
          <p:cNvSpPr/>
          <p:nvPr/>
        </p:nvSpPr>
        <p:spPr>
          <a:xfrm>
            <a:off x="710678" y="2828794"/>
            <a:ext cx="7685853" cy="4083381"/>
          </a:xfrm>
          <a:prstGeom prst="roundRect">
            <a:avLst>
              <a:gd name="adj" fmla="val 5322"/>
            </a:avLst>
          </a:prstGeom>
          <a:solidFill>
            <a:srgbClr val="DAE3F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l"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</a:p>
        </p:txBody>
      </p:sp>
      <p:sp>
        <p:nvSpPr>
          <p:cNvPr id="121" name="codec"/>
          <p:cNvSpPr/>
          <p:nvPr/>
        </p:nvSpPr>
        <p:spPr>
          <a:xfrm>
            <a:off x="6947921" y="3462460"/>
            <a:ext cx="1337088" cy="2075738"/>
          </a:xfrm>
          <a:prstGeom prst="roundRect">
            <a:avLst>
              <a:gd name="adj" fmla="val 6344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codec</a:t>
            </a:r>
          </a:p>
        </p:txBody>
      </p:sp>
      <p:sp>
        <p:nvSpPr>
          <p:cNvPr id="122" name="hessian2"/>
          <p:cNvSpPr/>
          <p:nvPr/>
        </p:nvSpPr>
        <p:spPr>
          <a:xfrm>
            <a:off x="7015183" y="4833960"/>
            <a:ext cx="1219802" cy="617104"/>
          </a:xfrm>
          <a:prstGeom prst="roundRect">
            <a:avLst>
              <a:gd name="adj" fmla="val 9229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hessian2</a:t>
            </a:r>
          </a:p>
        </p:txBody>
      </p:sp>
      <p:sp>
        <p:nvSpPr>
          <p:cNvPr id="123" name="jsonrpc 2.0"/>
          <p:cNvSpPr/>
          <p:nvPr/>
        </p:nvSpPr>
        <p:spPr>
          <a:xfrm>
            <a:off x="7006499" y="3823197"/>
            <a:ext cx="1219802" cy="617822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jsonrpc</a:t>
            </a:r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2.0</a:t>
            </a:r>
          </a:p>
        </p:txBody>
      </p:sp>
      <p:sp>
        <p:nvSpPr>
          <p:cNvPr id="125" name="filter"/>
          <p:cNvSpPr/>
          <p:nvPr/>
        </p:nvSpPr>
        <p:spPr>
          <a:xfrm>
            <a:off x="5491521" y="3454699"/>
            <a:ext cx="1084410" cy="2082738"/>
          </a:xfrm>
          <a:prstGeom prst="roundRect">
            <a:avLst>
              <a:gd name="adj" fmla="val 5299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filter</a:t>
            </a:r>
          </a:p>
        </p:txBody>
      </p:sp>
      <p:sp>
        <p:nvSpPr>
          <p:cNvPr id="126" name="generic…"/>
          <p:cNvSpPr/>
          <p:nvPr/>
        </p:nvSpPr>
        <p:spPr>
          <a:xfrm>
            <a:off x="5567479" y="4423060"/>
            <a:ext cx="945786" cy="408330"/>
          </a:xfrm>
          <a:prstGeom prst="roundRect">
            <a:avLst>
              <a:gd name="adj" fmla="val 11868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generic</a:t>
            </a:r>
          </a:p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invoke</a:t>
            </a:r>
          </a:p>
        </p:txBody>
      </p:sp>
      <p:sp>
        <p:nvSpPr>
          <p:cNvPr id="127" name="tps limit"/>
          <p:cNvSpPr/>
          <p:nvPr/>
        </p:nvSpPr>
        <p:spPr>
          <a:xfrm>
            <a:off x="5560302" y="3778436"/>
            <a:ext cx="945786" cy="228628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tps</a:t>
            </a:r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limit</a:t>
            </a:r>
          </a:p>
        </p:txBody>
      </p:sp>
      <p:sp>
        <p:nvSpPr>
          <p:cNvPr id="128" name="…"/>
          <p:cNvSpPr/>
          <p:nvPr/>
        </p:nvSpPr>
        <p:spPr>
          <a:xfrm>
            <a:off x="5560302" y="5248922"/>
            <a:ext cx="945786" cy="24278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…</a:t>
            </a:r>
          </a:p>
        </p:txBody>
      </p:sp>
      <p:sp>
        <p:nvSpPr>
          <p:cNvPr id="130" name="cluster &amp; load balance"/>
          <p:cNvSpPr/>
          <p:nvPr/>
        </p:nvSpPr>
        <p:spPr>
          <a:xfrm>
            <a:off x="2459101" y="3462460"/>
            <a:ext cx="2615322" cy="2075738"/>
          </a:xfrm>
          <a:prstGeom prst="roundRect">
            <a:avLst>
              <a:gd name="adj" fmla="val 3763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cluster &amp; load balance</a:t>
            </a:r>
          </a:p>
        </p:txBody>
      </p:sp>
      <p:sp>
        <p:nvSpPr>
          <p:cNvPr id="131" name="random"/>
          <p:cNvSpPr/>
          <p:nvPr/>
        </p:nvSpPr>
        <p:spPr>
          <a:xfrm>
            <a:off x="3912934" y="3780684"/>
            <a:ext cx="1106734" cy="22660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random</a:t>
            </a:r>
          </a:p>
        </p:txBody>
      </p:sp>
      <p:sp>
        <p:nvSpPr>
          <p:cNvPr id="132" name="round…"/>
          <p:cNvSpPr/>
          <p:nvPr/>
        </p:nvSpPr>
        <p:spPr>
          <a:xfrm>
            <a:off x="3912934" y="4288342"/>
            <a:ext cx="1106734" cy="408016"/>
          </a:xfrm>
          <a:prstGeom prst="roundRect">
            <a:avLst>
              <a:gd name="adj" fmla="val 10262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round</a:t>
            </a:r>
          </a:p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robin</a:t>
            </a:r>
          </a:p>
        </p:txBody>
      </p:sp>
      <p:sp>
        <p:nvSpPr>
          <p:cNvPr id="133" name="least…"/>
          <p:cNvSpPr/>
          <p:nvPr/>
        </p:nvSpPr>
        <p:spPr>
          <a:xfrm>
            <a:off x="3916309" y="5003487"/>
            <a:ext cx="1106734" cy="466752"/>
          </a:xfrm>
          <a:prstGeom prst="roundRect">
            <a:avLst>
              <a:gd name="adj" fmla="val 11068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least</a:t>
            </a:r>
          </a:p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active</a:t>
            </a:r>
          </a:p>
        </p:txBody>
      </p:sp>
      <p:sp>
        <p:nvSpPr>
          <p:cNvPr id="134" name="failover"/>
          <p:cNvSpPr/>
          <p:nvPr/>
        </p:nvSpPr>
        <p:spPr>
          <a:xfrm>
            <a:off x="2501308" y="3782157"/>
            <a:ext cx="1106736" cy="235342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failover</a:t>
            </a:r>
          </a:p>
        </p:txBody>
      </p:sp>
      <p:sp>
        <p:nvSpPr>
          <p:cNvPr id="135" name="failfast"/>
          <p:cNvSpPr/>
          <p:nvPr/>
        </p:nvSpPr>
        <p:spPr>
          <a:xfrm>
            <a:off x="2494509" y="4270427"/>
            <a:ext cx="1106736" cy="23841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failfast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36" name="failsafe"/>
          <p:cNvSpPr/>
          <p:nvPr/>
        </p:nvSpPr>
        <p:spPr>
          <a:xfrm>
            <a:off x="2501308" y="4764554"/>
            <a:ext cx="1106736" cy="236192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failsafe</a:t>
            </a:r>
          </a:p>
        </p:txBody>
      </p:sp>
      <p:sp>
        <p:nvSpPr>
          <p:cNvPr id="137" name="…"/>
          <p:cNvSpPr/>
          <p:nvPr/>
        </p:nvSpPr>
        <p:spPr>
          <a:xfrm>
            <a:off x="2501308" y="5253711"/>
            <a:ext cx="1106736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…</a:t>
            </a:r>
          </a:p>
        </p:txBody>
      </p:sp>
      <p:sp>
        <p:nvSpPr>
          <p:cNvPr id="139" name="Registry"/>
          <p:cNvSpPr/>
          <p:nvPr/>
        </p:nvSpPr>
        <p:spPr>
          <a:xfrm>
            <a:off x="3280727" y="2936298"/>
            <a:ext cx="2289252" cy="417378"/>
          </a:xfrm>
          <a:prstGeom prst="roundRect">
            <a:avLst/>
          </a:prstGeom>
          <a:solidFill>
            <a:srgbClr val="F3901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</a:p>
        </p:txBody>
      </p:sp>
      <p:sp>
        <p:nvSpPr>
          <p:cNvPr id="140" name="Config"/>
          <p:cNvSpPr/>
          <p:nvPr/>
        </p:nvSpPr>
        <p:spPr>
          <a:xfrm>
            <a:off x="2446595" y="5841722"/>
            <a:ext cx="4165666" cy="417378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</a:p>
        </p:txBody>
      </p:sp>
      <p:sp>
        <p:nvSpPr>
          <p:cNvPr id="142" name="Line"/>
          <p:cNvSpPr/>
          <p:nvPr/>
        </p:nvSpPr>
        <p:spPr>
          <a:xfrm>
            <a:off x="5191023" y="4508090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4" name="Line"/>
          <p:cNvSpPr/>
          <p:nvPr/>
        </p:nvSpPr>
        <p:spPr>
          <a:xfrm>
            <a:off x="2087095" y="4508090"/>
            <a:ext cx="243782" cy="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Provider"/>
          <p:cNvSpPr/>
          <p:nvPr/>
        </p:nvSpPr>
        <p:spPr>
          <a:xfrm>
            <a:off x="9900742" y="2806505"/>
            <a:ext cx="6835183" cy="4105668"/>
          </a:xfrm>
          <a:prstGeom prst="roundRect">
            <a:avLst>
              <a:gd name="adj" fmla="val 4145"/>
            </a:avLst>
          </a:prstGeom>
          <a:solidFill>
            <a:srgbClr val="DAE3F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r"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Provider</a:t>
            </a:r>
          </a:p>
        </p:txBody>
      </p:sp>
      <p:sp>
        <p:nvSpPr>
          <p:cNvPr id="170" name="Registries"/>
          <p:cNvSpPr/>
          <p:nvPr/>
        </p:nvSpPr>
        <p:spPr>
          <a:xfrm>
            <a:off x="4685378" y="337695"/>
            <a:ext cx="7422393" cy="1644934"/>
          </a:xfrm>
          <a:prstGeom prst="roundRect">
            <a:avLst>
              <a:gd name="adj" fmla="val 7483"/>
            </a:avLst>
          </a:prstGeom>
          <a:solidFill>
            <a:srgbClr val="F2F2F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71" name="Registry1"/>
          <p:cNvSpPr/>
          <p:nvPr/>
        </p:nvSpPr>
        <p:spPr>
          <a:xfrm>
            <a:off x="4929388" y="802505"/>
            <a:ext cx="1458325" cy="1000506"/>
          </a:xfrm>
          <a:prstGeom prst="roundRect">
            <a:avLst>
              <a:gd name="adj" fmla="val 10309"/>
            </a:avLst>
          </a:prstGeom>
          <a:solidFill>
            <a:srgbClr val="E2F0D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Registry1</a:t>
            </a:r>
          </a:p>
        </p:txBody>
      </p:sp>
      <p:sp>
        <p:nvSpPr>
          <p:cNvPr id="172" name="zk"/>
          <p:cNvSpPr/>
          <p:nvPr/>
        </p:nvSpPr>
        <p:spPr>
          <a:xfrm>
            <a:off x="5080738" y="1223925"/>
            <a:ext cx="1169204" cy="4423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</a:p>
        </p:txBody>
      </p:sp>
      <p:sp>
        <p:nvSpPr>
          <p:cNvPr id="174" name="Registry2"/>
          <p:cNvSpPr/>
          <p:nvPr/>
        </p:nvSpPr>
        <p:spPr>
          <a:xfrm>
            <a:off x="6741911" y="802505"/>
            <a:ext cx="1458324" cy="1000506"/>
          </a:xfrm>
          <a:prstGeom prst="roundRect">
            <a:avLst>
              <a:gd name="adj" fmla="val 11104"/>
            </a:avLst>
          </a:prstGeom>
          <a:solidFill>
            <a:srgbClr val="E2F0D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Registry2</a:t>
            </a:r>
          </a:p>
        </p:txBody>
      </p:sp>
      <p:sp>
        <p:nvSpPr>
          <p:cNvPr id="175" name="etcd"/>
          <p:cNvSpPr/>
          <p:nvPr/>
        </p:nvSpPr>
        <p:spPr>
          <a:xfrm>
            <a:off x="6893261" y="1223925"/>
            <a:ext cx="1169203" cy="4423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Registry3"/>
          <p:cNvSpPr/>
          <p:nvPr/>
        </p:nvSpPr>
        <p:spPr>
          <a:xfrm>
            <a:off x="8554434" y="802505"/>
            <a:ext cx="1458324" cy="1000506"/>
          </a:xfrm>
          <a:prstGeom prst="roundRect">
            <a:avLst>
              <a:gd name="adj" fmla="val 9514"/>
            </a:avLst>
          </a:prstGeom>
          <a:solidFill>
            <a:srgbClr val="E2F0D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Registry3</a:t>
            </a:r>
          </a:p>
        </p:txBody>
      </p:sp>
      <p:sp>
        <p:nvSpPr>
          <p:cNvPr id="178" name="nacos"/>
          <p:cNvSpPr/>
          <p:nvPr/>
        </p:nvSpPr>
        <p:spPr>
          <a:xfrm>
            <a:off x="8705784" y="1223925"/>
            <a:ext cx="1169203" cy="4423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Registry4"/>
          <p:cNvSpPr/>
          <p:nvPr/>
        </p:nvSpPr>
        <p:spPr>
          <a:xfrm>
            <a:off x="10366956" y="802505"/>
            <a:ext cx="1458325" cy="1000506"/>
          </a:xfrm>
          <a:prstGeom prst="roundRect">
            <a:avLst>
              <a:gd name="adj" fmla="val 9514"/>
            </a:avLst>
          </a:prstGeom>
          <a:solidFill>
            <a:srgbClr val="E2F0D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Registry4</a:t>
            </a:r>
          </a:p>
        </p:txBody>
      </p:sp>
      <p:sp>
        <p:nvSpPr>
          <p:cNvPr id="181" name="consul"/>
          <p:cNvSpPr/>
          <p:nvPr/>
        </p:nvSpPr>
        <p:spPr>
          <a:xfrm>
            <a:off x="10518306" y="1223925"/>
            <a:ext cx="1169204" cy="4423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consul</a:t>
            </a:r>
          </a:p>
        </p:txBody>
      </p:sp>
      <p:sp>
        <p:nvSpPr>
          <p:cNvPr id="184" name="Config center"/>
          <p:cNvSpPr/>
          <p:nvPr/>
        </p:nvSpPr>
        <p:spPr>
          <a:xfrm>
            <a:off x="4546317" y="7884223"/>
            <a:ext cx="4244286" cy="1547722"/>
          </a:xfrm>
          <a:prstGeom prst="roundRect">
            <a:avLst>
              <a:gd name="adj" fmla="val 8447"/>
            </a:avLst>
          </a:prstGeom>
          <a:solidFill>
            <a:srgbClr val="E2F0D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l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85" name="Apollo"/>
          <p:cNvSpPr/>
          <p:nvPr/>
        </p:nvSpPr>
        <p:spPr>
          <a:xfrm>
            <a:off x="4780017" y="8192147"/>
            <a:ext cx="1270001" cy="5740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Apollo</a:t>
            </a:r>
          </a:p>
        </p:txBody>
      </p:sp>
      <p:sp>
        <p:nvSpPr>
          <p:cNvPr id="186" name="zk"/>
          <p:cNvSpPr/>
          <p:nvPr/>
        </p:nvSpPr>
        <p:spPr>
          <a:xfrm>
            <a:off x="6275327" y="8194288"/>
            <a:ext cx="865374" cy="5740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http"/>
          <p:cNvSpPr txBox="1"/>
          <p:nvPr/>
        </p:nvSpPr>
        <p:spPr>
          <a:xfrm>
            <a:off x="7841020" y="3626173"/>
            <a:ext cx="2633254" cy="41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</a:p>
        </p:txBody>
      </p:sp>
      <p:sp>
        <p:nvSpPr>
          <p:cNvPr id="189" name="tcp"/>
          <p:cNvSpPr txBox="1"/>
          <p:nvPr/>
        </p:nvSpPr>
        <p:spPr>
          <a:xfrm>
            <a:off x="8792951" y="4399440"/>
            <a:ext cx="719580" cy="421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 err="1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endParaRPr sz="1800" b="1" dirty="0">
              <a:solidFill>
                <a:srgbClr val="6C69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Line"/>
          <p:cNvSpPr/>
          <p:nvPr/>
        </p:nvSpPr>
        <p:spPr>
          <a:xfrm flipH="1" flipV="1">
            <a:off x="4780017" y="6935747"/>
            <a:ext cx="1081000" cy="75556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93" name="Register"/>
          <p:cNvSpPr txBox="1"/>
          <p:nvPr/>
        </p:nvSpPr>
        <p:spPr>
          <a:xfrm>
            <a:off x="11352881" y="2251858"/>
            <a:ext cx="106439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</a:t>
            </a:r>
          </a:p>
        </p:txBody>
      </p:sp>
      <p:sp>
        <p:nvSpPr>
          <p:cNvPr id="196" name="Subscribe"/>
          <p:cNvSpPr txBox="1"/>
          <p:nvPr/>
        </p:nvSpPr>
        <p:spPr>
          <a:xfrm>
            <a:off x="3938622" y="2251858"/>
            <a:ext cx="123271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Subscribe</a:t>
            </a:r>
          </a:p>
        </p:txBody>
      </p:sp>
      <p:sp>
        <p:nvSpPr>
          <p:cNvPr id="199" name="Notify"/>
          <p:cNvSpPr txBox="1"/>
          <p:nvPr/>
        </p:nvSpPr>
        <p:spPr>
          <a:xfrm>
            <a:off x="6530445" y="2251858"/>
            <a:ext cx="84157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Notify</a:t>
            </a:r>
          </a:p>
        </p:txBody>
      </p:sp>
      <p:sp>
        <p:nvSpPr>
          <p:cNvPr id="204" name="Line"/>
          <p:cNvSpPr/>
          <p:nvPr/>
        </p:nvSpPr>
        <p:spPr>
          <a:xfrm>
            <a:off x="8358722" y="4137262"/>
            <a:ext cx="1542020" cy="867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05" name="Line"/>
          <p:cNvSpPr/>
          <p:nvPr/>
        </p:nvSpPr>
        <p:spPr>
          <a:xfrm>
            <a:off x="8388887" y="4399440"/>
            <a:ext cx="1520064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06" name="proxy"/>
          <p:cNvSpPr/>
          <p:nvPr/>
        </p:nvSpPr>
        <p:spPr>
          <a:xfrm>
            <a:off x="716322" y="3462461"/>
            <a:ext cx="1329522" cy="2075738"/>
          </a:xfrm>
          <a:prstGeom prst="roundRect">
            <a:avLst>
              <a:gd name="adj" fmla="val 6831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</a:p>
        </p:txBody>
      </p:sp>
      <p:sp>
        <p:nvSpPr>
          <p:cNvPr id="207" name="interface1"/>
          <p:cNvSpPr/>
          <p:nvPr/>
        </p:nvSpPr>
        <p:spPr>
          <a:xfrm>
            <a:off x="819907" y="3778702"/>
            <a:ext cx="1123384" cy="238458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interface1</a:t>
            </a:r>
          </a:p>
        </p:txBody>
      </p:sp>
      <p:sp>
        <p:nvSpPr>
          <p:cNvPr id="208" name="interface2"/>
          <p:cNvSpPr/>
          <p:nvPr/>
        </p:nvSpPr>
        <p:spPr>
          <a:xfrm>
            <a:off x="820795" y="4270371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interface2</a:t>
            </a:r>
          </a:p>
        </p:txBody>
      </p:sp>
      <p:sp>
        <p:nvSpPr>
          <p:cNvPr id="209" name="interface3"/>
          <p:cNvSpPr/>
          <p:nvPr/>
        </p:nvSpPr>
        <p:spPr>
          <a:xfrm>
            <a:off x="821683" y="4762041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interface3</a:t>
            </a:r>
          </a:p>
        </p:txBody>
      </p:sp>
      <p:sp>
        <p:nvSpPr>
          <p:cNvPr id="210" name="…"/>
          <p:cNvSpPr/>
          <p:nvPr/>
        </p:nvSpPr>
        <p:spPr>
          <a:xfrm>
            <a:off x="822571" y="5253711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95" name="Line"/>
          <p:cNvSpPr/>
          <p:nvPr/>
        </p:nvSpPr>
        <p:spPr>
          <a:xfrm>
            <a:off x="6614021" y="4443410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98" name="Config"/>
          <p:cNvSpPr/>
          <p:nvPr/>
        </p:nvSpPr>
        <p:spPr>
          <a:xfrm>
            <a:off x="11230132" y="5813586"/>
            <a:ext cx="4165666" cy="417378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</a:p>
        </p:txBody>
      </p:sp>
      <p:sp>
        <p:nvSpPr>
          <p:cNvPr id="99" name="codec"/>
          <p:cNvSpPr/>
          <p:nvPr/>
        </p:nvSpPr>
        <p:spPr>
          <a:xfrm>
            <a:off x="10142159" y="3461956"/>
            <a:ext cx="1337088" cy="2075738"/>
          </a:xfrm>
          <a:prstGeom prst="roundRect">
            <a:avLst>
              <a:gd name="adj" fmla="val 6344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codec</a:t>
            </a:r>
          </a:p>
        </p:txBody>
      </p:sp>
      <p:sp>
        <p:nvSpPr>
          <p:cNvPr id="100" name="hessian2"/>
          <p:cNvSpPr/>
          <p:nvPr/>
        </p:nvSpPr>
        <p:spPr>
          <a:xfrm>
            <a:off x="10209421" y="4833456"/>
            <a:ext cx="1219802" cy="617104"/>
          </a:xfrm>
          <a:prstGeom prst="roundRect">
            <a:avLst>
              <a:gd name="adj" fmla="val 9229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hessian2</a:t>
            </a:r>
          </a:p>
        </p:txBody>
      </p:sp>
      <p:sp>
        <p:nvSpPr>
          <p:cNvPr id="101" name="jsonrpc 2.0"/>
          <p:cNvSpPr/>
          <p:nvPr/>
        </p:nvSpPr>
        <p:spPr>
          <a:xfrm>
            <a:off x="10200737" y="3822693"/>
            <a:ext cx="1219802" cy="617822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jsonrpc</a:t>
            </a:r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2.0</a:t>
            </a:r>
          </a:p>
        </p:txBody>
      </p:sp>
      <p:sp>
        <p:nvSpPr>
          <p:cNvPr id="102" name="Line"/>
          <p:cNvSpPr/>
          <p:nvPr/>
        </p:nvSpPr>
        <p:spPr>
          <a:xfrm>
            <a:off x="11911685" y="4674398"/>
            <a:ext cx="500002" cy="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filter"/>
          <p:cNvSpPr/>
          <p:nvPr/>
        </p:nvSpPr>
        <p:spPr>
          <a:xfrm>
            <a:off x="11891827" y="3466217"/>
            <a:ext cx="1084410" cy="2082738"/>
          </a:xfrm>
          <a:prstGeom prst="roundRect">
            <a:avLst>
              <a:gd name="adj" fmla="val 5299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filter</a:t>
            </a:r>
          </a:p>
        </p:txBody>
      </p:sp>
      <p:sp>
        <p:nvSpPr>
          <p:cNvPr id="104" name="generic…"/>
          <p:cNvSpPr/>
          <p:nvPr/>
        </p:nvSpPr>
        <p:spPr>
          <a:xfrm>
            <a:off x="11967785" y="4434578"/>
            <a:ext cx="945786" cy="408330"/>
          </a:xfrm>
          <a:prstGeom prst="roundRect">
            <a:avLst>
              <a:gd name="adj" fmla="val 11868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generic</a:t>
            </a:r>
          </a:p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invoke</a:t>
            </a:r>
          </a:p>
        </p:txBody>
      </p:sp>
      <p:sp>
        <p:nvSpPr>
          <p:cNvPr id="105" name="tps limit"/>
          <p:cNvSpPr/>
          <p:nvPr/>
        </p:nvSpPr>
        <p:spPr>
          <a:xfrm>
            <a:off x="11960608" y="3789954"/>
            <a:ext cx="945786" cy="228628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tps</a:t>
            </a:r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limit</a:t>
            </a:r>
          </a:p>
        </p:txBody>
      </p:sp>
      <p:sp>
        <p:nvSpPr>
          <p:cNvPr id="106" name="…"/>
          <p:cNvSpPr/>
          <p:nvPr/>
        </p:nvSpPr>
        <p:spPr>
          <a:xfrm>
            <a:off x="11960608" y="5260440"/>
            <a:ext cx="945786" cy="24278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…</a:t>
            </a:r>
          </a:p>
        </p:txBody>
      </p:sp>
      <p:sp>
        <p:nvSpPr>
          <p:cNvPr id="107" name="Line"/>
          <p:cNvSpPr/>
          <p:nvPr/>
        </p:nvSpPr>
        <p:spPr>
          <a:xfrm>
            <a:off x="11554805" y="4476631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08" name="Line"/>
          <p:cNvSpPr/>
          <p:nvPr/>
        </p:nvSpPr>
        <p:spPr>
          <a:xfrm>
            <a:off x="13027126" y="4507586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09" name="codec"/>
          <p:cNvSpPr/>
          <p:nvPr/>
        </p:nvSpPr>
        <p:spPr>
          <a:xfrm>
            <a:off x="13363067" y="3470914"/>
            <a:ext cx="1337088" cy="2075738"/>
          </a:xfrm>
          <a:prstGeom prst="roundRect">
            <a:avLst>
              <a:gd name="adj" fmla="val 6344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lang="en-US"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invoker</a:t>
            </a:r>
          </a:p>
        </p:txBody>
      </p:sp>
      <p:sp>
        <p:nvSpPr>
          <p:cNvPr id="110" name="hessian2"/>
          <p:cNvSpPr/>
          <p:nvPr/>
        </p:nvSpPr>
        <p:spPr>
          <a:xfrm>
            <a:off x="13430329" y="4842414"/>
            <a:ext cx="1219802" cy="617104"/>
          </a:xfrm>
          <a:prstGeom prst="roundRect">
            <a:avLst>
              <a:gd name="adj" fmla="val 9229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jsonrpc</a:t>
            </a:r>
            <a:endParaRPr lang="en-US"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1" name="jsonrpc 2.0"/>
          <p:cNvSpPr/>
          <p:nvPr/>
        </p:nvSpPr>
        <p:spPr>
          <a:xfrm>
            <a:off x="13421645" y="3831651"/>
            <a:ext cx="1219802" cy="617822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dubbo</a:t>
            </a:r>
            <a:endParaRPr lang="en-US"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2" name="Line"/>
          <p:cNvSpPr/>
          <p:nvPr/>
        </p:nvSpPr>
        <p:spPr>
          <a:xfrm>
            <a:off x="14783661" y="4485589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3" name="proxy"/>
          <p:cNvSpPr/>
          <p:nvPr/>
        </p:nvSpPr>
        <p:spPr>
          <a:xfrm>
            <a:off x="15111244" y="3454564"/>
            <a:ext cx="1329522" cy="2075738"/>
          </a:xfrm>
          <a:prstGeom prst="roundRect">
            <a:avLst>
              <a:gd name="adj" fmla="val 6831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</a:p>
        </p:txBody>
      </p:sp>
      <p:sp>
        <p:nvSpPr>
          <p:cNvPr id="114" name="interface1"/>
          <p:cNvSpPr/>
          <p:nvPr/>
        </p:nvSpPr>
        <p:spPr>
          <a:xfrm>
            <a:off x="15214829" y="3770805"/>
            <a:ext cx="1123384" cy="238458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service1</a:t>
            </a:r>
          </a:p>
        </p:txBody>
      </p:sp>
      <p:sp>
        <p:nvSpPr>
          <p:cNvPr id="115" name="interface2"/>
          <p:cNvSpPr/>
          <p:nvPr/>
        </p:nvSpPr>
        <p:spPr>
          <a:xfrm>
            <a:off x="15215717" y="4262474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service2</a:t>
            </a:r>
          </a:p>
        </p:txBody>
      </p:sp>
      <p:sp>
        <p:nvSpPr>
          <p:cNvPr id="116" name="interface3"/>
          <p:cNvSpPr/>
          <p:nvPr/>
        </p:nvSpPr>
        <p:spPr>
          <a:xfrm>
            <a:off x="15216605" y="4754144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service3</a:t>
            </a:r>
          </a:p>
        </p:txBody>
      </p:sp>
      <p:sp>
        <p:nvSpPr>
          <p:cNvPr id="117" name="…"/>
          <p:cNvSpPr/>
          <p:nvPr/>
        </p:nvSpPr>
        <p:spPr>
          <a:xfrm>
            <a:off x="15217493" y="5245814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3" name="矩形 2"/>
          <p:cNvSpPr/>
          <p:nvPr/>
        </p:nvSpPr>
        <p:spPr>
          <a:xfrm>
            <a:off x="5563540" y="8910005"/>
            <a:ext cx="2279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Config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center</a:t>
            </a:r>
          </a:p>
        </p:txBody>
      </p:sp>
      <p:sp>
        <p:nvSpPr>
          <p:cNvPr id="212" name="Line"/>
          <p:cNvSpPr/>
          <p:nvPr/>
        </p:nvSpPr>
        <p:spPr>
          <a:xfrm flipV="1">
            <a:off x="11479247" y="6928111"/>
            <a:ext cx="800718" cy="76319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13" name="Line"/>
          <p:cNvSpPr/>
          <p:nvPr/>
        </p:nvSpPr>
        <p:spPr>
          <a:xfrm flipH="1" flipV="1">
            <a:off x="10366955" y="1999531"/>
            <a:ext cx="2044730" cy="791036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14" name="Line"/>
          <p:cNvSpPr/>
          <p:nvPr/>
        </p:nvSpPr>
        <p:spPr>
          <a:xfrm flipV="1">
            <a:off x="4888254" y="2015508"/>
            <a:ext cx="1161764" cy="85283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15" name="Line"/>
          <p:cNvSpPr/>
          <p:nvPr/>
        </p:nvSpPr>
        <p:spPr>
          <a:xfrm flipV="1">
            <a:off x="5405311" y="1985209"/>
            <a:ext cx="1336600" cy="89081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42014" y="304816"/>
            <a:ext cx="1709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Registries</a:t>
            </a:r>
          </a:p>
        </p:txBody>
      </p:sp>
      <p:sp>
        <p:nvSpPr>
          <p:cNvPr id="77" name="Registry">
            <a:extLst>
              <a:ext uri="{FF2B5EF4-FFF2-40B4-BE49-F238E27FC236}">
                <a16:creationId xmlns:a16="http://schemas.microsoft.com/office/drawing/2014/main" id="{03831590-4BB8-4730-8CC6-15F908675A6F}"/>
              </a:ext>
            </a:extLst>
          </p:cNvPr>
          <p:cNvSpPr/>
          <p:nvPr/>
        </p:nvSpPr>
        <p:spPr>
          <a:xfrm>
            <a:off x="12107771" y="2868471"/>
            <a:ext cx="2289252" cy="417378"/>
          </a:xfrm>
          <a:prstGeom prst="roundRect">
            <a:avLst/>
          </a:prstGeom>
          <a:solidFill>
            <a:srgbClr val="F3901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</a:p>
        </p:txBody>
      </p:sp>
      <p:sp>
        <p:nvSpPr>
          <p:cNvPr id="78" name="Line">
            <a:extLst>
              <a:ext uri="{FF2B5EF4-FFF2-40B4-BE49-F238E27FC236}">
                <a16:creationId xmlns:a16="http://schemas.microsoft.com/office/drawing/2014/main" id="{015480FA-C547-4E68-AC02-4B1C4046C47A}"/>
              </a:ext>
            </a:extLst>
          </p:cNvPr>
          <p:cNvSpPr/>
          <p:nvPr/>
        </p:nvSpPr>
        <p:spPr>
          <a:xfrm>
            <a:off x="8414866" y="5047648"/>
            <a:ext cx="1542020" cy="867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79" name="Line">
            <a:extLst>
              <a:ext uri="{FF2B5EF4-FFF2-40B4-BE49-F238E27FC236}">
                <a16:creationId xmlns:a16="http://schemas.microsoft.com/office/drawing/2014/main" id="{1865DC4D-C875-40C3-AA90-1023954DFD1C}"/>
              </a:ext>
            </a:extLst>
          </p:cNvPr>
          <p:cNvSpPr/>
          <p:nvPr/>
        </p:nvSpPr>
        <p:spPr>
          <a:xfrm flipH="1">
            <a:off x="8388759" y="5394234"/>
            <a:ext cx="1520064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0" name="tcp">
            <a:extLst>
              <a:ext uri="{FF2B5EF4-FFF2-40B4-BE49-F238E27FC236}">
                <a16:creationId xmlns:a16="http://schemas.microsoft.com/office/drawing/2014/main" id="{B1CE1EE5-9E53-43C4-88C5-49EAB148F43D}"/>
              </a:ext>
            </a:extLst>
          </p:cNvPr>
          <p:cNvSpPr txBox="1"/>
          <p:nvPr/>
        </p:nvSpPr>
        <p:spPr>
          <a:xfrm>
            <a:off x="8790603" y="4987946"/>
            <a:ext cx="719580" cy="421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800" b="1" dirty="0" err="1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</a:t>
            </a:r>
            <a:endParaRPr sz="1800" b="1" dirty="0">
              <a:solidFill>
                <a:srgbClr val="6C69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Config">
            <a:extLst>
              <a:ext uri="{FF2B5EF4-FFF2-40B4-BE49-F238E27FC236}">
                <a16:creationId xmlns:a16="http://schemas.microsoft.com/office/drawing/2014/main" id="{DA7D730A-09A6-472D-9377-7FD56CC25CE0}"/>
              </a:ext>
            </a:extLst>
          </p:cNvPr>
          <p:cNvSpPr/>
          <p:nvPr/>
        </p:nvSpPr>
        <p:spPr>
          <a:xfrm>
            <a:off x="2446595" y="6326922"/>
            <a:ext cx="4165666" cy="417378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Tracing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Config">
            <a:extLst>
              <a:ext uri="{FF2B5EF4-FFF2-40B4-BE49-F238E27FC236}">
                <a16:creationId xmlns:a16="http://schemas.microsoft.com/office/drawing/2014/main" id="{01380A21-92E7-436D-9155-388779DA3498}"/>
              </a:ext>
            </a:extLst>
          </p:cNvPr>
          <p:cNvSpPr/>
          <p:nvPr/>
        </p:nvSpPr>
        <p:spPr>
          <a:xfrm>
            <a:off x="11230132" y="6308867"/>
            <a:ext cx="4165666" cy="417378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Tracing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Line">
            <a:extLst>
              <a:ext uri="{FF2B5EF4-FFF2-40B4-BE49-F238E27FC236}">
                <a16:creationId xmlns:a16="http://schemas.microsoft.com/office/drawing/2014/main" id="{3077DAEC-1021-4FDD-9040-DB33A2ACA9D4}"/>
              </a:ext>
            </a:extLst>
          </p:cNvPr>
          <p:cNvSpPr/>
          <p:nvPr/>
        </p:nvSpPr>
        <p:spPr>
          <a:xfrm>
            <a:off x="6675599" y="6535611"/>
            <a:ext cx="4554534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4" name="tcp">
            <a:extLst>
              <a:ext uri="{FF2B5EF4-FFF2-40B4-BE49-F238E27FC236}">
                <a16:creationId xmlns:a16="http://schemas.microsoft.com/office/drawing/2014/main" id="{607CC97C-3C18-4338-880D-69C597A9A55C}"/>
              </a:ext>
            </a:extLst>
          </p:cNvPr>
          <p:cNvSpPr txBox="1"/>
          <p:nvPr/>
        </p:nvSpPr>
        <p:spPr>
          <a:xfrm>
            <a:off x="8438910" y="6127416"/>
            <a:ext cx="1327599" cy="421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chain</a:t>
            </a:r>
            <a:endParaRPr sz="1800" b="1" dirty="0">
              <a:solidFill>
                <a:srgbClr val="6C69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Config center">
            <a:extLst>
              <a:ext uri="{FF2B5EF4-FFF2-40B4-BE49-F238E27FC236}">
                <a16:creationId xmlns:a16="http://schemas.microsoft.com/office/drawing/2014/main" id="{16E36717-2899-4B1C-8E28-E34B6260C7C0}"/>
              </a:ext>
            </a:extLst>
          </p:cNvPr>
          <p:cNvSpPr/>
          <p:nvPr/>
        </p:nvSpPr>
        <p:spPr>
          <a:xfrm>
            <a:off x="9664613" y="7910011"/>
            <a:ext cx="3592339" cy="1547722"/>
          </a:xfrm>
          <a:prstGeom prst="roundRect">
            <a:avLst>
              <a:gd name="adj" fmla="val 8447"/>
            </a:avLst>
          </a:prstGeom>
          <a:solidFill>
            <a:srgbClr val="E2F0D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l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7" name="Apollo">
            <a:extLst>
              <a:ext uri="{FF2B5EF4-FFF2-40B4-BE49-F238E27FC236}">
                <a16:creationId xmlns:a16="http://schemas.microsoft.com/office/drawing/2014/main" id="{1EADAB21-F86F-4CED-98F8-DCA54869B7CF}"/>
              </a:ext>
            </a:extLst>
          </p:cNvPr>
          <p:cNvSpPr/>
          <p:nvPr/>
        </p:nvSpPr>
        <p:spPr>
          <a:xfrm>
            <a:off x="10066761" y="8217935"/>
            <a:ext cx="1270001" cy="5740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Zipkin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zk">
            <a:extLst>
              <a:ext uri="{FF2B5EF4-FFF2-40B4-BE49-F238E27FC236}">
                <a16:creationId xmlns:a16="http://schemas.microsoft.com/office/drawing/2014/main" id="{301224E1-F2B4-41F2-BD83-B696524C9185}"/>
              </a:ext>
            </a:extLst>
          </p:cNvPr>
          <p:cNvSpPr/>
          <p:nvPr/>
        </p:nvSpPr>
        <p:spPr>
          <a:xfrm>
            <a:off x="11624944" y="8217935"/>
            <a:ext cx="1270001" cy="5740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45225B4F-4974-41B4-A1DA-E90BBEE04C27}"/>
              </a:ext>
            </a:extLst>
          </p:cNvPr>
          <p:cNvSpPr/>
          <p:nvPr/>
        </p:nvSpPr>
        <p:spPr>
          <a:xfrm>
            <a:off x="10827323" y="8935793"/>
            <a:ext cx="1452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Monitor</a:t>
            </a:r>
          </a:p>
        </p:txBody>
      </p:sp>
      <p:sp>
        <p:nvSpPr>
          <p:cNvPr id="94" name="Apollo">
            <a:extLst>
              <a:ext uri="{FF2B5EF4-FFF2-40B4-BE49-F238E27FC236}">
                <a16:creationId xmlns:a16="http://schemas.microsoft.com/office/drawing/2014/main" id="{9727A4D4-D52F-4BC9-B4FF-1101C77B1EF9}"/>
              </a:ext>
            </a:extLst>
          </p:cNvPr>
          <p:cNvSpPr/>
          <p:nvPr/>
        </p:nvSpPr>
        <p:spPr>
          <a:xfrm>
            <a:off x="7377674" y="8188523"/>
            <a:ext cx="1270001" cy="5740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1531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ine"/>
          <p:cNvSpPr/>
          <p:nvPr/>
        </p:nvSpPr>
        <p:spPr>
          <a:xfrm>
            <a:off x="5487757" y="5252446"/>
            <a:ext cx="547245" cy="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Consumer"/>
          <p:cNvSpPr/>
          <p:nvPr/>
        </p:nvSpPr>
        <p:spPr>
          <a:xfrm>
            <a:off x="349857" y="3058005"/>
            <a:ext cx="8359143" cy="4040035"/>
          </a:xfrm>
          <a:prstGeom prst="roundRect">
            <a:avLst>
              <a:gd name="adj" fmla="val 5322"/>
            </a:avLst>
          </a:prstGeom>
          <a:solidFill>
            <a:srgbClr val="DAE3F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l"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</a:p>
        </p:txBody>
      </p:sp>
      <p:sp>
        <p:nvSpPr>
          <p:cNvPr id="121" name="codec"/>
          <p:cNvSpPr/>
          <p:nvPr/>
        </p:nvSpPr>
        <p:spPr>
          <a:xfrm>
            <a:off x="6884752" y="3826677"/>
            <a:ext cx="1463426" cy="2526435"/>
          </a:xfrm>
          <a:prstGeom prst="roundRect">
            <a:avLst>
              <a:gd name="adj" fmla="val 6344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codec</a:t>
            </a:r>
          </a:p>
        </p:txBody>
      </p:sp>
      <p:sp>
        <p:nvSpPr>
          <p:cNvPr id="122" name="hessian2"/>
          <p:cNvSpPr/>
          <p:nvPr/>
        </p:nvSpPr>
        <p:spPr>
          <a:xfrm>
            <a:off x="6957555" y="5356531"/>
            <a:ext cx="1335057" cy="751093"/>
          </a:xfrm>
          <a:prstGeom prst="roundRect">
            <a:avLst>
              <a:gd name="adj" fmla="val 9229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hessian2</a:t>
            </a:r>
          </a:p>
        </p:txBody>
      </p:sp>
      <p:sp>
        <p:nvSpPr>
          <p:cNvPr id="123" name="jsonrpc 2.0"/>
          <p:cNvSpPr/>
          <p:nvPr/>
        </p:nvSpPr>
        <p:spPr>
          <a:xfrm>
            <a:off x="6948871" y="4345691"/>
            <a:ext cx="1335057" cy="751965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jsonrpc</a:t>
            </a:r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2.0</a:t>
            </a:r>
          </a:p>
        </p:txBody>
      </p:sp>
      <p:sp>
        <p:nvSpPr>
          <p:cNvPr id="125" name="filter"/>
          <p:cNvSpPr/>
          <p:nvPr/>
        </p:nvSpPr>
        <p:spPr>
          <a:xfrm>
            <a:off x="5440290" y="3818156"/>
            <a:ext cx="1186872" cy="2534956"/>
          </a:xfrm>
          <a:prstGeom prst="roundRect">
            <a:avLst>
              <a:gd name="adj" fmla="val 5299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filter</a:t>
            </a:r>
          </a:p>
        </p:txBody>
      </p:sp>
      <p:sp>
        <p:nvSpPr>
          <p:cNvPr id="126" name="generic…"/>
          <p:cNvSpPr/>
          <p:nvPr/>
        </p:nvSpPr>
        <p:spPr>
          <a:xfrm>
            <a:off x="5522797" y="4968297"/>
            <a:ext cx="1035149" cy="496988"/>
          </a:xfrm>
          <a:prstGeom prst="roundRect">
            <a:avLst>
              <a:gd name="adj" fmla="val 11868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generic</a:t>
            </a:r>
          </a:p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invoke</a:t>
            </a:r>
          </a:p>
        </p:txBody>
      </p:sp>
      <p:sp>
        <p:nvSpPr>
          <p:cNvPr id="127" name="tps limit"/>
          <p:cNvSpPr/>
          <p:nvPr/>
        </p:nvSpPr>
        <p:spPr>
          <a:xfrm>
            <a:off x="5515620" y="4343182"/>
            <a:ext cx="1035149" cy="278268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tps</a:t>
            </a:r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limit</a:t>
            </a:r>
          </a:p>
        </p:txBody>
      </p:sp>
      <p:sp>
        <p:nvSpPr>
          <p:cNvPr id="128" name="…"/>
          <p:cNvSpPr/>
          <p:nvPr/>
        </p:nvSpPr>
        <p:spPr>
          <a:xfrm>
            <a:off x="5515620" y="5812131"/>
            <a:ext cx="1035149" cy="295494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…</a:t>
            </a:r>
          </a:p>
        </p:txBody>
      </p:sp>
      <p:sp>
        <p:nvSpPr>
          <p:cNvPr id="130" name="cluster &amp; load balance"/>
          <p:cNvSpPr/>
          <p:nvPr/>
        </p:nvSpPr>
        <p:spPr>
          <a:xfrm>
            <a:off x="2335544" y="3826678"/>
            <a:ext cx="2862435" cy="2526434"/>
          </a:xfrm>
          <a:prstGeom prst="roundRect">
            <a:avLst>
              <a:gd name="adj" fmla="val 3763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cluster &amp; load balance</a:t>
            </a:r>
          </a:p>
        </p:txBody>
      </p:sp>
      <p:sp>
        <p:nvSpPr>
          <p:cNvPr id="131" name="random"/>
          <p:cNvSpPr/>
          <p:nvPr/>
        </p:nvSpPr>
        <p:spPr>
          <a:xfrm>
            <a:off x="3860648" y="4345650"/>
            <a:ext cx="1211306" cy="27580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random</a:t>
            </a:r>
          </a:p>
        </p:txBody>
      </p:sp>
      <p:sp>
        <p:nvSpPr>
          <p:cNvPr id="132" name="round…"/>
          <p:cNvSpPr/>
          <p:nvPr/>
        </p:nvSpPr>
        <p:spPr>
          <a:xfrm>
            <a:off x="3860648" y="4833613"/>
            <a:ext cx="1211306" cy="496606"/>
          </a:xfrm>
          <a:prstGeom prst="roundRect">
            <a:avLst>
              <a:gd name="adj" fmla="val 10262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round</a:t>
            </a:r>
          </a:p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robin</a:t>
            </a:r>
          </a:p>
        </p:txBody>
      </p:sp>
      <p:sp>
        <p:nvSpPr>
          <p:cNvPr id="133" name="least…"/>
          <p:cNvSpPr/>
          <p:nvPr/>
        </p:nvSpPr>
        <p:spPr>
          <a:xfrm>
            <a:off x="3864023" y="5542381"/>
            <a:ext cx="1211306" cy="568095"/>
          </a:xfrm>
          <a:prstGeom prst="roundRect">
            <a:avLst>
              <a:gd name="adj" fmla="val 11068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least</a:t>
            </a:r>
          </a:p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active</a:t>
            </a:r>
          </a:p>
        </p:txBody>
      </p:sp>
      <p:sp>
        <p:nvSpPr>
          <p:cNvPr id="134" name="failover"/>
          <p:cNvSpPr/>
          <p:nvPr/>
        </p:nvSpPr>
        <p:spPr>
          <a:xfrm>
            <a:off x="2449022" y="4346174"/>
            <a:ext cx="1211307" cy="28644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failover</a:t>
            </a:r>
          </a:p>
        </p:txBody>
      </p:sp>
      <p:sp>
        <p:nvSpPr>
          <p:cNvPr id="135" name="failfast"/>
          <p:cNvSpPr/>
          <p:nvPr/>
        </p:nvSpPr>
        <p:spPr>
          <a:xfrm>
            <a:off x="2442223" y="4834111"/>
            <a:ext cx="1211307" cy="290173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failfast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36" name="failsafe"/>
          <p:cNvSpPr/>
          <p:nvPr/>
        </p:nvSpPr>
        <p:spPr>
          <a:xfrm>
            <a:off x="2449022" y="5328478"/>
            <a:ext cx="1211307" cy="287476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failsafe</a:t>
            </a:r>
          </a:p>
        </p:txBody>
      </p:sp>
      <p:sp>
        <p:nvSpPr>
          <p:cNvPr id="137" name="…"/>
          <p:cNvSpPr/>
          <p:nvPr/>
        </p:nvSpPr>
        <p:spPr>
          <a:xfrm>
            <a:off x="2449022" y="5817389"/>
            <a:ext cx="1211307" cy="290235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…</a:t>
            </a:r>
          </a:p>
        </p:txBody>
      </p:sp>
      <p:sp>
        <p:nvSpPr>
          <p:cNvPr id="139" name="Registry"/>
          <p:cNvSpPr/>
          <p:nvPr/>
        </p:nvSpPr>
        <p:spPr>
          <a:xfrm>
            <a:off x="3276650" y="3191563"/>
            <a:ext cx="2505556" cy="508001"/>
          </a:xfrm>
          <a:prstGeom prst="roundRect">
            <a:avLst/>
          </a:prstGeom>
          <a:solidFill>
            <a:srgbClr val="F3901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</a:p>
        </p:txBody>
      </p:sp>
      <p:sp>
        <p:nvSpPr>
          <p:cNvPr id="140" name="Config"/>
          <p:cNvSpPr/>
          <p:nvPr/>
        </p:nvSpPr>
        <p:spPr>
          <a:xfrm>
            <a:off x="2249795" y="6470384"/>
            <a:ext cx="4559266" cy="50800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</a:p>
        </p:txBody>
      </p:sp>
      <p:sp>
        <p:nvSpPr>
          <p:cNvPr id="142" name="Line"/>
          <p:cNvSpPr/>
          <p:nvPr/>
        </p:nvSpPr>
        <p:spPr>
          <a:xfrm>
            <a:off x="5178634" y="5097656"/>
            <a:ext cx="28700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4" name="Line"/>
          <p:cNvSpPr/>
          <p:nvPr/>
        </p:nvSpPr>
        <p:spPr>
          <a:xfrm>
            <a:off x="2075578" y="5097656"/>
            <a:ext cx="266816" cy="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Provider"/>
          <p:cNvSpPr/>
          <p:nvPr/>
        </p:nvSpPr>
        <p:spPr>
          <a:xfrm>
            <a:off x="9578333" y="3033577"/>
            <a:ext cx="7469264" cy="4064001"/>
          </a:xfrm>
          <a:prstGeom prst="roundRect">
            <a:avLst>
              <a:gd name="adj" fmla="val 4145"/>
            </a:avLst>
          </a:prstGeom>
          <a:solidFill>
            <a:srgbClr val="DAE3F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r"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Provider</a:t>
            </a:r>
          </a:p>
        </p:txBody>
      </p:sp>
      <p:sp>
        <p:nvSpPr>
          <p:cNvPr id="170" name="Registries"/>
          <p:cNvSpPr/>
          <p:nvPr/>
        </p:nvSpPr>
        <p:spPr>
          <a:xfrm>
            <a:off x="4685378" y="337695"/>
            <a:ext cx="7422393" cy="1644934"/>
          </a:xfrm>
          <a:prstGeom prst="roundRect">
            <a:avLst>
              <a:gd name="adj" fmla="val 7483"/>
            </a:avLst>
          </a:prstGeom>
          <a:solidFill>
            <a:srgbClr val="DAE3F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71" name="Registry1"/>
          <p:cNvSpPr/>
          <p:nvPr/>
        </p:nvSpPr>
        <p:spPr>
          <a:xfrm>
            <a:off x="4929388" y="802505"/>
            <a:ext cx="1458325" cy="1000506"/>
          </a:xfrm>
          <a:prstGeom prst="roundRect">
            <a:avLst>
              <a:gd name="adj" fmla="val 10309"/>
            </a:avLst>
          </a:prstGeom>
          <a:solidFill>
            <a:srgbClr val="BFBF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Registry1</a:t>
            </a:r>
          </a:p>
        </p:txBody>
      </p:sp>
      <p:sp>
        <p:nvSpPr>
          <p:cNvPr id="172" name="zk"/>
          <p:cNvSpPr/>
          <p:nvPr/>
        </p:nvSpPr>
        <p:spPr>
          <a:xfrm>
            <a:off x="5080738" y="1223925"/>
            <a:ext cx="1169204" cy="4423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</a:p>
        </p:txBody>
      </p:sp>
      <p:sp>
        <p:nvSpPr>
          <p:cNvPr id="174" name="Registry2"/>
          <p:cNvSpPr/>
          <p:nvPr/>
        </p:nvSpPr>
        <p:spPr>
          <a:xfrm>
            <a:off x="6741911" y="802505"/>
            <a:ext cx="1458324" cy="1000506"/>
          </a:xfrm>
          <a:prstGeom prst="roundRect">
            <a:avLst>
              <a:gd name="adj" fmla="val 11104"/>
            </a:avLst>
          </a:prstGeom>
          <a:solidFill>
            <a:srgbClr val="BFBF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Registry2</a:t>
            </a:r>
          </a:p>
        </p:txBody>
      </p:sp>
      <p:sp>
        <p:nvSpPr>
          <p:cNvPr id="175" name="etcd"/>
          <p:cNvSpPr/>
          <p:nvPr/>
        </p:nvSpPr>
        <p:spPr>
          <a:xfrm>
            <a:off x="6893261" y="1223925"/>
            <a:ext cx="1169203" cy="4423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Registry3"/>
          <p:cNvSpPr/>
          <p:nvPr/>
        </p:nvSpPr>
        <p:spPr>
          <a:xfrm>
            <a:off x="8554434" y="802505"/>
            <a:ext cx="1458324" cy="1000506"/>
          </a:xfrm>
          <a:prstGeom prst="roundRect">
            <a:avLst>
              <a:gd name="adj" fmla="val 9514"/>
            </a:avLst>
          </a:prstGeom>
          <a:solidFill>
            <a:srgbClr val="BFBF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Registry3</a:t>
            </a:r>
          </a:p>
        </p:txBody>
      </p:sp>
      <p:sp>
        <p:nvSpPr>
          <p:cNvPr id="178" name="nacos"/>
          <p:cNvSpPr/>
          <p:nvPr/>
        </p:nvSpPr>
        <p:spPr>
          <a:xfrm>
            <a:off x="8705784" y="1223925"/>
            <a:ext cx="1169203" cy="4423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Registry4"/>
          <p:cNvSpPr/>
          <p:nvPr/>
        </p:nvSpPr>
        <p:spPr>
          <a:xfrm>
            <a:off x="10366956" y="802505"/>
            <a:ext cx="1458325" cy="1000506"/>
          </a:xfrm>
          <a:prstGeom prst="roundRect">
            <a:avLst>
              <a:gd name="adj" fmla="val 9514"/>
            </a:avLst>
          </a:prstGeom>
          <a:solidFill>
            <a:srgbClr val="BFBF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Registry4</a:t>
            </a:r>
          </a:p>
        </p:txBody>
      </p:sp>
      <p:sp>
        <p:nvSpPr>
          <p:cNvPr id="181" name="consul"/>
          <p:cNvSpPr/>
          <p:nvPr/>
        </p:nvSpPr>
        <p:spPr>
          <a:xfrm>
            <a:off x="10518306" y="1223925"/>
            <a:ext cx="1169204" cy="4423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consul</a:t>
            </a:r>
          </a:p>
        </p:txBody>
      </p:sp>
      <p:sp>
        <p:nvSpPr>
          <p:cNvPr id="184" name="Config center"/>
          <p:cNvSpPr/>
          <p:nvPr/>
        </p:nvSpPr>
        <p:spPr>
          <a:xfrm>
            <a:off x="6614271" y="7884223"/>
            <a:ext cx="3592339" cy="1547722"/>
          </a:xfrm>
          <a:prstGeom prst="roundRect">
            <a:avLst>
              <a:gd name="adj" fmla="val 8447"/>
            </a:avLst>
          </a:prstGeom>
          <a:solidFill>
            <a:srgbClr val="DAE3F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l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85" name="Apollo"/>
          <p:cNvSpPr/>
          <p:nvPr/>
        </p:nvSpPr>
        <p:spPr>
          <a:xfrm>
            <a:off x="7016419" y="8192147"/>
            <a:ext cx="1270001" cy="5740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Apollo</a:t>
            </a:r>
          </a:p>
        </p:txBody>
      </p:sp>
      <p:sp>
        <p:nvSpPr>
          <p:cNvPr id="186" name="zk"/>
          <p:cNvSpPr/>
          <p:nvPr/>
        </p:nvSpPr>
        <p:spPr>
          <a:xfrm>
            <a:off x="8574602" y="8192147"/>
            <a:ext cx="1270001" cy="5740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http"/>
          <p:cNvSpPr txBox="1"/>
          <p:nvPr/>
        </p:nvSpPr>
        <p:spPr>
          <a:xfrm>
            <a:off x="7716616" y="4170427"/>
            <a:ext cx="288206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</a:p>
        </p:txBody>
      </p:sp>
      <p:sp>
        <p:nvSpPr>
          <p:cNvPr id="189" name="tcp"/>
          <p:cNvSpPr txBox="1"/>
          <p:nvPr/>
        </p:nvSpPr>
        <p:spPr>
          <a:xfrm>
            <a:off x="8758955" y="5520730"/>
            <a:ext cx="787572" cy="513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 err="1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endParaRPr sz="1800" b="1" dirty="0">
              <a:solidFill>
                <a:srgbClr val="6C69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Line"/>
          <p:cNvSpPr/>
          <p:nvPr/>
        </p:nvSpPr>
        <p:spPr>
          <a:xfrm flipH="1" flipV="1">
            <a:off x="5087819" y="7247500"/>
            <a:ext cx="1413642" cy="9277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93" name="Register"/>
          <p:cNvSpPr txBox="1"/>
          <p:nvPr/>
        </p:nvSpPr>
        <p:spPr>
          <a:xfrm>
            <a:off x="11352881" y="2251858"/>
            <a:ext cx="106439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</a:t>
            </a:r>
          </a:p>
        </p:txBody>
      </p:sp>
      <p:sp>
        <p:nvSpPr>
          <p:cNvPr id="196" name="Subscribe"/>
          <p:cNvSpPr txBox="1"/>
          <p:nvPr/>
        </p:nvSpPr>
        <p:spPr>
          <a:xfrm>
            <a:off x="3938622" y="2251858"/>
            <a:ext cx="123271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Subscribe</a:t>
            </a:r>
          </a:p>
        </p:txBody>
      </p:sp>
      <p:sp>
        <p:nvSpPr>
          <p:cNvPr id="199" name="Notify"/>
          <p:cNvSpPr txBox="1"/>
          <p:nvPr/>
        </p:nvSpPr>
        <p:spPr>
          <a:xfrm>
            <a:off x="6530445" y="2251858"/>
            <a:ext cx="84157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Notify</a:t>
            </a:r>
          </a:p>
        </p:txBody>
      </p:sp>
      <p:sp>
        <p:nvSpPr>
          <p:cNvPr id="204" name="Line"/>
          <p:cNvSpPr/>
          <p:nvPr/>
        </p:nvSpPr>
        <p:spPr>
          <a:xfrm>
            <a:off x="8769234" y="4727058"/>
            <a:ext cx="760076" cy="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05" name="Line"/>
          <p:cNvSpPr/>
          <p:nvPr/>
        </p:nvSpPr>
        <p:spPr>
          <a:xfrm>
            <a:off x="8774687" y="5575198"/>
            <a:ext cx="762973" cy="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06" name="proxy"/>
          <p:cNvSpPr/>
          <p:nvPr/>
        </p:nvSpPr>
        <p:spPr>
          <a:xfrm>
            <a:off x="653511" y="3826679"/>
            <a:ext cx="1455144" cy="2526433"/>
          </a:xfrm>
          <a:prstGeom prst="roundRect">
            <a:avLst>
              <a:gd name="adj" fmla="val 6831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</a:p>
        </p:txBody>
      </p:sp>
      <p:sp>
        <p:nvSpPr>
          <p:cNvPr id="207" name="interface1"/>
          <p:cNvSpPr/>
          <p:nvPr/>
        </p:nvSpPr>
        <p:spPr>
          <a:xfrm>
            <a:off x="766835" y="4342380"/>
            <a:ext cx="1229527" cy="290234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interface1</a:t>
            </a:r>
          </a:p>
        </p:txBody>
      </p:sp>
      <p:sp>
        <p:nvSpPr>
          <p:cNvPr id="208" name="interface2"/>
          <p:cNvSpPr/>
          <p:nvPr/>
        </p:nvSpPr>
        <p:spPr>
          <a:xfrm>
            <a:off x="767723" y="4834049"/>
            <a:ext cx="1229527" cy="290235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interface2</a:t>
            </a:r>
          </a:p>
        </p:txBody>
      </p:sp>
      <p:sp>
        <p:nvSpPr>
          <p:cNvPr id="209" name="interface3"/>
          <p:cNvSpPr/>
          <p:nvPr/>
        </p:nvSpPr>
        <p:spPr>
          <a:xfrm>
            <a:off x="768611" y="5325719"/>
            <a:ext cx="1229527" cy="290235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interface3</a:t>
            </a:r>
          </a:p>
        </p:txBody>
      </p:sp>
      <p:sp>
        <p:nvSpPr>
          <p:cNvPr id="210" name="…"/>
          <p:cNvSpPr/>
          <p:nvPr/>
        </p:nvSpPr>
        <p:spPr>
          <a:xfrm>
            <a:off x="769499" y="5817389"/>
            <a:ext cx="1229527" cy="290235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95" name="Line"/>
          <p:cNvSpPr/>
          <p:nvPr/>
        </p:nvSpPr>
        <p:spPr>
          <a:xfrm>
            <a:off x="6601632" y="5032976"/>
            <a:ext cx="28700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97" name="Registry"/>
          <p:cNvSpPr/>
          <p:nvPr/>
        </p:nvSpPr>
        <p:spPr>
          <a:xfrm>
            <a:off x="12060187" y="3156718"/>
            <a:ext cx="2505556" cy="508001"/>
          </a:xfrm>
          <a:prstGeom prst="roundRect">
            <a:avLst/>
          </a:prstGeom>
          <a:solidFill>
            <a:srgbClr val="F3901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</a:p>
        </p:txBody>
      </p:sp>
      <p:sp>
        <p:nvSpPr>
          <p:cNvPr id="98" name="Config"/>
          <p:cNvSpPr/>
          <p:nvPr/>
        </p:nvSpPr>
        <p:spPr>
          <a:xfrm>
            <a:off x="11033332" y="6470384"/>
            <a:ext cx="4559266" cy="50800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</a:p>
        </p:txBody>
      </p:sp>
      <p:sp>
        <p:nvSpPr>
          <p:cNvPr id="99" name="codec"/>
          <p:cNvSpPr/>
          <p:nvPr/>
        </p:nvSpPr>
        <p:spPr>
          <a:xfrm>
            <a:off x="10078990" y="3826173"/>
            <a:ext cx="1463426" cy="2526435"/>
          </a:xfrm>
          <a:prstGeom prst="roundRect">
            <a:avLst>
              <a:gd name="adj" fmla="val 6344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codec</a:t>
            </a:r>
          </a:p>
        </p:txBody>
      </p:sp>
      <p:sp>
        <p:nvSpPr>
          <p:cNvPr id="100" name="hessian2"/>
          <p:cNvSpPr/>
          <p:nvPr/>
        </p:nvSpPr>
        <p:spPr>
          <a:xfrm>
            <a:off x="10151793" y="5356027"/>
            <a:ext cx="1335057" cy="751093"/>
          </a:xfrm>
          <a:prstGeom prst="roundRect">
            <a:avLst>
              <a:gd name="adj" fmla="val 9229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hessian2</a:t>
            </a:r>
          </a:p>
        </p:txBody>
      </p:sp>
      <p:sp>
        <p:nvSpPr>
          <p:cNvPr id="101" name="jsonrpc 2.0"/>
          <p:cNvSpPr/>
          <p:nvPr/>
        </p:nvSpPr>
        <p:spPr>
          <a:xfrm>
            <a:off x="10143109" y="4345187"/>
            <a:ext cx="1335057" cy="751965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jsonrpc</a:t>
            </a:r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2.0</a:t>
            </a:r>
          </a:p>
        </p:txBody>
      </p:sp>
      <p:sp>
        <p:nvSpPr>
          <p:cNvPr id="102" name="Line"/>
          <p:cNvSpPr/>
          <p:nvPr/>
        </p:nvSpPr>
        <p:spPr>
          <a:xfrm>
            <a:off x="11888063" y="5263964"/>
            <a:ext cx="547245" cy="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filter"/>
          <p:cNvSpPr/>
          <p:nvPr/>
        </p:nvSpPr>
        <p:spPr>
          <a:xfrm>
            <a:off x="11840596" y="3829674"/>
            <a:ext cx="1186872" cy="2534956"/>
          </a:xfrm>
          <a:prstGeom prst="roundRect">
            <a:avLst>
              <a:gd name="adj" fmla="val 5299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filter</a:t>
            </a:r>
          </a:p>
        </p:txBody>
      </p:sp>
      <p:sp>
        <p:nvSpPr>
          <p:cNvPr id="104" name="generic…"/>
          <p:cNvSpPr/>
          <p:nvPr/>
        </p:nvSpPr>
        <p:spPr>
          <a:xfrm>
            <a:off x="11923103" y="4979815"/>
            <a:ext cx="1035149" cy="496988"/>
          </a:xfrm>
          <a:prstGeom prst="roundRect">
            <a:avLst>
              <a:gd name="adj" fmla="val 11868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generic</a:t>
            </a:r>
          </a:p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invoke</a:t>
            </a:r>
          </a:p>
        </p:txBody>
      </p:sp>
      <p:sp>
        <p:nvSpPr>
          <p:cNvPr id="105" name="tps limit"/>
          <p:cNvSpPr/>
          <p:nvPr/>
        </p:nvSpPr>
        <p:spPr>
          <a:xfrm>
            <a:off x="11915926" y="4354700"/>
            <a:ext cx="1035149" cy="278268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tps</a:t>
            </a:r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limit</a:t>
            </a:r>
          </a:p>
        </p:txBody>
      </p:sp>
      <p:sp>
        <p:nvSpPr>
          <p:cNvPr id="106" name="…"/>
          <p:cNvSpPr/>
          <p:nvPr/>
        </p:nvSpPr>
        <p:spPr>
          <a:xfrm>
            <a:off x="11915926" y="5823649"/>
            <a:ext cx="1035149" cy="295494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…</a:t>
            </a:r>
          </a:p>
        </p:txBody>
      </p:sp>
      <p:sp>
        <p:nvSpPr>
          <p:cNvPr id="107" name="Line"/>
          <p:cNvSpPr/>
          <p:nvPr/>
        </p:nvSpPr>
        <p:spPr>
          <a:xfrm>
            <a:off x="11542416" y="5066197"/>
            <a:ext cx="28700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08" name="Line"/>
          <p:cNvSpPr/>
          <p:nvPr/>
        </p:nvSpPr>
        <p:spPr>
          <a:xfrm>
            <a:off x="13014737" y="5097152"/>
            <a:ext cx="28700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09" name="codec"/>
          <p:cNvSpPr/>
          <p:nvPr/>
        </p:nvSpPr>
        <p:spPr>
          <a:xfrm>
            <a:off x="13299898" y="3835131"/>
            <a:ext cx="1463426" cy="2526435"/>
          </a:xfrm>
          <a:prstGeom prst="roundRect">
            <a:avLst>
              <a:gd name="adj" fmla="val 6344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lang="en-US"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invoker</a:t>
            </a:r>
          </a:p>
        </p:txBody>
      </p:sp>
      <p:sp>
        <p:nvSpPr>
          <p:cNvPr id="110" name="hessian2"/>
          <p:cNvSpPr/>
          <p:nvPr/>
        </p:nvSpPr>
        <p:spPr>
          <a:xfrm>
            <a:off x="13372701" y="5364985"/>
            <a:ext cx="1335057" cy="751093"/>
          </a:xfrm>
          <a:prstGeom prst="roundRect">
            <a:avLst>
              <a:gd name="adj" fmla="val 9229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jsonrpc</a:t>
            </a:r>
            <a:endParaRPr lang="en-US"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1" name="jsonrpc 2.0"/>
          <p:cNvSpPr/>
          <p:nvPr/>
        </p:nvSpPr>
        <p:spPr>
          <a:xfrm>
            <a:off x="13364017" y="4354145"/>
            <a:ext cx="1335057" cy="751965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dubbo</a:t>
            </a:r>
            <a:endParaRPr lang="en-US"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2" name="Line"/>
          <p:cNvSpPr/>
          <p:nvPr/>
        </p:nvSpPr>
        <p:spPr>
          <a:xfrm>
            <a:off x="14771272" y="5075155"/>
            <a:ext cx="28700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3" name="proxy"/>
          <p:cNvSpPr/>
          <p:nvPr/>
        </p:nvSpPr>
        <p:spPr>
          <a:xfrm>
            <a:off x="15048433" y="3818782"/>
            <a:ext cx="1455144" cy="2526433"/>
          </a:xfrm>
          <a:prstGeom prst="roundRect">
            <a:avLst>
              <a:gd name="adj" fmla="val 6831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</a:p>
        </p:txBody>
      </p:sp>
      <p:sp>
        <p:nvSpPr>
          <p:cNvPr id="114" name="interface1"/>
          <p:cNvSpPr/>
          <p:nvPr/>
        </p:nvSpPr>
        <p:spPr>
          <a:xfrm>
            <a:off x="15161757" y="4334483"/>
            <a:ext cx="1229527" cy="290234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service1</a:t>
            </a:r>
          </a:p>
        </p:txBody>
      </p:sp>
      <p:sp>
        <p:nvSpPr>
          <p:cNvPr id="115" name="interface2"/>
          <p:cNvSpPr/>
          <p:nvPr/>
        </p:nvSpPr>
        <p:spPr>
          <a:xfrm>
            <a:off x="15162645" y="4826152"/>
            <a:ext cx="1229527" cy="290235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service2</a:t>
            </a:r>
          </a:p>
        </p:txBody>
      </p:sp>
      <p:sp>
        <p:nvSpPr>
          <p:cNvPr id="116" name="interface3"/>
          <p:cNvSpPr/>
          <p:nvPr/>
        </p:nvSpPr>
        <p:spPr>
          <a:xfrm>
            <a:off x="15163533" y="5317822"/>
            <a:ext cx="1229527" cy="290235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service3</a:t>
            </a:r>
          </a:p>
        </p:txBody>
      </p:sp>
      <p:sp>
        <p:nvSpPr>
          <p:cNvPr id="117" name="…"/>
          <p:cNvSpPr/>
          <p:nvPr/>
        </p:nvSpPr>
        <p:spPr>
          <a:xfrm>
            <a:off x="15164421" y="5809492"/>
            <a:ext cx="1229527" cy="290235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3" name="矩形 2"/>
          <p:cNvSpPr/>
          <p:nvPr/>
        </p:nvSpPr>
        <p:spPr>
          <a:xfrm>
            <a:off x="7270544" y="8910005"/>
            <a:ext cx="2279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Config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center</a:t>
            </a:r>
          </a:p>
        </p:txBody>
      </p:sp>
      <p:sp>
        <p:nvSpPr>
          <p:cNvPr id="212" name="Line"/>
          <p:cNvSpPr/>
          <p:nvPr/>
        </p:nvSpPr>
        <p:spPr>
          <a:xfrm flipV="1">
            <a:off x="10272276" y="7247500"/>
            <a:ext cx="1413642" cy="9277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13" name="Line"/>
          <p:cNvSpPr/>
          <p:nvPr/>
        </p:nvSpPr>
        <p:spPr>
          <a:xfrm flipH="1" flipV="1">
            <a:off x="10326511" y="2046236"/>
            <a:ext cx="1413642" cy="9277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14" name="Line"/>
          <p:cNvSpPr/>
          <p:nvPr/>
        </p:nvSpPr>
        <p:spPr>
          <a:xfrm flipV="1">
            <a:off x="4707322" y="2025305"/>
            <a:ext cx="1413642" cy="9277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15" name="Line"/>
          <p:cNvSpPr/>
          <p:nvPr/>
        </p:nvSpPr>
        <p:spPr>
          <a:xfrm flipV="1">
            <a:off x="5332851" y="2019792"/>
            <a:ext cx="1413642" cy="9277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42014" y="304816"/>
            <a:ext cx="1709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Registries</a:t>
            </a:r>
          </a:p>
        </p:txBody>
      </p:sp>
    </p:spTree>
    <p:extLst>
      <p:ext uri="{BB962C8B-B14F-4D97-AF65-F5344CB8AC3E}">
        <p14:creationId xmlns:p14="http://schemas.microsoft.com/office/powerpoint/2010/main" val="40327631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150</Words>
  <Application>Microsoft Office PowerPoint</Application>
  <PresentationFormat>自定义</PresentationFormat>
  <Paragraphs>132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Helvetica Light</vt:lpstr>
      <vt:lpstr>Helvetica Neue</vt:lpstr>
      <vt:lpstr>Helvetica Neue Light</vt:lpstr>
      <vt:lpstr>Helvetica Neue Medium</vt:lpstr>
      <vt:lpstr>Helvetica Neue Thin</vt:lpstr>
      <vt:lpstr>微软雅黑</vt:lpstr>
      <vt:lpstr>White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张 盼</cp:lastModifiedBy>
  <cp:revision>12</cp:revision>
  <dcterms:modified xsi:type="dcterms:W3CDTF">2020-02-29T05:39:13Z</dcterms:modified>
</cp:coreProperties>
</file>