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0" r:id="rId2"/>
    <p:sldId id="281" r:id="rId3"/>
    <p:sldId id="283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E28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5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E59A-4190-6942-881F-6AA470C61222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2E9D5-72E7-AD40-8478-230560F73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3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E0CE-AD4E-2448-B2AC-04012AB1296C}" type="datetimeFigureOut">
              <a:rPr lang="en-US" smtClean="0"/>
              <a:pPr/>
              <a:t>11/19/13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9DF8-B3F6-A743-BFAE-B34D19E4B1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60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ittle_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C3C3C3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&lt;Subtitle&gt;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9716" y="986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62907" y="653786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80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 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61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2013 Hortonworks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Transformations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2013 Hortonworks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HIVE-784: Sub Query in Where or Having clause</a:t>
            </a:r>
          </a:p>
          <a:p>
            <a:r>
              <a:rPr lang="en-US" dirty="0" smtClean="0"/>
              <a:t>HIVE-5555: Alt. Join Syntax; Join conditions in the Where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1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 transformation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2013 Hortonworks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Support for In, Not In, Exists, Not Exists in Where or Having clause</a:t>
            </a:r>
          </a:p>
          <a:p>
            <a:r>
              <a:rPr lang="en-US" dirty="0" smtClean="0"/>
              <a:t>But lots of restrictions</a:t>
            </a:r>
          </a:p>
          <a:p>
            <a:pPr lvl="1"/>
            <a:r>
              <a:rPr lang="en-US" dirty="0" smtClean="0"/>
              <a:t>Sub Query predicate must be a top level conjunct</a:t>
            </a:r>
          </a:p>
          <a:p>
            <a:pPr lvl="1"/>
            <a:r>
              <a:rPr lang="en-US" dirty="0" smtClean="0"/>
              <a:t>Only 1 Sub Query predicate</a:t>
            </a:r>
          </a:p>
          <a:p>
            <a:pPr lvl="1"/>
            <a:r>
              <a:rPr lang="en-US" dirty="0" smtClean="0"/>
              <a:t>No Sub Query nesting</a:t>
            </a:r>
          </a:p>
          <a:p>
            <a:pPr lvl="1"/>
            <a:r>
              <a:rPr lang="en-US" dirty="0" smtClean="0"/>
              <a:t>Correlation condition must be valid join conditions</a:t>
            </a:r>
          </a:p>
          <a:p>
            <a:pPr lvl="1"/>
            <a:r>
              <a:rPr lang="en-US" dirty="0" smtClean="0"/>
              <a:t>And many more: See Spec on HIVE-784; 17 Restrictions so far.</a:t>
            </a:r>
          </a:p>
          <a:p>
            <a:r>
              <a:rPr lang="en-US" dirty="0" smtClean="0"/>
              <a:t>Transformation at a high level are:</a:t>
            </a:r>
          </a:p>
          <a:p>
            <a:pPr lvl="1"/>
            <a:r>
              <a:rPr lang="en-US" dirty="0" smtClean="0"/>
              <a:t>In/Exists =&gt; Left Outer Join</a:t>
            </a:r>
          </a:p>
          <a:p>
            <a:pPr lvl="1"/>
            <a:r>
              <a:rPr lang="en-US" dirty="0" smtClean="0"/>
              <a:t>Not In/Exists =&gt; Left Outer Join + null check + null count for Not In</a:t>
            </a:r>
          </a:p>
          <a:p>
            <a:pPr lvl="1"/>
            <a:r>
              <a:rPr lang="en-US" dirty="0" smtClean="0"/>
              <a:t>Correlation converted to </a:t>
            </a:r>
            <a:r>
              <a:rPr lang="en-US" dirty="0" err="1" smtClean="0"/>
              <a:t>Gby</a:t>
            </a:r>
            <a:r>
              <a:rPr lang="en-US" dirty="0" smtClean="0"/>
              <a:t> in Sub Query</a:t>
            </a:r>
          </a:p>
          <a:p>
            <a:r>
              <a:rPr lang="en-US" dirty="0" smtClean="0"/>
              <a:t>In spite of long list of Restrictions, possibly useful</a:t>
            </a:r>
          </a:p>
          <a:p>
            <a:pPr lvl="1"/>
            <a:r>
              <a:rPr lang="en-US" dirty="0" smtClean="0"/>
              <a:t>See HIVE-784 for TPCH Queries Q4, Q15, Q16, Q18 written with SQs</a:t>
            </a:r>
          </a:p>
          <a:p>
            <a:pPr lvl="1"/>
            <a:r>
              <a:rPr lang="en-US" dirty="0" smtClean="0"/>
              <a:t>TPCDS Query 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9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2013 Hortonworks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516775" y="1215973"/>
            <a:ext cx="7090745" cy="5122323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r>
              <a:rPr lang="en-US" sz="1100" b="1" dirty="0"/>
              <a:t>-- non </a:t>
            </a:r>
            <a:r>
              <a:rPr lang="en-US" sz="1100" b="1" u="sng" dirty="0" err="1"/>
              <a:t>agg</a:t>
            </a:r>
            <a:r>
              <a:rPr lang="en-US" sz="1100" b="1" u="sng" dirty="0"/>
              <a:t>, </a:t>
            </a:r>
            <a:r>
              <a:rPr lang="en-US" sz="1100" b="1" u="sng" dirty="0" err="1"/>
              <a:t>corr</a:t>
            </a:r>
            <a:endParaRPr lang="en-US" sz="1100" b="1" dirty="0" smtClean="0"/>
          </a:p>
          <a:p>
            <a:r>
              <a:rPr lang="en-US" sz="1100" dirty="0" smtClean="0"/>
              <a:t>select </a:t>
            </a:r>
            <a:r>
              <a:rPr lang="en-US" sz="1100" dirty="0"/>
              <a:t>* </a:t>
            </a:r>
          </a:p>
          <a:p>
            <a:r>
              <a:rPr lang="en-US" sz="1100" dirty="0"/>
              <a:t>from </a:t>
            </a:r>
            <a:r>
              <a:rPr lang="en-US" sz="1100" u="sng" dirty="0" err="1"/>
              <a:t>src</a:t>
            </a:r>
            <a:r>
              <a:rPr lang="en-US" sz="1100" u="sng" dirty="0"/>
              <a:t> b </a:t>
            </a:r>
          </a:p>
          <a:p>
            <a:r>
              <a:rPr lang="en-US" sz="1100" dirty="0"/>
              <a:t>where </a:t>
            </a:r>
            <a:r>
              <a:rPr lang="en-US" sz="1100" dirty="0" err="1"/>
              <a:t>b.key</a:t>
            </a:r>
            <a:r>
              <a:rPr lang="en-US" sz="1100" dirty="0"/>
              <a:t> in</a:t>
            </a:r>
          </a:p>
          <a:p>
            <a:r>
              <a:rPr lang="en-US" sz="1100" dirty="0"/>
              <a:t>        (select </a:t>
            </a:r>
            <a:r>
              <a:rPr lang="en-US" sz="1100" dirty="0" err="1"/>
              <a:t>a.key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from </a:t>
            </a:r>
            <a:r>
              <a:rPr lang="en-US" sz="1100" u="sng" dirty="0" err="1"/>
              <a:t>src</a:t>
            </a:r>
            <a:r>
              <a:rPr lang="en-US" sz="1100" u="sng" dirty="0"/>
              <a:t> a </a:t>
            </a:r>
          </a:p>
          <a:p>
            <a:r>
              <a:rPr lang="en-US" sz="1100" dirty="0"/>
              <a:t>         where </a:t>
            </a:r>
            <a:r>
              <a:rPr lang="en-US" sz="1100" dirty="0" err="1"/>
              <a:t>b.value</a:t>
            </a:r>
            <a:r>
              <a:rPr lang="en-US" sz="1100" dirty="0"/>
              <a:t> = </a:t>
            </a:r>
            <a:r>
              <a:rPr lang="en-US" sz="1100" dirty="0" err="1"/>
              <a:t>a.value</a:t>
            </a:r>
            <a:r>
              <a:rPr lang="en-US" sz="1100" dirty="0"/>
              <a:t> and </a:t>
            </a:r>
            <a:r>
              <a:rPr lang="en-US" sz="1100" dirty="0" err="1"/>
              <a:t>a.key</a:t>
            </a:r>
            <a:r>
              <a:rPr lang="en-US" sz="1100" dirty="0"/>
              <a:t> &gt; '9'</a:t>
            </a:r>
          </a:p>
          <a:p>
            <a:r>
              <a:rPr lang="en-US" sz="1100" dirty="0"/>
              <a:t>        )</a:t>
            </a:r>
          </a:p>
          <a:p>
            <a:r>
              <a:rPr lang="en-US" sz="1100" dirty="0" smtClean="0"/>
              <a:t>;</a:t>
            </a:r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b="1" dirty="0" smtClean="0">
                <a:solidFill>
                  <a:prstClr val="black"/>
                </a:solidFill>
              </a:rPr>
              <a:t>-</a:t>
            </a:r>
            <a:r>
              <a:rPr lang="en-US" sz="1100" b="1" dirty="0">
                <a:solidFill>
                  <a:prstClr val="black"/>
                </a:solidFill>
              </a:rPr>
              <a:t>- non </a:t>
            </a:r>
            <a:r>
              <a:rPr lang="en-US" sz="1100" b="1" dirty="0" err="1">
                <a:solidFill>
                  <a:prstClr val="black"/>
                </a:solidFill>
              </a:rPr>
              <a:t>agg</a:t>
            </a:r>
            <a:r>
              <a:rPr lang="en-US" sz="1100" b="1" dirty="0">
                <a:solidFill>
                  <a:prstClr val="black"/>
                </a:solidFill>
              </a:rPr>
              <a:t>, non </a:t>
            </a:r>
            <a:r>
              <a:rPr lang="en-US" sz="1100" b="1" dirty="0" err="1" smtClean="0">
                <a:solidFill>
                  <a:prstClr val="black"/>
                </a:solidFill>
              </a:rPr>
              <a:t>corr</a:t>
            </a:r>
            <a:endParaRPr lang="en-US" sz="1100" b="1" dirty="0">
              <a:solidFill>
                <a:prstClr val="black"/>
              </a:solidFill>
            </a:endParaRPr>
          </a:p>
          <a:p>
            <a:r>
              <a:rPr lang="en-US" sz="1100" dirty="0" smtClean="0">
                <a:solidFill>
                  <a:prstClr val="black"/>
                </a:solidFill>
              </a:rPr>
              <a:t>select </a:t>
            </a:r>
            <a:r>
              <a:rPr lang="en-US" sz="1100" dirty="0">
                <a:solidFill>
                  <a:prstClr val="black"/>
                </a:solidFill>
              </a:rPr>
              <a:t>key, count(*) </a:t>
            </a:r>
          </a:p>
          <a:p>
            <a:r>
              <a:rPr lang="en-US" sz="1100" dirty="0" smtClean="0">
                <a:solidFill>
                  <a:prstClr val="black"/>
                </a:solidFill>
              </a:rPr>
              <a:t>from </a:t>
            </a:r>
            <a:r>
              <a:rPr lang="en-US" sz="1100" dirty="0" err="1">
                <a:solidFill>
                  <a:prstClr val="black"/>
                </a:solidFill>
              </a:rPr>
              <a:t>src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</a:p>
          <a:p>
            <a:r>
              <a:rPr lang="en-US" sz="1100" dirty="0" smtClean="0">
                <a:solidFill>
                  <a:prstClr val="black"/>
                </a:solidFill>
              </a:rPr>
              <a:t>group </a:t>
            </a:r>
            <a:r>
              <a:rPr lang="en-US" sz="1100" dirty="0">
                <a:solidFill>
                  <a:prstClr val="black"/>
                </a:solidFill>
              </a:rPr>
              <a:t>by key</a:t>
            </a:r>
          </a:p>
          <a:p>
            <a:r>
              <a:rPr lang="en-US" sz="1100" dirty="0" smtClean="0">
                <a:solidFill>
                  <a:prstClr val="black"/>
                </a:solidFill>
              </a:rPr>
              <a:t>having </a:t>
            </a:r>
            <a:r>
              <a:rPr lang="en-US" sz="1100" dirty="0">
                <a:solidFill>
                  <a:prstClr val="black"/>
                </a:solidFill>
              </a:rPr>
              <a:t>count(*) in (select count(*) from </a:t>
            </a:r>
            <a:r>
              <a:rPr lang="en-US" sz="1100" dirty="0" err="1">
                <a:solidFill>
                  <a:prstClr val="black"/>
                </a:solidFill>
              </a:rPr>
              <a:t>src</a:t>
            </a:r>
            <a:r>
              <a:rPr lang="en-US" sz="1100" dirty="0">
                <a:solidFill>
                  <a:prstClr val="black"/>
                </a:solidFill>
              </a:rPr>
              <a:t> s1 where s1.key &gt; '9' group by s1.key )</a:t>
            </a:r>
          </a:p>
          <a:p>
            <a:r>
              <a:rPr lang="en-US" sz="1100" dirty="0" smtClean="0">
                <a:solidFill>
                  <a:prstClr val="black"/>
                </a:solidFill>
              </a:rPr>
              <a:t>;</a:t>
            </a:r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b="1" dirty="0" smtClean="0">
                <a:solidFill>
                  <a:prstClr val="black"/>
                </a:solidFill>
              </a:rPr>
              <a:t>-- </a:t>
            </a:r>
            <a:r>
              <a:rPr lang="en-US" sz="1100" b="1" dirty="0" err="1" smtClean="0">
                <a:solidFill>
                  <a:prstClr val="black"/>
                </a:solidFill>
              </a:rPr>
              <a:t>tpch</a:t>
            </a:r>
            <a:r>
              <a:rPr lang="en-US" sz="1100" b="1" dirty="0" smtClean="0">
                <a:solidFill>
                  <a:prstClr val="black"/>
                </a:solidFill>
              </a:rPr>
              <a:t> </a:t>
            </a:r>
            <a:r>
              <a:rPr lang="en-US" sz="1100" b="1" dirty="0">
                <a:solidFill>
                  <a:prstClr val="black"/>
                </a:solidFill>
              </a:rPr>
              <a:t>Q4</a:t>
            </a:r>
          </a:p>
          <a:p>
            <a:r>
              <a:rPr lang="en-US" sz="1100" dirty="0">
                <a:solidFill>
                  <a:prstClr val="black"/>
                </a:solidFill>
              </a:rPr>
              <a:t>select </a:t>
            </a:r>
            <a:r>
              <a:rPr lang="en-US" sz="1100" dirty="0" err="1">
                <a:solidFill>
                  <a:prstClr val="black"/>
                </a:solidFill>
              </a:rPr>
              <a:t>o_orderpriority</a:t>
            </a:r>
            <a:r>
              <a:rPr lang="en-US" sz="1100" dirty="0">
                <a:solidFill>
                  <a:prstClr val="black"/>
                </a:solidFill>
              </a:rPr>
              <a:t>, count(*) as </a:t>
            </a:r>
            <a:r>
              <a:rPr lang="en-US" sz="1100" dirty="0" err="1">
                <a:solidFill>
                  <a:prstClr val="black"/>
                </a:solidFill>
              </a:rPr>
              <a:t>order_count</a:t>
            </a:r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from orders o</a:t>
            </a:r>
          </a:p>
          <a:p>
            <a:r>
              <a:rPr lang="en-US" sz="1100" dirty="0">
                <a:solidFill>
                  <a:prstClr val="black"/>
                </a:solidFill>
              </a:rPr>
              <a:t>where</a:t>
            </a:r>
          </a:p>
          <a:p>
            <a:r>
              <a:rPr lang="en-US" sz="1100" dirty="0">
                <a:solidFill>
                  <a:prstClr val="black"/>
                </a:solidFill>
              </a:rPr>
              <a:t>  </a:t>
            </a:r>
            <a:r>
              <a:rPr lang="en-US" sz="1100" dirty="0" err="1">
                <a:solidFill>
                  <a:prstClr val="black"/>
                </a:solidFill>
              </a:rPr>
              <a:t>unix_timestamp</a:t>
            </a:r>
            <a:r>
              <a:rPr lang="en-US" sz="1100" dirty="0">
                <a:solidFill>
                  <a:prstClr val="black"/>
                </a:solidFill>
              </a:rPr>
              <a:t>(</a:t>
            </a:r>
            <a:r>
              <a:rPr lang="en-US" sz="1100" dirty="0" err="1">
                <a:solidFill>
                  <a:prstClr val="black"/>
                </a:solidFill>
              </a:rPr>
              <a:t>o_orderdate</a:t>
            </a:r>
            <a:r>
              <a:rPr lang="en-US" sz="1100" dirty="0">
                <a:solidFill>
                  <a:prstClr val="black"/>
                </a:solidFill>
              </a:rPr>
              <a:t>, '</a:t>
            </a:r>
            <a:r>
              <a:rPr lang="en-US" sz="1100" dirty="0" err="1">
                <a:solidFill>
                  <a:prstClr val="black"/>
                </a:solidFill>
              </a:rPr>
              <a:t>yyyy</a:t>
            </a:r>
            <a:r>
              <a:rPr lang="en-US" sz="1100" dirty="0">
                <a:solidFill>
                  <a:prstClr val="black"/>
                </a:solidFill>
              </a:rPr>
              <a:t>-MM-</a:t>
            </a:r>
            <a:r>
              <a:rPr lang="en-US" sz="1100" dirty="0" err="1">
                <a:solidFill>
                  <a:prstClr val="black"/>
                </a:solidFill>
              </a:rPr>
              <a:t>dd</a:t>
            </a:r>
            <a:r>
              <a:rPr lang="en-US" sz="1100" dirty="0">
                <a:solidFill>
                  <a:prstClr val="black"/>
                </a:solidFill>
              </a:rPr>
              <a:t>') &gt;= </a:t>
            </a:r>
            <a:r>
              <a:rPr lang="en-US" sz="1100" dirty="0" err="1">
                <a:solidFill>
                  <a:prstClr val="black"/>
                </a:solidFill>
              </a:rPr>
              <a:t>unix_timestamp</a:t>
            </a:r>
            <a:r>
              <a:rPr lang="en-US" sz="1100" dirty="0">
                <a:solidFill>
                  <a:prstClr val="black"/>
                </a:solidFill>
              </a:rPr>
              <a:t>('1993-07-01', '</a:t>
            </a:r>
            <a:r>
              <a:rPr lang="en-US" sz="1100" dirty="0" err="1">
                <a:solidFill>
                  <a:prstClr val="black"/>
                </a:solidFill>
              </a:rPr>
              <a:t>yyyy</a:t>
            </a:r>
            <a:r>
              <a:rPr lang="en-US" sz="1100" dirty="0">
                <a:solidFill>
                  <a:prstClr val="black"/>
                </a:solidFill>
              </a:rPr>
              <a:t>-MM-</a:t>
            </a:r>
            <a:r>
              <a:rPr lang="en-US" sz="1100" dirty="0" err="1">
                <a:solidFill>
                  <a:prstClr val="black"/>
                </a:solidFill>
              </a:rPr>
              <a:t>dd</a:t>
            </a:r>
            <a:r>
              <a:rPr lang="en-US" sz="1100" dirty="0">
                <a:solidFill>
                  <a:prstClr val="black"/>
                </a:solidFill>
              </a:rPr>
              <a:t>')</a:t>
            </a:r>
          </a:p>
          <a:p>
            <a:r>
              <a:rPr lang="en-US" sz="1100" dirty="0">
                <a:solidFill>
                  <a:prstClr val="black"/>
                </a:solidFill>
              </a:rPr>
              <a:t>  and </a:t>
            </a:r>
            <a:r>
              <a:rPr lang="en-US" sz="1100" dirty="0" err="1">
                <a:solidFill>
                  <a:prstClr val="black"/>
                </a:solidFill>
              </a:rPr>
              <a:t>unix_timestamp</a:t>
            </a:r>
            <a:r>
              <a:rPr lang="en-US" sz="1100" dirty="0">
                <a:solidFill>
                  <a:prstClr val="black"/>
                </a:solidFill>
              </a:rPr>
              <a:t>(</a:t>
            </a:r>
            <a:r>
              <a:rPr lang="en-US" sz="1100" dirty="0" err="1">
                <a:solidFill>
                  <a:prstClr val="black"/>
                </a:solidFill>
              </a:rPr>
              <a:t>o_orderdate</a:t>
            </a:r>
            <a:r>
              <a:rPr lang="en-US" sz="1100" dirty="0">
                <a:solidFill>
                  <a:prstClr val="black"/>
                </a:solidFill>
              </a:rPr>
              <a:t>, '</a:t>
            </a:r>
            <a:r>
              <a:rPr lang="en-US" sz="1100" dirty="0" err="1">
                <a:solidFill>
                  <a:prstClr val="black"/>
                </a:solidFill>
              </a:rPr>
              <a:t>yyyy</a:t>
            </a:r>
            <a:r>
              <a:rPr lang="en-US" sz="1100" dirty="0">
                <a:solidFill>
                  <a:prstClr val="black"/>
                </a:solidFill>
              </a:rPr>
              <a:t>-MM-</a:t>
            </a:r>
            <a:r>
              <a:rPr lang="en-US" sz="1100" dirty="0" err="1">
                <a:solidFill>
                  <a:prstClr val="black"/>
                </a:solidFill>
              </a:rPr>
              <a:t>dd</a:t>
            </a:r>
            <a:r>
              <a:rPr lang="en-US" sz="1100" dirty="0">
                <a:solidFill>
                  <a:prstClr val="black"/>
                </a:solidFill>
              </a:rPr>
              <a:t>') &lt; </a:t>
            </a:r>
            <a:r>
              <a:rPr lang="en-US" sz="1100" dirty="0" err="1">
                <a:solidFill>
                  <a:prstClr val="black"/>
                </a:solidFill>
              </a:rPr>
              <a:t>unix_timestamp</a:t>
            </a:r>
            <a:r>
              <a:rPr lang="en-US" sz="1100" dirty="0">
                <a:solidFill>
                  <a:prstClr val="black"/>
                </a:solidFill>
              </a:rPr>
              <a:t>('1993-10-01', '</a:t>
            </a:r>
            <a:r>
              <a:rPr lang="en-US" sz="1100" dirty="0" err="1">
                <a:solidFill>
                  <a:prstClr val="black"/>
                </a:solidFill>
              </a:rPr>
              <a:t>yyyy</a:t>
            </a:r>
            <a:r>
              <a:rPr lang="en-US" sz="1100" dirty="0">
                <a:solidFill>
                  <a:prstClr val="black"/>
                </a:solidFill>
              </a:rPr>
              <a:t>-MM-</a:t>
            </a:r>
            <a:r>
              <a:rPr lang="en-US" sz="1100" dirty="0" err="1">
                <a:solidFill>
                  <a:prstClr val="black"/>
                </a:solidFill>
              </a:rPr>
              <a:t>dd</a:t>
            </a:r>
            <a:r>
              <a:rPr lang="en-US" sz="1100" dirty="0">
                <a:solidFill>
                  <a:prstClr val="black"/>
                </a:solidFill>
              </a:rPr>
              <a:t>')</a:t>
            </a:r>
          </a:p>
          <a:p>
            <a:r>
              <a:rPr lang="en-US" sz="1100" dirty="0">
                <a:solidFill>
                  <a:prstClr val="black"/>
                </a:solidFill>
              </a:rPr>
              <a:t>  and exists (</a:t>
            </a:r>
          </a:p>
          <a:p>
            <a:r>
              <a:rPr lang="en-US" sz="1100" dirty="0">
                <a:solidFill>
                  <a:prstClr val="black"/>
                </a:solidFill>
              </a:rPr>
              <a:t>            select *</a:t>
            </a:r>
          </a:p>
          <a:p>
            <a:r>
              <a:rPr lang="en-US" sz="1100" dirty="0">
                <a:solidFill>
                  <a:prstClr val="black"/>
                </a:solidFill>
              </a:rPr>
              <a:t>            from </a:t>
            </a:r>
            <a:r>
              <a:rPr lang="en-US" sz="1100" dirty="0" err="1">
                <a:solidFill>
                  <a:prstClr val="black"/>
                </a:solidFill>
              </a:rPr>
              <a:t>lineitem</a:t>
            </a:r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            where</a:t>
            </a:r>
          </a:p>
          <a:p>
            <a:r>
              <a:rPr lang="en-US" sz="1100" dirty="0">
                <a:solidFill>
                  <a:prstClr val="black"/>
                </a:solidFill>
              </a:rPr>
              <a:t>              </a:t>
            </a:r>
            <a:r>
              <a:rPr lang="en-US" sz="1100" dirty="0" err="1">
                <a:solidFill>
                  <a:prstClr val="black"/>
                </a:solidFill>
              </a:rPr>
              <a:t>l_orderkey</a:t>
            </a:r>
            <a:r>
              <a:rPr lang="en-US" sz="1100" dirty="0">
                <a:solidFill>
                  <a:prstClr val="black"/>
                </a:solidFill>
              </a:rPr>
              <a:t> = </a:t>
            </a:r>
            <a:r>
              <a:rPr lang="en-US" sz="1100" dirty="0" err="1">
                <a:solidFill>
                  <a:prstClr val="black"/>
                </a:solidFill>
              </a:rPr>
              <a:t>o.o_orderkey</a:t>
            </a:r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              and </a:t>
            </a:r>
            <a:r>
              <a:rPr lang="en-US" sz="1100" dirty="0" err="1">
                <a:solidFill>
                  <a:prstClr val="black"/>
                </a:solidFill>
              </a:rPr>
              <a:t>l_commitdate</a:t>
            </a:r>
            <a:r>
              <a:rPr lang="en-US" sz="1100" dirty="0">
                <a:solidFill>
                  <a:prstClr val="black"/>
                </a:solidFill>
              </a:rPr>
              <a:t> &lt; </a:t>
            </a:r>
            <a:r>
              <a:rPr lang="en-US" sz="1100" dirty="0" err="1">
                <a:solidFill>
                  <a:prstClr val="black"/>
                </a:solidFill>
              </a:rPr>
              <a:t>l_receiptdate</a:t>
            </a:r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            )</a:t>
            </a:r>
          </a:p>
          <a:p>
            <a:r>
              <a:rPr lang="en-US" sz="1100" dirty="0">
                <a:solidFill>
                  <a:prstClr val="black"/>
                </a:solidFill>
              </a:rPr>
              <a:t>group by </a:t>
            </a:r>
            <a:r>
              <a:rPr lang="en-US" sz="1100" dirty="0" err="1">
                <a:solidFill>
                  <a:prstClr val="black"/>
                </a:solidFill>
              </a:rPr>
              <a:t>o_orderpriority</a:t>
            </a:r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order by </a:t>
            </a:r>
            <a:r>
              <a:rPr lang="en-US" sz="1100" dirty="0" err="1">
                <a:solidFill>
                  <a:prstClr val="black"/>
                </a:solidFill>
              </a:rPr>
              <a:t>o_orderpriority</a:t>
            </a:r>
            <a:r>
              <a:rPr lang="en-US" sz="1100" dirty="0" smtClean="0">
                <a:solidFill>
                  <a:prstClr val="black"/>
                </a:solidFill>
              </a:rPr>
              <a:t>;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2013 Hortonworks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 want to use old-style Join syntax: join conditions in Where clause</a:t>
            </a:r>
          </a:p>
          <a:p>
            <a:r>
              <a:rPr lang="en-US" dirty="0" smtClean="0"/>
              <a:t>Sub problems:</a:t>
            </a:r>
          </a:p>
          <a:p>
            <a:pPr lvl="1"/>
            <a:r>
              <a:rPr lang="en-US" dirty="0" smtClean="0"/>
              <a:t>HIVE-5556: Push Join conditions up Join tree.</a:t>
            </a:r>
          </a:p>
          <a:p>
            <a:pPr lvl="2"/>
            <a:r>
              <a:rPr lang="en-US" dirty="0" smtClean="0"/>
              <a:t>So A join B join C on </a:t>
            </a:r>
            <a:r>
              <a:rPr lang="en-US" dirty="0" err="1" smtClean="0"/>
              <a:t>A.x</a:t>
            </a:r>
            <a:r>
              <a:rPr lang="en-US" dirty="0" smtClean="0"/>
              <a:t> = </a:t>
            </a:r>
            <a:r>
              <a:rPr lang="en-US" dirty="0" err="1" smtClean="0"/>
              <a:t>B.x</a:t>
            </a:r>
            <a:r>
              <a:rPr lang="en-US" dirty="0" smtClean="0"/>
              <a:t> and </a:t>
            </a:r>
            <a:r>
              <a:rPr lang="en-US" dirty="0" err="1" smtClean="0"/>
              <a:t>A.y</a:t>
            </a:r>
            <a:r>
              <a:rPr lang="en-US" dirty="0" smtClean="0"/>
              <a:t> = </a:t>
            </a:r>
            <a:r>
              <a:rPr lang="en-US" dirty="0" err="1" smtClean="0"/>
              <a:t>C.y</a:t>
            </a:r>
            <a:r>
              <a:rPr lang="en-US" dirty="0" smtClean="0"/>
              <a:t> should be handled as:</a:t>
            </a:r>
          </a:p>
          <a:p>
            <a:pPr lvl="3"/>
            <a:r>
              <a:rPr lang="en-US" dirty="0"/>
              <a:t>A join B on </a:t>
            </a:r>
            <a:r>
              <a:rPr lang="en-US" dirty="0" err="1"/>
              <a:t>A.x</a:t>
            </a:r>
            <a:r>
              <a:rPr lang="en-US" dirty="0"/>
              <a:t> = </a:t>
            </a:r>
            <a:r>
              <a:rPr lang="en-US" dirty="0" err="1"/>
              <a:t>B.x</a:t>
            </a:r>
            <a:r>
              <a:rPr lang="en-US" dirty="0"/>
              <a:t> </a:t>
            </a:r>
            <a:r>
              <a:rPr lang="en-US" dirty="0" smtClean="0"/>
              <a:t> join </a:t>
            </a:r>
            <a:r>
              <a:rPr lang="en-US" dirty="0"/>
              <a:t>C </a:t>
            </a:r>
            <a:r>
              <a:rPr lang="en-US" dirty="0" smtClean="0"/>
              <a:t>on </a:t>
            </a:r>
            <a:r>
              <a:rPr lang="en-US" dirty="0" err="1" smtClean="0"/>
              <a:t>A.y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C.y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Fix holes in handling of Join Tree merging</a:t>
            </a:r>
          </a:p>
          <a:p>
            <a:pPr lvl="1"/>
            <a:r>
              <a:rPr lang="en-US" dirty="0" smtClean="0"/>
              <a:t>HIVE-5557: Push ‘qualifying’ predicates from Where Clause up Join Tree</a:t>
            </a:r>
          </a:p>
          <a:p>
            <a:pPr lvl="1"/>
            <a:r>
              <a:rPr lang="en-US" dirty="0" smtClean="0"/>
              <a:t>HIVE-5558: support alternate syntax for cross product (allow use of comma).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Hortonworks_PPT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Hortonworks_PPT_1.potx</Template>
  <TotalTime>7611</TotalTime>
  <Words>485</Words>
  <Application>Microsoft Macintosh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Hortonworks_PPT_1</vt:lpstr>
      <vt:lpstr>Algebraic Transformations</vt:lpstr>
      <vt:lpstr>Sub Query transformation </vt:lpstr>
      <vt:lpstr>Some Examples</vt:lpstr>
      <vt:lpstr>Join syntax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Eric Delin</dc:creator>
  <cp:keywords/>
  <dc:description/>
  <cp:lastModifiedBy>Harish Butani</cp:lastModifiedBy>
  <cp:revision>103</cp:revision>
  <dcterms:created xsi:type="dcterms:W3CDTF">2011-10-31T20:24:39Z</dcterms:created>
  <dcterms:modified xsi:type="dcterms:W3CDTF">2013-11-19T23:55:21Z</dcterms:modified>
  <cp:category/>
</cp:coreProperties>
</file>