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8" r:id="rId2"/>
    <p:sldId id="553" r:id="rId3"/>
    <p:sldId id="554" r:id="rId4"/>
    <p:sldId id="555" r:id="rId5"/>
    <p:sldId id="556" r:id="rId6"/>
    <p:sldId id="557" r:id="rId7"/>
    <p:sldId id="560" r:id="rId8"/>
    <p:sldId id="559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HiveServer2HA-RollingUpgrade" id="{B5A0B765-00DD-A241-AA2E-130C5468B00A}">
          <p14:sldIdLst>
            <p14:sldId id="378"/>
            <p14:sldId id="553"/>
            <p14:sldId id="554"/>
            <p14:sldId id="555"/>
            <p14:sldId id="556"/>
            <p14:sldId id="557"/>
            <p14:sldId id="560"/>
            <p14:sldId id="5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 autoAdjust="0"/>
    <p:restoredTop sz="89706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4/22/15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4/22/15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1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1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58560" y="44094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81103" y="416186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238912" y="493299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32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800"/>
            </a:lvl2pPr>
            <a:lvl3pPr marL="1081088" indent="-166688">
              <a:buFont typeface="Lucida Grande"/>
              <a:buChar char="–"/>
              <a:defRPr sz="2400"/>
            </a:lvl3pPr>
            <a:lvl4pPr marL="1543050" indent="-171450">
              <a:defRPr sz="2000"/>
            </a:lvl4pPr>
            <a:lvl5pPr marL="2005013" indent="-176213">
              <a:buFont typeface="Lucida Grande"/>
              <a:buChar char="-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2014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84" y="149225"/>
            <a:ext cx="8229600" cy="10160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36083"/>
            <a:ext cx="8229600" cy="881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9" r:id="rId2"/>
    <p:sldLayoutId id="2147483665" r:id="rId3"/>
    <p:sldLayoutId id="2147483660" r:id="rId4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070617"/>
            <a:ext cx="8431088" cy="1603633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HiveServer2 </a:t>
            </a:r>
            <a:r>
              <a:rPr lang="en-US" sz="4400" dirty="0"/>
              <a:t>HA/Rolling Upgrade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916" y="4684337"/>
            <a:ext cx="4473575" cy="475877"/>
          </a:xfrm>
        </p:spPr>
        <p:txBody>
          <a:bodyPr/>
          <a:lstStyle/>
          <a:p>
            <a:r>
              <a:rPr lang="en-US" dirty="0" smtClean="0"/>
              <a:t>April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241" y="2963322"/>
            <a:ext cx="4849114" cy="16865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Vaibhav Gumashta</a:t>
            </a:r>
          </a:p>
          <a:p>
            <a:r>
              <a:rPr lang="en-US" dirty="0" err="1" smtClean="0"/>
              <a:t>vgumashta@hortonworks.com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vaibhavgumashta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 out of </a:t>
            </a:r>
            <a:r>
              <a:rPr lang="en-US" dirty="0" smtClean="0"/>
              <a:t>box </a:t>
            </a:r>
            <a:r>
              <a:rPr lang="en-US" dirty="0"/>
              <a:t>HA</a:t>
            </a:r>
          </a:p>
          <a:p>
            <a:pPr lvl="1"/>
            <a:r>
              <a:rPr lang="en-US" dirty="0"/>
              <a:t>Using external load </a:t>
            </a:r>
            <a:r>
              <a:rPr lang="en-US" dirty="0" smtClean="0"/>
              <a:t>balancer.</a:t>
            </a:r>
            <a:endParaRPr lang="en-US" dirty="0"/>
          </a:p>
          <a:p>
            <a:r>
              <a:rPr lang="en-US" dirty="0"/>
              <a:t>No Rolling Upgrade</a:t>
            </a:r>
          </a:p>
          <a:p>
            <a:pPr lvl="1"/>
            <a:r>
              <a:rPr lang="en-US" dirty="0"/>
              <a:t>Upgrade </a:t>
            </a:r>
            <a:r>
              <a:rPr lang="en-US" dirty="0" smtClean="0"/>
              <a:t>downtime.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HiveServer2 &lt; Hive 14</a:t>
            </a:r>
          </a:p>
        </p:txBody>
      </p:sp>
    </p:spTree>
    <p:extLst>
      <p:ext uri="{BB962C8B-B14F-4D97-AF65-F5344CB8AC3E}">
        <p14:creationId xmlns:p14="http://schemas.microsoft.com/office/powerpoint/2010/main" val="10429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3510307"/>
            <a:ext cx="8229600" cy="2956324"/>
          </a:xfrm>
        </p:spPr>
        <p:txBody>
          <a:bodyPr/>
          <a:lstStyle/>
          <a:p>
            <a:r>
              <a:rPr lang="en-US" sz="2200" b="0" dirty="0" smtClean="0"/>
              <a:t>HiveServer2 instances create persistent ephemeral node (thanks Apache Curator!) on </a:t>
            </a:r>
            <a:r>
              <a:rPr lang="en-US" sz="2200" b="0" dirty="0" err="1" smtClean="0"/>
              <a:t>ZooKeeper</a:t>
            </a:r>
            <a:r>
              <a:rPr lang="en-US" sz="2200" b="0" dirty="0" smtClean="0"/>
              <a:t> under a configurable namespace.</a:t>
            </a:r>
          </a:p>
          <a:p>
            <a:r>
              <a:rPr lang="en-US" sz="2200" b="0" dirty="0" smtClean="0"/>
              <a:t> JDBC driver randomly picks an HS2 instance from ZK &amp; opens a sticky session.</a:t>
            </a:r>
          </a:p>
          <a:p>
            <a:r>
              <a:rPr lang="en-US" sz="2200" b="0" dirty="0" smtClean="0"/>
              <a:t>Security note: on secure cluster, namespace</a:t>
            </a:r>
            <a:r>
              <a:rPr lang="en-US" sz="2200" b="0" dirty="0"/>
              <a:t> </a:t>
            </a:r>
            <a:r>
              <a:rPr lang="en-US" sz="2200" b="0" dirty="0" smtClean="0"/>
              <a:t>&amp; nodes owned by user running HS2 process (HS2 – ZK </a:t>
            </a:r>
            <a:r>
              <a:rPr lang="en-US" sz="2200" b="0" dirty="0" err="1" smtClean="0"/>
              <a:t>kerberized</a:t>
            </a:r>
            <a:r>
              <a:rPr lang="en-US" sz="2200" b="0" dirty="0" smtClean="0"/>
              <a:t>); JDBC only has read access.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HIVE-8376 : Dynamic service discovery</a:t>
            </a:r>
          </a:p>
        </p:txBody>
      </p:sp>
      <p:pic>
        <p:nvPicPr>
          <p:cNvPr id="6" name="Picture 5" descr="https://lh3.googleusercontent.com/2GtvdPC8CsuPSr7ogeiRv2k7z9RZ2oWVKlwjKJn5M0LtYAG8ojxSQoO0OibIbN3wTknrxhXaP5yw29Ss9MMD1A5YyBxqkNg_cOZuCvXFDb4PzXevV_epFvzPC6hEuAhQrCCnyv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7" y="1176538"/>
            <a:ext cx="6267221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0" dirty="0"/>
              <a:t>Bring up </a:t>
            </a:r>
            <a:r>
              <a:rPr lang="en-US" sz="2200" b="0" dirty="0" smtClean="0"/>
              <a:t>ZK and </a:t>
            </a:r>
            <a:r>
              <a:rPr lang="en-US" sz="2200" b="0" dirty="0"/>
              <a:t>set the following:</a:t>
            </a:r>
          </a:p>
          <a:p>
            <a:r>
              <a:rPr lang="en-US" sz="2200" b="0" dirty="0">
                <a:latin typeface="Courier New"/>
                <a:cs typeface="Courier New"/>
              </a:rPr>
              <a:t>hive.server2.support.dynamic.service.discovery : </a:t>
            </a:r>
            <a:r>
              <a:rPr lang="en-US" sz="2200" b="0" dirty="0" smtClean="0">
                <a:latin typeface="Courier New"/>
                <a:cs typeface="Courier New"/>
              </a:rPr>
              <a:t>true.</a:t>
            </a:r>
            <a:endParaRPr lang="en-US" sz="2200" b="0" dirty="0">
              <a:latin typeface="Courier New"/>
              <a:cs typeface="Courier New"/>
            </a:endParaRPr>
          </a:p>
          <a:p>
            <a:r>
              <a:rPr lang="en-US" sz="2200" b="0" dirty="0" err="1" smtClean="0">
                <a:latin typeface="Courier New"/>
                <a:cs typeface="Courier New"/>
              </a:rPr>
              <a:t>hive.zookeeper.quorum</a:t>
            </a:r>
            <a:r>
              <a:rPr lang="en-US" sz="2200" b="0" dirty="0">
                <a:cs typeface="Courier New"/>
              </a:rPr>
              <a:t> </a:t>
            </a:r>
            <a:r>
              <a:rPr lang="en-US" sz="2200" b="0" dirty="0" smtClean="0">
                <a:cs typeface="Courier New"/>
              </a:rPr>
              <a:t>:</a:t>
            </a:r>
            <a:r>
              <a:rPr lang="en-US" sz="2200" b="0" dirty="0" smtClean="0">
                <a:latin typeface="Courier New"/>
                <a:cs typeface="Courier New"/>
              </a:rPr>
              <a:t> &lt;host1</a:t>
            </a:r>
            <a:r>
              <a:rPr lang="en-US" sz="2200" b="0" dirty="0">
                <a:latin typeface="Courier New"/>
                <a:cs typeface="Courier New"/>
              </a:rPr>
              <a:t>:port1, host2:port2, host3:</a:t>
            </a:r>
            <a:r>
              <a:rPr lang="en-US" sz="2200" b="0" dirty="0" smtClean="0">
                <a:latin typeface="Courier New"/>
                <a:cs typeface="Courier New"/>
              </a:rPr>
              <a:t>port3&gt; </a:t>
            </a:r>
            <a:r>
              <a:rPr lang="en-US" sz="2200" b="0" dirty="0">
                <a:cs typeface="Courier New"/>
              </a:rPr>
              <a:t>(comma separated list of </a:t>
            </a:r>
            <a:r>
              <a:rPr lang="en-US" sz="2200" b="0" dirty="0" smtClean="0">
                <a:cs typeface="Courier New"/>
              </a:rPr>
              <a:t>ZK </a:t>
            </a:r>
            <a:r>
              <a:rPr lang="en-US" sz="2200" b="0" dirty="0" err="1" smtClean="0">
                <a:cs typeface="Courier New"/>
              </a:rPr>
              <a:t>host:port</a:t>
            </a:r>
            <a:r>
              <a:rPr lang="en-US" sz="2200" b="0" dirty="0" smtClean="0">
                <a:cs typeface="Courier New"/>
              </a:rPr>
              <a:t>).</a:t>
            </a:r>
            <a:endParaRPr lang="en-US" sz="2200" b="0" dirty="0">
              <a:cs typeface="Courier New"/>
            </a:endParaRPr>
          </a:p>
          <a:p>
            <a:r>
              <a:rPr lang="en-US" sz="2200" b="0" dirty="0">
                <a:latin typeface="Courier New"/>
                <a:cs typeface="Courier New"/>
              </a:rPr>
              <a:t>hive.server2.</a:t>
            </a:r>
            <a:r>
              <a:rPr lang="en-US" sz="2200" b="0" dirty="0" smtClean="0">
                <a:latin typeface="Courier New"/>
                <a:cs typeface="Courier New"/>
              </a:rPr>
              <a:t>zookeeper.namespace : </a:t>
            </a:r>
            <a:r>
              <a:rPr lang="en-US" sz="2200" b="0" dirty="0">
                <a:latin typeface="Courier New"/>
                <a:cs typeface="Courier New"/>
              </a:rPr>
              <a:t>&lt;namespace&gt;. </a:t>
            </a:r>
            <a:r>
              <a:rPr lang="en-US" sz="2200" b="0" dirty="0">
                <a:cs typeface="Courier New"/>
              </a:rPr>
              <a:t>Each </a:t>
            </a:r>
            <a:r>
              <a:rPr lang="en-US" sz="2200" b="0" dirty="0" smtClean="0">
                <a:cs typeface="Courier New"/>
              </a:rPr>
              <a:t>HS2 instance </a:t>
            </a:r>
            <a:r>
              <a:rPr lang="en-US" sz="2200" b="0" dirty="0">
                <a:cs typeface="Courier New"/>
              </a:rPr>
              <a:t>that comes up will create a </a:t>
            </a:r>
            <a:r>
              <a:rPr lang="en-US" sz="2200" b="0" dirty="0" err="1">
                <a:cs typeface="Courier New"/>
              </a:rPr>
              <a:t>znode</a:t>
            </a:r>
            <a:r>
              <a:rPr lang="en-US" sz="2200" b="0" dirty="0">
                <a:cs typeface="Courier New"/>
              </a:rPr>
              <a:t> under this namespace (default : hiveserver2).</a:t>
            </a:r>
          </a:p>
          <a:p>
            <a:r>
              <a:rPr lang="en-US" sz="2200" b="0" dirty="0" err="1">
                <a:latin typeface="Courier New"/>
                <a:cs typeface="Courier New"/>
              </a:rPr>
              <a:t>hive.zookeeper.session.timeout</a:t>
            </a:r>
            <a:r>
              <a:rPr lang="en-US" sz="2200" b="0" dirty="0">
                <a:latin typeface="Courier New"/>
                <a:cs typeface="Courier New"/>
              </a:rPr>
              <a:t> : &lt;timeout&gt; </a:t>
            </a:r>
            <a:r>
              <a:rPr lang="en-US" sz="2200" b="0" dirty="0">
                <a:cs typeface="Courier New"/>
              </a:rPr>
              <a:t>(default : 600s)</a:t>
            </a:r>
            <a:r>
              <a:rPr lang="en-US" sz="2200" b="0" dirty="0" smtClean="0">
                <a:cs typeface="Courier New"/>
              </a:rPr>
              <a:t>.</a:t>
            </a:r>
            <a:endParaRPr lang="en-US" sz="2200" b="0" dirty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 : Server Settings</a:t>
            </a:r>
          </a:p>
        </p:txBody>
      </p:sp>
    </p:spTree>
    <p:extLst>
      <p:ext uri="{BB962C8B-B14F-4D97-AF65-F5344CB8AC3E}">
        <p14:creationId xmlns:p14="http://schemas.microsoft.com/office/powerpoint/2010/main" val="128698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JDBC 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: </a:t>
            </a:r>
          </a:p>
          <a:p>
            <a:pPr marL="0" indent="0">
              <a:buNone/>
            </a:pPr>
            <a:r>
              <a:rPr lang="en-US" sz="2000" b="0" dirty="0" smtClean="0">
                <a:latin typeface="Courier New"/>
                <a:cs typeface="Courier New"/>
              </a:rPr>
              <a:t>jdbc:hive2</a:t>
            </a:r>
            <a:r>
              <a:rPr lang="en-US" sz="2000" b="0" dirty="0">
                <a:latin typeface="Courier New"/>
                <a:cs typeface="Courier New"/>
              </a:rPr>
              <a:t>://</a:t>
            </a:r>
            <a:r>
              <a:rPr lang="en-US" sz="2000" b="0" dirty="0" smtClean="0">
                <a:latin typeface="Courier New"/>
                <a:cs typeface="Courier New"/>
              </a:rPr>
              <a:t>&lt;</a:t>
            </a:r>
            <a:r>
              <a:rPr lang="en-US" sz="2000" b="0" dirty="0" err="1" smtClean="0">
                <a:latin typeface="Courier New"/>
                <a:cs typeface="Courier New"/>
              </a:rPr>
              <a:t>zk_ensemble</a:t>
            </a:r>
            <a:r>
              <a:rPr lang="en-US" sz="2000" b="0" dirty="0" smtClean="0">
                <a:latin typeface="Courier New"/>
                <a:cs typeface="Courier New"/>
              </a:rPr>
              <a:t>&gt;</a:t>
            </a:r>
            <a:r>
              <a:rPr lang="en-US" sz="2000" b="0" dirty="0">
                <a:latin typeface="Courier New"/>
                <a:cs typeface="Courier New"/>
              </a:rPr>
              <a:t>/;</a:t>
            </a:r>
            <a:r>
              <a:rPr lang="en-US" sz="2000" b="0" dirty="0" err="1">
                <a:latin typeface="Courier New"/>
                <a:cs typeface="Courier New"/>
              </a:rPr>
              <a:t>serviceDiscoveryMode</a:t>
            </a:r>
            <a:r>
              <a:rPr lang="en-US" sz="2000" b="0" dirty="0">
                <a:latin typeface="Courier New"/>
                <a:cs typeface="Courier New"/>
              </a:rPr>
              <a:t>=</a:t>
            </a:r>
            <a:r>
              <a:rPr lang="en-US" sz="2000" b="0" dirty="0" err="1">
                <a:latin typeface="Courier New"/>
                <a:cs typeface="Courier New"/>
              </a:rPr>
              <a:t>zooKeeper;zooKeeperNamespace</a:t>
            </a:r>
            <a:r>
              <a:rPr lang="en-US" sz="2000" b="0" dirty="0">
                <a:latin typeface="Courier New"/>
                <a:cs typeface="Courier New"/>
              </a:rPr>
              <a:t>=</a:t>
            </a:r>
            <a:r>
              <a:rPr lang="en-US" sz="2000" b="0" dirty="0" smtClean="0">
                <a:latin typeface="Courier New"/>
                <a:cs typeface="Courier New"/>
              </a:rPr>
              <a:t>&lt;hs2_zk_namespace&gt;</a:t>
            </a:r>
            <a:r>
              <a:rPr lang="en-US" sz="2000" b="0" dirty="0" smtClean="0"/>
              <a:t>. </a:t>
            </a:r>
          </a:p>
          <a:p>
            <a:r>
              <a:rPr lang="en-US" sz="2000" b="0" dirty="0" smtClean="0"/>
              <a:t>JDBC driver connects to ZK, &amp; selects an HS2 instance at random. Creates a sticky session to the server instance.</a:t>
            </a:r>
            <a:endParaRPr lang="en-US" sz="2000" b="0" dirty="0" smtClean="0">
              <a:cs typeface="Courier New"/>
            </a:endParaRPr>
          </a:p>
          <a:p>
            <a:endParaRPr lang="en-US" sz="2000" b="0" dirty="0"/>
          </a:p>
          <a:p>
            <a:endParaRPr lang="en-US" sz="2000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 : JDBC </a:t>
            </a:r>
            <a:r>
              <a:rPr lang="en-US" dirty="0" smtClean="0"/>
              <a:t>Settings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Ensure settings are in place as shown before.</a:t>
            </a:r>
          </a:p>
          <a:p>
            <a:r>
              <a:rPr lang="en-US" sz="2200" b="0" dirty="0" smtClean="0"/>
              <a:t>Start HS2 instances of version1.</a:t>
            </a:r>
          </a:p>
          <a:p>
            <a:r>
              <a:rPr lang="en-US" sz="2200" b="0" dirty="0" smtClean="0"/>
              <a:t>When upgrading, start instances of version2.</a:t>
            </a:r>
          </a:p>
          <a:p>
            <a:r>
              <a:rPr lang="en-US" sz="2200" b="0" dirty="0" smtClean="0"/>
              <a:t>Now run: </a:t>
            </a:r>
          </a:p>
          <a:p>
            <a:pPr marL="0" indent="0">
              <a:buNone/>
            </a:pPr>
            <a:r>
              <a:rPr lang="en-US" sz="2200" b="0" dirty="0" smtClean="0">
                <a:latin typeface="Courier New"/>
                <a:cs typeface="Courier New"/>
              </a:rPr>
              <a:t>hive –service hiveserver2 –deregister version1</a:t>
            </a:r>
          </a:p>
          <a:p>
            <a:pPr marL="0" indent="0">
              <a:buNone/>
            </a:pPr>
            <a:r>
              <a:rPr lang="en-US" sz="2200" b="0" dirty="0" smtClean="0"/>
              <a:t>(version1 servers will shut down when they don’t have active sessions anymore).</a:t>
            </a:r>
          </a:p>
          <a:p>
            <a:r>
              <a:rPr lang="en-US" sz="2200" b="0" dirty="0" smtClean="0"/>
              <a:t>New JDBC clients will now pick up the new versions from ZK.</a:t>
            </a:r>
          </a:p>
          <a:p>
            <a:endParaRPr lang="en-US" sz="2200" b="0" dirty="0"/>
          </a:p>
          <a:p>
            <a:endParaRPr lang="en-US" sz="2200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Rolling Upgrade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6787" y="672120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8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Doesn’t support non-sticky sessions.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Current limitations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787" y="672120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6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316" y="1659085"/>
            <a:ext cx="8431088" cy="1603633"/>
          </a:xfrm>
        </p:spPr>
        <p:txBody>
          <a:bodyPr/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Thank </a:t>
            </a:r>
            <a:r>
              <a:rPr lang="en-US" sz="4400" dirty="0"/>
              <a:t>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Questions </a:t>
            </a:r>
            <a:r>
              <a:rPr lang="en-US" dirty="0"/>
              <a:t>&amp; 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15265</TotalTime>
  <Words>322</Words>
  <Application>Microsoft Macintosh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Hortonworks_PPT_5temp</vt:lpstr>
      <vt:lpstr> HiveServer2 HA/Rolling Upgrade</vt:lpstr>
      <vt:lpstr>HiveServer2 &lt; Hive 14</vt:lpstr>
      <vt:lpstr>HIVE-8376 : Dynamic service discovery</vt:lpstr>
      <vt:lpstr>HA : Server Settings</vt:lpstr>
      <vt:lpstr>HA : JDBC Settings </vt:lpstr>
      <vt:lpstr>Rolling Upgrade</vt:lpstr>
      <vt:lpstr>Current limitations</vt:lpstr>
      <vt:lpstr> 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ACID updates to Apache Hive</dc:title>
  <dc:subject/>
  <dc:creator>Owen O'Malley</dc:creator>
  <cp:keywords/>
  <dc:description/>
  <cp:lastModifiedBy>Vaibhav Gumashta</cp:lastModifiedBy>
  <cp:revision>359</cp:revision>
  <cp:lastPrinted>2011-11-07T16:43:46Z</cp:lastPrinted>
  <dcterms:created xsi:type="dcterms:W3CDTF">2011-12-12T20:01:28Z</dcterms:created>
  <dcterms:modified xsi:type="dcterms:W3CDTF">2015-04-23T01:16:26Z</dcterms:modified>
  <cp:category/>
</cp:coreProperties>
</file>