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91" r:id="rId4"/>
    <p:sldId id="287" r:id="rId5"/>
    <p:sldId id="277" r:id="rId6"/>
    <p:sldId id="288" r:id="rId7"/>
    <p:sldId id="275" r:id="rId8"/>
    <p:sldId id="290" r:id="rId9"/>
    <p:sldId id="26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3AE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20" y="-9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480"/>
    </p:cViewPr>
  </p:sorterViewPr>
  <p:notesViewPr>
    <p:cSldViewPr snapToGrid="0" snapToObject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B1D9-0C65-48A4-8EAB-B5CCD5D3DBD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9F0F-4AFC-4413-B32B-C6B0165D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A057C-E7C4-4FFC-B559-E2F01185965D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BC3A-58A1-4764-8920-56CB00A0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2" h="10000">
                  <a:moveTo>
                    <a:pt x="3082" y="0"/>
                  </a:moveTo>
                  <a:lnTo>
                    <a:pt x="0" y="0"/>
                  </a:lnTo>
                  <a:lnTo>
                    <a:pt x="0" y="3725"/>
                  </a:lnTo>
                  <a:lnTo>
                    <a:pt x="0" y="4257"/>
                  </a:lnTo>
                  <a:lnTo>
                    <a:pt x="0" y="4833"/>
                  </a:lnTo>
                  <a:lnTo>
                    <a:pt x="0" y="10000"/>
                  </a:lnTo>
                  <a:lnTo>
                    <a:pt x="3082" y="10000"/>
                  </a:lnTo>
                  <a:lnTo>
                    <a:pt x="3082" y="4833"/>
                  </a:lnTo>
                  <a:lnTo>
                    <a:pt x="3082" y="4833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0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36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2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0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566160"/>
            <a:ext cx="3192633" cy="2045437"/>
          </a:xfrm>
        </p:spPr>
        <p:txBody>
          <a:bodyPr anchor="b"/>
          <a:lstStyle>
            <a:lvl1pPr marL="0" indent="0"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a brief statistic. Use the appropriate highlight color to emphasize text. Do not bold. </a:t>
            </a:r>
          </a:p>
        </p:txBody>
      </p:sp>
    </p:spTree>
    <p:extLst>
      <p:ext uri="{BB962C8B-B14F-4D97-AF65-F5344CB8AC3E}">
        <p14:creationId xmlns:p14="http://schemas.microsoft.com/office/powerpoint/2010/main" val="6121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3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09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  <a:solidFill>
            <a:schemeClr val="tx1"/>
          </a:solidFill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257 h 10000"/>
                <a:gd name="connsiteX3" fmla="*/ 0 w 10000"/>
                <a:gd name="connsiteY3" fmla="*/ 4833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4833 h 10000"/>
                <a:gd name="connsiteX7" fmla="*/ 10000 w 10000"/>
                <a:gd name="connsiteY7" fmla="*/ 4833 h 10000"/>
                <a:gd name="connsiteX8" fmla="*/ 10000 w 10000"/>
                <a:gd name="connsiteY8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833 h 10000"/>
                <a:gd name="connsiteX3" fmla="*/ 0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4833 h 10000"/>
                <a:gd name="connsiteX6" fmla="*/ 10000 w 10000"/>
                <a:gd name="connsiteY6" fmla="*/ 4833 h 10000"/>
                <a:gd name="connsiteX7" fmla="*/ 10000 w 10000"/>
                <a:gd name="connsiteY7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4833 h 10000"/>
                <a:gd name="connsiteX6" fmla="*/ 10000 w 10000"/>
                <a:gd name="connsiteY6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4833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6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r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2577" y="-429068"/>
            <a:ext cx="7565796" cy="5210747"/>
            <a:chOff x="3586" y="1105"/>
            <a:chExt cx="3778" cy="2602"/>
          </a:xfrm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5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 ring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0568" y="-429061"/>
            <a:ext cx="7567795" cy="5208740"/>
            <a:chOff x="3586" y="1105"/>
            <a:chExt cx="3779" cy="2601"/>
          </a:xfrm>
          <a:solidFill>
            <a:schemeClr val="bg1"/>
          </a:solidFill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1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latin typeface="Calibre Regular" pitchFamily="34" charset="0"/>
              </a:rPr>
              <a:pPr/>
              <a:t>‹#›</a:t>
            </a:fld>
            <a:endParaRPr lang="en-US" sz="900" dirty="0">
              <a:latin typeface="Calibre Regular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/>
              <a:t>© 2014 Cloudera,</a:t>
            </a:r>
            <a:r>
              <a:rPr lang="en-US" baseline="0" dirty="0" smtClean="0"/>
              <a:t> Inc</a:t>
            </a:r>
            <a:r>
              <a:rPr lang="en-US" dirty="0" smtClean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8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0" r:id="rId3"/>
    <p:sldLayoutId id="2147483671" r:id="rId4"/>
    <p:sldLayoutId id="2147483650" r:id="rId5"/>
    <p:sldLayoutId id="2147483652" r:id="rId6"/>
    <p:sldLayoutId id="2147483662" r:id="rId7"/>
    <p:sldLayoutId id="2147483654" r:id="rId8"/>
    <p:sldLayoutId id="2147483655" r:id="rId9"/>
    <p:sldLayoutId id="2147483663" r:id="rId10"/>
    <p:sldLayoutId id="2147483664" r:id="rId11"/>
    <p:sldLayoutId id="2147483659" r:id="rId12"/>
    <p:sldLayoutId id="2147483660" r:id="rId13"/>
    <p:sldLayoutId id="2147483661" r:id="rId14"/>
    <p:sldLayoutId id="2147483657" r:id="rId15"/>
    <p:sldLayoutId id="2147483669" r:id="rId16"/>
    <p:sldLayoutId id="2147483651" r:id="rId17"/>
    <p:sldLayoutId id="2147483668" r:id="rId18"/>
    <p:sldLayoutId id="2147483666" r:id="rId19"/>
    <p:sldLayoutId id="2147483667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739775" indent="-168275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Metrics in Hive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 smtClean="0"/>
              <a:t>Enhanced Supportability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Limited number of current metrics</a:t>
            </a:r>
          </a:p>
          <a:p>
            <a:pPr lvl="1" algn="just"/>
            <a:r>
              <a:rPr lang="en-US" dirty="0" smtClean="0"/>
              <a:t>HMS Performance Metrics: </a:t>
            </a:r>
            <a:r>
              <a:rPr lang="en-US" dirty="0"/>
              <a:t>Average time spent </a:t>
            </a:r>
            <a:r>
              <a:rPr lang="en-US" dirty="0" smtClean="0"/>
              <a:t>and </a:t>
            </a:r>
            <a:r>
              <a:rPr lang="en-US" dirty="0"/>
              <a:t>number of invocations of individual HMS </a:t>
            </a:r>
            <a:r>
              <a:rPr lang="en-US" dirty="0" smtClean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1119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/ “</a:t>
            </a:r>
            <a:r>
              <a:rPr lang="en-US" dirty="0" err="1"/>
              <a:t>codahale</a:t>
            </a:r>
            <a:r>
              <a:rPr lang="en-US" dirty="0"/>
              <a:t>” toolkit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Dropwizard</a:t>
            </a:r>
            <a:r>
              <a:rPr lang="en-US" dirty="0" smtClean="0"/>
              <a:t> toolkit based </a:t>
            </a:r>
            <a:r>
              <a:rPr lang="en-US" dirty="0"/>
              <a:t>metrics support added in HIVE-10761</a:t>
            </a:r>
          </a:p>
          <a:p>
            <a:endParaRPr lang="en-US" dirty="0"/>
          </a:p>
          <a:p>
            <a:r>
              <a:rPr lang="en-US" dirty="0" smtClean="0"/>
              <a:t>Built-in support for several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JMX, </a:t>
            </a:r>
            <a:r>
              <a:rPr lang="en-US" dirty="0" smtClean="0"/>
              <a:t>HTTP, </a:t>
            </a:r>
            <a:r>
              <a:rPr lang="en-US" dirty="0" err="1" smtClean="0"/>
              <a:t>stdout</a:t>
            </a:r>
            <a:r>
              <a:rPr lang="en-US" dirty="0" smtClean="0"/>
              <a:t>, CSV, SLF4J, Ganglia, Graphite, etc.</a:t>
            </a:r>
          </a:p>
        </p:txBody>
      </p:sp>
    </p:spTree>
    <p:extLst>
      <p:ext uri="{BB962C8B-B14F-4D97-AF65-F5344CB8AC3E}">
        <p14:creationId xmlns:p14="http://schemas.microsoft.com/office/powerpoint/2010/main" val="3460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/ “</a:t>
            </a:r>
            <a:r>
              <a:rPr lang="en-US" dirty="0" err="1"/>
              <a:t>codahale</a:t>
            </a:r>
            <a:r>
              <a:rPr lang="en-US" dirty="0"/>
              <a:t>” toolkit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i="1" dirty="0" smtClean="0"/>
              <a:t>Gauge</a:t>
            </a:r>
            <a:r>
              <a:rPr lang="en-US" dirty="0" smtClean="0"/>
              <a:t> Instantaneous measurement.</a:t>
            </a:r>
          </a:p>
          <a:p>
            <a:r>
              <a:rPr lang="en-US" b="1" i="1" dirty="0" smtClean="0"/>
              <a:t>Counter</a:t>
            </a:r>
            <a:r>
              <a:rPr lang="en-US" dirty="0" smtClean="0"/>
              <a:t> </a:t>
            </a:r>
            <a:r>
              <a:rPr lang="en-US" dirty="0" smtClean="0"/>
              <a:t>Gauge with </a:t>
            </a:r>
            <a:r>
              <a:rPr lang="en-US" dirty="0"/>
              <a:t>i</a:t>
            </a:r>
            <a:r>
              <a:rPr lang="en-US" dirty="0" smtClean="0"/>
              <a:t>ncrement/decrement operations.</a:t>
            </a:r>
          </a:p>
          <a:p>
            <a:r>
              <a:rPr lang="en-US" b="1" i="1" dirty="0"/>
              <a:t>Meter</a:t>
            </a:r>
            <a:r>
              <a:rPr lang="en-US" dirty="0"/>
              <a:t> Rate of events over time </a:t>
            </a:r>
            <a:r>
              <a:rPr lang="en-US" dirty="0" smtClean="0"/>
              <a:t>(mean </a:t>
            </a:r>
            <a:r>
              <a:rPr lang="en-US" dirty="0" err="1" smtClean="0"/>
              <a:t>qps</a:t>
            </a:r>
            <a:r>
              <a:rPr lang="en-US" dirty="0"/>
              <a:t>, </a:t>
            </a:r>
            <a:r>
              <a:rPr lang="en-US" dirty="0" smtClean="0"/>
              <a:t>15</a:t>
            </a:r>
            <a:r>
              <a:rPr lang="en-US" dirty="0"/>
              <a:t>-minute moving average)</a:t>
            </a:r>
          </a:p>
          <a:p>
            <a:r>
              <a:rPr lang="en-US" b="1" i="1" dirty="0" smtClean="0"/>
              <a:t>Histogram</a:t>
            </a:r>
            <a:r>
              <a:rPr lang="en-US" dirty="0" smtClean="0"/>
              <a:t> distribution of values (mean, median, 90</a:t>
            </a:r>
            <a:r>
              <a:rPr lang="en-US" baseline="30000" dirty="0" smtClean="0"/>
              <a:t>th</a:t>
            </a:r>
            <a:r>
              <a:rPr lang="en-US" dirty="0" smtClean="0"/>
              <a:t> percentile, etc.)</a:t>
            </a:r>
            <a:endParaRPr lang="en-US" dirty="0" smtClean="0"/>
          </a:p>
          <a:p>
            <a:r>
              <a:rPr lang="en-US" b="1" i="1" dirty="0" smtClean="0"/>
              <a:t>Timer</a:t>
            </a:r>
            <a:r>
              <a:rPr lang="en-US" dirty="0" smtClean="0"/>
              <a:t> Rate and distribution of duration</a:t>
            </a:r>
          </a:p>
          <a:p>
            <a:r>
              <a:rPr lang="en-US" b="1" i="1" dirty="0" smtClean="0"/>
              <a:t>Health</a:t>
            </a:r>
            <a:r>
              <a:rPr lang="en-US" i="1" dirty="0" smtClean="0"/>
              <a:t> </a:t>
            </a:r>
            <a:r>
              <a:rPr lang="en-US" b="1" i="1" dirty="0" smtClean="0"/>
              <a:t>Check</a:t>
            </a:r>
            <a:endParaRPr lang="en-US" b="1" i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8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Metrics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Open </a:t>
            </a:r>
            <a:r>
              <a:rPr lang="en-US" dirty="0" smtClean="0"/>
              <a:t>Connections - </a:t>
            </a:r>
            <a:r>
              <a:rPr lang="en-US" dirty="0" smtClean="0"/>
              <a:t>Number of open incoming connections to </a:t>
            </a:r>
            <a:r>
              <a:rPr lang="en-US" dirty="0" smtClean="0"/>
              <a:t>HS2/HMS</a:t>
            </a:r>
          </a:p>
          <a:p>
            <a:pPr lvl="1"/>
            <a:r>
              <a:rPr lang="en-US" dirty="0" smtClean="0"/>
              <a:t>Open Operations in HS2</a:t>
            </a:r>
            <a:endParaRPr lang="en-US" dirty="0"/>
          </a:p>
          <a:p>
            <a:pPr lvl="1"/>
            <a:r>
              <a:rPr lang="en-US" dirty="0" smtClean="0"/>
              <a:t>JVM </a:t>
            </a:r>
            <a:r>
              <a:rPr lang="en-US" dirty="0" smtClean="0"/>
              <a:t>Metrics</a:t>
            </a:r>
            <a:endParaRPr lang="en-US" dirty="0" smtClean="0"/>
          </a:p>
          <a:p>
            <a:pPr lvl="2"/>
            <a:r>
              <a:rPr lang="en-US" dirty="0" smtClean="0"/>
              <a:t>JVM Pause </a:t>
            </a:r>
            <a:r>
              <a:rPr lang="en-US" dirty="0" smtClean="0"/>
              <a:t>Info - </a:t>
            </a:r>
            <a:r>
              <a:rPr lang="en-US" dirty="0" smtClean="0"/>
              <a:t>Number of extra seconds spent in </a:t>
            </a:r>
            <a:r>
              <a:rPr lang="en-US" dirty="0" smtClean="0"/>
              <a:t>sleep</a:t>
            </a:r>
            <a:endParaRPr lang="en-US" dirty="0"/>
          </a:p>
          <a:p>
            <a:pPr lvl="2"/>
            <a:r>
              <a:rPr lang="en-US" dirty="0" smtClean="0"/>
              <a:t>Other</a:t>
            </a:r>
            <a:r>
              <a:rPr lang="en-US" dirty="0" smtClean="0"/>
              <a:t> Metrics – GC count, GC time, Threads count, </a:t>
            </a:r>
            <a:r>
              <a:rPr lang="en-US" dirty="0" smtClean="0"/>
              <a:t>memory breakdown,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HS2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Metrics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Duration of queries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Number of Queued queries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Number of Running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queries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HMS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Metrics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Number of tables, partitions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PerfLogger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2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metric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379413" y="1447800"/>
            <a:ext cx="11313560" cy="5067299"/>
          </a:xfrm>
        </p:spPr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pPr marL="228600" lvl="1" indent="0">
              <a:buNone/>
            </a:pPr>
            <a:r>
              <a:rPr lang="en-US" dirty="0" smtClean="0">
                <a:latin typeface="Courier"/>
                <a:cs typeface="Courier"/>
              </a:rPr>
              <a:t>Metrics </a:t>
            </a:r>
            <a:r>
              <a:rPr lang="en-US" dirty="0">
                <a:latin typeface="Courier"/>
                <a:cs typeface="Courier"/>
              </a:rPr>
              <a:t>metrics = </a:t>
            </a:r>
            <a:r>
              <a:rPr lang="en-US" dirty="0" err="1">
                <a:latin typeface="Courier"/>
                <a:cs typeface="Courier"/>
              </a:rPr>
              <a:t>MetricsFactory.</a:t>
            </a:r>
            <a:r>
              <a:rPr lang="en-US" i="1" dirty="0" err="1">
                <a:latin typeface="Courier"/>
                <a:cs typeface="Courier"/>
              </a:rPr>
              <a:t>getInstance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228600" lvl="1" indent="0">
              <a:buNone/>
            </a:pPr>
            <a:r>
              <a:rPr lang="en-US" dirty="0" err="1">
                <a:latin typeface="Courier"/>
                <a:cs typeface="Courier"/>
              </a:rPr>
              <a:t>metrics.</a:t>
            </a:r>
            <a:r>
              <a:rPr lang="en-US" b="1" dirty="0" err="1">
                <a:latin typeface="Courier"/>
                <a:cs typeface="Courier"/>
              </a:rPr>
              <a:t>incrementCounter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MetricsConstant.</a:t>
            </a:r>
            <a:r>
              <a:rPr lang="en-US" i="1" dirty="0" err="1">
                <a:latin typeface="Courier"/>
                <a:cs typeface="Courier"/>
              </a:rPr>
              <a:t>OPEN_CONNECTIONS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2286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2286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228600" lvl="1" indent="0">
              <a:buNone/>
            </a:pPr>
            <a:r>
              <a:rPr lang="en-US" dirty="0">
                <a:latin typeface="Courier"/>
                <a:cs typeface="Courier"/>
              </a:rPr>
              <a:t>Metrics metrics = </a:t>
            </a:r>
            <a:r>
              <a:rPr lang="en-US" dirty="0" err="1">
                <a:latin typeface="Courier"/>
                <a:cs typeface="Courier"/>
              </a:rPr>
              <a:t>MetricsFactory.</a:t>
            </a:r>
            <a:r>
              <a:rPr lang="en-US" i="1" dirty="0" err="1">
                <a:latin typeface="Courier"/>
                <a:cs typeface="Courier"/>
              </a:rPr>
              <a:t>getInstance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marL="228600" lvl="1" indent="0">
              <a:buNone/>
            </a:pPr>
            <a:r>
              <a:rPr lang="en-US" dirty="0" err="1">
                <a:latin typeface="Courier"/>
                <a:cs typeface="Courier"/>
              </a:rPr>
              <a:t>metrics.</a:t>
            </a:r>
            <a:r>
              <a:rPr lang="en-US" b="1" dirty="0" err="1">
                <a:latin typeface="Courier"/>
                <a:cs typeface="Courier"/>
              </a:rPr>
              <a:t>addGauge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MetricsConstant.</a:t>
            </a:r>
            <a:r>
              <a:rPr lang="en-US" i="1" dirty="0" err="1">
                <a:latin typeface="Courier"/>
                <a:cs typeface="Courier"/>
              </a:rPr>
              <a:t>JDO_ACTIVE_TRANSACTIONS</a:t>
            </a:r>
            <a:r>
              <a:rPr lang="en-US" dirty="0">
                <a:latin typeface="Courier"/>
                <a:cs typeface="Courier"/>
              </a:rPr>
              <a:t>, new </a:t>
            </a:r>
            <a:r>
              <a:rPr lang="en-US" dirty="0" err="1">
                <a:latin typeface="Courier"/>
                <a:cs typeface="Courier"/>
              </a:rPr>
              <a:t>MetricsVariable</a:t>
            </a:r>
            <a:r>
              <a:rPr lang="en-US" dirty="0">
                <a:latin typeface="Courier"/>
                <a:cs typeface="Courier"/>
              </a:rPr>
              <a:t>() {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@Override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public </a:t>
            </a:r>
            <a:r>
              <a:rPr lang="en-US" dirty="0">
                <a:latin typeface="Courier"/>
                <a:cs typeface="Courier"/>
              </a:rPr>
              <a:t>Object </a:t>
            </a:r>
            <a:r>
              <a:rPr lang="en-US" dirty="0" err="1">
                <a:latin typeface="Courier"/>
                <a:cs typeface="Courier"/>
              </a:rPr>
              <a:t>getValue</a:t>
            </a:r>
            <a:r>
              <a:rPr lang="en-US" dirty="0">
                <a:latin typeface="Courier"/>
                <a:cs typeface="Courier"/>
              </a:rPr>
              <a:t>() {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openTrasactionCalls</a:t>
            </a:r>
            <a:r>
              <a:rPr lang="en-US" dirty="0">
                <a:latin typeface="Courier"/>
                <a:cs typeface="Courier"/>
              </a:rPr>
              <a:t>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}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})</a:t>
            </a:r>
            <a:r>
              <a:rPr lang="en-US" dirty="0">
                <a:latin typeface="Courier"/>
                <a:cs typeface="Courier"/>
              </a:rPr>
              <a:t>;</a:t>
            </a:r>
            <a:br>
              <a:rPr lang="en-US" dirty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pPr marL="228600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2286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HS2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312024"/>
            <a:ext cx="10398125" cy="51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 for HS2/HMS – HIVE-12338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379413" y="1447800"/>
            <a:ext cx="11313560" cy="50672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Active Sessions</a:t>
            </a:r>
          </a:p>
          <a:p>
            <a:pPr lvl="1"/>
            <a:r>
              <a:rPr lang="en-US" dirty="0" smtClean="0"/>
              <a:t>Ongoing Operations</a:t>
            </a:r>
            <a:endParaRPr lang="en-US" dirty="0" smtClean="0"/>
          </a:p>
          <a:p>
            <a:pPr lvl="1"/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TBD</a:t>
            </a:r>
          </a:p>
          <a:p>
            <a:pPr lvl="1"/>
            <a:r>
              <a:rPr lang="en-US" dirty="0" smtClean="0"/>
              <a:t>Ideas?</a:t>
            </a:r>
            <a:endParaRPr lang="en-US" dirty="0" smtClean="0"/>
          </a:p>
          <a:p>
            <a:pPr lvl="2"/>
            <a:r>
              <a:rPr lang="en-US" dirty="0" err="1" smtClean="0"/>
              <a:t>Configs</a:t>
            </a:r>
            <a:r>
              <a:rPr lang="en-US" dirty="0" smtClean="0"/>
              <a:t>, Thread dumps, Catalog contents, Locks </a:t>
            </a:r>
          </a:p>
          <a:p>
            <a:pPr lvl="2"/>
            <a:r>
              <a:rPr lang="en-US" dirty="0" smtClean="0"/>
              <a:t>Please update HIVE-12338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4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MAIN">
  <a:themeElements>
    <a:clrScheme name="Cloudera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FF634A"/>
      </a:accent4>
      <a:accent5>
        <a:srgbClr val="787878"/>
      </a:accent5>
      <a:accent6>
        <a:srgbClr val="97D2E6"/>
      </a:accent6>
      <a:hlink>
        <a:srgbClr val="00A7E0"/>
      </a:hlink>
      <a:folHlink>
        <a:srgbClr val="0089CF"/>
      </a:folHlink>
    </a:clrScheme>
    <a:fontScheme name="Cloudera">
      <a:majorFont>
        <a:latin typeface="Calibre Thin"/>
        <a:ea typeface=""/>
        <a:cs typeface=""/>
      </a:majorFont>
      <a:minorFont>
        <a:latin typeface="Calibr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err="1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Cloudera_MAIN.potx</Template>
  <TotalTime>2384</TotalTime>
  <Words>261</Words>
  <Application>Microsoft Macintosh PowerPoint</Application>
  <PresentationFormat>Custom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Cloudera_MAIN</vt:lpstr>
      <vt:lpstr>New Metrics in Hive</vt:lpstr>
      <vt:lpstr>Motivation</vt:lpstr>
      <vt:lpstr>Dropwizard / “codahale” toolkit</vt:lpstr>
      <vt:lpstr>Dropwizard / “codahale” toolkit</vt:lpstr>
      <vt:lpstr>New Metrics</vt:lpstr>
      <vt:lpstr>Adding a metric</vt:lpstr>
      <vt:lpstr>HS2 Status</vt:lpstr>
      <vt:lpstr>Web UI for HS2/HMS – HIVE-12338</vt:lpstr>
      <vt:lpstr>Thank you.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Chacon</dc:creator>
  <cp:lastModifiedBy>Mohit</cp:lastModifiedBy>
  <cp:revision>138</cp:revision>
  <dcterms:created xsi:type="dcterms:W3CDTF">2014-10-09T00:33:50Z</dcterms:created>
  <dcterms:modified xsi:type="dcterms:W3CDTF">2015-11-17T02:57:48Z</dcterms:modified>
</cp:coreProperties>
</file>