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4" r:id="rId7"/>
    <p:sldId id="260" r:id="rId8"/>
    <p:sldId id="262" r:id="rId9"/>
    <p:sldId id="261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66CF0-961A-2146-AD9C-2D491CFA8799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580D7-61C8-004C-AEA2-B44B6AB0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01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Hive and our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580D7-61C8-004C-AEA2-B44B6AB00C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54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next slide/Janus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580D7-61C8-004C-AEA2-B44B6AB00C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9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expected feature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580D7-61C8-004C-AEA2-B44B6AB00C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7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Locking</a:t>
            </a:r>
          </a:p>
          <a:p>
            <a:r>
              <a:rPr lang="en-US" dirty="0" smtClean="0"/>
              <a:t>Memory</a:t>
            </a:r>
          </a:p>
          <a:p>
            <a:r>
              <a:rPr lang="en-US" smtClean="0"/>
              <a:t>HA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580D7-61C8-004C-AEA2-B44B6AB00C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55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119A-4841-624A-AD3F-57DCFDF80FB8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8242-1721-F145-A1DD-B6AF7516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7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119A-4841-624A-AD3F-57DCFDF80FB8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8242-1721-F145-A1DD-B6AF7516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6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119A-4841-624A-AD3F-57DCFDF80FB8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8242-1721-F145-A1DD-B6AF7516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7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119A-4841-624A-AD3F-57DCFDF80FB8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8242-1721-F145-A1DD-B6AF7516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1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119A-4841-624A-AD3F-57DCFDF80FB8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8242-1721-F145-A1DD-B6AF7516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6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119A-4841-624A-AD3F-57DCFDF80FB8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8242-1721-F145-A1DD-B6AF7516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8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119A-4841-624A-AD3F-57DCFDF80FB8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8242-1721-F145-A1DD-B6AF7516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7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119A-4841-624A-AD3F-57DCFDF80FB8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8242-1721-F145-A1DD-B6AF7516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5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119A-4841-624A-AD3F-57DCFDF80FB8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8242-1721-F145-A1DD-B6AF7516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6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119A-4841-624A-AD3F-57DCFDF80FB8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8242-1721-F145-A1DD-B6AF7516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119A-4841-624A-AD3F-57DCFDF80FB8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8242-1721-F145-A1DD-B6AF7516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0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119A-4841-624A-AD3F-57DCFDF80FB8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08242-1721-F145-A1DD-B6AF7516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5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Hive @ Uber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070837"/>
          </a:xfrm>
        </p:spPr>
        <p:txBody>
          <a:bodyPr/>
          <a:lstStyle/>
          <a:p>
            <a:r>
              <a:rPr lang="en-US" dirty="0" smtClean="0"/>
              <a:t>Mohammad Islam</a:t>
            </a:r>
          </a:p>
          <a:p>
            <a:endParaRPr lang="en-US" dirty="0"/>
          </a:p>
        </p:txBody>
      </p:sp>
      <p:sp>
        <p:nvSpPr>
          <p:cNvPr id="8" name="Shape 32"/>
          <p:cNvSpPr txBox="1"/>
          <p:nvPr/>
        </p:nvSpPr>
        <p:spPr>
          <a:xfrm>
            <a:off x="7291064" y="6104500"/>
            <a:ext cx="1718121" cy="606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lang="en" sz="1200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400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200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400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" sz="1200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400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</a:p>
        </p:txBody>
      </p:sp>
      <p:pic>
        <p:nvPicPr>
          <p:cNvPr id="9" name="Shape 33"/>
          <p:cNvPicPr preferRelativeResize="0"/>
          <p:nvPr/>
        </p:nvPicPr>
        <p:blipFill rotWithShape="1">
          <a:blip r:embed="rId2">
            <a:alphaModFix/>
          </a:blip>
          <a:srcRect l="22343" t="41870" r="22076" b="43387"/>
          <a:stretch/>
        </p:blipFill>
        <p:spPr>
          <a:xfrm>
            <a:off x="4938888" y="6104500"/>
            <a:ext cx="2158083" cy="580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437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HS2 stability</a:t>
            </a:r>
          </a:p>
          <a:p>
            <a:r>
              <a:rPr lang="en-US" dirty="0" smtClean="0"/>
              <a:t>Column-level security (for non-Hive App)</a:t>
            </a:r>
          </a:p>
          <a:p>
            <a:r>
              <a:rPr lang="en-US" dirty="0" smtClean="0"/>
              <a:t>Parquet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29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08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@ Uber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795629" y="5324225"/>
            <a:ext cx="963936" cy="80193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27323" y="3717760"/>
            <a:ext cx="1132242" cy="9485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Sharded</a:t>
            </a:r>
            <a:r>
              <a:rPr lang="en-US" dirty="0" smtClean="0"/>
              <a:t> MySQL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95629" y="2325524"/>
            <a:ext cx="963936" cy="91797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Kafka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1759565" y="2784509"/>
            <a:ext cx="2264484" cy="458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22" idx="1"/>
          </p:cNvCxnSpPr>
          <p:nvPr/>
        </p:nvCxnSpPr>
        <p:spPr>
          <a:xfrm>
            <a:off x="1759565" y="4192045"/>
            <a:ext cx="2233882" cy="7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4"/>
          </p:cNvCxnSpPr>
          <p:nvPr/>
        </p:nvCxnSpPr>
        <p:spPr>
          <a:xfrm flipV="1">
            <a:off x="1759565" y="5186530"/>
            <a:ext cx="2233882" cy="538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tored Data 17"/>
          <p:cNvSpPr/>
          <p:nvPr/>
        </p:nvSpPr>
        <p:spPr>
          <a:xfrm>
            <a:off x="7497277" y="3396495"/>
            <a:ext cx="1407652" cy="1591148"/>
          </a:xfrm>
          <a:prstGeom prst="flowChartOnline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HDFS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3993447" y="3014003"/>
            <a:ext cx="1591258" cy="23714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Ingestion Layer</a:t>
            </a:r>
            <a:endParaRPr lang="en-US" sz="2800" dirty="0"/>
          </a:p>
        </p:txBody>
      </p:sp>
      <p:cxnSp>
        <p:nvCxnSpPr>
          <p:cNvPr id="26" name="Straight Arrow Connector 25"/>
          <p:cNvCxnSpPr>
            <a:stCxn id="22" idx="3"/>
            <a:endCxn id="18" idx="1"/>
          </p:cNvCxnSpPr>
          <p:nvPr/>
        </p:nvCxnSpPr>
        <p:spPr>
          <a:xfrm flipV="1">
            <a:off x="5584705" y="4192069"/>
            <a:ext cx="1912572" cy="764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377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@</a:t>
            </a:r>
            <a:r>
              <a:rPr lang="en-US" dirty="0" smtClean="0"/>
              <a:t> Uber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Specialty</a:t>
            </a:r>
            <a:r>
              <a:rPr lang="en-US" dirty="0" smtClean="0"/>
              <a:t> in Uber data</a:t>
            </a:r>
          </a:p>
          <a:p>
            <a:pPr lvl="1"/>
            <a:r>
              <a:rPr lang="en-US" dirty="0" smtClean="0"/>
              <a:t>Out of order data arrival</a:t>
            </a:r>
          </a:p>
          <a:p>
            <a:pPr lvl="1"/>
            <a:r>
              <a:rPr lang="en-US" dirty="0" smtClean="0"/>
              <a:t>Duplicate records  - machine failure/replay</a:t>
            </a:r>
            <a:endParaRPr lang="en-US" dirty="0" smtClean="0"/>
          </a:p>
          <a:p>
            <a:pPr lvl="1"/>
            <a:r>
              <a:rPr lang="en-US" dirty="0" smtClean="0"/>
              <a:t>Highly nested structure</a:t>
            </a:r>
          </a:p>
          <a:p>
            <a:pPr lvl="1"/>
            <a:r>
              <a:rPr lang="en-US" dirty="0" smtClean="0"/>
              <a:t>Geo information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7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3366FF"/>
                </a:solidFill>
              </a:rPr>
              <a:t>hDrone</a:t>
            </a:r>
            <a:r>
              <a:rPr lang="en-US" dirty="0" smtClean="0"/>
              <a:t>: </a:t>
            </a:r>
            <a:r>
              <a:rPr lang="en-US" dirty="0"/>
              <a:t>D</a:t>
            </a:r>
            <a:r>
              <a:rPr lang="en-US" dirty="0" smtClean="0"/>
              <a:t>ata registration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Registration includes</a:t>
            </a:r>
          </a:p>
          <a:p>
            <a:pPr lvl="1"/>
            <a:r>
              <a:rPr lang="en-US" dirty="0" smtClean="0"/>
              <a:t>Create new table</a:t>
            </a:r>
          </a:p>
          <a:p>
            <a:pPr lvl="1"/>
            <a:r>
              <a:rPr lang="en-US" dirty="0" smtClean="0"/>
              <a:t>Add a new partition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Schema evolution</a:t>
            </a:r>
          </a:p>
          <a:p>
            <a:pPr lvl="1"/>
            <a:r>
              <a:rPr lang="en-US" dirty="0" smtClean="0"/>
              <a:t>Registration backfill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Central control</a:t>
            </a:r>
          </a:p>
          <a:p>
            <a:pPr lvl="1"/>
            <a:r>
              <a:rPr lang="en-US" dirty="0" smtClean="0"/>
              <a:t>Data producer does not need to handle the details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 Yet another service to manage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10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3366FF"/>
                </a:solidFill>
              </a:rPr>
              <a:t>hDrone</a:t>
            </a:r>
            <a:r>
              <a:rPr lang="en-US" dirty="0" smtClean="0"/>
              <a:t>: </a:t>
            </a:r>
            <a:r>
              <a:rPr lang="en-US" dirty="0"/>
              <a:t>D</a:t>
            </a:r>
            <a:r>
              <a:rPr lang="en-US" dirty="0" smtClean="0"/>
              <a:t>ata registration service</a:t>
            </a:r>
            <a:endParaRPr lang="en-US" dirty="0"/>
          </a:p>
        </p:txBody>
      </p:sp>
      <p:sp>
        <p:nvSpPr>
          <p:cNvPr id="5" name="Stored Data 4"/>
          <p:cNvSpPr/>
          <p:nvPr/>
        </p:nvSpPr>
        <p:spPr>
          <a:xfrm>
            <a:off x="7497277" y="3396471"/>
            <a:ext cx="1189523" cy="1269858"/>
          </a:xfrm>
          <a:prstGeom prst="flowChartOnline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6" name="Magnetic Disk 5"/>
          <p:cNvSpPr/>
          <p:nvPr/>
        </p:nvSpPr>
        <p:spPr>
          <a:xfrm>
            <a:off x="214208" y="3182278"/>
            <a:ext cx="1101641" cy="1698244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142076" y="1759443"/>
            <a:ext cx="4834978" cy="454394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3200" dirty="0" err="1" smtClean="0"/>
              <a:t>hDrone</a:t>
            </a:r>
            <a:endParaRPr lang="en-US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5447006" y="2998702"/>
            <a:ext cx="1193444" cy="5048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INotify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523511" y="4466858"/>
            <a:ext cx="1193444" cy="5048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</a:t>
            </a:r>
            <a:r>
              <a:rPr lang="en-US" dirty="0" err="1" smtClean="0"/>
              <a:t>atchUp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295087" y="3151697"/>
            <a:ext cx="1560660" cy="16064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Hive Registration Task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115865" y="3625981"/>
            <a:ext cx="1269947" cy="703777"/>
            <a:chOff x="4115865" y="3625981"/>
            <a:chExt cx="1269947" cy="703777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4115865" y="3625981"/>
              <a:ext cx="1269947" cy="153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115865" y="4329758"/>
              <a:ext cx="126994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385812" y="3625981"/>
              <a:ext cx="0" cy="7037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115865" y="3776831"/>
              <a:ext cx="1269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ThreadPool</a:t>
              </a:r>
              <a:endParaRPr lang="en-US" dirty="0"/>
            </a:p>
          </p:txBody>
        </p:sp>
      </p:grpSp>
      <p:cxnSp>
        <p:nvCxnSpPr>
          <p:cNvPr id="20" name="Straight Arrow Connector 19"/>
          <p:cNvCxnSpPr>
            <a:stCxn id="5" idx="1"/>
            <a:endCxn id="7" idx="3"/>
          </p:cNvCxnSpPr>
          <p:nvPr/>
        </p:nvCxnSpPr>
        <p:spPr>
          <a:xfrm flipH="1">
            <a:off x="6977054" y="4031400"/>
            <a:ext cx="520223" cy="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1"/>
            <a:endCxn id="6" idx="4"/>
          </p:cNvCxnSpPr>
          <p:nvPr/>
        </p:nvCxnSpPr>
        <p:spPr>
          <a:xfrm flipH="1" flipV="1">
            <a:off x="1315849" y="4031400"/>
            <a:ext cx="826227" cy="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3"/>
            <a:endCxn id="8" idx="3"/>
          </p:cNvCxnSpPr>
          <p:nvPr/>
        </p:nvCxnSpPr>
        <p:spPr>
          <a:xfrm flipH="1" flipV="1">
            <a:off x="6640450" y="3251144"/>
            <a:ext cx="336604" cy="78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</p:cNvCxnSpPr>
          <p:nvPr/>
        </p:nvCxnSpPr>
        <p:spPr>
          <a:xfrm flipH="1">
            <a:off x="6716955" y="4031418"/>
            <a:ext cx="260099" cy="634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1"/>
          </p:cNvCxnSpPr>
          <p:nvPr/>
        </p:nvCxnSpPr>
        <p:spPr>
          <a:xfrm flipH="1">
            <a:off x="4789077" y="3251144"/>
            <a:ext cx="657929" cy="374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1"/>
          </p:cNvCxnSpPr>
          <p:nvPr/>
        </p:nvCxnSpPr>
        <p:spPr>
          <a:xfrm flipH="1" flipV="1">
            <a:off x="4789077" y="4329758"/>
            <a:ext cx="734434" cy="38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1"/>
            <a:endCxn id="16" idx="3"/>
          </p:cNvCxnSpPr>
          <p:nvPr/>
        </p:nvCxnSpPr>
        <p:spPr>
          <a:xfrm flipH="1" flipV="1">
            <a:off x="3855747" y="3954921"/>
            <a:ext cx="260118" cy="6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929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683"/>
            <a:ext cx="8229600" cy="1143000"/>
          </a:xfrm>
        </p:spPr>
        <p:txBody>
          <a:bodyPr/>
          <a:lstStyle/>
          <a:p>
            <a:r>
              <a:rPr lang="en-US" dirty="0" smtClean="0"/>
              <a:t>Janus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8035"/>
            <a:ext cx="8229600" cy="679425"/>
          </a:xfrm>
        </p:spPr>
        <p:txBody>
          <a:bodyPr/>
          <a:lstStyle/>
          <a:p>
            <a:r>
              <a:rPr lang="en-US" dirty="0" smtClean="0"/>
              <a:t>Janus: Unified query execution service</a:t>
            </a:r>
          </a:p>
        </p:txBody>
      </p:sp>
      <p:pic>
        <p:nvPicPr>
          <p:cNvPr id="8" name="Picture 7" descr="Janus RF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9728" y="1682945"/>
            <a:ext cx="9436527" cy="646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83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Feature :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 transaction support</a:t>
            </a:r>
          </a:p>
          <a:p>
            <a:pPr lvl="1"/>
            <a:r>
              <a:rPr lang="en-US" dirty="0" smtClean="0"/>
              <a:t>Update/delete/insert</a:t>
            </a:r>
          </a:p>
          <a:p>
            <a:pPr lvl="1"/>
            <a:r>
              <a:rPr lang="en-US" dirty="0" smtClean="0"/>
              <a:t>Required for incremental ingestion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Issue</a:t>
            </a:r>
            <a:r>
              <a:rPr lang="en-US" dirty="0" smtClean="0"/>
              <a:t>: ORC only supports it!</a:t>
            </a:r>
          </a:p>
        </p:txBody>
      </p:sp>
    </p:spTree>
    <p:extLst>
      <p:ext uri="{BB962C8B-B14F-4D97-AF65-F5344CB8AC3E}">
        <p14:creationId xmlns:p14="http://schemas.microsoft.com/office/powerpoint/2010/main" val="294788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Feature : Geo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Geo/spatial query support</a:t>
            </a:r>
          </a:p>
          <a:p>
            <a:pPr lvl="1"/>
            <a:r>
              <a:rPr lang="en-US" dirty="0" smtClean="0"/>
              <a:t>Uber business is inherently geo-aware</a:t>
            </a:r>
          </a:p>
          <a:p>
            <a:pPr lvl="1"/>
            <a:r>
              <a:rPr lang="en-US" dirty="0" smtClean="0"/>
              <a:t>City OPS may not be a techy (SQL experience)</a:t>
            </a:r>
          </a:p>
          <a:p>
            <a:pPr lvl="1"/>
            <a:r>
              <a:rPr lang="en-US" dirty="0" err="1" smtClean="0"/>
              <a:t>Esri</a:t>
            </a:r>
            <a:r>
              <a:rPr lang="en-US" dirty="0" smtClean="0"/>
              <a:t> library can be a good start but may need more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50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(auto)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 has bunch of </a:t>
            </a:r>
            <a:r>
              <a:rPr lang="en-US" b="1" dirty="0" smtClean="0"/>
              <a:t>knobs</a:t>
            </a:r>
            <a:r>
              <a:rPr lang="en-US" dirty="0" smtClean="0"/>
              <a:t> for better performance</a:t>
            </a:r>
          </a:p>
          <a:p>
            <a:r>
              <a:rPr lang="en-US" dirty="0" smtClean="0"/>
              <a:t>Not easy to remember for everybody</a:t>
            </a:r>
          </a:p>
          <a:p>
            <a:r>
              <a:rPr lang="en-US" dirty="0" smtClean="0"/>
              <a:t>Excellent if hive execution/planner engine can auto-set the best configurations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25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6807</TotalTime>
  <Words>236</Words>
  <Application>Microsoft Macintosh PowerPoint</Application>
  <PresentationFormat>On-screen Show (4:3)</PresentationFormat>
  <Paragraphs>65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Hive @ Uber</vt:lpstr>
      <vt:lpstr>Data @ Uber</vt:lpstr>
      <vt:lpstr>Data @ Uber</vt:lpstr>
      <vt:lpstr>hDrone: Data registration service</vt:lpstr>
      <vt:lpstr>hDrone: Data registration service</vt:lpstr>
      <vt:lpstr>Janus</vt:lpstr>
      <vt:lpstr>Expected Feature : Transaction</vt:lpstr>
      <vt:lpstr>Expected Feature : Geo</vt:lpstr>
      <vt:lpstr>Hive (auto) Tuning</vt:lpstr>
      <vt:lpstr>More..</vt:lpstr>
      <vt:lpstr>Q &amp; A</vt:lpstr>
    </vt:vector>
  </TitlesOfParts>
  <Company>Uber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 at Uber</dc:title>
  <dc:creator>Mohammad K Islam</dc:creator>
  <cp:lastModifiedBy>Mohammad K Islam</cp:lastModifiedBy>
  <cp:revision>55</cp:revision>
  <dcterms:created xsi:type="dcterms:W3CDTF">2015-11-12T04:19:47Z</dcterms:created>
  <dcterms:modified xsi:type="dcterms:W3CDTF">2015-11-16T21:47:45Z</dcterms:modified>
</cp:coreProperties>
</file>