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7" r:id="rId8"/>
    <p:sldId id="268" r:id="rId9"/>
    <p:sldId id="269" r:id="rId10"/>
    <p:sldId id="270" r:id="rId11"/>
    <p:sldId id="271" r:id="rId12"/>
    <p:sldId id="272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2680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ittle_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7200">
                <a:latin typeface="Arial"/>
                <a:cs typeface="Arial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C3C3C3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&lt;Subtitle&gt;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9716" y="986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62907" y="653786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80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 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61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404B485-0F35-4C41-8B57-14D5C093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404B485-0F35-4C41-8B57-14D5C0938F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FB6921-1BE7-254F-BA7B-2C6B23AD6178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04B485-0F35-4C41-8B57-14D5C093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3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FB6921-1BE7-254F-BA7B-2C6B23AD6178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04B485-0F35-4C41-8B57-14D5C093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4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issues.apache.org/jira/browse/HIVE-1231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Capybara</a:t>
            </a:r>
            <a:br>
              <a:rPr lang="en-US" dirty="0" smtClean="0"/>
            </a:br>
            <a:r>
              <a:rPr lang="en-US" dirty="0" smtClean="0"/>
              <a:t>Hive Integration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35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@Test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public void </a:t>
            </a:r>
            <a:r>
              <a:rPr lang="en-US" sz="1600" dirty="0" smtClean="0">
                <a:latin typeface="Courier New"/>
                <a:cs typeface="Courier New"/>
              </a:rPr>
              <a:t>explain(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throws </a:t>
            </a:r>
            <a:r>
              <a:rPr lang="en-US" sz="1600" dirty="0">
                <a:latin typeface="Courier New"/>
                <a:cs typeface="Courier New"/>
              </a:rPr>
              <a:t>Exception </a:t>
            </a:r>
            <a:r>
              <a:rPr lang="en-US" sz="1600" dirty="0" smtClean="0">
                <a:latin typeface="Courier New"/>
                <a:cs typeface="Courier New"/>
              </a:rPr>
              <a:t>{</a:t>
            </a:r>
            <a:r>
              <a:rPr lang="en-US" sz="1600" i="1" dirty="0">
                <a:latin typeface="Courier New"/>
                <a:cs typeface="Courier New"/>
              </a:rPr>
              <a:t/>
            </a:r>
            <a:br>
              <a:rPr lang="en-US" sz="1600" i="1" dirty="0">
                <a:latin typeface="Courier New"/>
                <a:cs typeface="Courier New"/>
              </a:rPr>
            </a:br>
            <a:r>
              <a:rPr lang="en-US" sz="1600" i="1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TableTool.</a:t>
            </a:r>
            <a:r>
              <a:rPr lang="en-US" sz="1600" i="1" dirty="0" err="1">
                <a:latin typeface="Courier New"/>
                <a:cs typeface="Courier New"/>
              </a:rPr>
              <a:t>createCapySrc</a:t>
            </a:r>
            <a:r>
              <a:rPr lang="en-US" sz="1600" dirty="0">
                <a:latin typeface="Courier New"/>
                <a:cs typeface="Courier New"/>
              </a:rPr>
              <a:t>();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Explain explain =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explain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dirty="0">
                <a:latin typeface="Courier New"/>
                <a:cs typeface="Courier New"/>
              </a:rPr>
              <a:t>"select </a:t>
            </a:r>
            <a:r>
              <a:rPr lang="en-US" sz="1600" b="1" dirty="0" err="1">
                <a:latin typeface="Courier New"/>
                <a:cs typeface="Courier New"/>
              </a:rPr>
              <a:t>k,value</a:t>
            </a:r>
            <a:r>
              <a:rPr lang="en-US" sz="1600" b="1" dirty="0">
                <a:latin typeface="Courier New"/>
                <a:cs typeface="Courier New"/>
              </a:rPr>
              <a:t> from </a:t>
            </a:r>
            <a:r>
              <a:rPr lang="en-US" sz="1600" b="1" dirty="0" err="1">
                <a:latin typeface="Courier New"/>
                <a:cs typeface="Courier New"/>
              </a:rPr>
              <a:t>capysrc</a:t>
            </a:r>
            <a:r>
              <a:rPr lang="en-US" sz="1600" b="1" dirty="0">
                <a:latin typeface="Courier New"/>
                <a:cs typeface="Courier New"/>
              </a:rPr>
              <a:t> order by k"</a:t>
            </a:r>
            <a:r>
              <a:rPr lang="en-US" sz="1600" dirty="0">
                <a:latin typeface="Courier New"/>
                <a:cs typeface="Courier New"/>
              </a:rPr>
              <a:t>);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i="1" dirty="0">
                <a:latin typeface="Courier New"/>
                <a:cs typeface="Courier New"/>
              </a:rPr>
              <a:t>// Expect that somewhere in the plan is a </a:t>
            </a:r>
            <a:r>
              <a:rPr lang="en-US" sz="1600" i="1" dirty="0" err="1" smtClean="0">
                <a:latin typeface="Courier New"/>
                <a:cs typeface="Courier New"/>
              </a:rPr>
              <a:t>MapRedTask</a:t>
            </a:r>
            <a:r>
              <a:rPr lang="en-US" sz="1600" i="1" dirty="0">
                <a:latin typeface="Courier New"/>
                <a:cs typeface="Courier New"/>
              </a:rPr>
              <a:t>. </a:t>
            </a:r>
            <a:br>
              <a:rPr lang="en-US" sz="1600" i="1" dirty="0">
                <a:latin typeface="Courier New"/>
                <a:cs typeface="Courier New"/>
              </a:rPr>
            </a:br>
            <a:r>
              <a:rPr lang="en-US" sz="1600" i="1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MapRedTask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mrTask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 err="1">
                <a:latin typeface="Courier New"/>
                <a:cs typeface="Courier New"/>
              </a:rPr>
              <a:t>explain.expect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MapRedTask.</a:t>
            </a:r>
            <a:r>
              <a:rPr lang="en-US" sz="1600" b="1" dirty="0" err="1">
                <a:latin typeface="Courier New"/>
                <a:cs typeface="Courier New"/>
              </a:rPr>
              <a:t>class</a:t>
            </a:r>
            <a:r>
              <a:rPr lang="en-US" sz="1600" dirty="0">
                <a:latin typeface="Courier New"/>
                <a:cs typeface="Courier New"/>
              </a:rPr>
              <a:t>);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i="1" dirty="0">
                <a:latin typeface="Courier New"/>
                <a:cs typeface="Courier New"/>
              </a:rPr>
              <a:t>// </a:t>
            </a:r>
            <a:r>
              <a:rPr lang="en-US" sz="1600" i="1" dirty="0" smtClean="0">
                <a:latin typeface="Courier New"/>
                <a:cs typeface="Courier New"/>
              </a:rPr>
              <a:t>Find all scans in </a:t>
            </a:r>
            <a:r>
              <a:rPr lang="en-US" sz="1600" i="1" dirty="0">
                <a:latin typeface="Courier New"/>
                <a:cs typeface="Courier New"/>
              </a:rPr>
              <a:t>the </a:t>
            </a:r>
            <a:r>
              <a:rPr lang="en-US" sz="1600" i="1" dirty="0" err="1" smtClean="0">
                <a:latin typeface="Courier New"/>
                <a:cs typeface="Courier New"/>
              </a:rPr>
              <a:t>MapRedTask</a:t>
            </a:r>
            <a:r>
              <a:rPr lang="en-US" sz="1600" i="1" dirty="0" smtClean="0">
                <a:latin typeface="Courier New"/>
                <a:cs typeface="Courier New"/>
              </a:rPr>
              <a:t>. </a:t>
            </a:r>
            <a:r>
              <a:rPr lang="en-US" sz="1600" i="1" dirty="0">
                <a:latin typeface="Courier New"/>
                <a:cs typeface="Courier New"/>
              </a:rPr>
              <a:t/>
            </a:r>
            <a:br>
              <a:rPr lang="en-US" sz="1600" i="1" dirty="0">
                <a:latin typeface="Courier New"/>
                <a:cs typeface="Courier New"/>
              </a:rPr>
            </a:br>
            <a:r>
              <a:rPr lang="en-US" sz="1600" i="1" dirty="0">
                <a:latin typeface="Courier New"/>
                <a:cs typeface="Courier New"/>
              </a:rPr>
              <a:t>  </a:t>
            </a:r>
            <a:r>
              <a:rPr lang="en-US" sz="1600" dirty="0">
                <a:latin typeface="Courier New"/>
                <a:cs typeface="Courier New"/>
              </a:rPr>
              <a:t>List&lt;</a:t>
            </a:r>
            <a:r>
              <a:rPr lang="en-US" sz="1600" dirty="0" err="1">
                <a:latin typeface="Courier New"/>
                <a:cs typeface="Courier New"/>
              </a:rPr>
              <a:t>TableScanOperator</a:t>
            </a:r>
            <a:r>
              <a:rPr lang="en-US" sz="1600" dirty="0">
                <a:latin typeface="Courier New"/>
                <a:cs typeface="Courier New"/>
              </a:rPr>
              <a:t>&gt; scans =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latin typeface="Courier New"/>
                <a:cs typeface="Courier New"/>
              </a:rPr>
              <a:t>explain.findAll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mrTask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TableScanOperator.</a:t>
            </a:r>
            <a:r>
              <a:rPr lang="en-US" sz="1600" b="1" dirty="0" err="1">
                <a:latin typeface="Courier New"/>
                <a:cs typeface="Courier New"/>
              </a:rPr>
              <a:t>class</a:t>
            </a:r>
            <a:r>
              <a:rPr lang="en-US" sz="1600" dirty="0">
                <a:latin typeface="Courier New"/>
                <a:cs typeface="Courier New"/>
              </a:rPr>
              <a:t>);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Assert.</a:t>
            </a:r>
            <a:r>
              <a:rPr lang="en-US" sz="1600" i="1" dirty="0" err="1">
                <a:latin typeface="Courier New"/>
                <a:cs typeface="Courier New"/>
              </a:rPr>
              <a:t>assertEquals</a:t>
            </a:r>
            <a:r>
              <a:rPr lang="en-US" sz="1600" dirty="0">
                <a:latin typeface="Courier New"/>
                <a:cs typeface="Courier New"/>
              </a:rPr>
              <a:t>(1, </a:t>
            </a:r>
            <a:r>
              <a:rPr lang="en-US" sz="1600" dirty="0" err="1">
                <a:latin typeface="Courier New"/>
                <a:cs typeface="Courier New"/>
              </a:rPr>
              <a:t>scans.size</a:t>
            </a:r>
            <a:r>
              <a:rPr lang="en-US" sz="1600" dirty="0">
                <a:latin typeface="Courier New"/>
                <a:cs typeface="Courier New"/>
              </a:rPr>
              <a:t>());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294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Locally, use default options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err="1" smtClean="0">
                <a:latin typeface="Courier New"/>
                <a:cs typeface="Courier New"/>
              </a:rPr>
              <a:t>mvn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test -</a:t>
            </a:r>
            <a:r>
              <a:rPr lang="en-US" sz="1800" dirty="0" err="1">
                <a:latin typeface="Courier New"/>
                <a:cs typeface="Courier New"/>
              </a:rPr>
              <a:t>Dtest</a:t>
            </a:r>
            <a:r>
              <a:rPr lang="en-US" sz="1800" dirty="0">
                <a:latin typeface="Courier New"/>
                <a:cs typeface="Courier New"/>
              </a:rPr>
              <a:t>=</a:t>
            </a:r>
            <a:r>
              <a:rPr lang="en-US" sz="1800" dirty="0" err="1">
                <a:latin typeface="Courier New"/>
                <a:cs typeface="Courier New"/>
              </a:rPr>
              <a:t>TestSkewJoin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Locally, specify using </a:t>
            </a:r>
            <a:r>
              <a:rPr lang="en-US" dirty="0" err="1" smtClean="0"/>
              <a:t>tez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err="1">
                <a:latin typeface="Courier New"/>
                <a:cs typeface="Courier New"/>
              </a:rPr>
              <a:t>mvn</a:t>
            </a:r>
            <a:r>
              <a:rPr lang="en-US" sz="1800" dirty="0">
                <a:latin typeface="Courier New"/>
                <a:cs typeface="Courier New"/>
              </a:rPr>
              <a:t> test -</a:t>
            </a:r>
            <a:r>
              <a:rPr lang="en-US" sz="1800" dirty="0" err="1">
                <a:latin typeface="Courier New"/>
                <a:cs typeface="Courier New"/>
              </a:rPr>
              <a:t>Dtest</a:t>
            </a:r>
            <a:r>
              <a:rPr lang="en-US" sz="1800" dirty="0">
                <a:latin typeface="Courier New"/>
                <a:cs typeface="Courier New"/>
              </a:rPr>
              <a:t>=</a:t>
            </a:r>
            <a:r>
              <a:rPr lang="en-US" sz="1800" dirty="0" err="1" smtClean="0">
                <a:latin typeface="Courier New"/>
                <a:cs typeface="Courier New"/>
              </a:rPr>
              <a:t>TestSkewJoin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-</a:t>
            </a:r>
            <a:r>
              <a:rPr lang="en-US" sz="1800" dirty="0" err="1">
                <a:latin typeface="Courier New"/>
                <a:cs typeface="Courier New"/>
              </a:rPr>
              <a:t>Dhive.test.capybara.engine</a:t>
            </a:r>
            <a:r>
              <a:rPr lang="en-US" sz="1800" dirty="0">
                <a:latin typeface="Courier New"/>
                <a:cs typeface="Courier New"/>
              </a:rPr>
              <a:t>=</a:t>
            </a:r>
            <a:r>
              <a:rPr lang="en-US" sz="1800" dirty="0" err="1">
                <a:latin typeface="Courier New"/>
                <a:cs typeface="Courier New"/>
              </a:rPr>
              <a:t>tez</a:t>
            </a:r>
            <a:endParaRPr lang="en-US" sz="1800" dirty="0" smtClean="0"/>
          </a:p>
          <a:p>
            <a:r>
              <a:rPr lang="en-US" dirty="0" smtClean="0"/>
              <a:t>On </a:t>
            </a:r>
            <a:r>
              <a:rPr lang="en-US" dirty="0"/>
              <a:t>a cluster</a:t>
            </a:r>
            <a:br>
              <a:rPr lang="en-US" dirty="0"/>
            </a:br>
            <a:r>
              <a:rPr lang="en-US" sz="1700" dirty="0" err="1">
                <a:latin typeface="Courier New"/>
                <a:cs typeface="Courier New"/>
              </a:rPr>
              <a:t>mvn</a:t>
            </a:r>
            <a:r>
              <a:rPr lang="en-US" sz="1700" dirty="0">
                <a:latin typeface="Courier New"/>
                <a:cs typeface="Courier New"/>
              </a:rPr>
              <a:t> test -</a:t>
            </a:r>
            <a:r>
              <a:rPr lang="en-US" sz="1700" dirty="0" err="1">
                <a:latin typeface="Courier New"/>
                <a:cs typeface="Courier New"/>
              </a:rPr>
              <a:t>Dtest</a:t>
            </a:r>
            <a:r>
              <a:rPr lang="en-US" sz="1700" dirty="0">
                <a:latin typeface="Courier New"/>
                <a:cs typeface="Courier New"/>
              </a:rPr>
              <a:t>=</a:t>
            </a:r>
            <a:r>
              <a:rPr lang="en-US" sz="1700" dirty="0" err="1" smtClean="0">
                <a:latin typeface="Courier New"/>
                <a:cs typeface="Courier New"/>
              </a:rPr>
              <a:t>TestSkewJoin</a:t>
            </a:r>
            <a:r>
              <a:rPr lang="en-US" sz="1700" dirty="0" smtClean="0">
                <a:latin typeface="Courier New"/>
                <a:cs typeface="Courier New"/>
              </a:rPr>
              <a:t/>
            </a:r>
            <a:br>
              <a:rPr lang="en-US" sz="1700" dirty="0" smtClean="0">
                <a:latin typeface="Courier New"/>
                <a:cs typeface="Courier New"/>
              </a:rPr>
            </a:br>
            <a:r>
              <a:rPr lang="en-US" sz="1700" dirty="0" smtClean="0">
                <a:latin typeface="Courier New"/>
                <a:cs typeface="Courier New"/>
              </a:rPr>
              <a:t>-</a:t>
            </a:r>
            <a:r>
              <a:rPr lang="en-US" sz="1700" dirty="0" err="1">
                <a:latin typeface="Courier New"/>
                <a:cs typeface="Courier New"/>
              </a:rPr>
              <a:t>Dhive.test.capybara.use.cluster</a:t>
            </a:r>
            <a:r>
              <a:rPr lang="en-US" sz="1700" dirty="0">
                <a:latin typeface="Courier New"/>
                <a:cs typeface="Courier New"/>
              </a:rPr>
              <a:t>=true </a:t>
            </a:r>
            <a:r>
              <a:rPr lang="en-US" sz="1700" dirty="0" smtClean="0">
                <a:latin typeface="Courier New"/>
                <a:cs typeface="Courier New"/>
              </a:rPr>
              <a:t/>
            </a:r>
            <a:br>
              <a:rPr lang="en-US" sz="1700" dirty="0" smtClean="0">
                <a:latin typeface="Courier New"/>
                <a:cs typeface="Courier New"/>
              </a:rPr>
            </a:br>
            <a:r>
              <a:rPr lang="en-US" sz="1700" dirty="0" smtClean="0">
                <a:latin typeface="Courier New"/>
                <a:cs typeface="Courier New"/>
              </a:rPr>
              <a:t>-</a:t>
            </a:r>
            <a:r>
              <a:rPr lang="en-US" sz="1700" dirty="0">
                <a:latin typeface="Courier New"/>
                <a:cs typeface="Courier New"/>
              </a:rPr>
              <a:t>DHADOOP_HOME</a:t>
            </a:r>
            <a:r>
              <a:rPr lang="en-US" sz="1700" dirty="0" smtClean="0">
                <a:latin typeface="Courier New"/>
                <a:cs typeface="Courier New"/>
              </a:rPr>
              <a:t>=</a:t>
            </a:r>
            <a:r>
              <a:rPr lang="en-US" sz="1700" i="1" dirty="0" err="1" smtClean="0">
                <a:latin typeface="Courier New"/>
                <a:cs typeface="Courier New"/>
              </a:rPr>
              <a:t>your_hadoop_path</a:t>
            </a:r>
            <a:r>
              <a:rPr lang="en-US" sz="1700" dirty="0" smtClean="0">
                <a:latin typeface="Courier New"/>
                <a:cs typeface="Courier New"/>
              </a:rPr>
              <a:t/>
            </a:r>
            <a:br>
              <a:rPr lang="en-US" sz="1700" dirty="0" smtClean="0">
                <a:latin typeface="Courier New"/>
                <a:cs typeface="Courier New"/>
              </a:rPr>
            </a:br>
            <a:r>
              <a:rPr lang="en-US" sz="1700" dirty="0" smtClean="0">
                <a:latin typeface="Courier New"/>
                <a:cs typeface="Courier New"/>
              </a:rPr>
              <a:t>-</a:t>
            </a:r>
            <a:r>
              <a:rPr lang="en-US" sz="1700" dirty="0">
                <a:latin typeface="Courier New"/>
                <a:cs typeface="Courier New"/>
              </a:rPr>
              <a:t>DHIVE_HOME</a:t>
            </a:r>
            <a:r>
              <a:rPr lang="en-US" sz="1700" dirty="0" smtClean="0">
                <a:latin typeface="Courier New"/>
                <a:cs typeface="Courier New"/>
              </a:rPr>
              <a:t>=</a:t>
            </a:r>
            <a:r>
              <a:rPr lang="en-US" sz="1700" i="1" dirty="0" err="1">
                <a:latin typeface="Courier New"/>
                <a:cs typeface="Courier New"/>
              </a:rPr>
              <a:t>y</a:t>
            </a:r>
            <a:r>
              <a:rPr lang="en-US" sz="1700" i="1" dirty="0" err="1" smtClean="0">
                <a:latin typeface="Courier New"/>
                <a:cs typeface="Courier New"/>
              </a:rPr>
              <a:t>our_hive_path</a:t>
            </a:r>
            <a:endParaRPr lang="en-US" sz="1700" i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4328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User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queries create, one file for each test (may contain more than 1 query)</a:t>
            </a:r>
          </a:p>
          <a:p>
            <a:r>
              <a:rPr lang="en-US" dirty="0" smtClean="0"/>
              <a:t>Run analyze table with collect column stats for each table with source data</a:t>
            </a:r>
          </a:p>
          <a:p>
            <a:r>
              <a:rPr lang="en-US" dirty="0" smtClean="0"/>
              <a:t>Then run, outputs </a:t>
            </a:r>
            <a:r>
              <a:rPr lang="en-US" dirty="0" err="1" smtClean="0"/>
              <a:t>TestQueries.java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>
                <a:latin typeface="Courier New"/>
                <a:cs typeface="Courier New"/>
              </a:rPr>
              <a:t>hive </a:t>
            </a:r>
            <a:r>
              <a:rPr lang="en-US" sz="1600" dirty="0">
                <a:latin typeface="Courier New"/>
                <a:cs typeface="Courier New"/>
              </a:rPr>
              <a:t>--service </a:t>
            </a:r>
            <a:r>
              <a:rPr lang="en-US" sz="1600" dirty="0" err="1">
                <a:latin typeface="Courier New"/>
                <a:cs typeface="Courier New"/>
              </a:rPr>
              <a:t>capygen</a:t>
            </a:r>
            <a:r>
              <a:rPr lang="en-US" sz="1600" dirty="0">
                <a:latin typeface="Courier New"/>
                <a:cs typeface="Courier New"/>
              </a:rPr>
              <a:t> -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queries/*.</a:t>
            </a:r>
            <a:r>
              <a:rPr lang="en-US" sz="1600" dirty="0" err="1" smtClean="0">
                <a:latin typeface="Courier New"/>
                <a:cs typeface="Courier New"/>
              </a:rPr>
              <a:t>sql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-o </a:t>
            </a:r>
            <a:r>
              <a:rPr lang="en-US" sz="1600" dirty="0" err="1" smtClean="0">
                <a:latin typeface="Courier New"/>
                <a:cs typeface="Courier New"/>
              </a:rPr>
              <a:t>TestQueries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64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2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We’ve Seen at </a:t>
            </a:r>
            <a:r>
              <a:rPr lang="en-US" dirty="0" smtClean="0"/>
              <a:t>Hortonworks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Many tests </a:t>
            </a:r>
            <a:r>
              <a:rPr lang="en-US" dirty="0" smtClean="0"/>
              <a:t>for different permutations</a:t>
            </a:r>
            <a:endParaRPr lang="en-US" dirty="0" smtClean="0"/>
          </a:p>
          <a:p>
            <a:pPr lvl="1"/>
            <a:r>
              <a:rPr lang="en-US" dirty="0" smtClean="0"/>
              <a:t>e.g. does it work with </a:t>
            </a:r>
            <a:r>
              <a:rPr lang="en-US" dirty="0" err="1" smtClean="0"/>
              <a:t>Orc</a:t>
            </a:r>
            <a:r>
              <a:rPr lang="en-US" dirty="0" smtClean="0"/>
              <a:t>, with Parquet, </a:t>
            </a:r>
            <a:r>
              <a:rPr lang="en-US" dirty="0" smtClean="0"/>
              <a:t>with Text</a:t>
            </a:r>
            <a:endParaRPr lang="en-US" dirty="0" smtClean="0"/>
          </a:p>
          <a:p>
            <a:r>
              <a:rPr lang="en-US" dirty="0" smtClean="0"/>
              <a:t>Can’t run Hive tests </a:t>
            </a:r>
            <a:r>
              <a:rPr lang="en-US" dirty="0" smtClean="0"/>
              <a:t>on </a:t>
            </a:r>
            <a:r>
              <a:rPr lang="en-US" dirty="0" smtClean="0"/>
              <a:t>a cluster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orces QE to rewrite tests from scratch, hard to share resources with </a:t>
            </a:r>
            <a:r>
              <a:rPr lang="en-US" dirty="0" err="1" smtClean="0"/>
              <a:t>dev</a:t>
            </a:r>
            <a:endParaRPr lang="en-US" dirty="0" smtClean="0"/>
          </a:p>
          <a:p>
            <a:r>
              <a:rPr lang="en-US" dirty="0" smtClean="0"/>
              <a:t>Tests are all small, no ability to scale</a:t>
            </a:r>
          </a:p>
          <a:p>
            <a:r>
              <a:rPr lang="en-US" dirty="0" smtClean="0"/>
              <a:t>Golden files are a grievous evil</a:t>
            </a:r>
          </a:p>
          <a:p>
            <a:pPr lvl="1"/>
            <a:r>
              <a:rPr lang="en-US" dirty="0" smtClean="0"/>
              <a:t>Test writers have to eye-ball results, error prone</a:t>
            </a:r>
          </a:p>
          <a:p>
            <a:pPr lvl="1"/>
            <a:r>
              <a:rPr lang="en-US" dirty="0" smtClean="0"/>
              <a:t>Small change in query plan forces hundreds of expected output changes </a:t>
            </a:r>
          </a:p>
          <a:p>
            <a:r>
              <a:rPr lang="en-US" dirty="0" smtClean="0"/>
              <a:t>QE and </a:t>
            </a:r>
            <a:r>
              <a:rPr lang="en-US" dirty="0" err="1" smtClean="0"/>
              <a:t>dev</a:t>
            </a:r>
            <a:r>
              <a:rPr lang="en-US" dirty="0" smtClean="0"/>
              <a:t> working in different languages and frameworks</a:t>
            </a:r>
          </a:p>
          <a:p>
            <a:r>
              <a:rPr lang="en-US" dirty="0" smtClean="0"/>
              <a:t>It’s hard to get user queries with user-like data into the framework</a:t>
            </a:r>
          </a:p>
          <a:p>
            <a:pPr lvl="1"/>
            <a:r>
              <a:rPr lang="en-US" dirty="0" smtClean="0"/>
              <a:t>Tests built based on feature testing and bug fixing, not user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5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One test should run in all reasonable permutations</a:t>
            </a:r>
          </a:p>
          <a:p>
            <a:pPr lvl="1"/>
            <a:r>
              <a:rPr lang="en-US" dirty="0" smtClean="0"/>
              <a:t>Spark/</a:t>
            </a:r>
            <a:r>
              <a:rPr lang="en-US" dirty="0" err="1" smtClean="0"/>
              <a:t>Tez</a:t>
            </a:r>
            <a:r>
              <a:rPr lang="en-US" dirty="0" smtClean="0"/>
              <a:t>, </a:t>
            </a:r>
            <a:r>
              <a:rPr lang="en-US" dirty="0" err="1" smtClean="0"/>
              <a:t>Orc</a:t>
            </a:r>
            <a:r>
              <a:rPr lang="en-US" dirty="0" smtClean="0"/>
              <a:t>/Parquet/Text, secure/non-secure, etc.</a:t>
            </a:r>
          </a:p>
          <a:p>
            <a:pPr lvl="1"/>
            <a:r>
              <a:rPr lang="en-US" dirty="0" smtClean="0"/>
              <a:t>Tests can specify which options make no sense for them</a:t>
            </a:r>
          </a:p>
          <a:p>
            <a:r>
              <a:rPr lang="en-US" dirty="0" smtClean="0"/>
              <a:t>Same tests locally and on cluster</a:t>
            </a:r>
          </a:p>
          <a:p>
            <a:r>
              <a:rPr lang="en-US" dirty="0" smtClean="0"/>
              <a:t>Auto-generation of data and expected results</a:t>
            </a:r>
          </a:p>
          <a:p>
            <a:pPr lvl="1"/>
            <a:r>
              <a:rPr lang="en-US" dirty="0" smtClean="0"/>
              <a:t>At varying scales</a:t>
            </a:r>
          </a:p>
          <a:p>
            <a:pPr lvl="1"/>
            <a:r>
              <a:rPr lang="en-US" dirty="0" smtClean="0"/>
              <a:t>Expected results generated by source of truth, won’t work for all but should cover 80%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Programmatic access to query plan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Add tools to make it easy to find tasks, operators, and patterns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Java, runs in </a:t>
            </a:r>
            <a:r>
              <a:rPr lang="en-US" dirty="0" err="1" smtClean="0">
                <a:solidFill>
                  <a:srgbClr val="000000"/>
                </a:solidFill>
              </a:rPr>
              <a:t>Junit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Ability to simulate user data and run user queries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65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There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Automated data generation (random, stats based, </a:t>
            </a:r>
            <a:r>
              <a:rPr lang="en-US" dirty="0" err="1" smtClean="0"/>
              <a:t>dev</a:t>
            </a:r>
            <a:r>
              <a:rPr lang="en-US" dirty="0" smtClean="0"/>
              <a:t> specified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loaded into Hive and benchmark</a:t>
            </a:r>
          </a:p>
          <a:p>
            <a:pPr lvl="1"/>
            <a:r>
              <a:rPr lang="en-US" dirty="0" smtClean="0"/>
              <a:t>State remembered so that tables not created for every test</a:t>
            </a:r>
          </a:p>
          <a:p>
            <a:r>
              <a:rPr lang="en-US" dirty="0" smtClean="0"/>
              <a:t>Queries run against Hive and benchmark</a:t>
            </a:r>
          </a:p>
          <a:p>
            <a:r>
              <a:rPr lang="en-US" dirty="0" smtClean="0"/>
              <a:t>Comparison of select queries and insert statements</a:t>
            </a:r>
          </a:p>
          <a:p>
            <a:r>
              <a:rPr lang="en-US" dirty="0"/>
              <a:t>Works on </a:t>
            </a:r>
            <a:r>
              <a:rPr lang="en-US" dirty="0" err="1" smtClean="0"/>
              <a:t>dev’s</a:t>
            </a:r>
            <a:r>
              <a:rPr lang="en-US" dirty="0" smtClean="0"/>
              <a:t> machine or </a:t>
            </a:r>
            <a:r>
              <a:rPr lang="en-US" dirty="0"/>
              <a:t>against a cluster</a:t>
            </a:r>
          </a:p>
          <a:p>
            <a:pPr lvl="1"/>
            <a:r>
              <a:rPr lang="en-US" dirty="0" err="1" smtClean="0"/>
              <a:t>Dev’s</a:t>
            </a:r>
            <a:r>
              <a:rPr lang="en-US" dirty="0" smtClean="0"/>
              <a:t> machine: </a:t>
            </a:r>
            <a:r>
              <a:rPr lang="en-US" dirty="0" err="1" smtClean="0"/>
              <a:t>miniclusters</a:t>
            </a:r>
            <a:r>
              <a:rPr lang="en-US" dirty="0" smtClean="0"/>
              <a:t> and Derby</a:t>
            </a:r>
          </a:p>
          <a:p>
            <a:pPr lvl="1"/>
            <a:r>
              <a:rPr lang="en-US" dirty="0" smtClean="0"/>
              <a:t>Cluster: user provided cluster and </a:t>
            </a:r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smtClean="0"/>
              <a:t>A few basic tables provided for tests </a:t>
            </a:r>
          </a:p>
          <a:p>
            <a:pPr lvl="1"/>
            <a:r>
              <a:rPr lang="en-US" dirty="0" err="1" smtClean="0"/>
              <a:t>alltypes</a:t>
            </a:r>
            <a:r>
              <a:rPr lang="en-US" dirty="0" smtClean="0"/>
              <a:t>, </a:t>
            </a:r>
            <a:r>
              <a:rPr lang="en-US" dirty="0" err="1" smtClean="0"/>
              <a:t>capysrc</a:t>
            </a:r>
            <a:r>
              <a:rPr lang="en-US" dirty="0" smtClean="0"/>
              <a:t>, </a:t>
            </a:r>
            <a:r>
              <a:rPr lang="en-US" dirty="0" err="1" smtClean="0"/>
              <a:t>capysrcpart</a:t>
            </a:r>
            <a:r>
              <a:rPr lang="en-US" dirty="0" smtClean="0"/>
              <a:t>, TPC-H like tables</a:t>
            </a:r>
          </a:p>
          <a:p>
            <a:r>
              <a:rPr lang="en-US" dirty="0" err="1" smtClean="0"/>
              <a:t>UserQueryGenerator</a:t>
            </a:r>
            <a:endParaRPr lang="en-US" dirty="0" smtClean="0"/>
          </a:p>
          <a:p>
            <a:pPr lvl="1"/>
            <a:r>
              <a:rPr lang="en-US" dirty="0" smtClean="0"/>
              <a:t>Takes in set of user queries</a:t>
            </a:r>
          </a:p>
          <a:p>
            <a:pPr lvl="1"/>
            <a:r>
              <a:rPr lang="en-US" dirty="0" smtClean="0"/>
              <a:t>Reads user’s </a:t>
            </a:r>
            <a:r>
              <a:rPr lang="en-US" dirty="0" err="1" smtClean="0"/>
              <a:t>metastore</a:t>
            </a:r>
            <a:r>
              <a:rPr lang="en-US" dirty="0" smtClean="0"/>
              <a:t> (user has to first run analyze table on included tables)</a:t>
            </a:r>
          </a:p>
          <a:p>
            <a:pPr lvl="1"/>
            <a:r>
              <a:rPr lang="en-US" dirty="0" smtClean="0"/>
              <a:t>Generates Java test file that builds simulated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62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There Today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SQL </a:t>
            </a:r>
            <a:r>
              <a:rPr lang="en-US" dirty="0" err="1" smtClean="0"/>
              <a:t>Ansifier</a:t>
            </a:r>
            <a:r>
              <a:rPr lang="en-US" dirty="0" smtClean="0"/>
              <a:t> – takes Hive query and converts to ANSI SQL to run against benchmark (incomplete)</a:t>
            </a:r>
          </a:p>
          <a:p>
            <a:r>
              <a:rPr lang="en-US" dirty="0" smtClean="0"/>
              <a:t>A given run of tests can be configured with a set of features</a:t>
            </a:r>
          </a:p>
          <a:p>
            <a:pPr lvl="1"/>
            <a:r>
              <a:rPr lang="en-US" dirty="0" smtClean="0"/>
              <a:t>e.g. file format=</a:t>
            </a:r>
            <a:r>
              <a:rPr lang="en-US" dirty="0" err="1" smtClean="0"/>
              <a:t>orc</a:t>
            </a:r>
            <a:r>
              <a:rPr lang="en-US" dirty="0" smtClean="0"/>
              <a:t>, engine=</a:t>
            </a:r>
            <a:r>
              <a:rPr lang="en-US" dirty="0" err="1" smtClean="0"/>
              <a:t>tez</a:t>
            </a:r>
            <a:endParaRPr lang="en-US" dirty="0" smtClean="0"/>
          </a:p>
          <a:p>
            <a:r>
              <a:rPr lang="en-US" dirty="0" smtClean="0"/>
              <a:t>Annotations</a:t>
            </a:r>
          </a:p>
          <a:p>
            <a:pPr lvl="1"/>
            <a:r>
              <a:rPr lang="en-US" dirty="0" smtClean="0"/>
              <a:t>ignore a test when inappropriate with configured features (e.g. no acid when spark is the engine)</a:t>
            </a:r>
          </a:p>
          <a:p>
            <a:pPr lvl="1"/>
            <a:r>
              <a:rPr lang="en-US" dirty="0" smtClean="0"/>
              <a:t>set configuration for features (e.g. @</a:t>
            </a:r>
            <a:r>
              <a:rPr lang="en-US" dirty="0" err="1" smtClean="0"/>
              <a:t>AcidOn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Scale can be set</a:t>
            </a:r>
          </a:p>
          <a:p>
            <a:r>
              <a:rPr lang="en-US" dirty="0" smtClean="0"/>
              <a:t>User can provide custom benchmark and comparator</a:t>
            </a:r>
          </a:p>
          <a:p>
            <a:r>
              <a:rPr lang="en-US" dirty="0" smtClean="0"/>
              <a:t>Programmatic access to query plan </a:t>
            </a:r>
          </a:p>
          <a:p>
            <a:pPr lvl="1"/>
            <a:r>
              <a:rPr lang="en-US" dirty="0" smtClean="0"/>
              <a:t>very limited tools today, need more work here</a:t>
            </a:r>
          </a:p>
          <a:p>
            <a:r>
              <a:rPr lang="en-US" dirty="0" smtClean="0"/>
              <a:t>Initial patch posted to </a:t>
            </a:r>
            <a:r>
              <a:rPr lang="en-US" dirty="0" smtClean="0">
                <a:hlinkClick r:id="rId2"/>
              </a:rPr>
              <a:t>HIVE-12316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6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Limited working options</a:t>
            </a:r>
          </a:p>
          <a:p>
            <a:pPr lvl="1"/>
            <a:r>
              <a:rPr lang="en-US" dirty="0" smtClean="0"/>
              <a:t>Need to add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 err="1" smtClean="0"/>
              <a:t>metastore</a:t>
            </a:r>
            <a:r>
              <a:rPr lang="en-US" dirty="0" smtClean="0"/>
              <a:t>, LLAP, Spark, security, Hive Streaming, ...</a:t>
            </a:r>
          </a:p>
          <a:p>
            <a:pPr lvl="1"/>
            <a:r>
              <a:rPr lang="en-US" dirty="0" err="1" smtClean="0"/>
              <a:t>Tez</a:t>
            </a:r>
            <a:r>
              <a:rPr lang="en-US" dirty="0" smtClean="0"/>
              <a:t> there but SUPER slow</a:t>
            </a:r>
          </a:p>
          <a:p>
            <a:pPr lvl="1"/>
            <a:r>
              <a:rPr lang="en-US" dirty="0" smtClean="0"/>
              <a:t>JDBC in process</a:t>
            </a:r>
          </a:p>
          <a:p>
            <a:pPr lvl="1"/>
            <a:r>
              <a:rPr lang="en-US" dirty="0" smtClean="0"/>
              <a:t>binary </a:t>
            </a:r>
            <a:r>
              <a:rPr lang="en-US" dirty="0" smtClean="0"/>
              <a:t>data, complex types don’t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parallel </a:t>
            </a:r>
            <a:r>
              <a:rPr lang="en-US" dirty="0" smtClean="0"/>
              <a:t>data </a:t>
            </a:r>
            <a:r>
              <a:rPr lang="en-US" dirty="0" smtClean="0"/>
              <a:t>generation and comparison written but not yet tested</a:t>
            </a:r>
          </a:p>
          <a:p>
            <a:pPr lvl="1"/>
            <a:r>
              <a:rPr lang="en-US" dirty="0" smtClean="0"/>
              <a:t>Not yet a way to set or switch users (for security tests)</a:t>
            </a:r>
          </a:p>
          <a:p>
            <a:r>
              <a:rPr lang="en-US" dirty="0" smtClean="0"/>
              <a:t>Limited usage testing</a:t>
            </a:r>
          </a:p>
          <a:p>
            <a:pPr lvl="1"/>
            <a:r>
              <a:rPr lang="en-US" dirty="0" smtClean="0"/>
              <a:t>Many options haven’t been tried and I’m sure </a:t>
            </a:r>
            <a:r>
              <a:rPr lang="en-US" dirty="0" smtClean="0"/>
              <a:t>some </a:t>
            </a:r>
            <a:r>
              <a:rPr lang="en-US" dirty="0" smtClean="0"/>
              <a:t>don’t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Limited </a:t>
            </a:r>
            <a:r>
              <a:rPr lang="en-US" dirty="0" err="1" smtClean="0"/>
              <a:t>qfiles</a:t>
            </a:r>
            <a:r>
              <a:rPr lang="en-US" dirty="0" smtClean="0"/>
              <a:t> converted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42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@Test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public void </a:t>
            </a:r>
            <a:r>
              <a:rPr lang="en-US" sz="2000" dirty="0">
                <a:latin typeface="Courier New"/>
                <a:cs typeface="Courier New"/>
              </a:rPr>
              <a:t>simple() </a:t>
            </a:r>
            <a:r>
              <a:rPr lang="en-US" sz="2000" b="1" dirty="0">
                <a:latin typeface="Courier New"/>
                <a:cs typeface="Courier New"/>
              </a:rPr>
              <a:t>throws </a:t>
            </a:r>
            <a:r>
              <a:rPr lang="en-US" sz="2000" dirty="0">
                <a:latin typeface="Courier New"/>
                <a:cs typeface="Courier New"/>
              </a:rPr>
              <a:t>Exception {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TableTool.</a:t>
            </a:r>
            <a:r>
              <a:rPr lang="en-US" sz="2000" i="1" dirty="0" err="1">
                <a:latin typeface="Courier New"/>
                <a:cs typeface="Courier New"/>
              </a:rPr>
              <a:t>createAllTypes</a:t>
            </a:r>
            <a:r>
              <a:rPr lang="en-US" sz="2000" dirty="0">
                <a:latin typeface="Courier New"/>
                <a:cs typeface="Courier New"/>
              </a:rPr>
              <a:t>();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runQuery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b="1" dirty="0">
                <a:latin typeface="Courier New"/>
                <a:cs typeface="Courier New"/>
              </a:rPr>
              <a:t>"select </a:t>
            </a:r>
            <a:r>
              <a:rPr lang="en-US" sz="2000" b="1" dirty="0" err="1" smtClean="0">
                <a:latin typeface="Courier New"/>
                <a:cs typeface="Courier New"/>
              </a:rPr>
              <a:t>cvarchar</a:t>
            </a:r>
            <a:r>
              <a:rPr lang="en-US" sz="2000" b="1" dirty="0" smtClean="0">
                <a:latin typeface="Courier New"/>
                <a:cs typeface="Courier New"/>
              </a:rPr>
              <a:t> from </a:t>
            </a:r>
            <a:r>
              <a:rPr lang="en-US" sz="2000" b="1" dirty="0" err="1">
                <a:latin typeface="Courier New"/>
                <a:cs typeface="Courier New"/>
              </a:rPr>
              <a:t>alltypes</a:t>
            </a:r>
            <a:r>
              <a:rPr lang="en-US" sz="2000" b="1" dirty="0">
                <a:latin typeface="Courier New"/>
                <a:cs typeface="Courier New"/>
              </a:rPr>
              <a:t>"</a:t>
            </a:r>
            <a:r>
              <a:rPr lang="en-US" sz="2000" dirty="0">
                <a:latin typeface="Courier New"/>
                <a:cs typeface="Courier New"/>
              </a:rPr>
              <a:t>);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sortAndCompare</a:t>
            </a:r>
            <a:r>
              <a:rPr lang="en-US" sz="2000" dirty="0">
                <a:latin typeface="Courier New"/>
                <a:cs typeface="Courier New"/>
              </a:rPr>
              <a:t>();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38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@Test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public void </a:t>
            </a:r>
            <a:r>
              <a:rPr lang="en-US" sz="2000" dirty="0" err="1">
                <a:latin typeface="Courier New"/>
                <a:cs typeface="Courier New"/>
              </a:rPr>
              <a:t>simpleJoin</a:t>
            </a:r>
            <a:r>
              <a:rPr lang="en-US" sz="2000" dirty="0">
                <a:latin typeface="Courier New"/>
                <a:cs typeface="Courier New"/>
              </a:rPr>
              <a:t>() </a:t>
            </a:r>
            <a:r>
              <a:rPr lang="en-US" sz="2000" b="1" dirty="0">
                <a:latin typeface="Courier New"/>
                <a:cs typeface="Courier New"/>
              </a:rPr>
              <a:t>throws </a:t>
            </a:r>
            <a:r>
              <a:rPr lang="en-US" sz="2000" dirty="0">
                <a:latin typeface="Courier New"/>
                <a:cs typeface="Courier New"/>
              </a:rPr>
              <a:t>Exception {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TableTool.</a:t>
            </a:r>
            <a:r>
              <a:rPr lang="en-US" sz="2000" i="1" dirty="0" err="1">
                <a:latin typeface="Courier New"/>
                <a:cs typeface="Courier New"/>
              </a:rPr>
              <a:t>createPseudoTpch</a:t>
            </a:r>
            <a:r>
              <a:rPr lang="en-US" sz="2000" dirty="0">
                <a:latin typeface="Courier New"/>
                <a:cs typeface="Courier New"/>
              </a:rPr>
              <a:t>();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runQuery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b="1" dirty="0">
                <a:latin typeface="Courier New"/>
                <a:cs typeface="Courier New"/>
              </a:rPr>
              <a:t>"select </a:t>
            </a:r>
            <a:r>
              <a:rPr lang="en-US" sz="2000" b="1" dirty="0" err="1">
                <a:latin typeface="Courier New"/>
                <a:cs typeface="Courier New"/>
              </a:rPr>
              <a:t>p_name</a:t>
            </a:r>
            <a:r>
              <a:rPr lang="en-US" sz="2000" b="1" dirty="0">
                <a:latin typeface="Courier New"/>
                <a:cs typeface="Courier New"/>
              </a:rPr>
              <a:t>, </a:t>
            </a:r>
            <a:r>
              <a:rPr lang="en-US" sz="2000" b="1" dirty="0" err="1">
                <a:latin typeface="Courier New"/>
                <a:cs typeface="Courier New"/>
              </a:rPr>
              <a:t>avg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l_price</a:t>
            </a:r>
            <a:r>
              <a:rPr lang="en-US" sz="2000" b="1" dirty="0" smtClean="0">
                <a:latin typeface="Courier New"/>
                <a:cs typeface="Courier New"/>
              </a:rPr>
              <a:t>)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" +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        </a:t>
            </a:r>
            <a:r>
              <a:rPr lang="en-US" sz="2000" b="1" dirty="0">
                <a:latin typeface="Courier New"/>
                <a:cs typeface="Courier New"/>
              </a:rPr>
              <a:t>"</a:t>
            </a:r>
            <a:r>
              <a:rPr lang="en-US" sz="2000" b="1" dirty="0" smtClean="0">
                <a:latin typeface="Courier New"/>
                <a:cs typeface="Courier New"/>
              </a:rPr>
              <a:t>from </a:t>
            </a:r>
            <a:r>
              <a:rPr lang="en-US" sz="2000" b="1" dirty="0" err="1">
                <a:latin typeface="Courier New"/>
                <a:cs typeface="Courier New"/>
              </a:rPr>
              <a:t>ph_lineitem</a:t>
            </a:r>
            <a:r>
              <a:rPr lang="en-US" sz="2000" b="1" dirty="0">
                <a:latin typeface="Courier New"/>
                <a:cs typeface="Courier New"/>
              </a:rPr>
              <a:t> join </a:t>
            </a:r>
            <a:r>
              <a:rPr lang="en-US" sz="2000" b="1" dirty="0" err="1" smtClean="0">
                <a:latin typeface="Courier New"/>
                <a:cs typeface="Courier New"/>
              </a:rPr>
              <a:t>ph_part</a:t>
            </a:r>
            <a:r>
              <a:rPr lang="en-US" sz="2000" b="1" dirty="0" smtClean="0">
                <a:latin typeface="Courier New"/>
                <a:cs typeface="Courier New"/>
              </a:rPr>
              <a:t> " +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       </a:t>
            </a:r>
            <a:r>
              <a:rPr lang="en-US" sz="2000" b="1" dirty="0">
                <a:latin typeface="Courier New"/>
                <a:cs typeface="Courier New"/>
              </a:rPr>
              <a:t>"</a:t>
            </a:r>
            <a:r>
              <a:rPr lang="en-US" sz="2000" b="1" dirty="0" smtClean="0">
                <a:latin typeface="Courier New"/>
                <a:cs typeface="Courier New"/>
              </a:rPr>
              <a:t>on 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l_partkey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 smtClean="0">
                <a:latin typeface="Courier New"/>
                <a:cs typeface="Courier New"/>
              </a:rPr>
              <a:t>p_partkey</a:t>
            </a:r>
            <a:r>
              <a:rPr lang="en-US" sz="2000" b="1" dirty="0">
                <a:latin typeface="Courier New"/>
                <a:cs typeface="Courier New"/>
              </a:rPr>
              <a:t>) </a:t>
            </a:r>
            <a:r>
              <a:rPr lang="en-US" sz="2000" b="1" dirty="0" smtClean="0">
                <a:latin typeface="Courier New"/>
                <a:cs typeface="Courier New"/>
              </a:rPr>
              <a:t>" +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       </a:t>
            </a:r>
            <a:r>
              <a:rPr lang="en-US" sz="2000" b="1" dirty="0">
                <a:latin typeface="Courier New"/>
                <a:cs typeface="Courier New"/>
              </a:rPr>
              <a:t>"</a:t>
            </a:r>
            <a:r>
              <a:rPr lang="en-US" sz="2000" b="1" dirty="0" smtClean="0">
                <a:latin typeface="Courier New"/>
                <a:cs typeface="Courier New"/>
              </a:rPr>
              <a:t>group </a:t>
            </a:r>
            <a:r>
              <a:rPr lang="en-US" sz="2000" b="1" dirty="0">
                <a:latin typeface="Courier New"/>
                <a:cs typeface="Courier New"/>
              </a:rPr>
              <a:t>by </a:t>
            </a:r>
            <a:r>
              <a:rPr lang="en-US" sz="2000" b="1" dirty="0" err="1">
                <a:latin typeface="Courier New"/>
                <a:cs typeface="Courier New"/>
              </a:rPr>
              <a:t>p_name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" +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       </a:t>
            </a:r>
            <a:r>
              <a:rPr lang="en-US" sz="2000" b="1" dirty="0">
                <a:latin typeface="Courier New"/>
                <a:cs typeface="Courier New"/>
              </a:rPr>
              <a:t>"</a:t>
            </a:r>
            <a:r>
              <a:rPr lang="en-US" sz="2000" b="1" dirty="0" smtClean="0">
                <a:latin typeface="Courier New"/>
                <a:cs typeface="Courier New"/>
              </a:rPr>
              <a:t>order </a:t>
            </a:r>
            <a:r>
              <a:rPr lang="en-US" sz="2000" b="1" dirty="0">
                <a:latin typeface="Courier New"/>
                <a:cs typeface="Courier New"/>
              </a:rPr>
              <a:t>by </a:t>
            </a:r>
            <a:r>
              <a:rPr lang="en-US" sz="2000" b="1" dirty="0" err="1">
                <a:latin typeface="Courier New"/>
                <a:cs typeface="Courier New"/>
              </a:rPr>
              <a:t>p_name</a:t>
            </a:r>
            <a:r>
              <a:rPr lang="en-US" sz="2000" b="1" dirty="0">
                <a:latin typeface="Courier New"/>
                <a:cs typeface="Courier New"/>
              </a:rPr>
              <a:t>"</a:t>
            </a:r>
            <a:r>
              <a:rPr lang="en-US" sz="2000" dirty="0">
                <a:latin typeface="Courier New"/>
                <a:cs typeface="Courier New"/>
              </a:rPr>
              <a:t>);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compare();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6705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@Test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public void </a:t>
            </a:r>
            <a:r>
              <a:rPr lang="en-US" sz="1600" dirty="0">
                <a:latin typeface="Courier New"/>
                <a:cs typeface="Courier New"/>
              </a:rPr>
              <a:t>q1() </a:t>
            </a:r>
            <a:r>
              <a:rPr lang="en-US" sz="1600" b="1" dirty="0">
                <a:latin typeface="Courier New"/>
                <a:cs typeface="Courier New"/>
              </a:rPr>
              <a:t>throws </a:t>
            </a:r>
            <a:r>
              <a:rPr lang="en-US" sz="1600" dirty="0">
                <a:latin typeface="Courier New"/>
                <a:cs typeface="Courier New"/>
              </a:rPr>
              <a:t>Exception {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set(</a:t>
            </a:r>
            <a:r>
              <a:rPr lang="en-US" sz="1600" b="1" dirty="0">
                <a:latin typeface="Courier New"/>
                <a:cs typeface="Courier New"/>
              </a:rPr>
              <a:t>"</a:t>
            </a:r>
            <a:r>
              <a:rPr lang="en-US" sz="1600" b="1" dirty="0" err="1">
                <a:latin typeface="Courier New"/>
                <a:cs typeface="Courier New"/>
              </a:rPr>
              <a:t>hive.auto.convert.join</a:t>
            </a:r>
            <a:r>
              <a:rPr lang="en-US" sz="1600" b="1" dirty="0">
                <a:latin typeface="Courier New"/>
                <a:cs typeface="Courier New"/>
              </a:rPr>
              <a:t>"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b="1" dirty="0" smtClean="0">
                <a:latin typeface="Courier New"/>
                <a:cs typeface="Courier New"/>
              </a:rPr>
              <a:t>true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runQuery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b="1" dirty="0" smtClean="0">
                <a:latin typeface="Courier New"/>
                <a:cs typeface="Courier New"/>
              </a:rPr>
              <a:t>"</a:t>
            </a:r>
            <a:r>
              <a:rPr lang="en-US" sz="1600" b="1" dirty="0">
                <a:latin typeface="Courier New"/>
                <a:cs typeface="Courier New"/>
              </a:rPr>
              <a:t>drop table if exists </a:t>
            </a:r>
            <a:r>
              <a:rPr lang="en-US" sz="1600" b="1" dirty="0" smtClean="0">
                <a:latin typeface="Courier New"/>
                <a:cs typeface="Courier New"/>
              </a:rPr>
              <a:t>t</a:t>
            </a:r>
            <a:r>
              <a:rPr lang="en-US" sz="1600" b="1" dirty="0">
                <a:latin typeface="Courier New"/>
                <a:cs typeface="Courier New"/>
              </a:rPr>
              <a:t>"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runQuery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b="1" dirty="0" smtClean="0">
                <a:latin typeface="Courier New"/>
                <a:cs typeface="Courier New"/>
              </a:rPr>
              <a:t>"</a:t>
            </a:r>
            <a:r>
              <a:rPr lang="en-US" sz="1600" b="1" dirty="0">
                <a:latin typeface="Courier New"/>
                <a:cs typeface="Courier New"/>
              </a:rPr>
              <a:t>create table t</a:t>
            </a:r>
            <a:r>
              <a:rPr lang="en-US" sz="1600" b="1" dirty="0" smtClean="0">
                <a:latin typeface="Courier New"/>
                <a:cs typeface="Courier New"/>
              </a:rPr>
              <a:t> (a string, b </a:t>
            </a:r>
            <a:r>
              <a:rPr lang="en-US" sz="1600" b="1" dirty="0" err="1" smtClean="0">
                <a:latin typeface="Courier New"/>
                <a:cs typeface="Courier New"/>
              </a:rPr>
              <a:t>bigint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  <a:r>
              <a:rPr lang="en-US" sz="1600" b="1" dirty="0">
                <a:latin typeface="Courier New"/>
                <a:cs typeface="Courier New"/>
              </a:rPr>
              <a:t> "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runQuery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b="1" dirty="0" smtClean="0">
                <a:latin typeface="Courier New"/>
                <a:cs typeface="Courier New"/>
              </a:rPr>
              <a:t>"</a:t>
            </a:r>
            <a:r>
              <a:rPr lang="en-US" sz="1600" b="1" dirty="0">
                <a:latin typeface="Courier New"/>
                <a:cs typeface="Courier New"/>
              </a:rPr>
              <a:t>insert </a:t>
            </a:r>
            <a:r>
              <a:rPr lang="en-US" sz="1600" b="1" dirty="0" smtClean="0">
                <a:latin typeface="Courier New"/>
                <a:cs typeface="Courier New"/>
              </a:rPr>
              <a:t>into t select c, d from u;"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IMetaStoreClient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msClient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    new </a:t>
            </a:r>
            <a:r>
              <a:rPr lang="en-US" sz="1600" dirty="0" err="1">
                <a:latin typeface="Courier New"/>
                <a:cs typeface="Courier New"/>
              </a:rPr>
              <a:t>HiveMetaStoreClient</a:t>
            </a:r>
            <a:r>
              <a:rPr lang="en-US" sz="1600" dirty="0" smtClean="0">
                <a:latin typeface="Courier New"/>
                <a:cs typeface="Courier New"/>
              </a:rPr>
              <a:t>(new </a:t>
            </a:r>
            <a:r>
              <a:rPr lang="en-US" sz="1600" dirty="0" err="1" smtClean="0">
                <a:latin typeface="Courier New"/>
                <a:cs typeface="Courier New"/>
              </a:rPr>
              <a:t>HiveConf</a:t>
            </a:r>
            <a:r>
              <a:rPr lang="en-US" sz="1600" dirty="0" smtClean="0">
                <a:latin typeface="Courier New"/>
                <a:cs typeface="Courier New"/>
              </a:rPr>
              <a:t>());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Table </a:t>
            </a:r>
            <a:r>
              <a:rPr lang="en-US" sz="1600" dirty="0" err="1">
                <a:latin typeface="Courier New"/>
                <a:cs typeface="Courier New"/>
              </a:rPr>
              <a:t>msTable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 err="1">
                <a:latin typeface="Courier New"/>
                <a:cs typeface="Courier New"/>
              </a:rPr>
              <a:t>msClient.getTable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b="1" dirty="0">
                <a:latin typeface="Courier New"/>
                <a:cs typeface="Courier New"/>
              </a:rPr>
              <a:t>"</a:t>
            </a:r>
            <a:r>
              <a:rPr lang="en-US" sz="1600" b="1" dirty="0" smtClean="0">
                <a:latin typeface="Courier New"/>
                <a:cs typeface="Courier New"/>
              </a:rPr>
              <a:t>default</a:t>
            </a:r>
            <a:r>
              <a:rPr lang="en-US" sz="1600" b="1" dirty="0">
                <a:latin typeface="Courier New"/>
                <a:cs typeface="Courier New"/>
              </a:rPr>
              <a:t>"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b="1" dirty="0">
                <a:latin typeface="Courier New"/>
                <a:cs typeface="Courier New"/>
              </a:rPr>
              <a:t>"</a:t>
            </a:r>
            <a:r>
              <a:rPr lang="en-US" sz="1600" b="1" dirty="0" smtClean="0">
                <a:latin typeface="Courier New"/>
                <a:cs typeface="Courier New"/>
              </a:rPr>
              <a:t>t</a:t>
            </a:r>
            <a:r>
              <a:rPr lang="en-US" sz="1600" b="1" dirty="0">
                <a:latin typeface="Courier New"/>
                <a:cs typeface="Courier New"/>
              </a:rPr>
              <a:t>"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TestTable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tTable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dirty="0">
                <a:latin typeface="Courier New"/>
                <a:cs typeface="Courier New"/>
              </a:rPr>
              <a:t>new </a:t>
            </a:r>
            <a:r>
              <a:rPr lang="en-US" sz="1600" dirty="0" err="1">
                <a:latin typeface="Courier New"/>
                <a:cs typeface="Courier New"/>
              </a:rPr>
              <a:t>TestTable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msTable</a:t>
            </a:r>
            <a:r>
              <a:rPr lang="en-US" sz="1600" dirty="0">
                <a:latin typeface="Courier New"/>
                <a:cs typeface="Courier New"/>
              </a:rPr>
              <a:t>);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tableCompare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tTable</a:t>
            </a:r>
            <a:r>
              <a:rPr lang="en-US" sz="1600" dirty="0">
                <a:latin typeface="Courier New"/>
                <a:cs typeface="Courier New"/>
              </a:rPr>
              <a:t>);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74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tonworks_PPT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C3C3C3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Hortonworks_PPT_1.thmx</Template>
  <TotalTime>2291</TotalTime>
  <Words>585</Words>
  <Application>Microsoft Macintosh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Hortonworks_PPT_1</vt:lpstr>
      <vt:lpstr>Capybara Hive Integration Testing</vt:lpstr>
      <vt:lpstr>Issues We’ve Seen at Hortonworks</vt:lpstr>
      <vt:lpstr>Proposed Requirements</vt:lpstr>
      <vt:lpstr>What’s There Today</vt:lpstr>
      <vt:lpstr>What’s There Today Continued</vt:lpstr>
      <vt:lpstr>Missing Pieces</vt:lpstr>
      <vt:lpstr>Example Test</vt:lpstr>
      <vt:lpstr>Example Test</vt:lpstr>
      <vt:lpstr>Example Test</vt:lpstr>
      <vt:lpstr>Example Explain</vt:lpstr>
      <vt:lpstr>Run a Test</vt:lpstr>
      <vt:lpstr>Simulate User Queries</vt:lpstr>
      <vt:lpstr>Questions</vt:lpstr>
    </vt:vector>
  </TitlesOfParts>
  <Company>Hortonworks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Integration Testing</dc:title>
  <dc:creator>Alan Gates</dc:creator>
  <cp:lastModifiedBy>Alan Gates</cp:lastModifiedBy>
  <cp:revision>27</cp:revision>
  <dcterms:created xsi:type="dcterms:W3CDTF">2015-07-24T17:09:25Z</dcterms:created>
  <dcterms:modified xsi:type="dcterms:W3CDTF">2015-11-16T22:44:44Z</dcterms:modified>
</cp:coreProperties>
</file>