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520" r:id="rId2"/>
    <p:sldId id="523" r:id="rId3"/>
    <p:sldId id="522" r:id="rId4"/>
    <p:sldId id="521" r:id="rId5"/>
    <p:sldId id="524" r:id="rId6"/>
    <p:sldId id="525" r:id="rId7"/>
    <p:sldId id="526" r:id="rId8"/>
    <p:sldId id="527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EC0"/>
    <a:srgbClr val="5A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8426" autoAdjust="0"/>
  </p:normalViewPr>
  <p:slideViewPr>
    <p:cSldViewPr snapToGrid="0" snapToObjects="1">
      <p:cViewPr varScale="1">
        <p:scale>
          <a:sx n="222" d="100"/>
          <a:sy n="222" d="100"/>
        </p:scale>
        <p:origin x="-2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F8E13-D7C8-F944-BE5F-D52A3EEEDCA4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36B72-0A32-5040-AB87-98F87E36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77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FB4A-6AA0-D545-92EF-ABCEB0442A20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BCA06-D304-5A43-B01E-D4C25BFB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6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10C0D0BB-98A3-7C42-83C1-132C7944CB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C92467FF-63EE-094F-90CE-4C22793BA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10C0D0BB-98A3-7C42-83C1-132C7944CB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 baseline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5195364-CB26-204E-9D19-22CA26A13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C92467FF-63EE-094F-90CE-4C22793BA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3711"/>
            <a:ext cx="8041619" cy="485649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3BDBACA-B5F5-394C-AF1A-AF4F872C33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81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2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 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endParaRPr lang="en-US" sz="800" dirty="0"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 baseline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55195364-CB26-204E-9D19-22CA26A13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2013. </a:t>
            </a:r>
            <a:r>
              <a:rPr lang="en-US" sz="800" dirty="0">
                <a:latin typeface="+mn-lt"/>
                <a:ea typeface="+mn-ea"/>
                <a:cs typeface="+mn-cs"/>
              </a:rPr>
              <a:t>Confidential and Proprietary.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11" r:id="rId11"/>
    <p:sldLayoutId id="2147483713" r:id="rId12"/>
    <p:sldLayoutId id="2147483679" r:id="rId13"/>
    <p:sldLayoutId id="2147483681" r:id="rId14"/>
    <p:sldLayoutId id="2147483666" r:id="rId15"/>
    <p:sldLayoutId id="2147483663" r:id="rId16"/>
    <p:sldLayoutId id="2147483665" r:id="rId17"/>
    <p:sldLayoutId id="2147483664" r:id="rId18"/>
    <p:sldLayoutId id="2147483659" r:id="rId19"/>
    <p:sldLayoutId id="2147483660" r:id="rId20"/>
    <p:sldLayoutId id="2147483725" r:id="rId21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 / Tez Query Comparison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520839"/>
            <a:ext cx="8229600" cy="495458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HW = 20 Node (48 GB RAM, 6x disk)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SW = Hive Trunk (Nov 13 2013) + ORCFile + Vectorization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81879"/>
              </p:ext>
            </p:extLst>
          </p:nvPr>
        </p:nvGraphicFramePr>
        <p:xfrm>
          <a:off x="463610" y="1064452"/>
          <a:ext cx="8216780" cy="4683024"/>
        </p:xfrm>
        <a:graphic>
          <a:graphicData uri="http://schemas.openxmlformats.org/drawingml/2006/table">
            <a:tbl>
              <a:tblPr/>
              <a:tblGrid>
                <a:gridCol w="746980"/>
                <a:gridCol w="1493960"/>
                <a:gridCol w="1493960"/>
                <a:gridCol w="1493960"/>
                <a:gridCol w="1493960"/>
                <a:gridCol w="1493960"/>
              </a:tblGrid>
              <a:tr h="188582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Hive Trunk M/R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Hive Trunk Tez (Cold)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Hive Trunk Tez (Hot)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Tez Relative Gain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Hot / Cold Gain (%)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query12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297.5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20.0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2958.8%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105.2%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284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query15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75.9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62.6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29.4%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D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query21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39.3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52.4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46.9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-16.2%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8F6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query26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46.9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33.0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101.0%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41.3%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7D2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query27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37.6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348.8%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111.8%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query28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24.2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218.4%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93.4%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992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query3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58.9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23.9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16.1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265.9%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48.7%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3C9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query34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25.3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246.6%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25.3%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0E6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query39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234.5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62.8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55.5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322.1%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13.1%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7F5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query43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57.0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34.4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26.0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119.2%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32.4%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CDD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query46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103.3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46.1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30.9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234.4%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49.2%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3C8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query52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59.9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23.5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15.6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285.3%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51.3%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E1C6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query55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59.3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18.3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224.1%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51.4%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E1C6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query67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820.9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821.1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787.2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query68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102.7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53.1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42.2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143.2%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47.9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18.9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153.1%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46.2%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4CC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query73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287.1%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31.0%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query88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483.3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95.0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90.2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435.6%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E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query90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122.3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41.1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26.9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355.3%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53.0%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4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query92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278.6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142.5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135.7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105.4%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F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query96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42.8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24.4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16.4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160.6%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48.6%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9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query97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279.0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147.5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133.4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109.1%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query98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1451.5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50.0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38.6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3662.2%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29.5%</a:t>
                      </a:r>
                    </a:p>
                  </a:txBody>
                  <a:tcPr marL="12246" marR="12246" marT="122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86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88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select  *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from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(select count(*) h8_30_to_9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from </a:t>
            </a:r>
            <a:r>
              <a:rPr lang="en-US" sz="1200" dirty="0" err="1">
                <a:latin typeface="Consolas"/>
                <a:cs typeface="Consolas"/>
              </a:rPr>
              <a:t>store_sales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JOIN </a:t>
            </a:r>
            <a:r>
              <a:rPr lang="en-US" sz="1200" dirty="0" err="1">
                <a:latin typeface="Consolas"/>
                <a:cs typeface="Consolas"/>
              </a:rPr>
              <a:t>household_demographics</a:t>
            </a:r>
            <a:r>
              <a:rPr lang="en-US" sz="1200" dirty="0">
                <a:latin typeface="Consolas"/>
                <a:cs typeface="Consolas"/>
              </a:rPr>
              <a:t> ON </a:t>
            </a:r>
            <a:r>
              <a:rPr lang="en-US" sz="1200" dirty="0" err="1">
                <a:latin typeface="Consolas"/>
                <a:cs typeface="Consolas"/>
              </a:rPr>
              <a:t>store_sales.ss_hdemo_sk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household_demographics.hd_demo_sk</a:t>
            </a:r>
            <a:r>
              <a:rPr lang="en-US" sz="12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JOIN </a:t>
            </a:r>
            <a:r>
              <a:rPr lang="en-US" sz="1200" dirty="0" err="1">
                <a:latin typeface="Consolas"/>
                <a:cs typeface="Consolas"/>
              </a:rPr>
              <a:t>time_dim</a:t>
            </a:r>
            <a:r>
              <a:rPr lang="en-US" sz="1200" dirty="0">
                <a:latin typeface="Consolas"/>
                <a:cs typeface="Consolas"/>
              </a:rPr>
              <a:t> ON </a:t>
            </a:r>
            <a:r>
              <a:rPr lang="en-US" sz="1200" dirty="0" err="1">
                <a:latin typeface="Consolas"/>
                <a:cs typeface="Consolas"/>
              </a:rPr>
              <a:t>store_sales.ss_sold_time_sk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time_dim.t_time_sk</a:t>
            </a:r>
            <a:r>
              <a:rPr lang="en-US" sz="1200" dirty="0">
                <a:latin typeface="Consolas"/>
                <a:cs typeface="Consolas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JOIN store ON </a:t>
            </a:r>
            <a:r>
              <a:rPr lang="en-US" sz="1200" dirty="0" err="1">
                <a:latin typeface="Consolas"/>
                <a:cs typeface="Consolas"/>
              </a:rPr>
              <a:t>store_sales.ss_store_sk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store.s_store_sk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where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</a:t>
            </a:r>
            <a:r>
              <a:rPr lang="en-US" sz="1200" dirty="0" err="1">
                <a:latin typeface="Consolas"/>
                <a:cs typeface="Consolas"/>
              </a:rPr>
              <a:t>time_dim.t_hour</a:t>
            </a:r>
            <a:r>
              <a:rPr lang="en-US" sz="1200" dirty="0">
                <a:latin typeface="Consolas"/>
                <a:cs typeface="Consolas"/>
              </a:rPr>
              <a:t> = 8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and </a:t>
            </a:r>
            <a:r>
              <a:rPr lang="en-US" sz="1200" dirty="0" err="1">
                <a:latin typeface="Consolas"/>
                <a:cs typeface="Consolas"/>
              </a:rPr>
              <a:t>time_dim.t_minute</a:t>
            </a:r>
            <a:r>
              <a:rPr lang="en-US" sz="1200" dirty="0">
                <a:latin typeface="Consolas"/>
                <a:cs typeface="Consolas"/>
              </a:rPr>
              <a:t> &gt;= 30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and ((</a:t>
            </a:r>
            <a:r>
              <a:rPr lang="en-US" sz="1200" dirty="0" err="1">
                <a:latin typeface="Consolas"/>
                <a:cs typeface="Consolas"/>
              </a:rPr>
              <a:t>household_demographics.hd_dep_count</a:t>
            </a:r>
            <a:r>
              <a:rPr lang="en-US" sz="1200" dirty="0">
                <a:latin typeface="Consolas"/>
                <a:cs typeface="Consolas"/>
              </a:rPr>
              <a:t> = 3 and </a:t>
            </a:r>
            <a:r>
              <a:rPr lang="en-US" sz="1200" dirty="0" err="1">
                <a:latin typeface="Consolas"/>
                <a:cs typeface="Consolas"/>
              </a:rPr>
              <a:t>household_demographics.hd_vehicle_count</a:t>
            </a:r>
            <a:r>
              <a:rPr lang="en-US" sz="1200" dirty="0">
                <a:latin typeface="Consolas"/>
                <a:cs typeface="Consolas"/>
              </a:rPr>
              <a:t>&lt;=3+2) or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(</a:t>
            </a:r>
            <a:r>
              <a:rPr lang="en-US" sz="1200" dirty="0" err="1">
                <a:latin typeface="Consolas"/>
                <a:cs typeface="Consolas"/>
              </a:rPr>
              <a:t>household_demographics.hd_dep_count</a:t>
            </a:r>
            <a:r>
              <a:rPr lang="en-US" sz="1200" dirty="0">
                <a:latin typeface="Consolas"/>
                <a:cs typeface="Consolas"/>
              </a:rPr>
              <a:t> = 0 and </a:t>
            </a:r>
            <a:r>
              <a:rPr lang="en-US" sz="1200" dirty="0" err="1">
                <a:latin typeface="Consolas"/>
                <a:cs typeface="Consolas"/>
              </a:rPr>
              <a:t>household_demographics.hd_vehicle_count</a:t>
            </a:r>
            <a:r>
              <a:rPr lang="en-US" sz="1200" dirty="0">
                <a:latin typeface="Consolas"/>
                <a:cs typeface="Consolas"/>
              </a:rPr>
              <a:t>&lt;=0+2) or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(</a:t>
            </a:r>
            <a:r>
              <a:rPr lang="en-US" sz="1200" dirty="0" err="1">
                <a:latin typeface="Consolas"/>
                <a:cs typeface="Consolas"/>
              </a:rPr>
              <a:t>household_demographics.hd_dep_count</a:t>
            </a:r>
            <a:r>
              <a:rPr lang="en-US" sz="1200" dirty="0">
                <a:latin typeface="Consolas"/>
                <a:cs typeface="Consolas"/>
              </a:rPr>
              <a:t> = 1 and </a:t>
            </a:r>
            <a:r>
              <a:rPr lang="en-US" sz="1200" dirty="0" err="1">
                <a:latin typeface="Consolas"/>
                <a:cs typeface="Consolas"/>
              </a:rPr>
              <a:t>household_demographics.hd_vehicle_count</a:t>
            </a:r>
            <a:r>
              <a:rPr lang="en-US" sz="1200" dirty="0">
                <a:latin typeface="Consolas"/>
                <a:cs typeface="Consolas"/>
              </a:rPr>
              <a:t>&lt;=1+2))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and </a:t>
            </a:r>
            <a:r>
              <a:rPr lang="en-US" sz="1200" dirty="0" err="1">
                <a:latin typeface="Consolas"/>
                <a:cs typeface="Consolas"/>
              </a:rPr>
              <a:t>store.s_store_name</a:t>
            </a:r>
            <a:r>
              <a:rPr lang="en-US" sz="1200" dirty="0">
                <a:latin typeface="Consolas"/>
                <a:cs typeface="Consolas"/>
              </a:rPr>
              <a:t> = '</a:t>
            </a:r>
            <a:r>
              <a:rPr lang="en-US" sz="1200" dirty="0" err="1">
                <a:latin typeface="Consolas"/>
                <a:cs typeface="Consolas"/>
              </a:rPr>
              <a:t>ese</a:t>
            </a:r>
            <a:r>
              <a:rPr lang="en-US" sz="1200" dirty="0">
                <a:latin typeface="Consolas"/>
                <a:cs typeface="Consolas"/>
              </a:rPr>
              <a:t>') s1 JOIN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(select count(*) h9_to_9_30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from </a:t>
            </a:r>
            <a:r>
              <a:rPr lang="en-US" sz="1200" dirty="0" err="1" smtClean="0">
                <a:latin typeface="Consolas"/>
                <a:cs typeface="Consolas"/>
              </a:rPr>
              <a:t>store_sales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...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800" y="5757336"/>
            <a:ext cx="7696200" cy="50800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full table scans</a:t>
            </a:r>
          </a:p>
        </p:txBody>
      </p:sp>
    </p:spTree>
    <p:extLst>
      <p:ext uri="{BB962C8B-B14F-4D97-AF65-F5344CB8AC3E}">
        <p14:creationId xmlns:p14="http://schemas.microsoft.com/office/powerpoint/2010/main" val="32186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88: M/R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Total </a:t>
            </a:r>
            <a:r>
              <a:rPr lang="en-US" dirty="0" err="1">
                <a:latin typeface="Consolas"/>
                <a:cs typeface="Consolas"/>
              </a:rPr>
              <a:t>MapReduce</a:t>
            </a:r>
            <a:r>
              <a:rPr lang="en-US" dirty="0">
                <a:latin typeface="Consolas"/>
                <a:cs typeface="Consolas"/>
              </a:rPr>
              <a:t> jobs = </a:t>
            </a:r>
            <a:r>
              <a:rPr lang="en-US" dirty="0" smtClean="0">
                <a:latin typeface="Consolas"/>
                <a:cs typeface="Consolas"/>
              </a:rPr>
              <a:t>29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Total </a:t>
            </a:r>
            <a:r>
              <a:rPr lang="en-US" dirty="0" err="1">
                <a:latin typeface="Consolas"/>
                <a:cs typeface="Consolas"/>
              </a:rPr>
              <a:t>MapReduce</a:t>
            </a:r>
            <a:r>
              <a:rPr lang="en-US" dirty="0">
                <a:latin typeface="Consolas"/>
                <a:cs typeface="Consolas"/>
              </a:rPr>
              <a:t> CPU Time Spent: 0 days 2 hours 52 minutes 39 seconds 380 </a:t>
            </a:r>
            <a:r>
              <a:rPr lang="en-US" dirty="0" err="1">
                <a:latin typeface="Consolas"/>
                <a:cs typeface="Consolas"/>
              </a:rPr>
              <a:t>msec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OK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345617	687625	686131	1032842	1030364	606859	604232	692428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Time taken: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403.28</a:t>
            </a:r>
            <a:r>
              <a:rPr lang="en-US" dirty="0">
                <a:latin typeface="Consolas"/>
                <a:cs typeface="Consolas"/>
              </a:rPr>
              <a:t> seconds, Fetched: 1 row(s)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602" y="1164147"/>
            <a:ext cx="3225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88: Tez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1: 1/1 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11: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12: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13: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14: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15: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16: 241/241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18: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19: 1/1    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 err="1" smtClean="0">
                <a:latin typeface="Consolas"/>
                <a:cs typeface="Consolas"/>
              </a:rPr>
              <a:t>Map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>
                <a:latin typeface="Consolas"/>
                <a:cs typeface="Consolas"/>
              </a:rPr>
              <a:t>2: 1/1 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20: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21: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22: 1/</a:t>
            </a:r>
            <a:r>
              <a:rPr lang="de-DE" dirty="0" smtClean="0">
                <a:latin typeface="Consolas"/>
                <a:cs typeface="Consolas"/>
              </a:rPr>
              <a:t>1     </a:t>
            </a:r>
            <a:r>
              <a:rPr lang="de-DE" dirty="0" err="1" smtClean="0">
                <a:latin typeface="Consolas"/>
                <a:cs typeface="Consolas"/>
              </a:rPr>
              <a:t>Map</a:t>
            </a:r>
            <a:r>
              <a:rPr lang="de-DE" dirty="0" smtClean="0">
                <a:latin typeface="Consolas"/>
                <a:cs typeface="Consolas"/>
              </a:rPr>
              <a:t> </a:t>
            </a:r>
            <a:r>
              <a:rPr lang="de-DE" dirty="0">
                <a:latin typeface="Consolas"/>
                <a:cs typeface="Consolas"/>
              </a:rPr>
              <a:t>23: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24: 241/241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26: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27: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28: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29: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3: 241/241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30: 240/240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32: 241/241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34: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35: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36: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37: </a:t>
            </a:r>
            <a:r>
              <a:rPr lang="de-DE" dirty="0" smtClean="0">
                <a:latin typeface="Consolas"/>
                <a:cs typeface="Consolas"/>
              </a:rPr>
              <a:t>1/</a:t>
            </a:r>
            <a:r>
              <a:rPr lang="de-DE" dirty="0">
                <a:latin typeface="Consolas"/>
                <a:cs typeface="Consolas"/>
              </a:rPr>
              <a:t>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38: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39: 241/241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42: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43: 1/1    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44: 240/240 </a:t>
            </a:r>
            <a:r>
              <a:rPr lang="de-DE" dirty="0" err="1">
                <a:latin typeface="Consolas"/>
                <a:cs typeface="Consolas"/>
              </a:rPr>
              <a:t>Map</a:t>
            </a:r>
            <a:r>
              <a:rPr lang="de-DE" dirty="0">
                <a:latin typeface="Consolas"/>
                <a:cs typeface="Consolas"/>
              </a:rPr>
              <a:t> 46: 241/241 </a:t>
            </a:r>
            <a:r>
              <a:rPr lang="de-DE" dirty="0" err="1">
                <a:latin typeface="Consolas"/>
                <a:cs typeface="Consolas"/>
              </a:rPr>
              <a:t>Reducer</a:t>
            </a:r>
            <a:r>
              <a:rPr lang="de-DE" dirty="0">
                <a:latin typeface="Consolas"/>
                <a:cs typeface="Consolas"/>
              </a:rPr>
              <a:t> 10: 1/1 </a:t>
            </a:r>
            <a:r>
              <a:rPr lang="de-DE" dirty="0" err="1">
                <a:latin typeface="Consolas"/>
                <a:cs typeface="Consolas"/>
              </a:rPr>
              <a:t>Reducer</a:t>
            </a:r>
            <a:r>
              <a:rPr lang="de-DE" dirty="0">
                <a:latin typeface="Consolas"/>
                <a:cs typeface="Consolas"/>
              </a:rPr>
              <a:t> 17: 1/1 </a:t>
            </a:r>
            <a:r>
              <a:rPr lang="de-DE" dirty="0" err="1">
                <a:latin typeface="Consolas"/>
                <a:cs typeface="Consolas"/>
              </a:rPr>
              <a:t>Reducer</a:t>
            </a:r>
            <a:r>
              <a:rPr lang="de-DE" dirty="0">
                <a:latin typeface="Consolas"/>
                <a:cs typeface="Consolas"/>
              </a:rPr>
              <a:t> 25: 1/1 </a:t>
            </a:r>
            <a:r>
              <a:rPr lang="de-DE" dirty="0" err="1">
                <a:latin typeface="Consolas"/>
                <a:cs typeface="Consolas"/>
              </a:rPr>
              <a:t>Reducer</a:t>
            </a:r>
            <a:r>
              <a:rPr lang="de-DE" dirty="0">
                <a:latin typeface="Consolas"/>
                <a:cs typeface="Consolas"/>
              </a:rPr>
              <a:t> 31: 1/1 </a:t>
            </a:r>
            <a:r>
              <a:rPr lang="de-DE" dirty="0" err="1">
                <a:latin typeface="Consolas"/>
                <a:cs typeface="Consolas"/>
              </a:rPr>
              <a:t>Reducer</a:t>
            </a:r>
            <a:r>
              <a:rPr lang="de-DE" dirty="0">
                <a:latin typeface="Consolas"/>
                <a:cs typeface="Consolas"/>
              </a:rPr>
              <a:t> 33: 1/1 </a:t>
            </a:r>
            <a:r>
              <a:rPr lang="de-DE" dirty="0" err="1">
                <a:latin typeface="Consolas"/>
                <a:cs typeface="Consolas"/>
              </a:rPr>
              <a:t>Reducer</a:t>
            </a:r>
            <a:r>
              <a:rPr lang="de-DE" dirty="0">
                <a:latin typeface="Consolas"/>
                <a:cs typeface="Consolas"/>
              </a:rPr>
              <a:t> 4: 1/1  </a:t>
            </a:r>
            <a:r>
              <a:rPr lang="de-DE" dirty="0" err="1" smtClean="0">
                <a:latin typeface="Consolas"/>
                <a:cs typeface="Consolas"/>
              </a:rPr>
              <a:t>Reducer</a:t>
            </a:r>
            <a:r>
              <a:rPr lang="de-DE" dirty="0" smtClean="0">
                <a:latin typeface="Consolas"/>
                <a:cs typeface="Consolas"/>
              </a:rPr>
              <a:t> 40</a:t>
            </a:r>
            <a:r>
              <a:rPr lang="de-DE" dirty="0">
                <a:latin typeface="Consolas"/>
                <a:cs typeface="Consolas"/>
              </a:rPr>
              <a:t>: 1/1 </a:t>
            </a:r>
            <a:r>
              <a:rPr lang="de-DE" dirty="0" err="1">
                <a:latin typeface="Consolas"/>
                <a:cs typeface="Consolas"/>
              </a:rPr>
              <a:t>Reducer</a:t>
            </a:r>
            <a:r>
              <a:rPr lang="de-DE" dirty="0">
                <a:latin typeface="Consolas"/>
                <a:cs typeface="Consolas"/>
              </a:rPr>
              <a:t> 41: 1/1 </a:t>
            </a:r>
            <a:r>
              <a:rPr lang="de-DE" dirty="0" err="1">
                <a:latin typeface="Consolas"/>
                <a:cs typeface="Consolas"/>
              </a:rPr>
              <a:t>Reducer</a:t>
            </a:r>
            <a:r>
              <a:rPr lang="de-DE" dirty="0">
                <a:latin typeface="Consolas"/>
                <a:cs typeface="Consolas"/>
              </a:rPr>
              <a:t> 45: 1/1 </a:t>
            </a:r>
            <a:r>
              <a:rPr lang="de-DE" dirty="0" err="1">
                <a:latin typeface="Consolas"/>
                <a:cs typeface="Consolas"/>
              </a:rPr>
              <a:t>Reducer</a:t>
            </a:r>
            <a:r>
              <a:rPr lang="de-DE" dirty="0">
                <a:latin typeface="Consolas"/>
                <a:cs typeface="Consolas"/>
              </a:rPr>
              <a:t> 47: 1/1 </a:t>
            </a:r>
            <a:r>
              <a:rPr lang="de-DE" dirty="0" err="1">
                <a:latin typeface="Consolas"/>
                <a:cs typeface="Consolas"/>
              </a:rPr>
              <a:t>Reducer</a:t>
            </a:r>
            <a:r>
              <a:rPr lang="de-DE" dirty="0">
                <a:latin typeface="Consolas"/>
                <a:cs typeface="Consolas"/>
              </a:rPr>
              <a:t> 5: 1/1  </a:t>
            </a:r>
            <a:r>
              <a:rPr lang="de-DE" dirty="0" err="1">
                <a:latin typeface="Consolas"/>
                <a:cs typeface="Consolas"/>
              </a:rPr>
              <a:t>Reducer</a:t>
            </a:r>
            <a:r>
              <a:rPr lang="de-DE" dirty="0">
                <a:latin typeface="Consolas"/>
                <a:cs typeface="Consolas"/>
              </a:rPr>
              <a:t> 6: 1/1  </a:t>
            </a:r>
            <a:r>
              <a:rPr lang="de-DE" dirty="0" err="1">
                <a:latin typeface="Consolas"/>
                <a:cs typeface="Consolas"/>
              </a:rPr>
              <a:t>Reducer</a:t>
            </a:r>
            <a:r>
              <a:rPr lang="de-DE" dirty="0">
                <a:latin typeface="Consolas"/>
                <a:cs typeface="Consolas"/>
              </a:rPr>
              <a:t> 7: 1/1  </a:t>
            </a:r>
            <a:r>
              <a:rPr lang="de-DE" dirty="0" err="1">
                <a:latin typeface="Consolas"/>
                <a:cs typeface="Consolas"/>
              </a:rPr>
              <a:t>Reducer</a:t>
            </a:r>
            <a:r>
              <a:rPr lang="de-DE" dirty="0">
                <a:latin typeface="Consolas"/>
                <a:cs typeface="Consolas"/>
              </a:rPr>
              <a:t> 8: 1/1  </a:t>
            </a:r>
            <a:r>
              <a:rPr lang="de-DE" dirty="0" err="1">
                <a:latin typeface="Consolas"/>
                <a:cs typeface="Consolas"/>
              </a:rPr>
              <a:t>Reducer</a:t>
            </a:r>
            <a:r>
              <a:rPr lang="de-DE" dirty="0">
                <a:latin typeface="Consolas"/>
                <a:cs typeface="Consolas"/>
              </a:rPr>
              <a:t> 9: 1/1</a:t>
            </a:r>
          </a:p>
          <a:p>
            <a:pPr marL="0" indent="0">
              <a:buNone/>
            </a:pPr>
            <a:r>
              <a:rPr lang="de-DE" dirty="0">
                <a:latin typeface="Consolas"/>
                <a:cs typeface="Consolas"/>
              </a:rPr>
              <a:t>Status: </a:t>
            </a:r>
            <a:r>
              <a:rPr lang="de-DE" dirty="0" err="1">
                <a:latin typeface="Consolas"/>
                <a:cs typeface="Consolas"/>
              </a:rPr>
              <a:t>Finished</a:t>
            </a:r>
            <a:r>
              <a:rPr lang="de-DE" dirty="0">
                <a:latin typeface="Consolas"/>
                <a:cs typeface="Consolas"/>
              </a:rPr>
              <a:t> </a:t>
            </a:r>
            <a:r>
              <a:rPr lang="de-DE" dirty="0" err="1">
                <a:latin typeface="Consolas"/>
                <a:cs typeface="Consolas"/>
              </a:rPr>
              <a:t>successfully</a:t>
            </a:r>
            <a:endParaRPr lang="de-DE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de-DE" dirty="0">
                <a:latin typeface="Consolas"/>
                <a:cs typeface="Consolas"/>
              </a:rPr>
              <a:t>OK</a:t>
            </a:r>
          </a:p>
          <a:p>
            <a:pPr marL="0" indent="0">
              <a:buNone/>
            </a:pPr>
            <a:r>
              <a:rPr lang="de-DE" dirty="0">
                <a:latin typeface="Consolas"/>
                <a:cs typeface="Consolas"/>
              </a:rPr>
              <a:t>345617  687625  686131  1032842 1030364 606859  604232  692428</a:t>
            </a:r>
          </a:p>
          <a:p>
            <a:pPr marL="0" indent="0">
              <a:buNone/>
            </a:pPr>
            <a:r>
              <a:rPr lang="de-DE" dirty="0">
                <a:latin typeface="Consolas"/>
                <a:cs typeface="Consolas"/>
              </a:rPr>
              <a:t>Time </a:t>
            </a:r>
            <a:r>
              <a:rPr lang="de-DE" dirty="0" err="1">
                <a:latin typeface="Consolas"/>
                <a:cs typeface="Consolas"/>
              </a:rPr>
              <a:t>taken</a:t>
            </a:r>
            <a:r>
              <a:rPr lang="de-DE" dirty="0">
                <a:latin typeface="Consolas"/>
                <a:cs typeface="Consolas"/>
              </a:rPr>
              <a:t>: </a:t>
            </a:r>
            <a:r>
              <a:rPr lang="de-DE" dirty="0">
                <a:solidFill>
                  <a:srgbClr val="FF0000"/>
                </a:solidFill>
                <a:latin typeface="Consolas"/>
                <a:cs typeface="Consolas"/>
              </a:rPr>
              <a:t>90.233</a:t>
            </a:r>
            <a:r>
              <a:rPr lang="de-DE" dirty="0">
                <a:latin typeface="Consolas"/>
                <a:cs typeface="Consolas"/>
              </a:rPr>
              <a:t> </a:t>
            </a:r>
            <a:r>
              <a:rPr lang="de-DE" dirty="0" err="1">
                <a:latin typeface="Consolas"/>
                <a:cs typeface="Consolas"/>
              </a:rPr>
              <a:t>seconds</a:t>
            </a:r>
            <a:r>
              <a:rPr lang="de-DE" dirty="0">
                <a:latin typeface="Consolas"/>
                <a:cs typeface="Consolas"/>
              </a:rPr>
              <a:t>, </a:t>
            </a:r>
            <a:r>
              <a:rPr lang="de-DE" dirty="0" err="1">
                <a:latin typeface="Consolas"/>
                <a:cs typeface="Consolas"/>
              </a:rPr>
              <a:t>Fetched</a:t>
            </a:r>
            <a:r>
              <a:rPr lang="de-DE" dirty="0">
                <a:latin typeface="Consolas"/>
                <a:cs typeface="Consolas"/>
              </a:rPr>
              <a:t>: 1 </a:t>
            </a:r>
            <a:r>
              <a:rPr lang="de-DE" dirty="0" err="1">
                <a:latin typeface="Consolas"/>
                <a:cs typeface="Consolas"/>
              </a:rPr>
              <a:t>row</a:t>
            </a:r>
            <a:r>
              <a:rPr lang="de-DE" dirty="0">
                <a:latin typeface="Consolas"/>
                <a:cs typeface="Consolas"/>
              </a:rPr>
              <a:t>(s)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3109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Broadcast </a:t>
            </a:r>
            <a:r>
              <a:rPr lang="en-US" dirty="0"/>
              <a:t>Join</a:t>
            </a:r>
          </a:p>
          <a:p>
            <a:pPr lvl="1"/>
            <a:r>
              <a:rPr lang="en-US" dirty="0" smtClean="0"/>
              <a:t>Regular </a:t>
            </a:r>
            <a:r>
              <a:rPr lang="en-US" dirty="0"/>
              <a:t>tasks to filter/prep the side to broadcast</a:t>
            </a:r>
          </a:p>
          <a:p>
            <a:pPr lvl="1"/>
            <a:r>
              <a:rPr lang="en-US" dirty="0" err="1" smtClean="0"/>
              <a:t>Hashtables</a:t>
            </a:r>
            <a:r>
              <a:rPr lang="en-US" dirty="0" smtClean="0"/>
              <a:t> </a:t>
            </a:r>
            <a:r>
              <a:rPr lang="en-US" dirty="0"/>
              <a:t>assembled in the join task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run in any vertex (not just map)</a:t>
            </a:r>
          </a:p>
          <a:p>
            <a:r>
              <a:rPr lang="en-US" dirty="0" err="1" smtClean="0"/>
              <a:t>TezSessions</a:t>
            </a:r>
            <a:r>
              <a:rPr lang="en-US" dirty="0" smtClean="0"/>
              <a:t> (AM, FS</a:t>
            </a:r>
            <a:r>
              <a:rPr lang="en-US" dirty="0"/>
              <a:t>, </a:t>
            </a:r>
            <a:r>
              <a:rPr lang="en-US" dirty="0" smtClean="0"/>
              <a:t>UGI, </a:t>
            </a:r>
            <a:r>
              <a:rPr lang="en-US" dirty="0" err="1" smtClean="0"/>
              <a:t>MetaStore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cli/hs2 session</a:t>
            </a:r>
          </a:p>
          <a:p>
            <a:pPr lvl="1"/>
            <a:r>
              <a:rPr lang="en-US" dirty="0" smtClean="0"/>
              <a:t>Brings </a:t>
            </a:r>
            <a:r>
              <a:rPr lang="en-US" dirty="0"/>
              <a:t>up </a:t>
            </a:r>
            <a:r>
              <a:rPr lang="en-US" dirty="0" smtClean="0"/>
              <a:t>AM, connects to </a:t>
            </a:r>
            <a:r>
              <a:rPr lang="en-US" dirty="0" err="1" smtClean="0"/>
              <a:t>metastore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 smtClean="0"/>
              <a:t>Setup </a:t>
            </a:r>
            <a:r>
              <a:rPr lang="en-US" dirty="0"/>
              <a:t>only once per </a:t>
            </a:r>
            <a:r>
              <a:rPr lang="en-US" dirty="0" smtClean="0"/>
              <a:t>session</a:t>
            </a:r>
          </a:p>
          <a:p>
            <a:r>
              <a:rPr lang="en-US" dirty="0" smtClean="0"/>
              <a:t>Container </a:t>
            </a:r>
            <a:r>
              <a:rPr lang="en-US" dirty="0"/>
              <a:t>reuse</a:t>
            </a:r>
          </a:p>
          <a:p>
            <a:pPr lvl="1"/>
            <a:r>
              <a:rPr lang="en-US" dirty="0" smtClean="0"/>
              <a:t>Task </a:t>
            </a:r>
            <a:r>
              <a:rPr lang="en-US" dirty="0"/>
              <a:t>launch is now cheap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waves and re-use within </a:t>
            </a:r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Stragglers</a:t>
            </a:r>
          </a:p>
          <a:p>
            <a:r>
              <a:rPr lang="en-US" dirty="0"/>
              <a:t>Multiple inputs/outputs/ </a:t>
            </a:r>
            <a:r>
              <a:rPr lang="en-US" dirty="0" err="1"/>
              <a:t>TezProcessor</a:t>
            </a:r>
            <a:endParaRPr lang="en-US" dirty="0"/>
          </a:p>
          <a:p>
            <a:pPr lvl="1"/>
            <a:r>
              <a:rPr lang="en-US" dirty="0"/>
              <a:t>Can handle multiple scatter/gather + broadcast + 1-1 edges</a:t>
            </a:r>
          </a:p>
          <a:p>
            <a:pPr lvl="1"/>
            <a:r>
              <a:rPr lang="en-US" dirty="0"/>
              <a:t>Can handle multiple outputs for multi-table insert case</a:t>
            </a:r>
          </a:p>
          <a:p>
            <a:pPr lvl="1"/>
            <a:r>
              <a:rPr lang="en-US" dirty="0"/>
              <a:t>No need for single task with multiple operator </a:t>
            </a:r>
            <a:r>
              <a:rPr lang="en-US" dirty="0" smtClean="0"/>
              <a:t>pipelines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  <a:p>
            <a:pPr lvl="1"/>
            <a:r>
              <a:rPr lang="en-US" dirty="0" smtClean="0"/>
              <a:t>Works </a:t>
            </a:r>
            <a:r>
              <a:rPr lang="en-US" dirty="0"/>
              <a:t>with hive-exec + UDFs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desired: Avoids re-localization of hive-exec</a:t>
            </a:r>
          </a:p>
          <a:p>
            <a:r>
              <a:rPr lang="en-US" dirty="0" smtClean="0"/>
              <a:t>Split </a:t>
            </a:r>
            <a:r>
              <a:rPr lang="en-US" dirty="0"/>
              <a:t>Gen in AM/</a:t>
            </a:r>
            <a:r>
              <a:rPr lang="en-US" dirty="0" err="1"/>
              <a:t>TezGroupedSplits</a:t>
            </a:r>
            <a:r>
              <a:rPr lang="en-US" dirty="0"/>
              <a:t>/Caching</a:t>
            </a:r>
          </a:p>
          <a:p>
            <a:pPr lvl="1"/>
            <a:r>
              <a:rPr lang="en-US" dirty="0" smtClean="0"/>
              <a:t>Splits </a:t>
            </a:r>
            <a:r>
              <a:rPr lang="en-US" dirty="0"/>
              <a:t>generated according to headroom</a:t>
            </a:r>
          </a:p>
          <a:p>
            <a:pPr lvl="1"/>
            <a:r>
              <a:rPr lang="en-US" dirty="0" smtClean="0"/>
              <a:t>Caching </a:t>
            </a:r>
            <a:r>
              <a:rPr lang="en-US" dirty="0"/>
              <a:t>of NN </a:t>
            </a:r>
            <a:r>
              <a:rPr lang="en-US" dirty="0" smtClean="0"/>
              <a:t>connections</a:t>
            </a:r>
            <a:endParaRPr lang="en-US" dirty="0"/>
          </a:p>
          <a:p>
            <a:r>
              <a:rPr lang="en-US" dirty="0" smtClean="0"/>
              <a:t>Statistics (not </a:t>
            </a:r>
            <a:r>
              <a:rPr lang="en-US" dirty="0" err="1"/>
              <a:t>T</a:t>
            </a:r>
            <a:r>
              <a:rPr lang="en-US" dirty="0" err="1" smtClean="0"/>
              <a:t>ez</a:t>
            </a:r>
            <a:r>
              <a:rPr lang="en-US" dirty="0" smtClean="0"/>
              <a:t> specific)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to compute </a:t>
            </a:r>
            <a:r>
              <a:rPr lang="en-US" dirty="0" err="1"/>
              <a:t>num</a:t>
            </a:r>
            <a:r>
              <a:rPr lang="en-US" dirty="0"/>
              <a:t> of tasks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for join conversion</a:t>
            </a:r>
          </a:p>
          <a:p>
            <a:pPr lvl="1"/>
            <a:r>
              <a:rPr lang="en-US" dirty="0" smtClean="0"/>
              <a:t>Degrades </a:t>
            </a:r>
            <a:r>
              <a:rPr lang="en-US" dirty="0"/>
              <a:t>with available </a:t>
            </a:r>
            <a:r>
              <a:rPr lang="en-US" dirty="0" smtClean="0"/>
              <a:t>stats</a:t>
            </a:r>
          </a:p>
          <a:p>
            <a:r>
              <a:rPr lang="en-US" dirty="0" err="1" smtClean="0"/>
              <a:t>MetaStore</a:t>
            </a:r>
            <a:r>
              <a:rPr lang="en-US" dirty="0" smtClean="0"/>
              <a:t> improvements (not </a:t>
            </a:r>
            <a:r>
              <a:rPr lang="en-US" dirty="0" err="1"/>
              <a:t>T</a:t>
            </a:r>
            <a:r>
              <a:rPr lang="en-US" dirty="0" err="1" smtClean="0"/>
              <a:t>ez</a:t>
            </a:r>
            <a:r>
              <a:rPr lang="en-US" dirty="0" smtClean="0"/>
              <a:t> specific)</a:t>
            </a:r>
          </a:p>
          <a:p>
            <a:pPr lvl="1"/>
            <a:r>
              <a:rPr lang="en-US" dirty="0" smtClean="0"/>
              <a:t>Partition pruning is MUCH faster now</a:t>
            </a:r>
          </a:p>
          <a:p>
            <a:r>
              <a:rPr lang="en-US" dirty="0" err="1" smtClean="0"/>
              <a:t>TezMiniMR</a:t>
            </a:r>
            <a:endParaRPr lang="en-US" dirty="0"/>
          </a:p>
          <a:p>
            <a:pPr lvl="1"/>
            <a:r>
              <a:rPr lang="en-US" dirty="0" smtClean="0"/>
              <a:t>.</a:t>
            </a:r>
            <a:r>
              <a:rPr lang="en-US" dirty="0"/>
              <a:t>q file tests for </a:t>
            </a:r>
            <a:r>
              <a:rPr lang="en-US" dirty="0" err="1"/>
              <a:t>Tez</a:t>
            </a:r>
            <a:endParaRPr lang="en-US" dirty="0"/>
          </a:p>
          <a:p>
            <a:r>
              <a:rPr lang="en-US" dirty="0" smtClean="0"/>
              <a:t>Explain plan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1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 smtClean="0"/>
              <a:t>Not in phase I</a:t>
            </a:r>
          </a:p>
          <a:p>
            <a:pPr lvl="1"/>
            <a:r>
              <a:rPr lang="en-US" sz="2000" dirty="0" smtClean="0"/>
              <a:t>RC </a:t>
            </a:r>
            <a:r>
              <a:rPr lang="en-US" sz="2000" dirty="0"/>
              <a:t>Merge task/ analyze </a:t>
            </a:r>
            <a:r>
              <a:rPr lang="en-US" sz="2000" dirty="0" smtClean="0"/>
              <a:t>uses MR on </a:t>
            </a:r>
            <a:r>
              <a:rPr lang="en-US" sz="2000" dirty="0" err="1" smtClean="0"/>
              <a:t>Tez</a:t>
            </a:r>
            <a:endParaRPr lang="en-US" sz="2000" dirty="0"/>
          </a:p>
          <a:p>
            <a:pPr lvl="1"/>
            <a:r>
              <a:rPr lang="en-US" sz="2000" dirty="0" smtClean="0"/>
              <a:t>UNION </a:t>
            </a:r>
            <a:r>
              <a:rPr lang="en-US" sz="2000" dirty="0"/>
              <a:t>ALL not yet </a:t>
            </a:r>
            <a:r>
              <a:rPr lang="en-US" sz="2000" dirty="0" smtClean="0"/>
              <a:t>supported</a:t>
            </a:r>
            <a:endParaRPr lang="en-US" sz="2000" dirty="0"/>
          </a:p>
          <a:p>
            <a:pPr lvl="1"/>
            <a:r>
              <a:rPr lang="en-US" sz="2000" dirty="0" smtClean="0"/>
              <a:t>SMB </a:t>
            </a:r>
            <a:r>
              <a:rPr lang="en-US" sz="2000" dirty="0"/>
              <a:t>join not yet </a:t>
            </a:r>
            <a:r>
              <a:rPr lang="en-US" sz="2000" dirty="0" smtClean="0"/>
              <a:t>supported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In phase I</a:t>
            </a:r>
            <a:endParaRPr lang="en-US" sz="2400" dirty="0"/>
          </a:p>
          <a:p>
            <a:pPr lvl="1"/>
            <a:r>
              <a:rPr lang="en-US" sz="2000" dirty="0" smtClean="0"/>
              <a:t>More </a:t>
            </a:r>
            <a:r>
              <a:rPr lang="en-US" sz="2000" dirty="0"/>
              <a:t>testing + bug fixes!</a:t>
            </a:r>
          </a:p>
          <a:p>
            <a:pPr lvl="1"/>
            <a:r>
              <a:rPr lang="en-US" sz="2000" dirty="0" smtClean="0"/>
              <a:t>Integrate </a:t>
            </a:r>
            <a:r>
              <a:rPr lang="en-US" sz="2000" dirty="0"/>
              <a:t>with new annotated </a:t>
            </a:r>
          </a:p>
          <a:p>
            <a:pPr lvl="1"/>
            <a:r>
              <a:rPr lang="en-US" sz="2000" dirty="0" smtClean="0"/>
              <a:t>Re</a:t>
            </a:r>
            <a:r>
              <a:rPr lang="en-US" sz="2000" dirty="0"/>
              <a:t>-localization (</a:t>
            </a:r>
            <a:r>
              <a:rPr lang="en-US" sz="2000" dirty="0" err="1"/>
              <a:t>Tez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 smtClean="0"/>
              <a:t>Tez</a:t>
            </a:r>
            <a:r>
              <a:rPr lang="en-US" sz="2000" dirty="0" smtClean="0"/>
              <a:t> </a:t>
            </a:r>
            <a:r>
              <a:rPr lang="en-US" sz="2000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24428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Tez For Yourself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1: Download Hortonworks Sandbox 2.0 : </a:t>
            </a:r>
            <a:r>
              <a:rPr lang="en-US" dirty="0" err="1" smtClean="0"/>
              <a:t>hortonworks.com</a:t>
            </a:r>
            <a:r>
              <a:rPr lang="en-US" dirty="0" smtClean="0"/>
              <a:t>/sandbox</a:t>
            </a:r>
          </a:p>
          <a:p>
            <a:r>
              <a:rPr lang="en-US" dirty="0" smtClean="0"/>
              <a:t>2: Log in: root/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3: </a:t>
            </a:r>
            <a:r>
              <a:rPr lang="en-US" dirty="0" err="1" smtClean="0"/>
              <a:t>git</a:t>
            </a:r>
            <a:r>
              <a:rPr lang="en-US" dirty="0"/>
              <a:t> clone https://</a:t>
            </a:r>
            <a:r>
              <a:rPr lang="en-US" dirty="0" err="1"/>
              <a:t>github.com</a:t>
            </a:r>
            <a:r>
              <a:rPr lang="en-US" dirty="0"/>
              <a:t>/t3rmin4t0r/</a:t>
            </a:r>
            <a:r>
              <a:rPr lang="en-US" dirty="0" err="1"/>
              <a:t>tez-autobuild</a:t>
            </a:r>
            <a:r>
              <a:rPr lang="en-US" dirty="0" smtClean="0"/>
              <a:t>/</a:t>
            </a:r>
          </a:p>
          <a:p>
            <a:r>
              <a:rPr lang="en-US" dirty="0" smtClean="0"/>
              <a:t>4: cd </a:t>
            </a:r>
            <a:r>
              <a:rPr lang="en-US" dirty="0" err="1" smtClean="0"/>
              <a:t>tez-autobuild</a:t>
            </a:r>
            <a:r>
              <a:rPr lang="en-US" dirty="0" smtClean="0"/>
              <a:t> ; make </a:t>
            </a:r>
            <a:r>
              <a:rPr lang="en-US" dirty="0" err="1" smtClean="0"/>
              <a:t>dist</a:t>
            </a:r>
            <a:r>
              <a:rPr lang="en-US" dirty="0" smtClean="0"/>
              <a:t> install</a:t>
            </a:r>
          </a:p>
          <a:p>
            <a:r>
              <a:rPr lang="en-US" dirty="0"/>
              <a:t>5: /opt/hive/bin/</a:t>
            </a:r>
            <a:r>
              <a:rPr lang="en-US" dirty="0" smtClean="0"/>
              <a:t>hive</a:t>
            </a:r>
          </a:p>
          <a:p>
            <a:r>
              <a:rPr lang="en-US" dirty="0"/>
              <a:t>6: set </a:t>
            </a:r>
            <a:r>
              <a:rPr lang="en-US" dirty="0" err="1"/>
              <a:t>hive.optimize.tez</a:t>
            </a:r>
            <a:r>
              <a:rPr lang="en-US" dirty="0" smtClean="0"/>
              <a:t>=true/false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671" b="14524"/>
          <a:stretch/>
        </p:blipFill>
        <p:spPr>
          <a:xfrm>
            <a:off x="2500486" y="3275783"/>
            <a:ext cx="4143028" cy="297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835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Hortonworks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1E1E1E"/>
      </a:accent2>
      <a:accent3>
        <a:srgbClr val="44697D"/>
      </a:accent3>
      <a:accent4>
        <a:srgbClr val="818A8F"/>
      </a:accent4>
      <a:accent5>
        <a:srgbClr val="E17000"/>
      </a:accent5>
      <a:accent6>
        <a:srgbClr val="7F7F7F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9167</TotalTime>
  <Words>1020</Words>
  <Application>Microsoft Macintosh PowerPoint</Application>
  <PresentationFormat>On-screen Show (4:3)</PresentationFormat>
  <Paragraphs>252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MR / Tez Query Comparison</vt:lpstr>
      <vt:lpstr>Query 88</vt:lpstr>
      <vt:lpstr>Query 88: M/R</vt:lpstr>
      <vt:lpstr>Query 88: Tez</vt:lpstr>
      <vt:lpstr>Status</vt:lpstr>
      <vt:lpstr>Status</vt:lpstr>
      <vt:lpstr>Current limitations</vt:lpstr>
      <vt:lpstr>Try Tez For Yourself</vt:lpstr>
    </vt:vector>
  </TitlesOfParts>
  <Manager/>
  <Company>Hortonworks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Advisory Board meeting - Oct 2013</dc:title>
  <dc:subject/>
  <dc:creator>Bob Page</dc:creator>
  <cp:keywords/>
  <dc:description>October 2013</dc:description>
  <cp:lastModifiedBy>Carter Shanklin</cp:lastModifiedBy>
  <cp:revision>202</cp:revision>
  <dcterms:created xsi:type="dcterms:W3CDTF">2013-10-23T20:48:32Z</dcterms:created>
  <dcterms:modified xsi:type="dcterms:W3CDTF">2013-11-19T23:18:22Z</dcterms:modified>
  <cp:category/>
</cp:coreProperties>
</file>