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sldIdLst>
    <p:sldId id="287" r:id="rId2"/>
    <p:sldId id="289" r:id="rId3"/>
    <p:sldId id="291" r:id="rId4"/>
    <p:sldId id="278" r:id="rId5"/>
    <p:sldId id="292" r:id="rId6"/>
    <p:sldId id="293" r:id="rId7"/>
    <p:sldId id="298" r:id="rId8"/>
    <p:sldId id="29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0" autoAdjust="0"/>
    <p:restoredTop sz="95469" autoAdjust="0"/>
  </p:normalViewPr>
  <p:slideViewPr>
    <p:cSldViewPr>
      <p:cViewPr>
        <p:scale>
          <a:sx n="118" d="100"/>
          <a:sy n="118" d="100"/>
        </p:scale>
        <p:origin x="-80" y="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81171-4ED5-4C37-90BF-15D9463E4EE9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8988B-26DF-4D20-A8B7-F40F25C94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ittle_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cs typeface="Arial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C3C3C3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&lt;Subtitle&gt;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9716" y="986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62907" y="653786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80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 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61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prstClr val="black"/>
                </a:solidFill>
              </a:rPr>
              <a:t>Page </a:t>
            </a:r>
            <a:fld id="{3C1B2A0A-8F71-0647-B921-0CE0F4746A46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6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prstClr val="black"/>
                </a:solidFill>
              </a:rPr>
              <a:t>Page </a:t>
            </a:r>
            <a:fld id="{3C1B2A0A-8F71-0647-B921-0CE0F4746A46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/>
                </a:solidFill>
              </a:rPr>
              <a:t>&lt; Place tittle Here by using Header and Footer Options &gt;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4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20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/>
            </a:lvl3pPr>
            <a:lvl4pPr marL="1543050" indent="-171450">
              <a:spcAft>
                <a:spcPts val="0"/>
              </a:spcAft>
              <a:defRPr sz="16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266306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</a:rPr>
              <a:t>© Hortonworks Inc. 2013</a:t>
            </a:r>
            <a:endParaRPr lang="en-US" b="1" dirty="0">
              <a:solidFill>
                <a:srgbClr val="C3C3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  <a:defRPr/>
            </a:pPr>
            <a:endParaRPr lang="en-US" dirty="0">
              <a:solidFill>
                <a:srgbClr val="C3C3C3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C92467FF-63EE-094F-90CE-4C22793BA00D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266306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</a:rPr>
              <a:t>© Hortonworks Inc. 2013</a:t>
            </a:r>
            <a:endParaRPr lang="en-US" b="1" dirty="0">
              <a:solidFill>
                <a:srgbClr val="C3C3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6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14689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</a:rPr>
              <a:t>© Hortonworks Inc. 2013</a:t>
            </a:r>
            <a:endParaRPr lang="en-US" b="1" dirty="0">
              <a:solidFill>
                <a:srgbClr val="C3C3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1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2718"/>
            <a:ext cx="8041619" cy="106758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71601"/>
            <a:ext cx="8041619" cy="485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251"/>
            <a:ext cx="2082896" cy="398469"/>
          </a:xfrm>
          <a:prstGeom prst="rect">
            <a:avLst/>
          </a:prstGeom>
        </p:spPr>
        <p:txBody>
          <a:bodyPr/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© Hortonworks Inc. 2011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855134" y="6378251"/>
            <a:ext cx="2133600" cy="3984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3BDBACA-B5F5-394C-AF1A-AF4F872C3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3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600591"/>
            <a:ext cx="8431088" cy="1595095"/>
          </a:xfrm>
        </p:spPr>
        <p:txBody>
          <a:bodyPr/>
          <a:lstStyle/>
          <a:p>
            <a:r>
              <a:rPr lang="en-US" sz="4400" dirty="0" smtClean="0"/>
              <a:t>Hive CBO: </a:t>
            </a:r>
            <a:r>
              <a:rPr lang="en-US" sz="4400" dirty="0"/>
              <a:t>Accelerating </a:t>
            </a:r>
            <a:r>
              <a:rPr lang="en-US" sz="4400" dirty="0" smtClean="0"/>
              <a:t>Complex Queries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400" dirty="0" smtClean="0"/>
              <a:t>John Pullokkaran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400" dirty="0" smtClean="0"/>
              <a:t>11/19/2013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3C1B2A0A-8F71-0647-B921-0CE0F4746A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CBO in Hive –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39474" y="6202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endParaRPr lang="en-US" dirty="0">
              <a:solidFill>
                <a:srgbClr val="C3C3C3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686800" cy="4954588"/>
          </a:xfrm>
        </p:spPr>
        <p:txBody>
          <a:bodyPr/>
          <a:lstStyle/>
          <a:p>
            <a:r>
              <a:rPr lang="en-US" dirty="0" smtClean="0"/>
              <a:t>Ease of Use</a:t>
            </a:r>
          </a:p>
          <a:p>
            <a:endParaRPr lang="en-US" dirty="0" smtClean="0"/>
          </a:p>
          <a:p>
            <a:r>
              <a:rPr lang="en-US" dirty="0" smtClean="0"/>
              <a:t>View Chaining</a:t>
            </a:r>
          </a:p>
          <a:p>
            <a:endParaRPr lang="en-US" dirty="0" smtClean="0"/>
          </a:p>
          <a:p>
            <a:r>
              <a:rPr lang="en-US" dirty="0" smtClean="0"/>
              <a:t>Ad hoc queries involving multiple views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Enables BI Tools front ending Hive</a:t>
            </a:r>
          </a:p>
        </p:txBody>
      </p:sp>
    </p:spTree>
    <p:extLst>
      <p:ext uri="{BB962C8B-B14F-4D97-AF65-F5344CB8AC3E}">
        <p14:creationId xmlns:p14="http://schemas.microsoft.com/office/powerpoint/2010/main" val="12191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CBO in Hive – How?</a:t>
            </a:r>
            <a:br>
              <a:rPr lang="en-US" dirty="0" smtClean="0"/>
            </a:br>
            <a:r>
              <a:rPr lang="en-US" dirty="0" smtClean="0"/>
              <a:t>Hive SQL Rewrite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458200" cy="4954588"/>
          </a:xfrm>
        </p:spPr>
        <p:txBody>
          <a:bodyPr/>
          <a:lstStyle/>
          <a:p>
            <a:r>
              <a:rPr lang="en-US" dirty="0" smtClean="0"/>
              <a:t>Use Optiq CBO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Introduce </a:t>
            </a:r>
            <a:r>
              <a:rPr lang="en-US" dirty="0"/>
              <a:t>transformation rules in Optiq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Convert Hive op tree to Optiq op tree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Optimize Optiq op tree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Convert optimized </a:t>
            </a:r>
            <a:r>
              <a:rPr lang="en-US" dirty="0"/>
              <a:t>O</a:t>
            </a:r>
            <a:r>
              <a:rPr lang="en-US" dirty="0" smtClean="0"/>
              <a:t>ptiq op tree back to Hive AST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smtClean="0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CBO in Hive – How?</a:t>
            </a:r>
            <a:br>
              <a:rPr lang="en-US" dirty="0" smtClean="0"/>
            </a:br>
            <a:r>
              <a:rPr lang="en-US" dirty="0" smtClean="0"/>
              <a:t>Optiq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165225"/>
            <a:ext cx="8915400" cy="4954588"/>
          </a:xfrm>
        </p:spPr>
        <p:txBody>
          <a:bodyPr/>
          <a:lstStyle/>
          <a:p>
            <a:r>
              <a:rPr lang="en-US" sz="2000" dirty="0" smtClean="0"/>
              <a:t>Open source, Apache licensed, query execution </a:t>
            </a:r>
            <a:r>
              <a:rPr lang="en-US" sz="2000" dirty="0"/>
              <a:t>framework </a:t>
            </a:r>
            <a:r>
              <a:rPr lang="en-US" sz="2000" dirty="0" smtClean="0"/>
              <a:t>implemented </a:t>
            </a:r>
            <a:r>
              <a:rPr lang="en-US" sz="2000" dirty="0"/>
              <a:t>in </a:t>
            </a:r>
            <a:r>
              <a:rPr lang="en-US" sz="2000" dirty="0" smtClean="0"/>
              <a:t>Java</a:t>
            </a:r>
          </a:p>
          <a:p>
            <a:endParaRPr lang="en-US" sz="2000" dirty="0"/>
          </a:p>
          <a:p>
            <a:r>
              <a:rPr lang="en-US" sz="2000" dirty="0" smtClean="0"/>
              <a:t>Used by: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400" dirty="0" smtClean="0"/>
              <a:t>Apache Cascade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400" dirty="0" smtClean="0"/>
              <a:t>Apache Drill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400" dirty="0" smtClean="0"/>
              <a:t>Lucid DB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400" dirty="0" smtClean="0"/>
              <a:t>SqlStream</a:t>
            </a:r>
          </a:p>
          <a:p>
            <a:endParaRPr lang="en-US" sz="1400" dirty="0"/>
          </a:p>
          <a:p>
            <a:r>
              <a:rPr lang="en-US" sz="2000" dirty="0" smtClean="0"/>
              <a:t>Based on Volcano paper &amp; derived from </a:t>
            </a:r>
            <a:r>
              <a:rPr lang="en-US" sz="2000" dirty="0" err="1" smtClean="0"/>
              <a:t>Eigenbase</a:t>
            </a:r>
            <a:r>
              <a:rPr lang="en-US" sz="2000" dirty="0" smtClean="0"/>
              <a:t> Project</a:t>
            </a:r>
          </a:p>
          <a:p>
            <a:endParaRPr lang="en-US" sz="2000" dirty="0" smtClean="0"/>
          </a:p>
          <a:p>
            <a:r>
              <a:rPr lang="en-US" sz="2000" dirty="0" smtClean="0"/>
              <a:t>~ </a:t>
            </a:r>
            <a:r>
              <a:rPr lang="en-US" sz="2000" dirty="0" smtClean="0"/>
              <a:t>20 </a:t>
            </a:r>
            <a:r>
              <a:rPr lang="en-US" sz="2000" dirty="0" smtClean="0"/>
              <a:t>Man years of development</a:t>
            </a:r>
          </a:p>
          <a:p>
            <a:endParaRPr lang="en-US" sz="2000" dirty="0" smtClean="0"/>
          </a:p>
          <a:p>
            <a:r>
              <a:rPr lang="en-US" sz="2000" dirty="0"/>
              <a:t>More than 50 optimization </a:t>
            </a:r>
            <a:r>
              <a:rPr lang="en-US" sz="2000" dirty="0" smtClean="0"/>
              <a:t>rules</a:t>
            </a:r>
          </a:p>
          <a:p>
            <a:endParaRPr lang="en-US" sz="2000" dirty="0" smtClean="0"/>
          </a:p>
          <a:p>
            <a:r>
              <a:rPr lang="en-US" sz="2000" dirty="0" smtClean="0"/>
              <a:t>Plan search space can be controlled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 smtClean="0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2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CBO in Hive – How?</a:t>
            </a:r>
            <a:br>
              <a:rPr lang="en-US" dirty="0" smtClean="0"/>
            </a:br>
            <a:r>
              <a:rPr lang="en-US" dirty="0" smtClean="0"/>
              <a:t>Cost computation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458200" cy="4954588"/>
          </a:xfrm>
        </p:spPr>
        <p:txBody>
          <a:bodyPr/>
          <a:lstStyle/>
          <a:p>
            <a:r>
              <a:rPr lang="en-US" sz="2000" dirty="0" smtClean="0"/>
              <a:t>Emphasis on latency reduction</a:t>
            </a:r>
          </a:p>
          <a:p>
            <a:endParaRPr lang="en-US" sz="2000" dirty="0" smtClean="0"/>
          </a:p>
          <a:p>
            <a:r>
              <a:rPr lang="en-US" sz="2000" dirty="0" smtClean="0"/>
              <a:t>Cost computation will be used for: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 Join </a:t>
            </a:r>
            <a:r>
              <a:rPr lang="en-US" sz="1800" dirty="0"/>
              <a:t>ordering 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 Join </a:t>
            </a:r>
            <a:r>
              <a:rPr lang="en-US" sz="1800" dirty="0"/>
              <a:t>algorithm </a:t>
            </a:r>
            <a:r>
              <a:rPr lang="en-US" sz="1800" dirty="0" smtClean="0"/>
              <a:t>selection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 </a:t>
            </a:r>
            <a:r>
              <a:rPr lang="en-US" sz="1800" dirty="0" err="1" smtClean="0"/>
              <a:t>Tez</a:t>
            </a:r>
            <a:r>
              <a:rPr lang="en-US" sz="1800" dirty="0" smtClean="0"/>
              <a:t> Vertex Boundary Selection</a:t>
            </a:r>
          </a:p>
          <a:p>
            <a:endParaRPr lang="en-US" sz="2000" dirty="0" smtClean="0"/>
          </a:p>
          <a:p>
            <a:r>
              <a:rPr lang="en-US" sz="2000" dirty="0" smtClean="0"/>
              <a:t>Shuffling cost is important</a:t>
            </a:r>
          </a:p>
          <a:p>
            <a:endParaRPr lang="en-US" sz="2000" dirty="0" smtClean="0"/>
          </a:p>
          <a:p>
            <a:r>
              <a:rPr lang="en-US" sz="2000" dirty="0" smtClean="0"/>
              <a:t> Cost formula uses, CPU, I/O and cardinality</a:t>
            </a:r>
          </a:p>
          <a:p>
            <a:endParaRPr lang="en-US" sz="2000" dirty="0" smtClean="0"/>
          </a:p>
          <a:p>
            <a:r>
              <a:rPr lang="en-US" sz="2000" dirty="0" smtClean="0"/>
              <a:t>I/O data size = Cardinality * avg </a:t>
            </a:r>
            <a:r>
              <a:rPr lang="en-US" sz="2000" dirty="0"/>
              <a:t>size of </a:t>
            </a:r>
            <a:r>
              <a:rPr lang="en-US" sz="2000" dirty="0" smtClean="0"/>
              <a:t>tuple</a:t>
            </a:r>
          </a:p>
          <a:p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smtClean="0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4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CBO in Hive – How?</a:t>
            </a:r>
            <a:br>
              <a:rPr lang="en-US" dirty="0" smtClean="0"/>
            </a:br>
            <a:r>
              <a:rPr lang="en-US" dirty="0" smtClean="0"/>
              <a:t>Cost computation Cont’d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458200" cy="4954588"/>
          </a:xfrm>
        </p:spPr>
        <p:txBody>
          <a:bodyPr/>
          <a:lstStyle/>
          <a:p>
            <a:r>
              <a:rPr lang="en-US" sz="2000" dirty="0"/>
              <a:t>I/O cost differentiates among: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400" dirty="0"/>
              <a:t>Network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400" dirty="0"/>
              <a:t>Local Disk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400" dirty="0" smtClean="0"/>
              <a:t>HDFS</a:t>
            </a:r>
          </a:p>
          <a:p>
            <a:pPr marL="514350" indent="-514350">
              <a:buFont typeface="+mj-lt"/>
              <a:buAutoNum type="romanUcPeriod"/>
            </a:pPr>
            <a:endParaRPr lang="en-US" sz="1400" dirty="0"/>
          </a:p>
          <a:p>
            <a:r>
              <a:rPr lang="en-US" sz="2000" dirty="0" smtClean="0"/>
              <a:t>CPU </a:t>
            </a:r>
            <a:r>
              <a:rPr lang="en-US" sz="2000" dirty="0"/>
              <a:t>cost and I/O Cost is normalized in to standard units of time </a:t>
            </a:r>
          </a:p>
          <a:p>
            <a:endParaRPr lang="en-US" sz="2000" dirty="0" smtClean="0"/>
          </a:p>
          <a:p>
            <a:r>
              <a:rPr lang="en-US" sz="2000" dirty="0"/>
              <a:t>relation between CPU and various I/O cost is </a:t>
            </a:r>
            <a:r>
              <a:rPr lang="en-US" sz="2000" dirty="0" smtClean="0"/>
              <a:t>important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smtClean="0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CBO in Hive – How?</a:t>
            </a:r>
            <a:br>
              <a:rPr lang="en-US" dirty="0" smtClean="0"/>
            </a:br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458200" cy="4954588"/>
          </a:xfrm>
        </p:spPr>
        <p:txBody>
          <a:bodyPr/>
          <a:lstStyle/>
          <a:p>
            <a:r>
              <a:rPr lang="en-US" sz="2000" dirty="0" smtClean="0"/>
              <a:t>“</a:t>
            </a:r>
            <a:r>
              <a:rPr lang="en-US" sz="2000" dirty="0" err="1" smtClean="0"/>
              <a:t>SemanticAnalyzer.analyzeInternal</a:t>
            </a:r>
            <a:r>
              <a:rPr lang="en-US" sz="2000" dirty="0" smtClean="0"/>
              <a:t>” calls into CBO optionally</a:t>
            </a:r>
            <a:endParaRPr lang="en-US" sz="1400" dirty="0" smtClean="0"/>
          </a:p>
          <a:p>
            <a:pPr marL="514350" indent="-514350">
              <a:buFont typeface="+mj-lt"/>
              <a:buAutoNum type="romanUcPeriod"/>
            </a:pPr>
            <a:endParaRPr lang="en-US" sz="1400" dirty="0"/>
          </a:p>
          <a:p>
            <a:r>
              <a:rPr lang="en-US" sz="2000" dirty="0" smtClean="0"/>
              <a:t>CBO invocation conditional on lossless query tree translation.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All of the CBO code is contained in new packages</a:t>
            </a:r>
          </a:p>
          <a:p>
            <a:endParaRPr lang="en-US" sz="2000" dirty="0"/>
          </a:p>
          <a:p>
            <a:r>
              <a:rPr lang="en-US" sz="2000" dirty="0" smtClean="0"/>
              <a:t>Optiq would pull in 3 new jars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SemanticAnalyzer.analyzeInternal</a:t>
            </a:r>
            <a:r>
              <a:rPr lang="en-US" sz="2000" dirty="0"/>
              <a:t>” </a:t>
            </a:r>
            <a:r>
              <a:rPr lang="en-US" sz="2000" dirty="0" smtClean="0"/>
              <a:t> is called with CBO returned AST.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smtClean="0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CBO in Hive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458200" cy="49545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smtClean="0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287</Words>
  <Application>Microsoft Macintosh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Hive CBO: Accelerating Complex Queries  John Pullokkaran 11/19/2013</vt:lpstr>
      <vt:lpstr>CBO in Hive – Why?</vt:lpstr>
      <vt:lpstr>CBO in Hive – How? Hive SQL Rewrite</vt:lpstr>
      <vt:lpstr>CBO in Hive – How? Optiq</vt:lpstr>
      <vt:lpstr>CBO in Hive – How? Cost computation</vt:lpstr>
      <vt:lpstr>CBO in Hive – How? Cost computation Cont’d</vt:lpstr>
      <vt:lpstr>CBO in Hive – How? Control Flow</vt:lpstr>
      <vt:lpstr>CBO in Hive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Tez</dc:title>
  <dc:creator>bikas</dc:creator>
  <cp:lastModifiedBy>John Pullokkaran</cp:lastModifiedBy>
  <cp:revision>178</cp:revision>
  <dcterms:created xsi:type="dcterms:W3CDTF">2013-06-24T16:54:41Z</dcterms:created>
  <dcterms:modified xsi:type="dcterms:W3CDTF">2013-11-19T22:39:50Z</dcterms:modified>
</cp:coreProperties>
</file>