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78" r:id="rId2"/>
    <p:sldId id="533" r:id="rId3"/>
    <p:sldId id="534" r:id="rId4"/>
    <p:sldId id="537" r:id="rId5"/>
    <p:sldId id="549" r:id="rId6"/>
    <p:sldId id="539" r:id="rId7"/>
    <p:sldId id="544" r:id="rId8"/>
    <p:sldId id="551" r:id="rId9"/>
    <p:sldId id="550" r:id="rId10"/>
    <p:sldId id="543" r:id="rId11"/>
    <p:sldId id="552" r:id="rId12"/>
    <p:sldId id="540" r:id="rId13"/>
    <p:sldId id="538" r:id="rId14"/>
    <p:sldId id="526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-128"/>
        <a:cs typeface="ヒラギノ角ゴ Pro W3" charset="-128"/>
      </a:defRPr>
    </a:lvl9pPr>
  </p:defaultTextStyle>
  <p:extLst>
    <p:ext uri="{521415D9-36F7-43E2-AB2F-B90AF26B5E84}">
      <p14:sectionLst xmlns:p14="http://schemas.microsoft.com/office/powerpoint/2010/main">
        <p14:section name="Default Section" id="{B5A0B765-00DD-A241-AA2E-130C5468B00A}">
          <p14:sldIdLst>
            <p14:sldId id="378"/>
            <p14:sldId id="533"/>
            <p14:sldId id="534"/>
            <p14:sldId id="537"/>
            <p14:sldId id="549"/>
            <p14:sldId id="539"/>
            <p14:sldId id="544"/>
            <p14:sldId id="551"/>
            <p14:sldId id="550"/>
            <p14:sldId id="543"/>
            <p14:sldId id="552"/>
            <p14:sldId id="540"/>
            <p14:sldId id="538"/>
            <p14:sldId id="52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4697D"/>
    <a:srgbClr val="69BE28"/>
    <a:srgbClr val="E17000"/>
    <a:srgbClr val="1E1E1E"/>
    <a:srgbClr val="C3C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9706" autoAdjust="0"/>
  </p:normalViewPr>
  <p:slideViewPr>
    <p:cSldViewPr snapToGrid="0" snapToObjects="1" showGuides="1">
      <p:cViewPr varScale="1">
        <p:scale>
          <a:sx n="100" d="100"/>
          <a:sy n="100" d="100"/>
        </p:scale>
        <p:origin x="-9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DD81165-85A7-0E44-B016-EA4C0EAD8F21}" type="datetime1">
              <a:rPr lang="en-US"/>
              <a:pPr>
                <a:defRPr/>
              </a:pPr>
              <a:t>10/28/13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81ACFB0-C086-1C46-9148-0A44A70DB4E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281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E9A6F32-65BE-CC43-819C-4DE6A222013B}" type="datetime1">
              <a:rPr lang="en-US"/>
              <a:pPr>
                <a:defRPr/>
              </a:pPr>
              <a:t>10/28/13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1374085-3E80-6E4B-8D15-AE111E3F12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07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-128"/>
        <a:cs typeface="ヒラギノ角ゴ Pro W3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68B322-3B7B-7943-8AF3-4B226326AC79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630238" y="987425"/>
            <a:ext cx="184150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27038" y="6545263"/>
            <a:ext cx="3305175" cy="2762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6916" y="1563944"/>
            <a:ext cx="8431088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7"/>
            <a:ext cx="7633448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427038" y="3379799"/>
            <a:ext cx="4473575" cy="1077901"/>
          </a:xfrm>
          <a:prstGeom prst="rect">
            <a:avLst/>
          </a:prstGeom>
        </p:spPr>
        <p:txBody>
          <a:bodyPr vert="horz"/>
          <a:lstStyle>
            <a:lvl1pPr>
              <a:buFont typeface="Arial"/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 sz="1200"/>
            </a:lvl2pPr>
            <a:lvl3pPr marL="914400" indent="0">
              <a:buFontTx/>
              <a:buNone/>
              <a:defRPr sz="1200"/>
            </a:lvl3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5636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10C0D0BB-98A3-7C42-83C1-132C7944CB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 t="39999" b="8000"/>
          <a:stretch>
            <a:fillRect/>
          </a:stretch>
        </p:blipFill>
        <p:spPr bwMode="auto">
          <a:xfrm>
            <a:off x="3965575" y="4424363"/>
            <a:ext cx="5175250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8963025" y="996950"/>
            <a:ext cx="914400" cy="914400"/>
          </a:xfrm>
          <a:prstGeom prst="rect">
            <a:avLst/>
          </a:prstGeom>
        </p:spPr>
        <p:txBody>
          <a:bodyPr wrap="none"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lang="en-US" dirty="0">
              <a:solidFill>
                <a:srgbClr val="C3C3C3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3306763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37411" y="2006010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7411" y="2992663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C92467FF-63EE-094F-90CE-4C22793BA0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3711"/>
            <a:ext cx="8041619" cy="485649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8343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0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800"/>
            </a:lvl2pPr>
            <a:lvl3pPr marL="1081088" indent="-166688">
              <a:buFont typeface="Lucida Grande"/>
              <a:buChar char="–"/>
              <a:defRPr sz="1600"/>
            </a:lvl3pPr>
            <a:lvl4pPr marL="1543050" indent="-171450">
              <a:defRPr sz="1600"/>
            </a:lvl4pPr>
            <a:lvl5pPr marL="2005013" indent="-176213">
              <a:buFont typeface="Lucida Grande"/>
              <a:buChar char="-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9603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0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800"/>
            </a:lvl2pPr>
            <a:lvl3pPr marL="1081088" indent="-166688">
              <a:buFont typeface="Lucida Grande"/>
              <a:buChar char="–"/>
              <a:defRPr sz="1600"/>
            </a:lvl3pPr>
            <a:lvl4pPr marL="1543050" indent="-171450">
              <a:defRPr sz="1600"/>
            </a:lvl4pPr>
            <a:lvl5pPr marL="2005013" indent="-176213">
              <a:buFont typeface="Lucida Grande"/>
              <a:buChar char="-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7273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152718"/>
            <a:ext cx="8041619" cy="1067589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139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371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4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47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20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800"/>
            </a:lvl3pPr>
            <a:lvl4pPr marL="1543050" indent="-171450">
              <a:spcAft>
                <a:spcPts val="0"/>
              </a:spcAft>
              <a:defRPr sz="16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4347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23851" y="646663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Page </a:t>
            </a:r>
            <a:fld id="{3C1B2A0A-8F71-0647-B921-0CE0F4746A4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301939" y="6619241"/>
            <a:ext cx="2717748" cy="262407"/>
          </a:xfrm>
          <a:prstGeom prst="rect">
            <a:avLst/>
          </a:prstGeom>
        </p:spPr>
        <p:txBody>
          <a:bodyPr vert="horz"/>
          <a:lstStyle>
            <a:lvl1pPr>
              <a:buNone/>
              <a:defRPr sz="650" baseline="0">
                <a:latin typeface="Arial"/>
                <a:cs typeface="Arial"/>
              </a:defRPr>
            </a:lvl1pPr>
            <a:lvl2pPr>
              <a:defRPr sz="600">
                <a:latin typeface="Arial"/>
                <a:cs typeface="Arial"/>
              </a:defRPr>
            </a:lvl2pPr>
            <a:lvl3pPr>
              <a:defRPr sz="600">
                <a:latin typeface="Arial"/>
                <a:cs typeface="Arial"/>
              </a:defRPr>
            </a:lvl3pPr>
            <a:lvl4pPr>
              <a:defRPr sz="600">
                <a:latin typeface="Arial"/>
                <a:cs typeface="Arial"/>
              </a:defRPr>
            </a:lvl4pPr>
            <a:lvl5pPr>
              <a:defRPr sz="600"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© </a:t>
            </a:r>
            <a:r>
              <a:rPr lang="en-US" dirty="0" err="1" smtClean="0"/>
              <a:t>Hortonworks</a:t>
            </a:r>
            <a:r>
              <a:rPr lang="en-US" dirty="0" smtClean="0"/>
              <a:t> Inc. 2011. Confidential and Proprietary.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1939" y="6453547"/>
            <a:ext cx="2895600" cy="2653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&lt; Place tittle Here by using Header and Footer Options &gt;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buFont typeface="Lucida Grande"/>
              <a:buChar char="–"/>
              <a:defRPr sz="1600"/>
            </a:lvl2pPr>
            <a:lvl3pPr marL="1081088" indent="-166688">
              <a:buFont typeface="Lucida Grande"/>
              <a:buChar char="–"/>
              <a:defRPr sz="1400"/>
            </a:lvl3pPr>
            <a:lvl4pPr marL="1543050" indent="-171450">
              <a:defRPr sz="1400"/>
            </a:lvl4pPr>
            <a:lvl5pPr marL="2005013" indent="-176213"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hadoop-logo-85x8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764" y="6446908"/>
            <a:ext cx="462245" cy="462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1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lide Link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8229600" cy="4954588"/>
          </a:xfrm>
          <a:prstGeom prst="rect">
            <a:avLst/>
          </a:prstGeom>
        </p:spPr>
        <p:txBody>
          <a:bodyPr vert="horz" numCol="2" spcCol="118872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4"/>
          </p:nvPr>
        </p:nvSpPr>
        <p:spPr>
          <a:xfrm>
            <a:off x="4597400" y="1162050"/>
            <a:ext cx="39116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9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 hasCustomPrompt="1"/>
          </p:nvPr>
        </p:nvSpPr>
        <p:spPr>
          <a:xfrm>
            <a:off x="457200" y="1144588"/>
            <a:ext cx="8229600" cy="5219700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493325"/>
            <a:ext cx="8229600" cy="56264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24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20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800"/>
            </a:lvl3pPr>
            <a:lvl4pPr marL="1543050" indent="-171450">
              <a:spcAft>
                <a:spcPts val="0"/>
              </a:spcAft>
              <a:defRPr sz="16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2013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8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1301750" y="6602413"/>
            <a:ext cx="2895600" cy="228600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BE3614C6-9B97-DA43-9EC2-F20645947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016000"/>
            <a:ext cx="9144000" cy="1588"/>
          </a:xfrm>
          <a:prstGeom prst="line">
            <a:avLst/>
          </a:prstGeom>
          <a:ln>
            <a:solidFill>
              <a:srgbClr val="69BE28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1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1"/>
          </p:nvPr>
        </p:nvSpPr>
        <p:spPr>
          <a:xfrm>
            <a:off x="457200" y="1165225"/>
            <a:ext cx="4114800" cy="4954588"/>
          </a:xfrm>
          <a:prstGeom prst="rect">
            <a:avLst/>
          </a:prstGeom>
        </p:spPr>
        <p:txBody>
          <a:bodyPr vert="horz"/>
          <a:lstStyle>
            <a:lvl1pPr marL="168275" indent="-168275">
              <a:buClr>
                <a:srgbClr val="69BE28"/>
              </a:buClr>
              <a:defRPr sz="1800" b="1" i="0">
                <a:latin typeface="Arial"/>
                <a:cs typeface="Arial"/>
              </a:defRPr>
            </a:lvl1pPr>
            <a:lvl2pPr marL="566738" indent="-168275">
              <a:spcAft>
                <a:spcPts val="0"/>
              </a:spcAft>
              <a:buFont typeface="Lucida Grande"/>
              <a:buChar char="–"/>
              <a:defRPr sz="1600"/>
            </a:lvl2pPr>
            <a:lvl3pPr marL="1081088" indent="-166688">
              <a:spcAft>
                <a:spcPts val="0"/>
              </a:spcAft>
              <a:buFont typeface="Lucida Grande"/>
              <a:buChar char="–"/>
              <a:defRPr sz="1400"/>
            </a:lvl3pPr>
            <a:lvl4pPr marL="1543050" indent="-171450">
              <a:spcAft>
                <a:spcPts val="0"/>
              </a:spcAft>
              <a:defRPr sz="1400"/>
            </a:lvl4pPr>
            <a:lvl5pPr marL="2005013" indent="-176213">
              <a:spcAft>
                <a:spcPts val="0"/>
              </a:spcAft>
              <a:buFont typeface="Lucida Grande"/>
              <a:buChar char="-"/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686300" y="1165225"/>
            <a:ext cx="4000500" cy="4954588"/>
          </a:xfrm>
          <a:prstGeom prst="rect">
            <a:avLst/>
          </a:prstGeom>
        </p:spPr>
        <p:txBody>
          <a:bodyPr/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000"/>
            </a:lvl1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r>
              <a:rPr lang="en-US" dirty="0" smtClean="0"/>
              <a:t>Picture/Diagram/Chart goes here.</a:t>
            </a:r>
          </a:p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Tittle_Page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 userDrawn="1"/>
        </p:nvSpPr>
        <p:spPr>
          <a:xfrm>
            <a:off x="427038" y="6602413"/>
            <a:ext cx="3305175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800" dirty="0">
                <a:latin typeface="+mn-lt"/>
                <a:ea typeface="+mn-ea"/>
                <a:cs typeface="+mn-cs"/>
              </a:rPr>
              <a:t>© Hortonworks Inc. </a:t>
            </a:r>
            <a:r>
              <a:rPr lang="en-US" sz="800" dirty="0" smtClean="0">
                <a:latin typeface="+mn-lt"/>
                <a:ea typeface="+mn-ea"/>
                <a:cs typeface="+mn-cs"/>
              </a:rPr>
              <a:t>2012</a:t>
            </a:r>
            <a:endParaRPr lang="en-US" sz="800" dirty="0">
              <a:latin typeface="+mn-lt"/>
              <a:ea typeface="+mn-ea"/>
              <a:cs typeface="+mn-cs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26916" y="2015289"/>
            <a:ext cx="8259884" cy="986653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454025">
              <a:tabLst/>
              <a:defRPr sz="4800" baseline="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26916" y="3001942"/>
            <a:ext cx="8259884" cy="6402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7F7F7F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658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Page </a:t>
            </a:r>
            <a:fld id="{55195364-CB26-204E-9D19-22CA26A13F7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theme" Target="../theme/theme1.xml"/><Relationship Id="rId23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61" r:id="rId3"/>
    <p:sldLayoutId id="2147483666" r:id="rId4"/>
    <p:sldLayoutId id="2147483662" r:id="rId5"/>
    <p:sldLayoutId id="2147483663" r:id="rId6"/>
    <p:sldLayoutId id="2147483665" r:id="rId7"/>
    <p:sldLayoutId id="2147483664" r:id="rId8"/>
    <p:sldLayoutId id="2147483659" r:id="rId9"/>
    <p:sldLayoutId id="2147483660" r:id="rId10"/>
    <p:sldLayoutId id="2147483667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</p:sldLayoutIdLst>
  <p:hf hd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ヒラギノ角ゴ Pro W3" charset="-128"/>
          <a:cs typeface="ヒラギノ角ゴ Pro W3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ヒラギノ角ゴ Pro W3" charset="-128"/>
          <a:cs typeface="ヒラギノ角ゴ Pro W3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ヒラギノ角ゴ Pro W3" charset="-128"/>
          <a:cs typeface="ヒラギノ角ゴ Pro W3" charset="-128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Adding ACID Updates to Hive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October 2013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Page </a:t>
            </a:r>
            <a:fld id="{10C0D0BB-98A3-7C42-83C1-132C7944CB3A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916" y="2550596"/>
            <a:ext cx="7633448" cy="1686529"/>
          </a:xfrm>
        </p:spPr>
        <p:txBody>
          <a:bodyPr>
            <a:normAutofit/>
          </a:bodyPr>
          <a:lstStyle/>
          <a:p>
            <a:r>
              <a:rPr lang="en-US" dirty="0" smtClean="0"/>
              <a:t>Owen O’Malley</a:t>
            </a:r>
          </a:p>
          <a:p>
            <a:r>
              <a:rPr lang="en-US" dirty="0" err="1" smtClean="0"/>
              <a:t>owen@hortonworks.com</a:t>
            </a:r>
            <a:endParaRPr lang="en-US" dirty="0" smtClean="0"/>
          </a:p>
          <a:p>
            <a:r>
              <a:rPr lang="en-US" dirty="0" smtClean="0"/>
              <a:t>@owen_omalley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52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1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Only suitable for batch, not real-time</a:t>
            </a:r>
            <a:endParaRPr kumimoji="0" lang="en-US" sz="3200" i="0" u="none" strike="noStrike" kern="1200" normalizeH="0" baseline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baseline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Requires new active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components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Minor and major compactions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Garbage collections</a:t>
            </a:r>
            <a:endParaRPr kumimoji="0" lang="en-US" sz="3200" i="0" u="none" strike="noStrike" kern="1200" normalizeH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Base and delta files must be: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Sorted the same way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Bucketed the same way</a:t>
            </a:r>
            <a:endParaRPr lang="en-US" sz="32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6048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Phases of Development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1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Initial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Will require ORC for file format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No multi-statement transactions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Write commands get write lock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Reads never block</a:t>
            </a:r>
            <a:endParaRPr lang="en-US" sz="32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Second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Multi-statement transactions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Tools for listing and cancelling transactions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32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32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lang="en-US" sz="32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60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not </a:t>
            </a:r>
            <a:r>
              <a:rPr lang="en-US" dirty="0" err="1" smtClean="0"/>
              <a:t>HBase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289954"/>
            <a:ext cx="8208240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Good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Handles compaction for us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Bad</a:t>
            </a:r>
            <a:endParaRPr kumimoji="0" lang="en-US" sz="3200" i="0" u="none" strike="noStrike" kern="1200" normalizeH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noProof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No cross-row transactions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baseline="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HFile</a:t>
            </a:r>
            <a:r>
              <a:rPr lang="en-US" sz="3200" baseline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baseline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is row-based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instead of columnar</a:t>
            </a:r>
          </a:p>
          <a:p>
            <a:pPr marL="1257300" lvl="2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baseline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All columns read when just 2 needed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Point lookups instead of scans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noProof="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HBase</a:t>
            </a:r>
            <a:r>
              <a:rPr lang="en-US" sz="3200" noProof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noProof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has only a single sorted key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9436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1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Filed</a:t>
            </a:r>
            <a:r>
              <a:rPr kumimoji="0" lang="en-US" sz="3200" i="0" u="none" strike="noStrike" kern="1200" normalizeH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i="0" u="none" strike="noStrike" kern="1200" normalizeH="0" noProof="0" dirty="0" err="1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jira</a:t>
            </a:r>
            <a:r>
              <a:rPr kumimoji="0" lang="en-US" sz="3200" i="0" u="none" strike="noStrike" kern="1200" normalizeH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as HIVE-5317</a:t>
            </a:r>
            <a:endParaRPr kumimoji="0" lang="en-US" sz="3200" i="0" u="none" strike="noStrike" kern="1200" normalizeH="0" baseline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Adds ACID semantics to Hive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noProof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Use SQL standard commands for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</a:t>
            </a:r>
            <a:r>
              <a:rPr kumimoji="0" lang="en-US" sz="3200" i="0" u="none" strike="noStrike" kern="1200" normalizeH="0" baseline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elete, Update, Insert</a:t>
            </a:r>
            <a:endParaRPr kumimoji="0" lang="en-US" sz="3200" i="0" u="none" strike="noStrike" kern="1200" normalizeH="0" baseline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Provides </a:t>
            </a: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scalable read and write access</a:t>
            </a: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Customer has their solution in production</a:t>
            </a:r>
            <a:endParaRPr lang="en-US" sz="3200" noProof="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441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Questions &amp; Answers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smtClean="0"/>
              <a:t>Page </a:t>
            </a:r>
            <a:fld id="{3C1B2A0A-8F71-0647-B921-0CE0F4746A4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58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1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Was working in Yahoo Search in Jan 2006, when we decided to work on Hadoop.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8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My</a:t>
            </a:r>
            <a:r>
              <a:rPr kumimoji="0" lang="en-US" sz="2800" i="0" u="none" strike="noStrike" kern="1200" normalizeH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first patch went in before it was Hadoop.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baseline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Was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the first committer added to the project.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baseline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Was the tech lead for: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2800" i="0" u="none" strike="noStrike" kern="1200" normalizeH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MapReduce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baseline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Security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Co-founded </a:t>
            </a:r>
            <a:r>
              <a:rPr lang="en-US" sz="28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Hortonworks</a:t>
            </a:r>
            <a:endParaRPr lang="en-US" sz="28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baseline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Working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on Hive</a:t>
            </a:r>
            <a:endParaRPr lang="en-US" sz="2800" baseline="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9642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Data Flood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1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A customer has 3TB/day</a:t>
            </a:r>
            <a:r>
              <a:rPr lang="en-US" sz="3200" dirty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of new data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3200" i="0" u="none" strike="noStrike" kern="1200" normalizeH="0" baseline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Rate</a:t>
            </a:r>
            <a:r>
              <a:rPr kumimoji="0" lang="en-US" sz="3200" i="0" u="none" strike="noStrike" kern="1200" normalizeH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is growing 3x year over year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baseline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y have 10 years of data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Requirement to update lots of old data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3200" i="0" u="none" strike="noStrike" kern="1200" normalizeH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Need high bandwidth scans and edits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Updates come in hourly dumps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New data is always coming in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3200" i="0" u="none" strike="noStrike" kern="1200" normalizeH="0" noProof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Need repeatable and predictable reads </a:t>
            </a:r>
            <a:endParaRPr kumimoji="0" lang="en-US" sz="3200" i="0" u="none" strike="noStrike" kern="1200" normalizeH="0" baseline="0" noProof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7647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Cases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2"/>
            <a:ext cx="8014447" cy="478416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800" i="0" u="none" strike="noStrike" kern="1200" normalizeH="0" baseline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U</a:t>
            </a:r>
            <a:r>
              <a:rPr kumimoji="0" lang="en-US" sz="2800" i="0" u="none" strike="noStrike" kern="1200" normalizeH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pdate dimension tables (customer, inventory)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baseline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Batch</a:t>
            </a: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update four times an hour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2800" i="0" u="none" strike="noStrike" kern="1200" normalizeH="0" baseline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Streaming</a:t>
            </a:r>
            <a:r>
              <a:rPr kumimoji="0" lang="en-US" sz="2800" i="0" u="none" strike="noStrike" kern="1200" normalizeH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input coming from Storm or Flume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Low latency (15 seconds)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2800" i="0" u="none" strike="noStrike" kern="1200" normalizeH="0" baseline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Delete old records for compliance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Batch update once a day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Update to fact tables (sales)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2800" i="0" u="none" strike="noStrike" kern="1200" normalizeH="0" baseline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Batch update once on hour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All with consistent, repeatable reads</a:t>
            </a:r>
            <a:endParaRPr kumimoji="0" lang="en-US" sz="2800" i="0" u="none" strike="noStrike" kern="1200" normalizeH="0" baseline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9216" y="575707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4818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Delete, Update, and Insert in Hive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2"/>
            <a:ext cx="8014447" cy="4784164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kumimoji="0" lang="en-US" sz="2800" i="0" u="none" strike="noStrike" kern="1200" normalizeH="0" baseline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We’ve been making Hive’s SQL more standard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New types and commands</a:t>
            </a:r>
            <a:endParaRPr kumimoji="0" lang="en-US" sz="2800" i="0" u="none" strike="noStrike" kern="1200" normalizeH="0" baseline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Continuing that trend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2800" i="0" u="none" strike="noStrike" kern="1200" normalizeH="0" baseline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INSERT</a:t>
            </a:r>
            <a:r>
              <a:rPr kumimoji="0" lang="en-US" sz="2800" i="0" u="none" strike="noStrike" kern="1200" normalizeH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 INTO table SELECT …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baseline="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INSERT INTO table VALUES …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kumimoji="0" lang="en-US" sz="2800" i="0" u="none" strike="noStrike" kern="1200" normalizeH="0" baseline="0" dirty="0" smtClean="0">
                <a:ln w="50800"/>
                <a:solidFill>
                  <a:schemeClr val="bg1">
                    <a:shade val="50000"/>
                  </a:schemeClr>
                </a:solidFill>
                <a:uLnTx/>
                <a:uFillTx/>
                <a:latin typeface="+mn-lt"/>
                <a:ea typeface="+mn-ea"/>
                <a:cs typeface="+mn-cs"/>
              </a:rPr>
              <a:t>UPDATE table SET … WHERE …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DELETE FROM table WHERE …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MERGE INTO table …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28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BEGIN / END TRANSACTION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kumimoji="0" lang="en-US" sz="2800" i="0" u="none" strike="noStrike" kern="1200" normalizeH="0" baseline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endParaRPr kumimoji="0" lang="en-US" sz="2800" i="0" u="none" strike="noStrike" kern="1200" normalizeH="0" baseline="0" dirty="0" smtClean="0">
              <a:ln w="50800"/>
              <a:solidFill>
                <a:schemeClr val="bg1">
                  <a:shade val="50000"/>
                </a:schemeClr>
              </a:solidFill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9216" y="575707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2930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1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HDFS doesn’t allow random writes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Store base files and delta files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Merge them in the client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All writes have a transaction id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Sequentially assigned by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Metastore</a:t>
            </a:r>
            <a:endParaRPr lang="en-US" sz="32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Read queries get list of committed 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txn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ids</a:t>
            </a:r>
            <a:endParaRPr lang="en-US" sz="32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Provides snapshot consistency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Snapshot at the start of the query</a:t>
            </a:r>
            <a:endParaRPr lang="en-US" sz="32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7256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Stitching Buckets Together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Hive Update Bas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022" y="1109838"/>
            <a:ext cx="7041083" cy="531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82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HDFS Layout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1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Partition directory structure is the same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Replace list of files like 000000_0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Base directory base_$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tid</a:t>
            </a:r>
            <a:endParaRPr lang="en-US" sz="32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Delta directory delta_$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btid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_$</a:t>
            </a: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etid</a:t>
            </a:r>
            <a:endParaRPr lang="en-US" sz="32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Each directory has bucket files</a:t>
            </a:r>
            <a:endParaRPr lang="en-US" sz="32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6635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Compaction</a:t>
            </a:r>
            <a:endParaRPr lang="en-US" dirty="0"/>
          </a:p>
        </p:txBody>
      </p:sp>
      <p:sp>
        <p:nvSpPr>
          <p:cNvPr id="17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465888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Page </a:t>
            </a:r>
            <a:fld id="{BE3614C6-9B97-DA43-9EC2-F206459474B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2353" y="1404471"/>
            <a:ext cx="8014447" cy="5061417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Compaction doesn’t require a lock</a:t>
            </a:r>
          </a:p>
          <a:p>
            <a: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</a:pPr>
            <a:r>
              <a:rPr lang="en-US" sz="3200" dirty="0" err="1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Metastore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will </a:t>
            </a: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schedule compactions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Major compaction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Merge deltas into base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Run when more than 10% in delta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Minor compaction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Merge deltas together</a:t>
            </a:r>
          </a:p>
          <a:p>
            <a:pPr marL="800100" lvl="1" indent="-342900" fontAlgn="auto">
              <a:spcBef>
                <a:spcPct val="20000"/>
              </a:spcBef>
              <a:spcAft>
                <a:spcPts val="0"/>
              </a:spcAft>
              <a:buFont typeface="Arial"/>
              <a:buChar char="•"/>
            </a:pPr>
            <a:r>
              <a:rPr lang="en-US" sz="3200" dirty="0" smtClean="0">
                <a:ln w="50800"/>
                <a:solidFill>
                  <a:schemeClr val="bg1">
                    <a:shade val="50000"/>
                  </a:schemeClr>
                </a:solidFill>
                <a:latin typeface="+mn-lt"/>
                <a:ea typeface="+mn-ea"/>
                <a:cs typeface="+mn-cs"/>
              </a:rPr>
              <a:t>Run when more than 10 deltas </a:t>
            </a:r>
            <a:endParaRPr lang="en-US" sz="3200" dirty="0" smtClean="0">
              <a:ln w="50800"/>
              <a:solidFill>
                <a:schemeClr val="bg1">
                  <a:shade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86706" y="5274235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srgbClr val="C3C3C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7238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Hortonworks_PPT_5temp">
  <a:themeElements>
    <a:clrScheme name="Hortonworks">
      <a:dk1>
        <a:sysClr val="windowText" lastClr="000000"/>
      </a:dk1>
      <a:lt1>
        <a:srgbClr val="1E1E1E"/>
      </a:lt1>
      <a:dk2>
        <a:srgbClr val="FFFFFF"/>
      </a:dk2>
      <a:lt2>
        <a:srgbClr val="FFFFFF"/>
      </a:lt2>
      <a:accent1>
        <a:srgbClr val="69BE28"/>
      </a:accent1>
      <a:accent2>
        <a:srgbClr val="1E1E1E"/>
      </a:accent2>
      <a:accent3>
        <a:srgbClr val="44697D"/>
      </a:accent3>
      <a:accent4>
        <a:srgbClr val="818A8F"/>
      </a:accent4>
      <a:accent5>
        <a:srgbClr val="E17000"/>
      </a:accent5>
      <a:accent6>
        <a:srgbClr val="7F7F7F"/>
      </a:accent6>
      <a:hlink>
        <a:srgbClr val="FFFFFF"/>
      </a:hlink>
      <a:folHlink>
        <a:srgbClr val="FFFF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 lnSpcReduction="10000"/>
      </a:bodyPr>
      <a:lstStyle>
        <a:defPPr marL="0" marR="0" indent="0" algn="l" defTabSz="457200" rtl="0" eaLnBrk="1" fontAlgn="auto" latinLnBrk="0" hangingPunct="1">
          <a:lnSpc>
            <a:spcPct val="100000"/>
          </a:lnSpc>
          <a:spcBef>
            <a:spcPct val="20000"/>
          </a:spcBef>
          <a:spcAft>
            <a:spcPts val="0"/>
          </a:spcAft>
          <a:buClrTx/>
          <a:buSzTx/>
          <a:buFont typeface="Arial"/>
          <a:buNone/>
          <a:tabLst/>
          <a:defRPr kumimoji="0" sz="1800" b="0" i="0" u="none" strike="noStrike" kern="1200" cap="none" spc="0" normalizeH="0" baseline="0" noProof="0" dirty="0" smtClean="0">
            <a:ln>
              <a:noFill/>
            </a:ln>
            <a:solidFill>
              <a:srgbClr val="C3C3C3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Hortonworks_PPT_5temp</Template>
  <TotalTime>11154</TotalTime>
  <Words>537</Words>
  <Application>Microsoft Macintosh PowerPoint</Application>
  <PresentationFormat>On-screen Show (4:3)</PresentationFormat>
  <Paragraphs>133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Hortonworks_PPT_5temp</vt:lpstr>
      <vt:lpstr>Adding ACID Updates to Hive</vt:lpstr>
      <vt:lpstr>Who Am I?</vt:lpstr>
      <vt:lpstr>A Data Flood</vt:lpstr>
      <vt:lpstr>Use Cases</vt:lpstr>
      <vt:lpstr>Delete, Update, and Insert in Hive</vt:lpstr>
      <vt:lpstr>Design</vt:lpstr>
      <vt:lpstr>Stitching Buckets Together</vt:lpstr>
      <vt:lpstr>HDFS Layout</vt:lpstr>
      <vt:lpstr>Compaction</vt:lpstr>
      <vt:lpstr>Limitations</vt:lpstr>
      <vt:lpstr>Phases of Development</vt:lpstr>
      <vt:lpstr>Why not HBase?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ACID updates to Apache Hive</dc:title>
  <dc:subject/>
  <dc:creator>Owen O'Malley</dc:creator>
  <cp:keywords/>
  <dc:description/>
  <cp:lastModifiedBy>Owen O'Malley</cp:lastModifiedBy>
  <cp:revision>250</cp:revision>
  <cp:lastPrinted>2011-11-07T16:43:46Z</cp:lastPrinted>
  <dcterms:created xsi:type="dcterms:W3CDTF">2011-12-12T20:01:28Z</dcterms:created>
  <dcterms:modified xsi:type="dcterms:W3CDTF">2013-10-29T18:35:33Z</dcterms:modified>
  <cp:category/>
</cp:coreProperties>
</file>