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311" r:id="rId2"/>
    <p:sldId id="402" r:id="rId3"/>
    <p:sldId id="406" r:id="rId4"/>
    <p:sldId id="418" r:id="rId5"/>
    <p:sldId id="405" r:id="rId6"/>
    <p:sldId id="404" r:id="rId7"/>
    <p:sldId id="403" r:id="rId8"/>
    <p:sldId id="409" r:id="rId9"/>
    <p:sldId id="411" r:id="rId10"/>
    <p:sldId id="412" r:id="rId11"/>
    <p:sldId id="410" r:id="rId12"/>
    <p:sldId id="413" r:id="rId13"/>
    <p:sldId id="414" r:id="rId14"/>
    <p:sldId id="416" r:id="rId15"/>
    <p:sldId id="415" r:id="rId16"/>
    <p:sldId id="417" r:id="rId17"/>
    <p:sldId id="401"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CF97166-AB01-0640-BA43-2B20B191AB2F}">
          <p14:sldIdLst>
            <p14:sldId id="311"/>
            <p14:sldId id="402"/>
            <p14:sldId id="406"/>
            <p14:sldId id="418"/>
            <p14:sldId id="405"/>
            <p14:sldId id="404"/>
            <p14:sldId id="403"/>
            <p14:sldId id="409"/>
            <p14:sldId id="411"/>
            <p14:sldId id="412"/>
            <p14:sldId id="410"/>
            <p14:sldId id="413"/>
            <p14:sldId id="414"/>
            <p14:sldId id="416"/>
            <p14:sldId id="415"/>
            <p14:sldId id="417"/>
            <p14:sldId id="40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B439"/>
    <a:srgbClr val="F06A1A"/>
    <a:srgbClr val="57B439"/>
    <a:srgbClr val="63707D"/>
    <a:srgbClr val="FFFFFF"/>
    <a:srgbClr val="21506B"/>
    <a:srgbClr val="69BE28"/>
    <a:srgbClr val="E17000"/>
    <a:srgbClr val="1E1E1E"/>
    <a:srgbClr val="C3C3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68" autoAdjust="0"/>
    <p:restoredTop sz="93000" autoAdjust="0"/>
  </p:normalViewPr>
  <p:slideViewPr>
    <p:cSldViewPr snapToGrid="0" snapToObjects="1" showGuides="1">
      <p:cViewPr varScale="1">
        <p:scale>
          <a:sx n="137" d="100"/>
          <a:sy n="137" d="100"/>
        </p:scale>
        <p:origin x="-106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A8E59A-4190-6942-881F-6AA470C61222}" type="datetimeFigureOut">
              <a:rPr lang="en-US" smtClean="0"/>
              <a:pPr/>
              <a:t>4/22/15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F2E9D5-72E7-AD40-8478-230560F733C0}" type="slidenum">
              <a:rPr lang="en-US" smtClean="0"/>
              <a:pPr/>
              <a:t>‹#›</a:t>
            </a:fld>
            <a:endParaRPr lang="en-US"/>
          </a:p>
        </p:txBody>
      </p:sp>
    </p:spTree>
    <p:extLst>
      <p:ext uri="{BB962C8B-B14F-4D97-AF65-F5344CB8AC3E}">
        <p14:creationId xmlns:p14="http://schemas.microsoft.com/office/powerpoint/2010/main" val="16198012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DBE0CE-AD4E-2448-B2AC-04012AB1296C}" type="datetimeFigureOut">
              <a:rPr lang="en-US" smtClean="0"/>
              <a:pPr/>
              <a:t>4/22/15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5E9DF8-B3F6-A743-BFAE-B34D19E4B187}" type="slidenum">
              <a:rPr lang="en-US" smtClean="0"/>
              <a:pPr/>
              <a:t>‹#›</a:t>
            </a:fld>
            <a:endParaRPr lang="en-US"/>
          </a:p>
        </p:txBody>
      </p:sp>
    </p:spTree>
    <p:extLst>
      <p:ext uri="{BB962C8B-B14F-4D97-AF65-F5344CB8AC3E}">
        <p14:creationId xmlns:p14="http://schemas.microsoft.com/office/powerpoint/2010/main" val="175193395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5E9DF8-B3F6-A743-BFAE-B34D19E4B18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268B322-3B7B-7943-8AF3-4B226326AC79}"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cstate="email"/>
          <a:stretch>
            <a:fillRect/>
          </a:stretch>
        </a:blipFill>
        <a:effectLst/>
      </p:bgPr>
    </p:bg>
    <p:spTree>
      <p:nvGrpSpPr>
        <p:cNvPr id="1" name=""/>
        <p:cNvGrpSpPr/>
        <p:nvPr/>
      </p:nvGrpSpPr>
      <p:grpSpPr>
        <a:xfrm>
          <a:off x="0" y="0"/>
          <a:ext cx="0" cy="0"/>
          <a:chOff x="0" y="0"/>
          <a:chExt cx="0" cy="0"/>
        </a:xfrm>
      </p:grpSpPr>
      <p:pic>
        <p:nvPicPr>
          <p:cNvPr id="14" name="Picture 13" descr="Tittle_Page.jpg"/>
          <p:cNvPicPr>
            <a:picLocks noChangeAspect="1"/>
          </p:cNvPicPr>
          <p:nvPr userDrawn="1"/>
        </p:nvPicPr>
        <p:blipFill>
          <a:blip r:embed="rId2" cstate="email"/>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26916" y="1563944"/>
            <a:ext cx="8431088" cy="986653"/>
          </a:xfrm>
          <a:prstGeom prst="rect">
            <a:avLst/>
          </a:prstGeom>
        </p:spPr>
        <p:txBody>
          <a:bodyPr anchor="t">
            <a:noAutofit/>
          </a:bodyPr>
          <a:lstStyle>
            <a:lvl1pPr marL="0" indent="0" algn="l" defTabSz="454025">
              <a:tabLst/>
              <a:defRPr sz="7200">
                <a:latin typeface="Arial"/>
                <a:cs typeface="Arial"/>
              </a:defRPr>
            </a:lvl1pPr>
          </a:lstStyle>
          <a:p>
            <a:r>
              <a:rPr lang="en-US" dirty="0" smtClean="0"/>
              <a:t>&lt;Title&gt;</a:t>
            </a:r>
            <a:endParaRPr lang="en-US" dirty="0"/>
          </a:p>
        </p:txBody>
      </p:sp>
      <p:sp>
        <p:nvSpPr>
          <p:cNvPr id="3" name="Subtitle 2"/>
          <p:cNvSpPr>
            <a:spLocks noGrp="1"/>
          </p:cNvSpPr>
          <p:nvPr>
            <p:ph type="subTitle" idx="1" hasCustomPrompt="1"/>
          </p:nvPr>
        </p:nvSpPr>
        <p:spPr>
          <a:xfrm>
            <a:off x="426916" y="2550597"/>
            <a:ext cx="7633448" cy="640270"/>
          </a:xfrm>
          <a:prstGeom prst="rect">
            <a:avLst/>
          </a:prstGeom>
        </p:spPr>
        <p:txBody>
          <a:bodyPr>
            <a:normAutofit/>
          </a:bodyPr>
          <a:lstStyle>
            <a:lvl1pPr marL="0" indent="0" algn="l">
              <a:buNone/>
              <a:defRPr sz="2800">
                <a:solidFill>
                  <a:srgbClr val="C3C3C3"/>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&lt;Subtitle&gt;</a:t>
            </a:r>
            <a:endParaRPr lang="en-US" dirty="0"/>
          </a:p>
        </p:txBody>
      </p:sp>
      <p:sp>
        <p:nvSpPr>
          <p:cNvPr id="13" name="TextBox 12"/>
          <p:cNvSpPr txBox="1"/>
          <p:nvPr userDrawn="1"/>
        </p:nvSpPr>
        <p:spPr>
          <a:xfrm>
            <a:off x="629716" y="986649"/>
            <a:ext cx="184666" cy="369332"/>
          </a:xfrm>
          <a:prstGeom prst="rect">
            <a:avLst/>
          </a:prstGeom>
          <a:noFill/>
        </p:spPr>
        <p:txBody>
          <a:bodyPr wrap="none" rtlCol="0">
            <a:spAutoFit/>
          </a:bodyPr>
          <a:lstStyle/>
          <a:p>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457200" y="0"/>
            <a:ext cx="8229600" cy="1016000"/>
          </a:xfrm>
          <a:prstGeom prst="rect">
            <a:avLst/>
          </a:prstGeom>
        </p:spPr>
        <p:txBody>
          <a:bodyPr vert="horz" lIns="91440" tIns="45720" rIns="91440" bIns="45720" rtlCol="0" anchor="ctr">
            <a:normAutofit/>
          </a:bodyPr>
          <a:lstStyle>
            <a:lvl1pPr>
              <a:defRPr>
                <a:latin typeface="Arial"/>
                <a:cs typeface="Arial"/>
              </a:defRPr>
            </a:lvl1pPr>
          </a:lstStyle>
          <a:p>
            <a:r>
              <a:rPr lang="en-US" smtClean="0"/>
              <a:t>Click to edit Master title style</a:t>
            </a:r>
            <a:endParaRPr lang="en-US" dirty="0"/>
          </a:p>
        </p:txBody>
      </p:sp>
      <p:sp>
        <p:nvSpPr>
          <p:cNvPr id="7" name="Slide Number Placeholder 5"/>
          <p:cNvSpPr>
            <a:spLocks noGrp="1"/>
          </p:cNvSpPr>
          <p:nvPr>
            <p:ph type="sldNum" sz="quarter" idx="4"/>
          </p:nvPr>
        </p:nvSpPr>
        <p:spPr>
          <a:xfrm>
            <a:off x="6553200" y="6466631"/>
            <a:ext cx="2133600" cy="365125"/>
          </a:xfrm>
          <a:prstGeom prst="rect">
            <a:avLst/>
          </a:prstGeom>
        </p:spPr>
        <p:txBody>
          <a:bodyPr vert="horz" lIns="91440" tIns="45720" rIns="91440" bIns="45720" rtlCol="0" anchor="ctr"/>
          <a:lstStyle>
            <a:lvl1pPr algn="r">
              <a:defRPr sz="800">
                <a:solidFill>
                  <a:schemeClr val="tx1"/>
                </a:solidFill>
              </a:defRPr>
            </a:lvl1pPr>
          </a:lstStyle>
          <a:p>
            <a:r>
              <a:rPr lang="en-US" dirty="0" smtClean="0"/>
              <a:t>Page </a:t>
            </a:r>
            <a:fld id="{3C1B2A0A-8F71-0647-B921-0CE0F4746A46}" type="slidenum">
              <a:rPr lang="en-US" smtClean="0"/>
              <a:pPr/>
              <a:t>‹#›</a:t>
            </a:fld>
            <a:endParaRPr lang="en-US" dirty="0"/>
          </a:p>
        </p:txBody>
      </p:sp>
      <p:sp>
        <p:nvSpPr>
          <p:cNvPr id="16" name="Text Placeholder 15"/>
          <p:cNvSpPr>
            <a:spLocks noGrp="1"/>
          </p:cNvSpPr>
          <p:nvPr>
            <p:ph type="body" sz="quarter" idx="11"/>
          </p:nvPr>
        </p:nvSpPr>
        <p:spPr>
          <a:xfrm>
            <a:off x="457200" y="1165225"/>
            <a:ext cx="8229600" cy="4954588"/>
          </a:xfrm>
          <a:prstGeom prst="rect">
            <a:avLst/>
          </a:prstGeom>
        </p:spPr>
        <p:txBody>
          <a:bodyPr vert="horz"/>
          <a:lstStyle>
            <a:lvl1pPr marL="168275" indent="-168275">
              <a:buClr>
                <a:srgbClr val="69BE28"/>
              </a:buClr>
              <a:defRPr sz="2000" b="1" i="0">
                <a:latin typeface="Arial"/>
                <a:cs typeface="Arial"/>
              </a:defRPr>
            </a:lvl1pPr>
            <a:lvl2pPr marL="566738" indent="-168275">
              <a:buFont typeface="Lucida Grande"/>
              <a:buChar char="–"/>
              <a:defRPr sz="1800"/>
            </a:lvl2pPr>
            <a:lvl3pPr marL="1081088" indent="-166688">
              <a:buFont typeface="Lucida Grande"/>
              <a:buChar char="–"/>
              <a:defRPr sz="1600"/>
            </a:lvl3pPr>
            <a:lvl4pPr marL="1543050" indent="-171450">
              <a:defRPr sz="1600"/>
            </a:lvl4pPr>
            <a:lvl5pPr marL="2005013" indent="-176213">
              <a:buFont typeface="Lucida Grande"/>
              <a:buChar cha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183711"/>
            <a:ext cx="8041619" cy="4856498"/>
          </a:xfrm>
          <a:prstGeom prst="rect">
            <a:avLst/>
          </a:prstGeo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5"/>
          <p:cNvSpPr>
            <a:spLocks noGrp="1"/>
          </p:cNvSpPr>
          <p:nvPr>
            <p:ph type="sldNum" sz="quarter" idx="4"/>
          </p:nvPr>
        </p:nvSpPr>
        <p:spPr>
          <a:xfrm>
            <a:off x="6553200" y="6466631"/>
            <a:ext cx="2133600" cy="365125"/>
          </a:xfrm>
          <a:prstGeom prst="rect">
            <a:avLst/>
          </a:prstGeom>
        </p:spPr>
        <p:txBody>
          <a:bodyPr vert="horz" lIns="91440" tIns="45720" rIns="91440" bIns="45720" rtlCol="0" anchor="ctr"/>
          <a:lstStyle>
            <a:lvl1pPr algn="r">
              <a:defRPr sz="800">
                <a:solidFill>
                  <a:schemeClr val="tx1"/>
                </a:solidFill>
              </a:defRPr>
            </a:lvl1pPr>
          </a:lstStyle>
          <a:p>
            <a:r>
              <a:rPr lang="en-US" dirty="0" smtClean="0"/>
              <a:t>Page </a:t>
            </a:r>
            <a:fld id="{3C1B2A0A-8F71-0647-B921-0CE0F4746A46}" type="slidenum">
              <a:rPr lang="en-US" smtClean="0"/>
              <a:pPr/>
              <a:t>‹#›</a:t>
            </a:fld>
            <a:endParaRPr lang="en-US" dirty="0"/>
          </a:p>
        </p:txBody>
      </p:sp>
      <p:sp>
        <p:nvSpPr>
          <p:cNvPr id="6" name="Title Placeholder 1"/>
          <p:cNvSpPr>
            <a:spLocks noGrp="1"/>
          </p:cNvSpPr>
          <p:nvPr>
            <p:ph type="title"/>
          </p:nvPr>
        </p:nvSpPr>
        <p:spPr>
          <a:xfrm>
            <a:off x="457200" y="0"/>
            <a:ext cx="8229600" cy="1016000"/>
          </a:xfrm>
          <a:prstGeom prst="rect">
            <a:avLst/>
          </a:prstGeom>
        </p:spPr>
        <p:txBody>
          <a:bodyPr vert="horz" lIns="91440" tIns="45720" rIns="91440" bIns="45720" rtlCol="0" anchor="ctr">
            <a:normAutofit/>
          </a:bodyPr>
          <a:lstStyle>
            <a:lvl1pPr>
              <a:defRPr>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3848343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p:bg>
      <p:bgPr>
        <a:blipFill rotWithShape="1">
          <a:blip r:embed="rId2" cstate="email"/>
          <a:stretch>
            <a:fillRect/>
          </a:stretch>
        </a:blipFill>
        <a:effectLst/>
      </p:bgPr>
    </p:bg>
    <p:spTree>
      <p:nvGrpSpPr>
        <p:cNvPr id="1" name=""/>
        <p:cNvGrpSpPr/>
        <p:nvPr/>
      </p:nvGrpSpPr>
      <p:grpSpPr>
        <a:xfrm>
          <a:off x="0" y="0"/>
          <a:ext cx="0" cy="0"/>
          <a:chOff x="0" y="0"/>
          <a:chExt cx="0" cy="0"/>
        </a:xfrm>
      </p:grpSpPr>
      <p:pic>
        <p:nvPicPr>
          <p:cNvPr id="14" name="Picture 13" descr="Tittle_Page.jpg"/>
          <p:cNvPicPr>
            <a:picLocks noChangeAspect="1"/>
          </p:cNvPicPr>
          <p:nvPr userDrawn="1"/>
        </p:nvPicPr>
        <p:blipFill>
          <a:blip r:embed="rId2" cstate="email"/>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26916" y="1563944"/>
            <a:ext cx="8431088" cy="986653"/>
          </a:xfrm>
          <a:prstGeom prst="rect">
            <a:avLst/>
          </a:prstGeom>
        </p:spPr>
        <p:txBody>
          <a:bodyPr anchor="t">
            <a:noAutofit/>
          </a:bodyPr>
          <a:lstStyle>
            <a:lvl1pPr marL="0" indent="0" algn="l" defTabSz="454025">
              <a:tabLst/>
              <a:defRPr sz="7200">
                <a:latin typeface="Arial"/>
                <a:cs typeface="Arial"/>
              </a:defRPr>
            </a:lvl1pPr>
          </a:lstStyle>
          <a:p>
            <a:r>
              <a:rPr lang="en-US" dirty="0" smtClean="0"/>
              <a:t>&lt;Title&gt;</a:t>
            </a:r>
            <a:endParaRPr lang="en-US" dirty="0"/>
          </a:p>
        </p:txBody>
      </p:sp>
      <p:sp>
        <p:nvSpPr>
          <p:cNvPr id="3" name="Subtitle 2"/>
          <p:cNvSpPr>
            <a:spLocks noGrp="1"/>
          </p:cNvSpPr>
          <p:nvPr>
            <p:ph type="subTitle" idx="1" hasCustomPrompt="1"/>
          </p:nvPr>
        </p:nvSpPr>
        <p:spPr>
          <a:xfrm>
            <a:off x="426916" y="2550597"/>
            <a:ext cx="7633448" cy="640270"/>
          </a:xfrm>
          <a:prstGeom prst="rect">
            <a:avLst/>
          </a:prstGeom>
        </p:spPr>
        <p:txBody>
          <a:bodyPr>
            <a:normAutofit/>
          </a:bodyPr>
          <a:lstStyle>
            <a:lvl1pPr marL="0" indent="0" algn="l">
              <a:buNone/>
              <a:defRPr sz="2800">
                <a:solidFill>
                  <a:srgbClr val="C3C3C3"/>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&lt;Subtitle&gt;</a:t>
            </a:r>
            <a:endParaRPr lang="en-US" dirty="0"/>
          </a:p>
        </p:txBody>
      </p:sp>
      <p:sp>
        <p:nvSpPr>
          <p:cNvPr id="13" name="TextBox 12"/>
          <p:cNvSpPr txBox="1"/>
          <p:nvPr userDrawn="1"/>
        </p:nvSpPr>
        <p:spPr>
          <a:xfrm>
            <a:off x="629716" y="986649"/>
            <a:ext cx="184666" cy="369332"/>
          </a:xfrm>
          <a:prstGeom prst="rect">
            <a:avLst/>
          </a:prstGeom>
          <a:noFill/>
        </p:spPr>
        <p:txBody>
          <a:bodyPr wrap="none" rtlCol="0">
            <a:spAutoFit/>
          </a:bodyPr>
          <a:lstStyle/>
          <a:p>
            <a:endParaRPr lang="en-US" dirty="0"/>
          </a:p>
        </p:txBody>
      </p:sp>
      <p:sp>
        <p:nvSpPr>
          <p:cNvPr id="8" name="Slide Number Placeholder 5"/>
          <p:cNvSpPr>
            <a:spLocks noGrp="1"/>
          </p:cNvSpPr>
          <p:nvPr>
            <p:ph type="sldNum" sz="quarter" idx="4"/>
          </p:nvPr>
        </p:nvSpPr>
        <p:spPr>
          <a:xfrm>
            <a:off x="6553200" y="6466631"/>
            <a:ext cx="2133600" cy="365125"/>
          </a:xfrm>
          <a:prstGeom prst="rect">
            <a:avLst/>
          </a:prstGeom>
        </p:spPr>
        <p:txBody>
          <a:bodyPr vert="horz" lIns="91440" tIns="45720" rIns="91440" bIns="45720" rtlCol="0" anchor="ctr"/>
          <a:lstStyle>
            <a:lvl1pPr algn="r">
              <a:defRPr sz="800">
                <a:solidFill>
                  <a:schemeClr val="tx1"/>
                </a:solidFill>
              </a:defRPr>
            </a:lvl1pPr>
          </a:lstStyle>
          <a:p>
            <a:r>
              <a:rPr lang="en-US" dirty="0" smtClean="0"/>
              <a:t>Page </a:t>
            </a:r>
            <a:fld id="{3C1B2A0A-8F71-0647-B921-0CE0F4746A46}" type="slidenum">
              <a:rPr lang="en-US" smtClean="0"/>
              <a:pPr/>
              <a:t>‹#›</a:t>
            </a:fld>
            <a:endParaRPr lang="en-US" dirty="0"/>
          </a:p>
        </p:txBody>
      </p:sp>
    </p:spTree>
    <p:extLst>
      <p:ext uri="{BB962C8B-B14F-4D97-AF65-F5344CB8AC3E}">
        <p14:creationId xmlns:p14="http://schemas.microsoft.com/office/powerpoint/2010/main" val="3917429"/>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6" cstate="email"/>
          <a:stretch>
            <a:fillRect/>
          </a:stretch>
        </a:blipFill>
        <a:effectLst/>
      </p:bgPr>
    </p:bg>
    <p:spTree>
      <p:nvGrpSpPr>
        <p:cNvPr id="1" name=""/>
        <p:cNvGrpSpPr/>
        <p:nvPr/>
      </p:nvGrpSpPr>
      <p:grpSpPr>
        <a:xfrm>
          <a:off x="0" y="0"/>
          <a:ext cx="0" cy="0"/>
          <a:chOff x="0" y="0"/>
          <a:chExt cx="0" cy="0"/>
        </a:xfrm>
      </p:grpSpPr>
      <p:cxnSp>
        <p:nvCxnSpPr>
          <p:cNvPr id="8" name="Straight Connector 7"/>
          <p:cNvCxnSpPr/>
          <p:nvPr/>
        </p:nvCxnSpPr>
        <p:spPr>
          <a:xfrm>
            <a:off x="0" y="1016000"/>
            <a:ext cx="9144000" cy="1588"/>
          </a:xfrm>
          <a:prstGeom prst="line">
            <a:avLst/>
          </a:prstGeom>
          <a:ln>
            <a:solidFill>
              <a:srgbClr val="69BE28"/>
            </a:solidFill>
          </a:ln>
          <a:effectLst/>
        </p:spPr>
        <p:style>
          <a:lnRef idx="2">
            <a:schemeClr val="accent1"/>
          </a:lnRef>
          <a:fillRef idx="0">
            <a:schemeClr val="accent1"/>
          </a:fillRef>
          <a:effectRef idx="1">
            <a:schemeClr val="accent1"/>
          </a:effectRef>
          <a:fontRef idx="minor">
            <a:schemeClr val="tx1"/>
          </a:fontRef>
        </p:style>
      </p:cxnSp>
      <p:sp>
        <p:nvSpPr>
          <p:cNvPr id="4" name="Slide Number Placeholder 5"/>
          <p:cNvSpPr>
            <a:spLocks noGrp="1"/>
          </p:cNvSpPr>
          <p:nvPr>
            <p:ph type="sldNum" sz="quarter" idx="4"/>
          </p:nvPr>
        </p:nvSpPr>
        <p:spPr>
          <a:xfrm>
            <a:off x="6553200" y="6466631"/>
            <a:ext cx="2133600" cy="365125"/>
          </a:xfrm>
          <a:prstGeom prst="rect">
            <a:avLst/>
          </a:prstGeom>
        </p:spPr>
        <p:txBody>
          <a:bodyPr vert="horz" lIns="91440" tIns="45720" rIns="91440" bIns="45720" rtlCol="0" anchor="ctr"/>
          <a:lstStyle>
            <a:lvl1pPr algn="r">
              <a:defRPr sz="800">
                <a:solidFill>
                  <a:schemeClr val="tx1"/>
                </a:solidFill>
              </a:defRPr>
            </a:lvl1pPr>
          </a:lstStyle>
          <a:p>
            <a:r>
              <a:rPr lang="en-US" dirty="0" smtClean="0"/>
              <a:t>Page </a:t>
            </a:r>
            <a:fld id="{3C1B2A0A-8F71-0647-B921-0CE0F4746A46}" type="slidenum">
              <a:rPr lang="en-US" smtClean="0"/>
              <a:pPr/>
              <a:t>‹#›</a:t>
            </a:fld>
            <a:endParaRPr lang="en-US" dirty="0"/>
          </a:p>
        </p:txBody>
      </p:sp>
      <p:sp>
        <p:nvSpPr>
          <p:cNvPr id="5" name="Footer Placeholder 4"/>
          <p:cNvSpPr>
            <a:spLocks noGrp="1"/>
          </p:cNvSpPr>
          <p:nvPr>
            <p:ph type="ftr" sz="quarter" idx="3"/>
          </p:nvPr>
        </p:nvSpPr>
        <p:spPr>
          <a:xfrm>
            <a:off x="1301939" y="6528259"/>
            <a:ext cx="2895600" cy="265340"/>
          </a:xfrm>
          <a:prstGeom prst="rect">
            <a:avLst/>
          </a:prstGeom>
        </p:spPr>
        <p:txBody>
          <a:bodyPr vert="horz" lIns="91440" tIns="45720" rIns="91440" bIns="45720" rtlCol="0" anchor="ctr"/>
          <a:lstStyle>
            <a:lvl1pPr algn="l">
              <a:defRPr sz="800">
                <a:solidFill>
                  <a:schemeClr val="tx1"/>
                </a:solidFill>
              </a:defRPr>
            </a:lvl1pPr>
          </a:lstStyle>
          <a:p>
            <a:r>
              <a:rPr lang="en-US" smtClean="0"/>
              <a:t>Architecting the Future of Big Data</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9" r:id="rId4"/>
  </p:sldLayoutIdLst>
  <p:timing>
    <p:tnLst>
      <p:par>
        <p:cTn xmlns:p14="http://schemas.microsoft.com/office/powerpoint/2010/main" id="1" dur="indefinite" restart="never" nodeType="tmRoot"/>
      </p:par>
    </p:tnLst>
  </p:timing>
  <p:hf hdr="0" dt="0"/>
  <p:txStyles>
    <p:titleStyle>
      <a:lvl1pPr algn="l" defTabSz="4572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The Birds and Bees Talk</a:t>
            </a:r>
            <a:endParaRPr lang="en-US" sz="4800" dirty="0"/>
          </a:p>
        </p:txBody>
      </p:sp>
      <p:sp>
        <p:nvSpPr>
          <p:cNvPr id="3" name="Subtitle 2"/>
          <p:cNvSpPr>
            <a:spLocks noGrp="1"/>
          </p:cNvSpPr>
          <p:nvPr>
            <p:ph type="subTitle" idx="1"/>
          </p:nvPr>
        </p:nvSpPr>
        <p:spPr/>
        <p:txBody>
          <a:bodyPr/>
          <a:lstStyle/>
          <a:p>
            <a:r>
              <a:rPr lang="en-US" dirty="0" smtClean="0">
                <a:solidFill>
                  <a:srgbClr val="63707D"/>
                </a:solidFill>
              </a:rPr>
              <a:t>(aka Replication)</a:t>
            </a:r>
            <a:endParaRPr lang="en-US" dirty="0">
              <a:solidFill>
                <a:srgbClr val="63707D"/>
              </a:solidFill>
            </a:endParaRPr>
          </a:p>
        </p:txBody>
      </p:sp>
      <p:sp>
        <p:nvSpPr>
          <p:cNvPr id="6" name="Subtitle 2"/>
          <p:cNvSpPr txBox="1">
            <a:spLocks/>
          </p:cNvSpPr>
          <p:nvPr/>
        </p:nvSpPr>
        <p:spPr>
          <a:xfrm>
            <a:off x="426916" y="3946597"/>
            <a:ext cx="4694774" cy="1561180"/>
          </a:xfrm>
          <a:prstGeom prst="rect">
            <a:avLst/>
          </a:prstGeom>
        </p:spPr>
        <p:txBody>
          <a:bodyPr vert="horz" lIns="91440" tIns="45720" rIns="91440" bIns="45720" rtlCol="0">
            <a:normAutofit lnSpcReduction="10000"/>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spcBef>
                <a:spcPct val="20000"/>
              </a:spcBef>
              <a:defRPr/>
            </a:pPr>
            <a:r>
              <a:rPr lang="en-US" dirty="0" smtClean="0">
                <a:solidFill>
                  <a:srgbClr val="63707D"/>
                </a:solidFill>
              </a:rPr>
              <a:t>Sushanth Sowmyan</a:t>
            </a:r>
          </a:p>
          <a:p>
            <a:pPr lvl="0">
              <a:spcBef>
                <a:spcPct val="20000"/>
              </a:spcBef>
              <a:defRPr/>
            </a:pPr>
            <a:r>
              <a:rPr lang="en-US" dirty="0" smtClean="0">
                <a:solidFill>
                  <a:srgbClr val="63707D"/>
                </a:solidFill>
              </a:rPr>
              <a:t>&lt;</a:t>
            </a:r>
            <a:r>
              <a:rPr lang="en-US" dirty="0" err="1" smtClean="0">
                <a:solidFill>
                  <a:srgbClr val="63707D"/>
                </a:solidFill>
              </a:rPr>
              <a:t>sush@hortonworks.com</a:t>
            </a:r>
            <a:r>
              <a:rPr lang="en-US" dirty="0" smtClean="0">
                <a:solidFill>
                  <a:srgbClr val="63707D"/>
                </a:solidFill>
              </a:rPr>
              <a:t>&gt;</a:t>
            </a:r>
          </a:p>
          <a:p>
            <a:pPr lvl="0">
              <a:spcBef>
                <a:spcPct val="20000"/>
              </a:spcBef>
              <a:defRPr/>
            </a:pPr>
            <a:r>
              <a:rPr lang="en-US" dirty="0" smtClean="0">
                <a:solidFill>
                  <a:srgbClr val="63707D"/>
                </a:solidFill>
              </a:rPr>
              <a:t>@</a:t>
            </a:r>
            <a:r>
              <a:rPr lang="en-US" dirty="0" err="1" smtClean="0">
                <a:solidFill>
                  <a:srgbClr val="63707D"/>
                </a:solidFill>
              </a:rPr>
              <a:t>khorgath</a:t>
            </a:r>
            <a:endParaRPr lang="en-US" dirty="0">
              <a:solidFill>
                <a:srgbClr val="63707D"/>
              </a:solidFill>
            </a:endParaRPr>
          </a:p>
          <a:p>
            <a:pPr lvl="0">
              <a:spcBef>
                <a:spcPct val="20000"/>
              </a:spcBef>
              <a:defRPr/>
            </a:pPr>
            <a:endParaRPr lang="en-US" dirty="0" smtClean="0">
              <a:solidFill>
                <a:srgbClr val="63707D"/>
              </a:solidFill>
            </a:endParaRPr>
          </a:p>
          <a:p>
            <a:pPr lvl="0">
              <a:spcBef>
                <a:spcPct val="20000"/>
              </a:spcBef>
              <a:defRPr/>
            </a:pPr>
            <a:r>
              <a:rPr lang="en-US" dirty="0" smtClean="0">
                <a:solidFill>
                  <a:srgbClr val="63707D"/>
                </a:solidFill>
              </a:rPr>
              <a:t>22</a:t>
            </a:r>
            <a:r>
              <a:rPr lang="en-US" baseline="30000" dirty="0" smtClean="0">
                <a:solidFill>
                  <a:srgbClr val="63707D"/>
                </a:solidFill>
              </a:rPr>
              <a:t>nd</a:t>
            </a:r>
            <a:r>
              <a:rPr lang="en-US" dirty="0" smtClean="0">
                <a:solidFill>
                  <a:srgbClr val="63707D"/>
                </a:solidFill>
              </a:rPr>
              <a:t> April 2015, Hive Contributor’s </a:t>
            </a:r>
            <a:r>
              <a:rPr lang="en-US" dirty="0" err="1" smtClean="0">
                <a:solidFill>
                  <a:srgbClr val="63707D"/>
                </a:solidFill>
              </a:rPr>
              <a:t>Meetup</a:t>
            </a:r>
            <a:endParaRPr lang="en-US" dirty="0" smtClean="0">
              <a:solidFill>
                <a:srgbClr val="63707D"/>
              </a:solidFill>
            </a:endParaRPr>
          </a:p>
        </p:txBody>
      </p:sp>
    </p:spTree>
    <p:extLst>
      <p:ext uri="{BB962C8B-B14F-4D97-AF65-F5344CB8AC3E}">
        <p14:creationId xmlns:p14="http://schemas.microsoft.com/office/powerpoint/2010/main" val="295553252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Write </a:t>
            </a:r>
            <a:r>
              <a:rPr lang="en-US" sz="2400" dirty="0"/>
              <a:t>out an in-place edit log first, and return successfully when that gets written, manage compaction semantics and versioning semantics for readers (similar to what's implemented for ACID on hive)</a:t>
            </a:r>
          </a:p>
          <a:p>
            <a:pPr lvl="1"/>
            <a:r>
              <a:rPr lang="en-US" sz="2000" dirty="0" smtClean="0"/>
              <a:t>Good on performance, effectively asynchronous</a:t>
            </a:r>
          </a:p>
          <a:p>
            <a:pPr lvl="1"/>
            <a:r>
              <a:rPr lang="en-US" sz="2000" dirty="0" smtClean="0"/>
              <a:t>Increased complexity</a:t>
            </a:r>
          </a:p>
          <a:p>
            <a:pPr lvl="1"/>
            <a:r>
              <a:rPr lang="en-US" sz="2000" dirty="0"/>
              <a:t>W</a:t>
            </a:r>
            <a:r>
              <a:rPr lang="en-US" sz="2000" dirty="0" smtClean="0"/>
              <a:t>hat </a:t>
            </a:r>
            <a:r>
              <a:rPr lang="en-US" sz="2000" dirty="0"/>
              <a:t>happens if we return success to the user upon writing the delta, and then find that it fails on log-apply/compaction</a:t>
            </a:r>
            <a:r>
              <a:rPr lang="en-US" sz="2000" dirty="0" smtClean="0"/>
              <a:t>?</a:t>
            </a:r>
            <a:endParaRPr lang="en-US" sz="2000" dirty="0"/>
          </a:p>
          <a:p>
            <a:pPr lvl="1"/>
            <a:r>
              <a:rPr lang="en-US" sz="2000" dirty="0"/>
              <a:t>Not compatible with our notion of </a:t>
            </a:r>
            <a:r>
              <a:rPr lang="en-US" sz="2000" dirty="0" smtClean="0"/>
              <a:t>external </a:t>
            </a:r>
            <a:r>
              <a:rPr lang="en-US" sz="2000" dirty="0"/>
              <a:t>tables - dependent on external writer to perform operations in a required manner, rather than traditionally used approaches of simply writing in data into the directory and registering new data with </a:t>
            </a:r>
            <a:r>
              <a:rPr lang="en-US" sz="2000" dirty="0" smtClean="0"/>
              <a:t>hive.</a:t>
            </a:r>
          </a:p>
          <a:p>
            <a:endParaRPr lang="en-US" sz="2400" dirty="0"/>
          </a:p>
        </p:txBody>
      </p:sp>
      <p:sp>
        <p:nvSpPr>
          <p:cNvPr id="3" name="Slide Number Placeholder 2"/>
          <p:cNvSpPr>
            <a:spLocks noGrp="1"/>
          </p:cNvSpPr>
          <p:nvPr>
            <p:ph type="sldNum" sz="quarter" idx="4"/>
          </p:nvPr>
        </p:nvSpPr>
        <p:spPr/>
        <p:txBody>
          <a:bodyPr/>
          <a:lstStyle/>
          <a:p>
            <a:r>
              <a:rPr lang="en-US" smtClean="0"/>
              <a:t>Page </a:t>
            </a:r>
            <a:fld id="{3C1B2A0A-8F71-0647-B921-0CE0F4746A46}" type="slidenum">
              <a:rPr lang="en-US" smtClean="0"/>
              <a:pPr/>
              <a:t>10</a:t>
            </a:fld>
            <a:endParaRPr lang="en-US" dirty="0"/>
          </a:p>
        </p:txBody>
      </p:sp>
      <p:sp>
        <p:nvSpPr>
          <p:cNvPr id="4" name="Title 3"/>
          <p:cNvSpPr>
            <a:spLocks noGrp="1"/>
          </p:cNvSpPr>
          <p:nvPr>
            <p:ph type="title"/>
          </p:nvPr>
        </p:nvSpPr>
        <p:spPr/>
        <p:txBody>
          <a:bodyPr/>
          <a:lstStyle/>
          <a:p>
            <a:r>
              <a:rPr lang="en-US" dirty="0" smtClean="0"/>
              <a:t>Eager Synchronization</a:t>
            </a:r>
            <a:endParaRPr lang="en-US" dirty="0"/>
          </a:p>
        </p:txBody>
      </p:sp>
    </p:spTree>
    <p:extLst>
      <p:ext uri="{BB962C8B-B14F-4D97-AF65-F5344CB8AC3E}">
        <p14:creationId xmlns:p14="http://schemas.microsoft.com/office/powerpoint/2010/main" val="163562024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Redo Logs generated asynchronously, typically by background daemons/tools</a:t>
            </a:r>
          </a:p>
          <a:p>
            <a:r>
              <a:rPr lang="en-US" dirty="0" smtClean="0"/>
              <a:t>Lazy-Redo Concurrent copy Approach:</a:t>
            </a:r>
          </a:p>
          <a:p>
            <a:pPr lvl="1"/>
            <a:r>
              <a:rPr lang="en-US" dirty="0" smtClean="0"/>
              <a:t>Primary </a:t>
            </a:r>
            <a:r>
              <a:rPr lang="en-US" dirty="0"/>
              <a:t>copy returns immediately, but needs to be able to provide snapshots or MVCC to make sure that this data does not change yet again during the time the redo log is being generated, keeps older copy around.</a:t>
            </a:r>
          </a:p>
          <a:p>
            <a:pPr lvl="2"/>
            <a:r>
              <a:rPr lang="en-US" dirty="0"/>
              <a:t>C</a:t>
            </a:r>
            <a:r>
              <a:rPr lang="en-US" dirty="0" smtClean="0"/>
              <a:t>omplex </a:t>
            </a:r>
            <a:r>
              <a:rPr lang="en-US" dirty="0"/>
              <a:t>to implement</a:t>
            </a:r>
          </a:p>
          <a:p>
            <a:pPr lvl="2"/>
            <a:r>
              <a:rPr lang="en-US" dirty="0" smtClean="0"/>
              <a:t>What about DROP TABLE/</a:t>
            </a:r>
            <a:r>
              <a:rPr lang="en-US" dirty="0" err="1" smtClean="0"/>
              <a:t>etc</a:t>
            </a:r>
            <a:r>
              <a:rPr lang="en-US" dirty="0" smtClean="0"/>
              <a:t> ?</a:t>
            </a:r>
            <a:endParaRPr lang="en-US" dirty="0"/>
          </a:p>
          <a:p>
            <a:pPr lvl="2"/>
            <a:r>
              <a:rPr lang="en-US" dirty="0" smtClean="0"/>
              <a:t>External </a:t>
            </a:r>
            <a:r>
              <a:rPr lang="en-US" dirty="0"/>
              <a:t>tables and external management make this more difficult</a:t>
            </a:r>
            <a:r>
              <a:rPr lang="en-US" dirty="0" smtClean="0"/>
              <a:t>.</a:t>
            </a:r>
            <a:endParaRPr lang="en-US" dirty="0"/>
          </a:p>
        </p:txBody>
      </p:sp>
      <p:sp>
        <p:nvSpPr>
          <p:cNvPr id="3" name="Slide Number Placeholder 2"/>
          <p:cNvSpPr>
            <a:spLocks noGrp="1"/>
          </p:cNvSpPr>
          <p:nvPr>
            <p:ph type="sldNum" sz="quarter" idx="4"/>
          </p:nvPr>
        </p:nvSpPr>
        <p:spPr/>
        <p:txBody>
          <a:bodyPr/>
          <a:lstStyle/>
          <a:p>
            <a:r>
              <a:rPr lang="en-US" smtClean="0"/>
              <a:t>Page </a:t>
            </a:r>
            <a:fld id="{3C1B2A0A-8F71-0647-B921-0CE0F4746A46}" type="slidenum">
              <a:rPr lang="en-US" smtClean="0"/>
              <a:pPr/>
              <a:t>11</a:t>
            </a:fld>
            <a:endParaRPr lang="en-US" dirty="0"/>
          </a:p>
        </p:txBody>
      </p:sp>
      <p:sp>
        <p:nvSpPr>
          <p:cNvPr id="4" name="Title 3"/>
          <p:cNvSpPr>
            <a:spLocks noGrp="1"/>
          </p:cNvSpPr>
          <p:nvPr>
            <p:ph type="title"/>
          </p:nvPr>
        </p:nvSpPr>
        <p:spPr/>
        <p:txBody>
          <a:bodyPr/>
          <a:lstStyle/>
          <a:p>
            <a:r>
              <a:rPr lang="en-US" dirty="0" smtClean="0"/>
              <a:t>Lazy Synchronization</a:t>
            </a:r>
            <a:endParaRPr lang="en-US" dirty="0"/>
          </a:p>
        </p:txBody>
      </p:sp>
    </p:spTree>
    <p:extLst>
      <p:ext uri="{BB962C8B-B14F-4D97-AF65-F5344CB8AC3E}">
        <p14:creationId xmlns:p14="http://schemas.microsoft.com/office/powerpoint/2010/main" val="265189982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Robust-repeatable-replay of lazy logs</a:t>
            </a:r>
            <a:r>
              <a:rPr lang="en-US" sz="1600" dirty="0" smtClean="0"/>
              <a:t>(yes, I’m going for alliteration here : help me out here by suggesting more things I can add)</a:t>
            </a:r>
            <a:endParaRPr lang="en-US" sz="2400" dirty="0" smtClean="0"/>
          </a:p>
          <a:p>
            <a:pPr lvl="1"/>
            <a:r>
              <a:rPr lang="en-US" sz="2000" dirty="0" smtClean="0"/>
              <a:t>No guarantees that every single event translates to a delta =&gt; No need to keep versions at source.</a:t>
            </a:r>
          </a:p>
          <a:p>
            <a:pPr lvl="1"/>
            <a:r>
              <a:rPr lang="en-US" sz="2000" dirty="0"/>
              <a:t>C</a:t>
            </a:r>
            <a:r>
              <a:rPr lang="en-US" sz="2000" dirty="0" smtClean="0"/>
              <a:t>aptures latest version at source for every event</a:t>
            </a:r>
          </a:p>
          <a:p>
            <a:pPr lvl="1"/>
            <a:r>
              <a:rPr lang="en-US" sz="2000" dirty="0" smtClean="0"/>
              <a:t>Destination-apply needs to be robust and apply if the delta being applied is newer in “state” than the destination.</a:t>
            </a:r>
          </a:p>
          <a:p>
            <a:pPr lvl="1"/>
            <a:r>
              <a:rPr lang="en-US" sz="2000" dirty="0" smtClean="0"/>
              <a:t>Can be temporarily out-of-synch, but will keep rubber-banding to latest state.</a:t>
            </a:r>
          </a:p>
          <a:p>
            <a:pPr lvl="2"/>
            <a:r>
              <a:rPr lang="en-US" sz="1800" dirty="0" smtClean="0"/>
              <a:t>Bad for load balancing </a:t>
            </a:r>
            <a:r>
              <a:rPr lang="en-US" sz="1800" dirty="0" err="1" smtClean="0"/>
              <a:t>usecases</a:t>
            </a:r>
            <a:endParaRPr lang="en-US" sz="1800" dirty="0" smtClean="0"/>
          </a:p>
          <a:p>
            <a:pPr lvl="2"/>
            <a:r>
              <a:rPr lang="en-US" sz="1800" dirty="0" smtClean="0"/>
              <a:t>Great for DR</a:t>
            </a:r>
          </a:p>
          <a:p>
            <a:pPr lvl="2"/>
            <a:r>
              <a:rPr lang="en-US" sz="1800" dirty="0" smtClean="0"/>
              <a:t>Stretches definition of “eventual” in eventual consistency.</a:t>
            </a:r>
            <a:endParaRPr lang="en-US" sz="1800" dirty="0"/>
          </a:p>
        </p:txBody>
      </p:sp>
      <p:sp>
        <p:nvSpPr>
          <p:cNvPr id="3" name="Slide Number Placeholder 2"/>
          <p:cNvSpPr>
            <a:spLocks noGrp="1"/>
          </p:cNvSpPr>
          <p:nvPr>
            <p:ph type="sldNum" sz="quarter" idx="4"/>
          </p:nvPr>
        </p:nvSpPr>
        <p:spPr/>
        <p:txBody>
          <a:bodyPr/>
          <a:lstStyle/>
          <a:p>
            <a:r>
              <a:rPr lang="en-US" smtClean="0"/>
              <a:t>Page </a:t>
            </a:r>
            <a:fld id="{3C1B2A0A-8F71-0647-B921-0CE0F4746A46}" type="slidenum">
              <a:rPr lang="en-US" smtClean="0"/>
              <a:pPr/>
              <a:t>12</a:t>
            </a:fld>
            <a:endParaRPr lang="en-US" dirty="0"/>
          </a:p>
        </p:txBody>
      </p:sp>
      <p:sp>
        <p:nvSpPr>
          <p:cNvPr id="4" name="Title 3"/>
          <p:cNvSpPr>
            <a:spLocks noGrp="1"/>
          </p:cNvSpPr>
          <p:nvPr>
            <p:ph type="title"/>
          </p:nvPr>
        </p:nvSpPr>
        <p:spPr/>
        <p:txBody>
          <a:bodyPr/>
          <a:lstStyle/>
          <a:p>
            <a:r>
              <a:rPr lang="en-US" dirty="0" smtClean="0"/>
              <a:t>Lazy Synchronization</a:t>
            </a:r>
            <a:endParaRPr lang="en-US" dirty="0"/>
          </a:p>
        </p:txBody>
      </p:sp>
    </p:spTree>
    <p:extLst>
      <p:ext uri="{BB962C8B-B14F-4D97-AF65-F5344CB8AC3E}">
        <p14:creationId xmlns:p14="http://schemas.microsoft.com/office/powerpoint/2010/main" val="110784674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Event log for all operations on source warehouse</a:t>
            </a:r>
          </a:p>
          <a:p>
            <a:r>
              <a:rPr lang="en-US" dirty="0"/>
              <a:t>{</a:t>
            </a:r>
            <a:r>
              <a:rPr lang="en-US" dirty="0" err="1"/>
              <a:t>Create,Alter,Drop</a:t>
            </a:r>
            <a:r>
              <a:rPr lang="en-US" dirty="0"/>
              <a:t>}{</a:t>
            </a:r>
            <a:r>
              <a:rPr lang="en-US" dirty="0" err="1"/>
              <a:t>Database,Table,Partition</a:t>
            </a:r>
            <a:r>
              <a:rPr lang="en-US" dirty="0"/>
              <a:t>}</a:t>
            </a:r>
          </a:p>
          <a:p>
            <a:r>
              <a:rPr lang="en-US" dirty="0"/>
              <a:t>Export -&gt; copy -&gt; Import : </a:t>
            </a:r>
            <a:endParaRPr lang="en-US" dirty="0" smtClean="0"/>
          </a:p>
          <a:p>
            <a:pPr lvl="1"/>
            <a:r>
              <a:rPr lang="en-US" dirty="0" err="1" smtClean="0"/>
              <a:t>Generify</a:t>
            </a:r>
            <a:r>
              <a:rPr lang="en-US" dirty="0" smtClean="0"/>
              <a:t> </a:t>
            </a:r>
            <a:r>
              <a:rPr lang="en-US" dirty="0"/>
              <a:t>: Commands on source </a:t>
            </a:r>
            <a:r>
              <a:rPr lang="en-US" dirty="0" err="1"/>
              <a:t>wh</a:t>
            </a:r>
            <a:r>
              <a:rPr lang="en-US" dirty="0"/>
              <a:t>, copy if needed, Commands on </a:t>
            </a:r>
            <a:r>
              <a:rPr lang="en-US" dirty="0" err="1"/>
              <a:t>dest</a:t>
            </a:r>
            <a:r>
              <a:rPr lang="en-US" dirty="0"/>
              <a:t> </a:t>
            </a:r>
            <a:r>
              <a:rPr lang="en-US" dirty="0" err="1"/>
              <a:t>wh</a:t>
            </a:r>
            <a:endParaRPr lang="en-US" dirty="0"/>
          </a:p>
          <a:p>
            <a:r>
              <a:rPr lang="en-US" dirty="0"/>
              <a:t>Translate each event to a </a:t>
            </a:r>
            <a:r>
              <a:rPr lang="en-US" dirty="0" err="1"/>
              <a:t>ReplicationTask</a:t>
            </a:r>
            <a:endParaRPr lang="en-US" dirty="0"/>
          </a:p>
          <a:p>
            <a:pPr lvl="1"/>
            <a:r>
              <a:rPr lang="en-US" dirty="0"/>
              <a:t>(pluggable </a:t>
            </a:r>
            <a:r>
              <a:rPr lang="en-US" dirty="0" err="1"/>
              <a:t>ReplicationTaskFactory</a:t>
            </a:r>
            <a:r>
              <a:rPr lang="en-US" dirty="0"/>
              <a:t> allows third party implementation plugins</a:t>
            </a:r>
            <a:r>
              <a:rPr lang="en-US" dirty="0" smtClean="0"/>
              <a:t>)</a:t>
            </a:r>
          </a:p>
          <a:p>
            <a:r>
              <a:rPr lang="en-US" dirty="0" smtClean="0"/>
              <a:t>Third-party tool, like Falcon, consumes and executes </a:t>
            </a:r>
            <a:r>
              <a:rPr lang="en-US" dirty="0" err="1" smtClean="0"/>
              <a:t>ReplicationTasks</a:t>
            </a:r>
            <a:r>
              <a:rPr lang="en-US" dirty="0" smtClean="0"/>
              <a:t>.</a:t>
            </a:r>
            <a:endParaRPr lang="en-US" dirty="0"/>
          </a:p>
          <a:p>
            <a:pPr marL="0" indent="0">
              <a:buNone/>
            </a:pPr>
            <a:endParaRPr lang="en-US" dirty="0"/>
          </a:p>
        </p:txBody>
      </p:sp>
      <p:sp>
        <p:nvSpPr>
          <p:cNvPr id="3" name="Slide Number Placeholder 2"/>
          <p:cNvSpPr>
            <a:spLocks noGrp="1"/>
          </p:cNvSpPr>
          <p:nvPr>
            <p:ph type="sldNum" sz="quarter" idx="4"/>
          </p:nvPr>
        </p:nvSpPr>
        <p:spPr/>
        <p:txBody>
          <a:bodyPr/>
          <a:lstStyle/>
          <a:p>
            <a:r>
              <a:rPr lang="en-US" smtClean="0"/>
              <a:t>Page </a:t>
            </a:r>
            <a:fld id="{3C1B2A0A-8F71-0647-B921-0CE0F4746A46}" type="slidenum">
              <a:rPr lang="en-US" smtClean="0"/>
              <a:pPr/>
              <a:t>13</a:t>
            </a:fld>
            <a:endParaRPr lang="en-US" dirty="0"/>
          </a:p>
        </p:txBody>
      </p:sp>
      <p:sp>
        <p:nvSpPr>
          <p:cNvPr id="4" name="Title 3"/>
          <p:cNvSpPr>
            <a:spLocks noGrp="1"/>
          </p:cNvSpPr>
          <p:nvPr>
            <p:ph type="title"/>
          </p:nvPr>
        </p:nvSpPr>
        <p:spPr/>
        <p:txBody>
          <a:bodyPr/>
          <a:lstStyle/>
          <a:p>
            <a:r>
              <a:rPr lang="en-US" dirty="0" smtClean="0"/>
              <a:t>Back to basics</a:t>
            </a:r>
            <a:endParaRPr lang="en-US" dirty="0"/>
          </a:p>
        </p:txBody>
      </p:sp>
    </p:spTree>
    <p:extLst>
      <p:ext uri="{BB962C8B-B14F-4D97-AF65-F5344CB8AC3E}">
        <p14:creationId xmlns:p14="http://schemas.microsoft.com/office/powerpoint/2010/main" val="49141916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Creates </a:t>
            </a:r>
            <a:r>
              <a:rPr lang="en-US" dirty="0"/>
              <a:t>=&gt; Export/Import if import is newer than </a:t>
            </a:r>
            <a:r>
              <a:rPr lang="en-US" dirty="0" err="1"/>
              <a:t>dest</a:t>
            </a:r>
            <a:r>
              <a:rPr lang="en-US" dirty="0"/>
              <a:t> </a:t>
            </a:r>
            <a:r>
              <a:rPr lang="en-US" dirty="0" smtClean="0"/>
              <a:t>object</a:t>
            </a:r>
          </a:p>
          <a:p>
            <a:pPr marL="0" indent="0">
              <a:buNone/>
            </a:pPr>
            <a:endParaRPr lang="en-US" dirty="0" smtClean="0"/>
          </a:p>
          <a:p>
            <a:r>
              <a:rPr lang="en-US" dirty="0" smtClean="0"/>
              <a:t>Alters </a:t>
            </a:r>
            <a:r>
              <a:rPr lang="en-US" dirty="0"/>
              <a:t>=&gt; Export metadata/Import metadata if import is newer than </a:t>
            </a:r>
            <a:r>
              <a:rPr lang="en-US" dirty="0" err="1"/>
              <a:t>dest</a:t>
            </a:r>
            <a:r>
              <a:rPr lang="en-US" dirty="0"/>
              <a:t> </a:t>
            </a:r>
            <a:r>
              <a:rPr lang="en-US" dirty="0" smtClean="0"/>
              <a:t>object</a:t>
            </a:r>
          </a:p>
          <a:p>
            <a:endParaRPr lang="en-US" dirty="0" smtClean="0"/>
          </a:p>
          <a:p>
            <a:r>
              <a:rPr lang="en-US" dirty="0" smtClean="0"/>
              <a:t>Drop </a:t>
            </a:r>
            <a:r>
              <a:rPr lang="en-US" dirty="0"/>
              <a:t>= &gt; Drop if event that spawned the drop is newer than </a:t>
            </a:r>
            <a:r>
              <a:rPr lang="en-US" dirty="0" err="1"/>
              <a:t>dest</a:t>
            </a:r>
            <a:r>
              <a:rPr lang="en-US" dirty="0"/>
              <a:t> object</a:t>
            </a:r>
            <a:r>
              <a:rPr lang="en-US" dirty="0" smtClean="0"/>
              <a:t>.</a:t>
            </a:r>
            <a:endParaRPr lang="en-US" dirty="0"/>
          </a:p>
        </p:txBody>
      </p:sp>
      <p:sp>
        <p:nvSpPr>
          <p:cNvPr id="3" name="Slide Number Placeholder 2"/>
          <p:cNvSpPr>
            <a:spLocks noGrp="1"/>
          </p:cNvSpPr>
          <p:nvPr>
            <p:ph type="sldNum" sz="quarter" idx="4"/>
          </p:nvPr>
        </p:nvSpPr>
        <p:spPr/>
        <p:txBody>
          <a:bodyPr/>
          <a:lstStyle/>
          <a:p>
            <a:r>
              <a:rPr lang="en-US" smtClean="0"/>
              <a:t>Page </a:t>
            </a:r>
            <a:fld id="{3C1B2A0A-8F71-0647-B921-0CE0F4746A46}" type="slidenum">
              <a:rPr lang="en-US" smtClean="0"/>
              <a:pPr/>
              <a:t>14</a:t>
            </a:fld>
            <a:endParaRPr lang="en-US" dirty="0"/>
          </a:p>
        </p:txBody>
      </p:sp>
      <p:sp>
        <p:nvSpPr>
          <p:cNvPr id="4" name="Title 3"/>
          <p:cNvSpPr>
            <a:spLocks noGrp="1"/>
          </p:cNvSpPr>
          <p:nvPr>
            <p:ph type="title"/>
          </p:nvPr>
        </p:nvSpPr>
        <p:spPr/>
        <p:txBody>
          <a:bodyPr/>
          <a:lstStyle/>
          <a:p>
            <a:r>
              <a:rPr lang="en-US" dirty="0" smtClean="0"/>
              <a:t>Brass Tacks</a:t>
            </a:r>
            <a:endParaRPr lang="en-US" dirty="0"/>
          </a:p>
        </p:txBody>
      </p:sp>
    </p:spTree>
    <p:extLst>
      <p:ext uri="{BB962C8B-B14F-4D97-AF65-F5344CB8AC3E}">
        <p14:creationId xmlns:p14="http://schemas.microsoft.com/office/powerpoint/2010/main" val="191498840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400" dirty="0" smtClean="0"/>
          </a:p>
          <a:p>
            <a:endParaRPr lang="en-US" sz="2400" dirty="0"/>
          </a:p>
          <a:p>
            <a:r>
              <a:rPr lang="en-US" sz="2400" dirty="0" smtClean="0"/>
              <a:t>EXPORT [FOR [METADATA] REPLICATION(…)]</a:t>
            </a:r>
          </a:p>
          <a:p>
            <a:endParaRPr lang="en-US" sz="2400" dirty="0" smtClean="0"/>
          </a:p>
          <a:p>
            <a:r>
              <a:rPr lang="en-US" sz="2400" dirty="0" smtClean="0"/>
              <a:t>DROP TABLE … [FOR REPLICATION(‘</a:t>
            </a:r>
            <a:r>
              <a:rPr lang="en-US" sz="2400" dirty="0" err="1" smtClean="0"/>
              <a:t>eventid</a:t>
            </a:r>
            <a:r>
              <a:rPr lang="en-US" sz="2400" dirty="0" smtClean="0"/>
              <a:t>’)]</a:t>
            </a:r>
          </a:p>
          <a:p>
            <a:endParaRPr lang="en-US" sz="2400" dirty="0" smtClean="0"/>
          </a:p>
          <a:p>
            <a:r>
              <a:rPr lang="en-US" sz="2400" dirty="0" smtClean="0"/>
              <a:t>ALTER TABLE DROP PARTITION … [FOR REPLICATION(‘</a:t>
            </a:r>
            <a:r>
              <a:rPr lang="en-US" sz="2400" dirty="0" err="1" smtClean="0"/>
              <a:t>eventid</a:t>
            </a:r>
            <a:r>
              <a:rPr lang="en-US" sz="2400" dirty="0" smtClean="0"/>
              <a:t>’)]</a:t>
            </a:r>
            <a:endParaRPr lang="en-US" sz="2400" dirty="0"/>
          </a:p>
        </p:txBody>
      </p:sp>
      <p:sp>
        <p:nvSpPr>
          <p:cNvPr id="3" name="Slide Number Placeholder 2"/>
          <p:cNvSpPr>
            <a:spLocks noGrp="1"/>
          </p:cNvSpPr>
          <p:nvPr>
            <p:ph type="sldNum" sz="quarter" idx="4"/>
          </p:nvPr>
        </p:nvSpPr>
        <p:spPr/>
        <p:txBody>
          <a:bodyPr/>
          <a:lstStyle/>
          <a:p>
            <a:r>
              <a:rPr lang="en-US" smtClean="0"/>
              <a:t>Page </a:t>
            </a:r>
            <a:fld id="{3C1B2A0A-8F71-0647-B921-0CE0F4746A46}" type="slidenum">
              <a:rPr lang="en-US" smtClean="0"/>
              <a:pPr/>
              <a:t>15</a:t>
            </a:fld>
            <a:endParaRPr lang="en-US" dirty="0"/>
          </a:p>
        </p:txBody>
      </p:sp>
      <p:sp>
        <p:nvSpPr>
          <p:cNvPr id="4" name="Title 3"/>
          <p:cNvSpPr>
            <a:spLocks noGrp="1"/>
          </p:cNvSpPr>
          <p:nvPr>
            <p:ph type="title"/>
          </p:nvPr>
        </p:nvSpPr>
        <p:spPr/>
        <p:txBody>
          <a:bodyPr/>
          <a:lstStyle/>
          <a:p>
            <a:r>
              <a:rPr lang="en-US" dirty="0" smtClean="0"/>
              <a:t>DDL </a:t>
            </a:r>
            <a:r>
              <a:rPr lang="en-US" dirty="0" smtClean="0"/>
              <a:t>Additions</a:t>
            </a:r>
            <a:endParaRPr lang="en-US" dirty="0"/>
          </a:p>
        </p:txBody>
      </p:sp>
    </p:spTree>
    <p:extLst>
      <p:ext uri="{BB962C8B-B14F-4D97-AF65-F5344CB8AC3E}">
        <p14:creationId xmlns:p14="http://schemas.microsoft.com/office/powerpoint/2010/main" val="318984260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Planned:</a:t>
            </a:r>
          </a:p>
          <a:p>
            <a:pPr lvl="1"/>
            <a:r>
              <a:rPr lang="en-US" sz="2000" dirty="0"/>
              <a:t>Event nullification/collapsing</a:t>
            </a:r>
          </a:p>
          <a:p>
            <a:pPr lvl="1"/>
            <a:r>
              <a:rPr lang="en-US" sz="2000" dirty="0"/>
              <a:t>Views, Functions, Roles replication</a:t>
            </a:r>
          </a:p>
          <a:p>
            <a:pPr lvl="1"/>
            <a:r>
              <a:rPr lang="en-US" sz="2000" dirty="0"/>
              <a:t>ACID </a:t>
            </a:r>
            <a:r>
              <a:rPr lang="en-US" sz="2000" dirty="0" err="1"/>
              <a:t>interop</a:t>
            </a:r>
            <a:endParaRPr lang="en-US" sz="2000" dirty="0"/>
          </a:p>
          <a:p>
            <a:pPr lvl="1"/>
            <a:r>
              <a:rPr lang="en-US" sz="2000" dirty="0"/>
              <a:t>HDFS based </a:t>
            </a:r>
            <a:r>
              <a:rPr lang="en-US" sz="2000" dirty="0" err="1"/>
              <a:t>eventlog</a:t>
            </a:r>
            <a:r>
              <a:rPr lang="en-US" sz="2000" dirty="0"/>
              <a:t> rather than </a:t>
            </a:r>
            <a:r>
              <a:rPr lang="en-US" sz="2000" dirty="0" err="1"/>
              <a:t>metastore</a:t>
            </a:r>
            <a:r>
              <a:rPr lang="en-US" sz="2000" dirty="0"/>
              <a:t>-based one.</a:t>
            </a:r>
          </a:p>
          <a:p>
            <a:r>
              <a:rPr lang="en-US" sz="2400" dirty="0"/>
              <a:t>Maybe?:</a:t>
            </a:r>
          </a:p>
          <a:p>
            <a:pPr lvl="1"/>
            <a:r>
              <a:rPr lang="en-US" sz="2000" dirty="0"/>
              <a:t>Single EXPORT/IMPORT command for database level</a:t>
            </a:r>
          </a:p>
          <a:p>
            <a:pPr lvl="1"/>
            <a:r>
              <a:rPr lang="en-US" sz="2000" dirty="0"/>
              <a:t>Export-to-queue &amp; Import-from-queue semantics &amp; </a:t>
            </a:r>
            <a:r>
              <a:rPr lang="en-US" sz="2000" dirty="0" err="1"/>
              <a:t>kafka</a:t>
            </a:r>
            <a:r>
              <a:rPr lang="en-US" sz="2000" dirty="0"/>
              <a:t> </a:t>
            </a:r>
            <a:r>
              <a:rPr lang="en-US" sz="2000" dirty="0" err="1"/>
              <a:t>interop</a:t>
            </a:r>
            <a:r>
              <a:rPr lang="en-US" sz="2000" dirty="0"/>
              <a:t>?</a:t>
            </a:r>
          </a:p>
          <a:p>
            <a:pPr lvl="1"/>
            <a:r>
              <a:rPr lang="en-US" sz="2000" dirty="0"/>
              <a:t>Other </a:t>
            </a:r>
            <a:r>
              <a:rPr lang="en-US" sz="2000" dirty="0" err="1"/>
              <a:t>repl</a:t>
            </a:r>
            <a:r>
              <a:rPr lang="en-US" sz="2000" dirty="0"/>
              <a:t> implementations like Hive-&gt;MySQL/Oracle/? &amp; MySQL/Oracle/?-&gt;Hive</a:t>
            </a:r>
          </a:p>
        </p:txBody>
      </p:sp>
      <p:sp>
        <p:nvSpPr>
          <p:cNvPr id="3" name="Slide Number Placeholder 2"/>
          <p:cNvSpPr>
            <a:spLocks noGrp="1"/>
          </p:cNvSpPr>
          <p:nvPr>
            <p:ph type="sldNum" sz="quarter" idx="4"/>
          </p:nvPr>
        </p:nvSpPr>
        <p:spPr/>
        <p:txBody>
          <a:bodyPr/>
          <a:lstStyle/>
          <a:p>
            <a:r>
              <a:rPr lang="en-US" smtClean="0"/>
              <a:t>Page </a:t>
            </a:r>
            <a:fld id="{3C1B2A0A-8F71-0647-B921-0CE0F4746A46}" type="slidenum">
              <a:rPr lang="en-US" smtClean="0"/>
              <a:pPr/>
              <a:t>16</a:t>
            </a:fld>
            <a:endParaRPr lang="en-US" dirty="0"/>
          </a:p>
        </p:txBody>
      </p:sp>
      <p:sp>
        <p:nvSpPr>
          <p:cNvPr id="4" name="Title 3"/>
          <p:cNvSpPr>
            <a:spLocks noGrp="1"/>
          </p:cNvSpPr>
          <p:nvPr>
            <p:ph type="title"/>
          </p:nvPr>
        </p:nvSpPr>
        <p:spPr/>
        <p:txBody>
          <a:bodyPr/>
          <a:lstStyle/>
          <a:p>
            <a:r>
              <a:rPr lang="en-US" dirty="0" smtClean="0"/>
              <a:t>Future Work</a:t>
            </a:r>
            <a:endParaRPr lang="en-US" dirty="0"/>
          </a:p>
        </p:txBody>
      </p:sp>
    </p:spTree>
    <p:extLst>
      <p:ext uri="{BB962C8B-B14F-4D97-AF65-F5344CB8AC3E}">
        <p14:creationId xmlns:p14="http://schemas.microsoft.com/office/powerpoint/2010/main" val="280427652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Autofit/>
          </a:bodyPr>
          <a:lstStyle/>
          <a:p>
            <a:r>
              <a:rPr lang="en-US" sz="2000" dirty="0" smtClean="0"/>
              <a:t>Umbrella </a:t>
            </a:r>
            <a:r>
              <a:rPr lang="en-US" sz="2000" dirty="0" err="1" smtClean="0"/>
              <a:t>jira</a:t>
            </a:r>
            <a:r>
              <a:rPr lang="en-US" sz="2000" dirty="0" smtClean="0"/>
              <a:t> : HIVE-7973</a:t>
            </a:r>
          </a:p>
          <a:p>
            <a:r>
              <a:rPr lang="en-US" sz="2000" dirty="0" smtClean="0"/>
              <a:t>Documentation tracking : HIVE-10246</a:t>
            </a:r>
          </a:p>
          <a:p>
            <a:r>
              <a:rPr lang="en-US" sz="2000" dirty="0"/>
              <a:t>https://</a:t>
            </a:r>
            <a:r>
              <a:rPr lang="en-US" sz="2000" dirty="0" err="1"/>
              <a:t>cwiki.apache.org</a:t>
            </a:r>
            <a:r>
              <a:rPr lang="en-US" sz="2000" dirty="0"/>
              <a:t>/confluence/display/Hive/</a:t>
            </a:r>
            <a:r>
              <a:rPr lang="en-US" sz="2000" dirty="0" err="1" smtClean="0"/>
              <a:t>HiveReplicationDevelopment</a:t>
            </a:r>
            <a:r>
              <a:rPr lang="en-US" sz="2000" dirty="0" smtClean="0"/>
              <a:t> (</a:t>
            </a:r>
            <a:r>
              <a:rPr lang="en-US" sz="2000" dirty="0" smtClean="0"/>
              <a:t>work-in-progress)</a:t>
            </a:r>
            <a:endParaRPr lang="en-US" sz="2000" dirty="0"/>
          </a:p>
          <a:p>
            <a:r>
              <a:rPr lang="en-US" sz="2000" dirty="0" err="1" smtClean="0"/>
              <a:t>Kemme</a:t>
            </a:r>
            <a:r>
              <a:rPr lang="en-US" sz="2000" dirty="0" smtClean="0"/>
              <a:t>, Bettina, Ricardo Jiménez</a:t>
            </a:r>
            <a:r>
              <a:rPr lang="en-US" sz="2000" dirty="0"/>
              <a:t>-</a:t>
            </a:r>
            <a:r>
              <a:rPr lang="en-US" sz="2000" dirty="0" err="1"/>
              <a:t>Peris</a:t>
            </a:r>
            <a:r>
              <a:rPr lang="en-US" sz="2000" dirty="0"/>
              <a:t> </a:t>
            </a:r>
            <a:r>
              <a:rPr lang="en-US" sz="2000" dirty="0" smtClean="0"/>
              <a:t>, Marta </a:t>
            </a:r>
            <a:r>
              <a:rPr lang="en-US" sz="2000" dirty="0" err="1" smtClean="0"/>
              <a:t>Patiño-Martínez</a:t>
            </a:r>
            <a:r>
              <a:rPr lang="en-US" sz="2000" dirty="0" smtClean="0"/>
              <a:t>, and Gustavo Alonso. "12.2 Basic Taxonomy for Replica Control Approaches." Replication Theory and Practice. By Bernadette </a:t>
            </a:r>
            <a:r>
              <a:rPr lang="en-US" sz="2000" dirty="0" err="1" smtClean="0"/>
              <a:t>Charron-Bost</a:t>
            </a:r>
            <a:r>
              <a:rPr lang="en-US" sz="2000" dirty="0" smtClean="0"/>
              <a:t>, Fernando </a:t>
            </a:r>
            <a:r>
              <a:rPr lang="en-US" sz="2000" dirty="0" err="1" smtClean="0"/>
              <a:t>Pedone</a:t>
            </a:r>
            <a:r>
              <a:rPr lang="en-US" sz="2000" dirty="0" smtClean="0"/>
              <a:t>, and André </a:t>
            </a:r>
            <a:r>
              <a:rPr lang="en-US" sz="2000" dirty="0" err="1" smtClean="0"/>
              <a:t>Schiper</a:t>
            </a:r>
            <a:r>
              <a:rPr lang="en-US" sz="2000" dirty="0" smtClean="0"/>
              <a:t>. Berlin: Springer-</a:t>
            </a:r>
            <a:r>
              <a:rPr lang="en-US" sz="2000" dirty="0" err="1" smtClean="0"/>
              <a:t>Verlag</a:t>
            </a:r>
            <a:r>
              <a:rPr lang="en-US" sz="2000" dirty="0" smtClean="0"/>
              <a:t>, 2010. N. </a:t>
            </a:r>
            <a:r>
              <a:rPr lang="en-US" sz="2000" dirty="0" err="1" smtClean="0"/>
              <a:t>pag</a:t>
            </a:r>
            <a:r>
              <a:rPr lang="en-US" sz="2000" dirty="0" smtClean="0"/>
              <a:t>. Print. </a:t>
            </a:r>
          </a:p>
        </p:txBody>
      </p:sp>
      <p:sp>
        <p:nvSpPr>
          <p:cNvPr id="5" name="Title 4"/>
          <p:cNvSpPr>
            <a:spLocks noGrp="1"/>
          </p:cNvSpPr>
          <p:nvPr>
            <p:ph type="title"/>
          </p:nvPr>
        </p:nvSpPr>
        <p:spPr/>
        <p:txBody>
          <a:bodyPr>
            <a:normAutofit/>
          </a:bodyPr>
          <a:lstStyle/>
          <a:p>
            <a:r>
              <a:rPr lang="en-US" dirty="0" smtClean="0"/>
              <a:t>References</a:t>
            </a:r>
            <a:endParaRPr lang="en-US" dirty="0"/>
          </a:p>
        </p:txBody>
      </p:sp>
      <p:sp>
        <p:nvSpPr>
          <p:cNvPr id="6" name="Slide Number Placeholder 18"/>
          <p:cNvSpPr>
            <a:spLocks noGrp="1"/>
          </p:cNvSpPr>
          <p:nvPr>
            <p:ph type="sldNum" sz="quarter" idx="4"/>
          </p:nvPr>
        </p:nvSpPr>
        <p:spPr>
          <a:xfrm>
            <a:off x="6553200" y="6466631"/>
            <a:ext cx="2133600" cy="365125"/>
          </a:xfrm>
        </p:spPr>
        <p:txBody>
          <a:bodyPr/>
          <a:lstStyle/>
          <a:p>
            <a:r>
              <a:rPr lang="en-US" dirty="0" smtClean="0"/>
              <a:t>Page </a:t>
            </a:r>
            <a:fld id="{3C1B2A0A-8F71-0647-B921-0CE0F4746A46}" type="slidenum">
              <a:rPr lang="en-US" smtClean="0"/>
              <a:pPr/>
              <a:t>17</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Need : Disaster </a:t>
            </a:r>
            <a:r>
              <a:rPr lang="en-US" dirty="0" smtClean="0"/>
              <a:t>recovery </a:t>
            </a:r>
          </a:p>
          <a:p>
            <a:r>
              <a:rPr lang="en-US" dirty="0" smtClean="0"/>
              <a:t>Solution : Replication, enabled through data management tools like Falcon</a:t>
            </a:r>
            <a:endParaRPr lang="en-US" dirty="0"/>
          </a:p>
          <a:p>
            <a:pPr lvl="1"/>
            <a:r>
              <a:rPr lang="en-US" dirty="0" smtClean="0"/>
              <a:t>Nice </a:t>
            </a:r>
            <a:r>
              <a:rPr lang="en-US" dirty="0" smtClean="0"/>
              <a:t>to have : Load balancing (but </a:t>
            </a:r>
            <a:r>
              <a:rPr lang="en-US" dirty="0"/>
              <a:t>not our initial thrust / reason we do this</a:t>
            </a:r>
            <a:r>
              <a:rPr lang="en-US" dirty="0" smtClean="0"/>
              <a:t>.)</a:t>
            </a:r>
          </a:p>
          <a:p>
            <a:r>
              <a:rPr lang="en-US" dirty="0"/>
              <a:t>Idea : We already have export &amp; import, and we already have notifications, so it should be a simple matter to extend them to implement replication, right?</a:t>
            </a:r>
          </a:p>
          <a:p>
            <a:endParaRPr lang="en-US" dirty="0"/>
          </a:p>
          <a:p>
            <a:endParaRPr lang="en-US" dirty="0"/>
          </a:p>
        </p:txBody>
      </p:sp>
      <p:sp>
        <p:nvSpPr>
          <p:cNvPr id="3" name="Slide Number Placeholder 2"/>
          <p:cNvSpPr>
            <a:spLocks noGrp="1"/>
          </p:cNvSpPr>
          <p:nvPr>
            <p:ph type="sldNum" sz="quarter" idx="4"/>
          </p:nvPr>
        </p:nvSpPr>
        <p:spPr/>
        <p:txBody>
          <a:bodyPr/>
          <a:lstStyle/>
          <a:p>
            <a:r>
              <a:rPr lang="en-US" smtClean="0"/>
              <a:t>Page </a:t>
            </a:r>
            <a:fld id="{3C1B2A0A-8F71-0647-B921-0CE0F4746A46}" type="slidenum">
              <a:rPr lang="en-US" smtClean="0"/>
              <a:pPr/>
              <a:t>2</a:t>
            </a:fld>
            <a:endParaRPr lang="en-US" dirty="0"/>
          </a:p>
        </p:txBody>
      </p:sp>
      <p:sp>
        <p:nvSpPr>
          <p:cNvPr id="4" name="Title 3"/>
          <p:cNvSpPr>
            <a:spLocks noGrp="1"/>
          </p:cNvSpPr>
          <p:nvPr>
            <p:ph type="title"/>
          </p:nvPr>
        </p:nvSpPr>
        <p:spPr/>
        <p:txBody>
          <a:bodyPr/>
          <a:lstStyle/>
          <a:p>
            <a:r>
              <a:rPr lang="en-US" dirty="0" smtClean="0"/>
              <a:t>Replication</a:t>
            </a:r>
            <a:endParaRPr lang="en-US" dirty="0"/>
          </a:p>
        </p:txBody>
      </p:sp>
    </p:spTree>
    <p:extLst>
      <p:ext uri="{BB962C8B-B14F-4D97-AF65-F5344CB8AC3E}">
        <p14:creationId xmlns:p14="http://schemas.microsoft.com/office/powerpoint/2010/main" val="404900019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Every transaction that makes a change writes out a redo log item that contains the change that happened. </a:t>
            </a:r>
            <a:endParaRPr lang="en-US" sz="2400" dirty="0" smtClean="0"/>
          </a:p>
          <a:p>
            <a:r>
              <a:rPr lang="en-US" sz="2400" dirty="0" smtClean="0"/>
              <a:t>This </a:t>
            </a:r>
            <a:r>
              <a:rPr lang="en-US" sz="2400" dirty="0"/>
              <a:t>delta is replayed on all the replicas to make them a faithful copy of the original</a:t>
            </a:r>
            <a:r>
              <a:rPr lang="en-US" sz="2400" dirty="0" smtClean="0"/>
              <a:t>.</a:t>
            </a:r>
          </a:p>
          <a:p>
            <a:r>
              <a:rPr lang="en-US" sz="2400" dirty="0" smtClean="0"/>
              <a:t>We add replication capability to hive, but leave the actual execution to data management tools like Falcon.</a:t>
            </a:r>
            <a:endParaRPr lang="en-US" sz="2400" dirty="0"/>
          </a:p>
          <a:p>
            <a:endParaRPr lang="en-US" sz="2400" dirty="0"/>
          </a:p>
        </p:txBody>
      </p:sp>
      <p:sp>
        <p:nvSpPr>
          <p:cNvPr id="3" name="Slide Number Placeholder 2"/>
          <p:cNvSpPr>
            <a:spLocks noGrp="1"/>
          </p:cNvSpPr>
          <p:nvPr>
            <p:ph type="sldNum" sz="quarter" idx="4"/>
          </p:nvPr>
        </p:nvSpPr>
        <p:spPr/>
        <p:txBody>
          <a:bodyPr/>
          <a:lstStyle/>
          <a:p>
            <a:r>
              <a:rPr lang="en-US" smtClean="0"/>
              <a:t>Page </a:t>
            </a:r>
            <a:fld id="{3C1B2A0A-8F71-0647-B921-0CE0F4746A46}" type="slidenum">
              <a:rPr lang="en-US" smtClean="0"/>
              <a:pPr/>
              <a:t>3</a:t>
            </a:fld>
            <a:endParaRPr lang="en-US" dirty="0"/>
          </a:p>
        </p:txBody>
      </p:sp>
      <p:sp>
        <p:nvSpPr>
          <p:cNvPr id="4" name="Title 3"/>
          <p:cNvSpPr>
            <a:spLocks noGrp="1"/>
          </p:cNvSpPr>
          <p:nvPr>
            <p:ph type="title"/>
          </p:nvPr>
        </p:nvSpPr>
        <p:spPr/>
        <p:txBody>
          <a:bodyPr/>
          <a:lstStyle/>
          <a:p>
            <a:r>
              <a:rPr lang="en-US" dirty="0" smtClean="0"/>
              <a:t>Replication : Basic Idea</a:t>
            </a:r>
            <a:endParaRPr lang="en-US" dirty="0"/>
          </a:p>
        </p:txBody>
      </p:sp>
      <p:pic>
        <p:nvPicPr>
          <p:cNvPr id="5" name="Picture 4" descr="falcon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6879" y="4553483"/>
            <a:ext cx="955591" cy="1326585"/>
          </a:xfrm>
          <a:prstGeom prst="rect">
            <a:avLst/>
          </a:prstGeom>
        </p:spPr>
      </p:pic>
      <p:pic>
        <p:nvPicPr>
          <p:cNvPr id="6" name="Picture 5" descr="hive_logo_mediu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9649" y="5030736"/>
            <a:ext cx="414578" cy="381848"/>
          </a:xfrm>
          <a:prstGeom prst="rect">
            <a:avLst/>
          </a:prstGeom>
        </p:spPr>
      </p:pic>
      <p:pic>
        <p:nvPicPr>
          <p:cNvPr id="7" name="Picture 6" descr="hive_logo_mediu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2198" y="4457964"/>
            <a:ext cx="414578" cy="381848"/>
          </a:xfrm>
          <a:prstGeom prst="rect">
            <a:avLst/>
          </a:prstGeom>
        </p:spPr>
      </p:pic>
      <p:pic>
        <p:nvPicPr>
          <p:cNvPr id="8" name="Picture 7" descr="hive_logo_mediu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2198" y="4839812"/>
            <a:ext cx="414578" cy="381848"/>
          </a:xfrm>
          <a:prstGeom prst="rect">
            <a:avLst/>
          </a:prstGeom>
        </p:spPr>
      </p:pic>
      <p:pic>
        <p:nvPicPr>
          <p:cNvPr id="9" name="Picture 8" descr="hive_logo_mediu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2198" y="5221660"/>
            <a:ext cx="414578" cy="381848"/>
          </a:xfrm>
          <a:prstGeom prst="rect">
            <a:avLst/>
          </a:prstGeom>
        </p:spPr>
      </p:pic>
      <p:pic>
        <p:nvPicPr>
          <p:cNvPr id="10" name="Picture 9" descr="hive_logo_mediu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2198" y="5603508"/>
            <a:ext cx="414578" cy="381848"/>
          </a:xfrm>
          <a:prstGeom prst="rect">
            <a:avLst/>
          </a:prstGeom>
        </p:spPr>
      </p:pic>
      <p:cxnSp>
        <p:nvCxnSpPr>
          <p:cNvPr id="11" name="Straight Arrow Connector 10"/>
          <p:cNvCxnSpPr/>
          <p:nvPr/>
        </p:nvCxnSpPr>
        <p:spPr>
          <a:xfrm>
            <a:off x="2706930" y="5233061"/>
            <a:ext cx="68600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Left Brace 11"/>
          <p:cNvSpPr/>
          <p:nvPr/>
        </p:nvSpPr>
        <p:spPr>
          <a:xfrm>
            <a:off x="5257731" y="4457964"/>
            <a:ext cx="241028" cy="152739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Right Arrow 12"/>
          <p:cNvSpPr/>
          <p:nvPr/>
        </p:nvSpPr>
        <p:spPr>
          <a:xfrm>
            <a:off x="4635154" y="5030736"/>
            <a:ext cx="389353" cy="3818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Isosceles Triangle 13"/>
          <p:cNvSpPr/>
          <p:nvPr/>
        </p:nvSpPr>
        <p:spPr>
          <a:xfrm>
            <a:off x="2767187" y="5025852"/>
            <a:ext cx="120514" cy="105232"/>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Isosceles Triangle 14"/>
          <p:cNvSpPr/>
          <p:nvPr/>
        </p:nvSpPr>
        <p:spPr>
          <a:xfrm>
            <a:off x="2924222" y="5025852"/>
            <a:ext cx="120514" cy="105232"/>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Isosceles Triangle 17"/>
          <p:cNvSpPr/>
          <p:nvPr/>
        </p:nvSpPr>
        <p:spPr>
          <a:xfrm>
            <a:off x="3076622" y="5025852"/>
            <a:ext cx="120514" cy="105232"/>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796444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Approaches not considered:</a:t>
            </a:r>
          </a:p>
          <a:p>
            <a:pPr lvl="1"/>
            <a:r>
              <a:rPr lang="en-US" dirty="0" smtClean="0"/>
              <a:t>Feed-definition-based</a:t>
            </a:r>
          </a:p>
          <a:p>
            <a:pPr lvl="2"/>
            <a:r>
              <a:rPr lang="en-US" dirty="0" smtClean="0"/>
              <a:t>Other tools like Falcon already support this</a:t>
            </a:r>
          </a:p>
          <a:p>
            <a:pPr lvl="2"/>
            <a:r>
              <a:rPr lang="en-US" dirty="0" smtClean="0"/>
              <a:t>Complex </a:t>
            </a:r>
            <a:r>
              <a:rPr lang="en-US" dirty="0" err="1" smtClean="0"/>
              <a:t>config</a:t>
            </a:r>
            <a:r>
              <a:rPr lang="en-US" dirty="0" smtClean="0"/>
              <a:t>, more in data management scope</a:t>
            </a:r>
          </a:p>
          <a:p>
            <a:pPr lvl="1"/>
            <a:r>
              <a:rPr lang="en-US" dirty="0" err="1" smtClean="0"/>
              <a:t>HDFS+Metadata</a:t>
            </a:r>
            <a:r>
              <a:rPr lang="en-US" dirty="0" smtClean="0"/>
              <a:t> </a:t>
            </a:r>
            <a:r>
              <a:rPr lang="en-US" dirty="0" err="1" smtClean="0"/>
              <a:t>repl</a:t>
            </a:r>
            <a:endParaRPr lang="en-US" dirty="0" smtClean="0"/>
          </a:p>
          <a:p>
            <a:pPr lvl="2"/>
            <a:r>
              <a:rPr lang="en-US" dirty="0" smtClean="0"/>
              <a:t>Multiple sources of truth headaches</a:t>
            </a:r>
          </a:p>
          <a:p>
            <a:pPr lvl="2"/>
            <a:r>
              <a:rPr lang="en-US" dirty="0" smtClean="0"/>
              <a:t>Partial replication issues</a:t>
            </a:r>
            <a:endParaRPr lang="en-US" dirty="0"/>
          </a:p>
        </p:txBody>
      </p:sp>
      <p:sp>
        <p:nvSpPr>
          <p:cNvPr id="3" name="Slide Number Placeholder 2"/>
          <p:cNvSpPr>
            <a:spLocks noGrp="1"/>
          </p:cNvSpPr>
          <p:nvPr>
            <p:ph type="sldNum" sz="quarter" idx="4"/>
          </p:nvPr>
        </p:nvSpPr>
        <p:spPr/>
        <p:txBody>
          <a:bodyPr/>
          <a:lstStyle/>
          <a:p>
            <a:r>
              <a:rPr lang="en-US" smtClean="0"/>
              <a:t>Page </a:t>
            </a:r>
            <a:fld id="{3C1B2A0A-8F71-0647-B921-0CE0F4746A46}" type="slidenum">
              <a:rPr lang="en-US" smtClean="0"/>
              <a:pPr/>
              <a:t>4</a:t>
            </a:fld>
            <a:endParaRPr lang="en-US" dirty="0"/>
          </a:p>
        </p:txBody>
      </p:sp>
      <p:sp>
        <p:nvSpPr>
          <p:cNvPr id="4" name="Title 3"/>
          <p:cNvSpPr>
            <a:spLocks noGrp="1"/>
          </p:cNvSpPr>
          <p:nvPr>
            <p:ph type="title"/>
          </p:nvPr>
        </p:nvSpPr>
        <p:spPr/>
        <p:txBody>
          <a:bodyPr/>
          <a:lstStyle/>
          <a:p>
            <a:r>
              <a:rPr lang="en-US" dirty="0" smtClean="0"/>
              <a:t>Before we go on..</a:t>
            </a:r>
            <a:endParaRPr lang="en-US" dirty="0"/>
          </a:p>
        </p:txBody>
      </p:sp>
    </p:spTree>
    <p:extLst>
      <p:ext uri="{BB962C8B-B14F-4D97-AF65-F5344CB8AC3E}">
        <p14:creationId xmlns:p14="http://schemas.microsoft.com/office/powerpoint/2010/main" val="93037528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Transaction location : WHERE?</a:t>
            </a:r>
          </a:p>
          <a:p>
            <a:pPr lvl="1"/>
            <a:r>
              <a:rPr lang="en-US" dirty="0"/>
              <a:t>primary copy write :  M-S models</a:t>
            </a:r>
          </a:p>
          <a:p>
            <a:pPr lvl="2"/>
            <a:r>
              <a:rPr lang="en-US" dirty="0" smtClean="0"/>
              <a:t>simple </a:t>
            </a:r>
            <a:r>
              <a:rPr lang="en-US" dirty="0"/>
              <a:t>concurrency control</a:t>
            </a:r>
          </a:p>
          <a:p>
            <a:pPr lvl="2"/>
            <a:r>
              <a:rPr lang="en-US" dirty="0" smtClean="0"/>
              <a:t>not </a:t>
            </a:r>
            <a:r>
              <a:rPr lang="en-US" dirty="0"/>
              <a:t>great for non-read load-balancing because primary is still a chokepoint</a:t>
            </a:r>
          </a:p>
          <a:p>
            <a:pPr lvl="1"/>
            <a:r>
              <a:rPr lang="en-US" dirty="0"/>
              <a:t>update anywhere : M-M models</a:t>
            </a:r>
          </a:p>
          <a:p>
            <a:pPr lvl="2"/>
            <a:r>
              <a:rPr lang="en-US" dirty="0" smtClean="0"/>
              <a:t>good </a:t>
            </a:r>
            <a:r>
              <a:rPr lang="en-US" dirty="0"/>
              <a:t>load balancing solution</a:t>
            </a:r>
          </a:p>
          <a:p>
            <a:pPr lvl="2"/>
            <a:r>
              <a:rPr lang="en-US" dirty="0" smtClean="0"/>
              <a:t>complex </a:t>
            </a:r>
            <a:r>
              <a:rPr lang="en-US" dirty="0"/>
              <a:t>concurrency control</a:t>
            </a:r>
          </a:p>
        </p:txBody>
      </p:sp>
      <p:sp>
        <p:nvSpPr>
          <p:cNvPr id="3" name="Slide Number Placeholder 2"/>
          <p:cNvSpPr>
            <a:spLocks noGrp="1"/>
          </p:cNvSpPr>
          <p:nvPr>
            <p:ph type="sldNum" sz="quarter" idx="4"/>
          </p:nvPr>
        </p:nvSpPr>
        <p:spPr/>
        <p:txBody>
          <a:bodyPr/>
          <a:lstStyle/>
          <a:p>
            <a:r>
              <a:rPr lang="en-US" smtClean="0"/>
              <a:t>Page </a:t>
            </a:r>
            <a:fld id="{3C1B2A0A-8F71-0647-B921-0CE0F4746A46}" type="slidenum">
              <a:rPr lang="en-US" smtClean="0"/>
              <a:pPr/>
              <a:t>5</a:t>
            </a:fld>
            <a:endParaRPr lang="en-US" dirty="0"/>
          </a:p>
        </p:txBody>
      </p:sp>
      <p:sp>
        <p:nvSpPr>
          <p:cNvPr id="4" name="Title 3"/>
          <p:cNvSpPr>
            <a:spLocks noGrp="1"/>
          </p:cNvSpPr>
          <p:nvPr>
            <p:ph type="title"/>
          </p:nvPr>
        </p:nvSpPr>
        <p:spPr/>
        <p:txBody>
          <a:bodyPr/>
          <a:lstStyle/>
          <a:p>
            <a:r>
              <a:rPr lang="en-US" dirty="0" smtClean="0"/>
              <a:t>Taxonomy : Transaction source</a:t>
            </a:r>
            <a:endParaRPr lang="en-US" dirty="0"/>
          </a:p>
        </p:txBody>
      </p:sp>
    </p:spTree>
    <p:extLst>
      <p:ext uri="{BB962C8B-B14F-4D97-AF65-F5344CB8AC3E}">
        <p14:creationId xmlns:p14="http://schemas.microsoft.com/office/powerpoint/2010/main" val="135992260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Synchronization </a:t>
            </a:r>
            <a:r>
              <a:rPr lang="en-US" dirty="0"/>
              <a:t>point : WHEN?</a:t>
            </a:r>
          </a:p>
          <a:p>
            <a:pPr lvl="1"/>
            <a:r>
              <a:rPr lang="en-US" dirty="0" smtClean="0"/>
              <a:t>eager </a:t>
            </a:r>
            <a:endParaRPr lang="en-US" dirty="0"/>
          </a:p>
          <a:p>
            <a:pPr lvl="2"/>
            <a:r>
              <a:rPr lang="en-US" dirty="0"/>
              <a:t>strong consistency</a:t>
            </a:r>
          </a:p>
          <a:p>
            <a:pPr lvl="2"/>
            <a:r>
              <a:rPr lang="en-US" dirty="0"/>
              <a:t>can have performance impact, longer response times</a:t>
            </a:r>
          </a:p>
          <a:p>
            <a:pPr lvl="1"/>
            <a:r>
              <a:rPr lang="en-US" dirty="0" smtClean="0"/>
              <a:t>lazy</a:t>
            </a:r>
            <a:endParaRPr lang="en-US" dirty="0"/>
          </a:p>
          <a:p>
            <a:pPr lvl="2"/>
            <a:r>
              <a:rPr lang="en-US" dirty="0"/>
              <a:t>fast, </a:t>
            </a:r>
            <a:r>
              <a:rPr lang="en-US" dirty="0" err="1"/>
              <a:t>optimizable</a:t>
            </a:r>
            <a:endParaRPr lang="en-US" dirty="0"/>
          </a:p>
          <a:p>
            <a:pPr lvl="2"/>
            <a:r>
              <a:rPr lang="en-US" dirty="0"/>
              <a:t>can have stale data, temporary inconsistency</a:t>
            </a:r>
          </a:p>
          <a:p>
            <a:endParaRPr lang="en-US" dirty="0"/>
          </a:p>
          <a:p>
            <a:endParaRPr lang="en-US" dirty="0"/>
          </a:p>
        </p:txBody>
      </p:sp>
      <p:sp>
        <p:nvSpPr>
          <p:cNvPr id="3" name="Slide Number Placeholder 2"/>
          <p:cNvSpPr>
            <a:spLocks noGrp="1"/>
          </p:cNvSpPr>
          <p:nvPr>
            <p:ph type="sldNum" sz="quarter" idx="4"/>
          </p:nvPr>
        </p:nvSpPr>
        <p:spPr/>
        <p:txBody>
          <a:bodyPr/>
          <a:lstStyle/>
          <a:p>
            <a:r>
              <a:rPr lang="en-US" smtClean="0"/>
              <a:t>Page </a:t>
            </a:r>
            <a:fld id="{3C1B2A0A-8F71-0647-B921-0CE0F4746A46}" type="slidenum">
              <a:rPr lang="en-US" smtClean="0"/>
              <a:pPr/>
              <a:t>6</a:t>
            </a:fld>
            <a:endParaRPr lang="en-US" dirty="0"/>
          </a:p>
        </p:txBody>
      </p:sp>
      <p:sp>
        <p:nvSpPr>
          <p:cNvPr id="4" name="Title 3"/>
          <p:cNvSpPr>
            <a:spLocks noGrp="1"/>
          </p:cNvSpPr>
          <p:nvPr>
            <p:ph type="title"/>
          </p:nvPr>
        </p:nvSpPr>
        <p:spPr/>
        <p:txBody>
          <a:bodyPr/>
          <a:lstStyle/>
          <a:p>
            <a:r>
              <a:rPr lang="en-US" dirty="0" smtClean="0"/>
              <a:t>Taxonomy : Synchronization Strategy</a:t>
            </a:r>
            <a:endParaRPr lang="en-US" dirty="0"/>
          </a:p>
        </p:txBody>
      </p:sp>
    </p:spTree>
    <p:extLst>
      <p:ext uri="{BB962C8B-B14F-4D97-AF65-F5344CB8AC3E}">
        <p14:creationId xmlns:p14="http://schemas.microsoft.com/office/powerpoint/2010/main" val="167359428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Great </a:t>
            </a:r>
            <a:r>
              <a:rPr lang="en-US" dirty="0"/>
              <a:t>for load-balancing, but make concurrency control very difficult to achieve.</a:t>
            </a:r>
          </a:p>
          <a:p>
            <a:r>
              <a:rPr lang="en-US" dirty="0" smtClean="0"/>
              <a:t>"</a:t>
            </a:r>
            <a:r>
              <a:rPr lang="en-US" dirty="0"/>
              <a:t>Good enough" if we achieve read-load-balancing for analytics loads.</a:t>
            </a:r>
          </a:p>
          <a:p>
            <a:pPr lvl="1"/>
            <a:r>
              <a:rPr lang="en-US" dirty="0" smtClean="0"/>
              <a:t>If </a:t>
            </a:r>
            <a:r>
              <a:rPr lang="en-US" dirty="0"/>
              <a:t>need be, we can allow </a:t>
            </a:r>
            <a:r>
              <a:rPr lang="en-US" dirty="0" smtClean="0"/>
              <a:t>replication isolation</a:t>
            </a:r>
          </a:p>
          <a:p>
            <a:pPr lvl="2"/>
            <a:r>
              <a:rPr lang="en-US" dirty="0" smtClean="0"/>
              <a:t>T1 can replicate from A-&gt;B =&gt; T1 cannot be replicated from B-&gt;A, but does not prevent T2 being replicated from B-&gt;</a:t>
            </a:r>
            <a:r>
              <a:rPr lang="en-US" dirty="0" smtClean="0"/>
              <a:t>A</a:t>
            </a:r>
          </a:p>
          <a:p>
            <a:r>
              <a:rPr lang="en-US" dirty="0" smtClean="0"/>
              <a:t>We will ignore these for now until we solidify other aspects.</a:t>
            </a:r>
            <a:endParaRPr lang="en-US" dirty="0"/>
          </a:p>
        </p:txBody>
      </p:sp>
      <p:sp>
        <p:nvSpPr>
          <p:cNvPr id="3" name="Slide Number Placeholder 2"/>
          <p:cNvSpPr>
            <a:spLocks noGrp="1"/>
          </p:cNvSpPr>
          <p:nvPr>
            <p:ph type="sldNum" sz="quarter" idx="4"/>
          </p:nvPr>
        </p:nvSpPr>
        <p:spPr/>
        <p:txBody>
          <a:bodyPr/>
          <a:lstStyle/>
          <a:p>
            <a:r>
              <a:rPr lang="en-US" smtClean="0"/>
              <a:t>Page </a:t>
            </a:r>
            <a:fld id="{3C1B2A0A-8F71-0647-B921-0CE0F4746A46}" type="slidenum">
              <a:rPr lang="en-US" smtClean="0"/>
              <a:pPr/>
              <a:t>7</a:t>
            </a:fld>
            <a:endParaRPr lang="en-US" dirty="0"/>
          </a:p>
        </p:txBody>
      </p:sp>
      <p:sp>
        <p:nvSpPr>
          <p:cNvPr id="4" name="Title 3"/>
          <p:cNvSpPr>
            <a:spLocks noGrp="1"/>
          </p:cNvSpPr>
          <p:nvPr>
            <p:ph type="title"/>
          </p:nvPr>
        </p:nvSpPr>
        <p:spPr/>
        <p:txBody>
          <a:bodyPr/>
          <a:lstStyle/>
          <a:p>
            <a:r>
              <a:rPr lang="en-US" dirty="0" smtClean="0"/>
              <a:t>M-M models</a:t>
            </a:r>
            <a:endParaRPr lang="en-US" dirty="0"/>
          </a:p>
        </p:txBody>
      </p:sp>
    </p:spTree>
    <p:extLst>
      <p:ext uri="{BB962C8B-B14F-4D97-AF65-F5344CB8AC3E}">
        <p14:creationId xmlns:p14="http://schemas.microsoft.com/office/powerpoint/2010/main" val="319631628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Eager =&gt; Log </a:t>
            </a:r>
            <a:r>
              <a:rPr lang="en-US" dirty="0"/>
              <a:t>is guaranteed written for every update that happens on the </a:t>
            </a:r>
            <a:r>
              <a:rPr lang="en-US" dirty="0" smtClean="0"/>
              <a:t>primary</a:t>
            </a:r>
          </a:p>
          <a:p>
            <a:endParaRPr lang="en-US" dirty="0"/>
          </a:p>
          <a:p>
            <a:r>
              <a:rPr lang="en-US" dirty="0"/>
              <a:t>Lazy =&gt; Redo log is generated from the primary copy by a separate background daemon, done asynchronously</a:t>
            </a:r>
          </a:p>
          <a:p>
            <a:endParaRPr lang="en-US" dirty="0"/>
          </a:p>
        </p:txBody>
      </p:sp>
      <p:sp>
        <p:nvSpPr>
          <p:cNvPr id="3" name="Slide Number Placeholder 2"/>
          <p:cNvSpPr>
            <a:spLocks noGrp="1"/>
          </p:cNvSpPr>
          <p:nvPr>
            <p:ph type="sldNum" sz="quarter" idx="4"/>
          </p:nvPr>
        </p:nvSpPr>
        <p:spPr/>
        <p:txBody>
          <a:bodyPr/>
          <a:lstStyle/>
          <a:p>
            <a:r>
              <a:rPr lang="en-US" smtClean="0"/>
              <a:t>Page </a:t>
            </a:r>
            <a:fld id="{3C1B2A0A-8F71-0647-B921-0CE0F4746A46}" type="slidenum">
              <a:rPr lang="en-US" smtClean="0"/>
              <a:pPr/>
              <a:t>8</a:t>
            </a:fld>
            <a:endParaRPr lang="en-US" dirty="0"/>
          </a:p>
        </p:txBody>
      </p:sp>
      <p:sp>
        <p:nvSpPr>
          <p:cNvPr id="4" name="Title 3"/>
          <p:cNvSpPr>
            <a:spLocks noGrp="1"/>
          </p:cNvSpPr>
          <p:nvPr>
            <p:ph type="title"/>
          </p:nvPr>
        </p:nvSpPr>
        <p:spPr/>
        <p:txBody>
          <a:bodyPr/>
          <a:lstStyle/>
          <a:p>
            <a:r>
              <a:rPr lang="en-US" dirty="0" smtClean="0"/>
              <a:t>Synchronization</a:t>
            </a:r>
            <a:endParaRPr lang="en-US" dirty="0"/>
          </a:p>
        </p:txBody>
      </p:sp>
    </p:spTree>
    <p:extLst>
      <p:ext uri="{BB962C8B-B14F-4D97-AF65-F5344CB8AC3E}">
        <p14:creationId xmlns:p14="http://schemas.microsoft.com/office/powerpoint/2010/main" val="94037049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Log &amp; Primary Copy Write approach</a:t>
            </a:r>
          </a:p>
          <a:p>
            <a:pPr lvl="1"/>
            <a:r>
              <a:rPr lang="en-US" dirty="0"/>
              <a:t> Write the log &amp; the primary copy before returning successfully from a transaction</a:t>
            </a:r>
          </a:p>
          <a:p>
            <a:pPr lvl="2"/>
            <a:r>
              <a:rPr lang="en-US" dirty="0" smtClean="0"/>
              <a:t>Costly in terms of disk &amp; time</a:t>
            </a:r>
          </a:p>
          <a:p>
            <a:pPr lvl="2"/>
            <a:r>
              <a:rPr lang="en-US" dirty="0" smtClean="0"/>
              <a:t>Synchronous, so blocking</a:t>
            </a:r>
            <a:endParaRPr lang="en-US" dirty="0"/>
          </a:p>
          <a:p>
            <a:pPr lvl="1"/>
            <a:endParaRPr lang="en-US" dirty="0"/>
          </a:p>
        </p:txBody>
      </p:sp>
      <p:sp>
        <p:nvSpPr>
          <p:cNvPr id="3" name="Slide Number Placeholder 2"/>
          <p:cNvSpPr>
            <a:spLocks noGrp="1"/>
          </p:cNvSpPr>
          <p:nvPr>
            <p:ph type="sldNum" sz="quarter" idx="4"/>
          </p:nvPr>
        </p:nvSpPr>
        <p:spPr/>
        <p:txBody>
          <a:bodyPr/>
          <a:lstStyle/>
          <a:p>
            <a:r>
              <a:rPr lang="en-US" smtClean="0"/>
              <a:t>Page </a:t>
            </a:r>
            <a:fld id="{3C1B2A0A-8F71-0647-B921-0CE0F4746A46}" type="slidenum">
              <a:rPr lang="en-US" smtClean="0"/>
              <a:pPr/>
              <a:t>9</a:t>
            </a:fld>
            <a:endParaRPr lang="en-US" dirty="0"/>
          </a:p>
        </p:txBody>
      </p:sp>
      <p:sp>
        <p:nvSpPr>
          <p:cNvPr id="4" name="Title 3"/>
          <p:cNvSpPr>
            <a:spLocks noGrp="1"/>
          </p:cNvSpPr>
          <p:nvPr>
            <p:ph type="title"/>
          </p:nvPr>
        </p:nvSpPr>
        <p:spPr/>
        <p:txBody>
          <a:bodyPr/>
          <a:lstStyle/>
          <a:p>
            <a:r>
              <a:rPr lang="en-US" dirty="0" smtClean="0"/>
              <a:t>Eager Synchronization</a:t>
            </a:r>
            <a:endParaRPr lang="en-US" dirty="0"/>
          </a:p>
        </p:txBody>
      </p:sp>
    </p:spTree>
    <p:extLst>
      <p:ext uri="{BB962C8B-B14F-4D97-AF65-F5344CB8AC3E}">
        <p14:creationId xmlns:p14="http://schemas.microsoft.com/office/powerpoint/2010/main" val="62334680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Hortonworks_PPT_1 v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rmAutofit lnSpcReduction="10000"/>
      </a:bodyPr>
      <a:lstStyle>
        <a:defPPr marL="0" marR="0" indent="0" algn="l" defTabSz="457200" rtl="0" eaLnBrk="1" fontAlgn="auto" latinLnBrk="0" hangingPunct="1">
          <a:lnSpc>
            <a:spcPct val="100000"/>
          </a:lnSpc>
          <a:spcBef>
            <a:spcPct val="20000"/>
          </a:spcBef>
          <a:spcAft>
            <a:spcPts val="0"/>
          </a:spcAft>
          <a:buClrTx/>
          <a:buSzTx/>
          <a:buFont typeface="Arial"/>
          <a:buNone/>
          <a:tabLst/>
          <a:defRPr kumimoji="0" sz="1800" b="0" i="0" u="none" strike="noStrike" kern="1200" cap="none" spc="0" normalizeH="0" baseline="0" noProof="0" dirty="0" smtClean="0">
            <a:ln>
              <a:noFill/>
            </a:ln>
            <a:solidFill>
              <a:srgbClr val="C3C3C3"/>
            </a:solidFill>
            <a:effectLst/>
            <a:uLnTx/>
            <a:uFillTx/>
            <a:latin typeface="+mn-lt"/>
            <a:ea typeface="+mn-ea"/>
            <a:cs typeface="+mn-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Hortonworks_PPT_1 v3.potx</Template>
  <TotalTime>11398</TotalTime>
  <Words>1106</Words>
  <Application>Microsoft Macintosh PowerPoint</Application>
  <PresentationFormat>On-screen Show (4:3)</PresentationFormat>
  <Paragraphs>133</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Hortonworks_PPT_1 v3</vt:lpstr>
      <vt:lpstr>The Birds and Bees Talk</vt:lpstr>
      <vt:lpstr>Replication</vt:lpstr>
      <vt:lpstr>Replication : Basic Idea</vt:lpstr>
      <vt:lpstr>Before we go on..</vt:lpstr>
      <vt:lpstr>Taxonomy : Transaction source</vt:lpstr>
      <vt:lpstr>Taxonomy : Synchronization Strategy</vt:lpstr>
      <vt:lpstr>M-M models</vt:lpstr>
      <vt:lpstr>Synchronization</vt:lpstr>
      <vt:lpstr>Eager Synchronization</vt:lpstr>
      <vt:lpstr>Eager Synchronization</vt:lpstr>
      <vt:lpstr>Lazy Synchronization</vt:lpstr>
      <vt:lpstr>Lazy Synchronization</vt:lpstr>
      <vt:lpstr>Back to basics</vt:lpstr>
      <vt:lpstr>Brass Tacks</vt:lpstr>
      <vt:lpstr>DDL Additions</vt:lpstr>
      <vt:lpstr>Future Work</vt:lpstr>
      <vt:lpstr>References</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Shaun Connolly</dc:creator>
  <cp:lastModifiedBy>Sushanth Sowmyan</cp:lastModifiedBy>
  <cp:revision>271</cp:revision>
  <dcterms:created xsi:type="dcterms:W3CDTF">2011-10-31T20:24:39Z</dcterms:created>
  <dcterms:modified xsi:type="dcterms:W3CDTF">2015-04-22T23:46:31Z</dcterms:modified>
</cp:coreProperties>
</file>