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/>
    <p:restoredTop sz="94737"/>
  </p:normalViewPr>
  <p:slideViewPr>
    <p:cSldViewPr snapToGrid="0" snapToObjects="1">
      <p:cViewPr>
        <p:scale>
          <a:sx n="140" d="100"/>
          <a:sy n="140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ACA8-5F20-D145-A6C7-83D42D24FB8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327" y="122664"/>
            <a:ext cx="42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Conceptual </a:t>
            </a:r>
            <a:r>
              <a:rPr lang="en-US" dirty="0" smtClean="0"/>
              <a:t>Package Manifest File creation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61428" y="2961702"/>
            <a:ext cx="1001797" cy="1053429"/>
            <a:chOff x="4544239" y="4444381"/>
            <a:chExt cx="1001797" cy="10534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51" y="4444381"/>
              <a:ext cx="461389" cy="59176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544239" y="5036145"/>
              <a:ext cx="100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Package</a:t>
              </a:r>
            </a:p>
            <a:p>
              <a:pPr algn="ctr"/>
              <a:r>
                <a:rPr lang="en-US" sz="1200" dirty="0" smtClean="0"/>
                <a:t>Manifest File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883" y="1892164"/>
            <a:ext cx="1341284" cy="606475"/>
            <a:chOff x="1016648" y="2164950"/>
            <a:chExt cx="1341284" cy="60647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48" y="2164950"/>
              <a:ext cx="606475" cy="6064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17572" y="2225228"/>
              <a:ext cx="840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Serverless</a:t>
              </a:r>
            </a:p>
            <a:p>
              <a:pPr algn="ctr"/>
              <a:r>
                <a:rPr lang="en-US" sz="1200" dirty="0" smtClean="0"/>
                <a:t>Developer</a:t>
              </a:r>
            </a:p>
          </p:txBody>
        </p:sp>
      </p:grp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1804167" y="3257584"/>
            <a:ext cx="123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2198742" y="1864986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2198742" y="2927538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2943579" y="4187923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Straight Arrow Connector 37"/>
          <p:cNvCxnSpPr>
            <a:stCxn id="16" idx="3"/>
            <a:endCxn id="48" idx="1"/>
          </p:cNvCxnSpPr>
          <p:nvPr/>
        </p:nvCxnSpPr>
        <p:spPr>
          <a:xfrm flipV="1">
            <a:off x="1804167" y="2183113"/>
            <a:ext cx="1162883" cy="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1017" y="1791664"/>
            <a:ext cx="363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1200" dirty="0" smtClean="0"/>
              <a:t>Developer </a:t>
            </a:r>
            <a:r>
              <a:rPr lang="en-US" sz="1200" b="1" i="1" dirty="0" smtClean="0"/>
              <a:t>creates</a:t>
            </a:r>
            <a:r>
              <a:rPr lang="en-US" sz="1200" dirty="0" smtClean="0"/>
              <a:t> and </a:t>
            </a:r>
            <a:r>
              <a:rPr lang="en-US" sz="1200" b="1" i="1" dirty="0" smtClean="0"/>
              <a:t>reposits</a:t>
            </a:r>
            <a:r>
              <a:rPr lang="en-US" sz="1200" dirty="0" smtClean="0"/>
              <a:t> Serverless code, including: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Actions (functions) and 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Feeds for Event Sources (i.e., Event Providers)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663" y="4586612"/>
            <a:ext cx="363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Publishes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Manifests</a:t>
            </a:r>
            <a:r>
              <a:rPr lang="en-US" sz="1200" dirty="0" smtClean="0"/>
              <a:t> to enable Catalog features for Serverless services: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Automated or manual Discovery and Search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Graphical Display / Selection</a:t>
            </a:r>
            <a:endParaRPr lang="en-US" sz="1200" dirty="0"/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Functional applicability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Compositional type validation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1018" y="2768167"/>
            <a:ext cx="363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2"/>
            </a:pPr>
            <a:r>
              <a:rPr lang="en-US" sz="1200" dirty="0" smtClean="0"/>
              <a:t>Creates a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</a:t>
            </a:r>
            <a:r>
              <a:rPr lang="en-US" sz="1200" dirty="0" smtClean="0"/>
              <a:t> </a:t>
            </a:r>
            <a:r>
              <a:rPr lang="en-US" sz="1200" b="1" i="1" dirty="0" smtClean="0"/>
              <a:t>File</a:t>
            </a:r>
            <a:r>
              <a:rPr lang="en-US" sz="1200" dirty="0" smtClean="0"/>
              <a:t> which describes the Serverless service’s: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Repositories (source code locations) 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Parameter schema (for Actions and Feeds)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Configuration and Lifecycle APIs for Feeds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Event Sources (and corresponding Event schema)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Triggers and Rules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Compositions of Actions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Annotations (tags, User Interface hints, etc.)</a:t>
            </a:r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2750212" y="1835084"/>
            <a:ext cx="1060805" cy="860514"/>
            <a:chOff x="4613639" y="605262"/>
            <a:chExt cx="1060805" cy="86051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613639" y="1204166"/>
              <a:ext cx="106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Repositories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75550" y="4617878"/>
            <a:ext cx="1136975" cy="1029791"/>
            <a:chOff x="4613639" y="605262"/>
            <a:chExt cx="1136975" cy="102979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613639" y="1204166"/>
              <a:ext cx="11369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Catalogs</a:t>
              </a:r>
            </a:p>
            <a:p>
              <a:pPr algn="ctr"/>
              <a:r>
                <a:rPr lang="en-US" sz="1100" dirty="0" smtClean="0"/>
                <a:t>(Object Storage)</a:t>
              </a:r>
            </a:p>
          </p:txBody>
        </p:sp>
      </p:grpSp>
      <p:cxnSp>
        <p:nvCxnSpPr>
          <p:cNvPr id="69" name="Straight Arrow Connector 68"/>
          <p:cNvCxnSpPr>
            <a:stCxn id="9" idx="2"/>
            <a:endCxn id="58" idx="0"/>
          </p:cNvCxnSpPr>
          <p:nvPr/>
        </p:nvCxnSpPr>
        <p:spPr>
          <a:xfrm flipH="1">
            <a:off x="3251305" y="4015131"/>
            <a:ext cx="11022" cy="60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18" y="3008243"/>
            <a:ext cx="223231" cy="2232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58" y="4870571"/>
            <a:ext cx="223231" cy="2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327" y="122664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Package Manifest File deployment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5535" y="2066775"/>
            <a:ext cx="111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Package</a:t>
            </a:r>
          </a:p>
          <a:p>
            <a:r>
              <a:rPr lang="en-US" sz="1100" dirty="0" smtClean="0"/>
              <a:t>Manifest Files</a:t>
            </a:r>
            <a:endParaRPr lang="en-US" sz="1100" dirty="0"/>
          </a:p>
        </p:txBody>
      </p:sp>
      <p:cxnSp>
        <p:nvCxnSpPr>
          <p:cNvPr id="29" name="Straight Arrow Connector 28"/>
          <p:cNvCxnSpPr>
            <a:stCxn id="66" idx="2"/>
            <a:endCxn id="70" idx="0"/>
          </p:cNvCxnSpPr>
          <p:nvPr/>
        </p:nvCxnSpPr>
        <p:spPr>
          <a:xfrm>
            <a:off x="6473747" y="2563842"/>
            <a:ext cx="0" cy="58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5782496" y="2012252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6176898" y="2731034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344958" y="3944531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Straight Arrow Connector 37"/>
          <p:cNvCxnSpPr>
            <a:stCxn id="60" idx="3"/>
            <a:endCxn id="66" idx="1"/>
          </p:cNvCxnSpPr>
          <p:nvPr/>
        </p:nvCxnSpPr>
        <p:spPr>
          <a:xfrm flipV="1">
            <a:off x="5563304" y="2319167"/>
            <a:ext cx="719674" cy="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8683" y="1883596"/>
            <a:ext cx="363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1200" dirty="0" smtClean="0"/>
              <a:t>Developer </a:t>
            </a:r>
            <a:r>
              <a:rPr lang="en-US" sz="1200" b="1" i="1" dirty="0" smtClean="0"/>
              <a:t>searches </a:t>
            </a:r>
            <a:r>
              <a:rPr lang="en-US" sz="1200" dirty="0" smtClean="0"/>
              <a:t>and </a:t>
            </a:r>
            <a:r>
              <a:rPr lang="en-US" sz="1200" b="1" i="1" dirty="0" smtClean="0"/>
              <a:t>discovers</a:t>
            </a:r>
            <a:r>
              <a:rPr lang="en-US" sz="1200" dirty="0" smtClean="0"/>
              <a:t> OpenWhisk packages described by the </a:t>
            </a:r>
            <a:r>
              <a:rPr lang="en-US" sz="1200" b="1" i="1" dirty="0" smtClean="0"/>
              <a:t>Package Manifest </a:t>
            </a:r>
            <a:r>
              <a:rPr lang="en-US" sz="1200" dirty="0" smtClean="0"/>
              <a:t>in one or more Catalogs, that can: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Help analyze, augment and annotate application information and data.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/>
              <a:t>Add value added functionality to a base application or workflow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38683" y="4669202"/>
            <a:ext cx="3636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Creates OpenWhisk </a:t>
            </a:r>
            <a:r>
              <a:rPr lang="en-US" sz="1200" b="1" i="1" dirty="0" smtClean="0"/>
              <a:t>Deployment Files </a:t>
            </a:r>
            <a:r>
              <a:rPr lang="en-US" sz="1200" dirty="0" smtClean="0"/>
              <a:t>for one or more target OpenWhisk enabled Clouds, with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Parameter values for desired target environment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Appropriate Credentials and configurations for chosen Event Sources and Feeds. </a:t>
            </a:r>
          </a:p>
          <a:p>
            <a:pPr marL="171450" indent="-171450">
              <a:buFont typeface="+mj-lt"/>
              <a:buAutoNum type="arabicPeriod" startAt="3"/>
            </a:pPr>
            <a:endParaRPr lang="en-US" sz="900" dirty="0"/>
          </a:p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Deploys </a:t>
            </a:r>
            <a:r>
              <a:rPr lang="en-US" sz="1200" b="1" i="1" dirty="0" smtClean="0"/>
              <a:t>Packages </a:t>
            </a:r>
            <a:r>
              <a:rPr lang="en-US" sz="1200" dirty="0" smtClean="0"/>
              <a:t>(i.e., Actions, Triggers, Feeds, etc.) to OpenWhisk enabled Clouds, using,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b="1" i="1" dirty="0" smtClean="0"/>
              <a:t>Package Manifest </a:t>
            </a:r>
            <a:r>
              <a:rPr lang="en-US" sz="1200" dirty="0" smtClean="0"/>
              <a:t>and </a:t>
            </a:r>
            <a:r>
              <a:rPr lang="en-US" sz="1200" b="1" i="1" dirty="0" smtClean="0"/>
              <a:t>Deployment File(s)</a:t>
            </a:r>
            <a:r>
              <a:rPr lang="en-US" sz="1200" dirty="0" smtClean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8683" y="3269852"/>
            <a:ext cx="363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2"/>
            </a:pPr>
            <a:r>
              <a:rPr lang="en-US" sz="1200" dirty="0" smtClean="0"/>
              <a:t>Imports Open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</a:t>
            </a:r>
            <a:r>
              <a:rPr lang="en-US" sz="1200" dirty="0" smtClean="0"/>
              <a:t> </a:t>
            </a:r>
            <a:r>
              <a:rPr lang="en-US" sz="1200" b="1" i="1" dirty="0" smtClean="0"/>
              <a:t>Files</a:t>
            </a:r>
            <a:r>
              <a:rPr lang="en-US" sz="1200" dirty="0" smtClean="0"/>
              <a:t> and related code and artifacts into development tooling, including: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Project and Application (source code) Repositories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Integrated Development Environments (IDEs)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Cloud-based design, workflow</a:t>
            </a:r>
            <a:r>
              <a:rPr lang="en-US" sz="1200" dirty="0"/>
              <a:t> </a:t>
            </a:r>
            <a:r>
              <a:rPr lang="en-US" sz="1200" dirty="0" smtClean="0"/>
              <a:t>and application workspaces.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708298" y="1889027"/>
            <a:ext cx="1136975" cy="1029791"/>
            <a:chOff x="4613639" y="605262"/>
            <a:chExt cx="1136975" cy="102979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613639" y="1204166"/>
              <a:ext cx="11369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Catalogs</a:t>
              </a:r>
            </a:p>
            <a:p>
              <a:pPr algn="ctr"/>
              <a:r>
                <a:rPr lang="en-US" sz="1100" dirty="0" smtClean="0"/>
                <a:t>(Object Storage)</a:t>
              </a:r>
            </a:p>
          </p:txBody>
        </p:sp>
      </p:grpSp>
      <p:cxnSp>
        <p:nvCxnSpPr>
          <p:cNvPr id="69" name="Straight Arrow Connector 68"/>
          <p:cNvCxnSpPr>
            <a:stCxn id="62" idx="2"/>
            <a:endCxn id="96" idx="0"/>
          </p:cNvCxnSpPr>
          <p:nvPr/>
        </p:nvCxnSpPr>
        <p:spPr>
          <a:xfrm flipH="1">
            <a:off x="5989803" y="5141141"/>
            <a:ext cx="3" cy="25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06" y="2141720"/>
            <a:ext cx="223231" cy="22323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516771" y="4214934"/>
            <a:ext cx="888385" cy="926207"/>
            <a:chOff x="6028982" y="2490413"/>
            <a:chExt cx="1342245" cy="139939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483" y="2490413"/>
              <a:ext cx="555243" cy="74837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28982" y="3238784"/>
              <a:ext cx="1342245" cy="65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Deployment</a:t>
              </a:r>
            </a:p>
            <a:p>
              <a:pPr algn="ctr"/>
              <a:r>
                <a:rPr lang="en-US" sz="1100" dirty="0" smtClean="0"/>
                <a:t>File B</a:t>
              </a:r>
              <a:endParaRPr lang="en-US" sz="11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45613" y="4214934"/>
            <a:ext cx="888385" cy="926207"/>
            <a:chOff x="6028982" y="2490413"/>
            <a:chExt cx="1342245" cy="13993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483" y="2490413"/>
              <a:ext cx="555243" cy="748371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028982" y="3238784"/>
              <a:ext cx="1342245" cy="65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Deployment</a:t>
              </a:r>
            </a:p>
            <a:p>
              <a:pPr algn="ctr"/>
              <a:r>
                <a:rPr lang="en-US" sz="1100" dirty="0" smtClean="0"/>
                <a:t>File A</a:t>
              </a:r>
              <a:endParaRPr lang="en-US" sz="1100" dirty="0"/>
            </a:p>
          </p:txBody>
        </p:sp>
      </p:grpSp>
      <p:cxnSp>
        <p:nvCxnSpPr>
          <p:cNvPr id="63" name="Straight Arrow Connector 62"/>
          <p:cNvCxnSpPr>
            <a:stCxn id="70" idx="2"/>
            <a:endCxn id="53" idx="0"/>
          </p:cNvCxnSpPr>
          <p:nvPr/>
        </p:nvCxnSpPr>
        <p:spPr>
          <a:xfrm>
            <a:off x="6473747" y="3769725"/>
            <a:ext cx="487217" cy="44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7"/>
          <p:cNvSpPr>
            <a:spLocks noChangeArrowheads="1"/>
          </p:cNvSpPr>
          <p:nvPr/>
        </p:nvSpPr>
        <p:spPr bwMode="auto">
          <a:xfrm>
            <a:off x="5347845" y="5285122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FFFFFF"/>
                </a:solidFill>
              </a:rPr>
              <a:t>4</a:t>
            </a:r>
            <a:endParaRPr lang="en-US" sz="1100" dirty="0">
              <a:solidFill>
                <a:srgbClr val="FFFF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282978" y="1957388"/>
            <a:ext cx="477833" cy="606454"/>
            <a:chOff x="6951273" y="1778553"/>
            <a:chExt cx="477833" cy="6064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568" y="1778553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297" y="1835827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273" y="1895657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9" y="3149310"/>
            <a:ext cx="800536" cy="6204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Straight Arrow Connector 71"/>
          <p:cNvCxnSpPr>
            <a:stCxn id="70" idx="2"/>
            <a:endCxn id="56" idx="0"/>
          </p:cNvCxnSpPr>
          <p:nvPr/>
        </p:nvCxnSpPr>
        <p:spPr>
          <a:xfrm flipH="1">
            <a:off x="5989806" y="3769725"/>
            <a:ext cx="483941" cy="44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7" y="4294860"/>
            <a:ext cx="159149" cy="1591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73" y="4291812"/>
            <a:ext cx="159149" cy="1591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41" y="2122488"/>
            <a:ext cx="159149" cy="1591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1" y="5394659"/>
            <a:ext cx="834643" cy="64743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41" y="5402191"/>
            <a:ext cx="834643" cy="647433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54" idx="2"/>
            <a:endCxn id="98" idx="0"/>
          </p:cNvCxnSpPr>
          <p:nvPr/>
        </p:nvCxnSpPr>
        <p:spPr>
          <a:xfrm flipH="1">
            <a:off x="6960963" y="5141141"/>
            <a:ext cx="1" cy="2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86" y="5636461"/>
            <a:ext cx="223231" cy="22323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3" y="5648058"/>
            <a:ext cx="223231" cy="22323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555212" y="6030001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OpenWhisk</a:t>
            </a:r>
          </a:p>
          <a:p>
            <a:pPr algn="ctr"/>
            <a:r>
              <a:rPr lang="en-US" sz="1100" dirty="0" smtClean="0"/>
              <a:t>Serverless</a:t>
            </a:r>
          </a:p>
          <a:p>
            <a:pPr algn="ctr"/>
            <a:r>
              <a:rPr lang="en-US" sz="1100" dirty="0" smtClean="0"/>
              <a:t>Cloud A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33181" y="6022192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OpenWhisk</a:t>
            </a:r>
          </a:p>
          <a:p>
            <a:pPr algn="ctr"/>
            <a:r>
              <a:rPr lang="en-US" sz="1100" dirty="0" smtClean="0"/>
              <a:t>Serverless</a:t>
            </a:r>
          </a:p>
          <a:p>
            <a:pPr algn="ctr"/>
            <a:r>
              <a:rPr lang="en-US" sz="1100" dirty="0" smtClean="0"/>
              <a:t>Cloud 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97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13084</TotalTime>
  <Words>292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35</cp:revision>
  <dcterms:created xsi:type="dcterms:W3CDTF">2016-10-17T17:55:37Z</dcterms:created>
  <dcterms:modified xsi:type="dcterms:W3CDTF">2016-11-08T20:52:24Z</dcterms:modified>
</cp:coreProperties>
</file>