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57" r:id="rId4"/>
    <p:sldId id="261" r:id="rId5"/>
    <p:sldId id="280" r:id="rId6"/>
    <p:sldId id="260" r:id="rId7"/>
    <p:sldId id="262" r:id="rId8"/>
    <p:sldId id="270" r:id="rId9"/>
    <p:sldId id="263" r:id="rId10"/>
    <p:sldId id="264" r:id="rId11"/>
    <p:sldId id="281" r:id="rId12"/>
    <p:sldId id="276" r:id="rId13"/>
    <p:sldId id="265" r:id="rId14"/>
    <p:sldId id="271" r:id="rId15"/>
    <p:sldId id="267" r:id="rId16"/>
    <p:sldId id="268" r:id="rId17"/>
    <p:sldId id="266" r:id="rId18"/>
    <p:sldId id="269" r:id="rId19"/>
    <p:sldId id="273" r:id="rId20"/>
    <p:sldId id="279" r:id="rId21"/>
    <p:sldId id="275" r:id="rId22"/>
    <p:sldId id="278" r:id="rId23"/>
    <p:sldId id="277" r:id="rId24"/>
    <p:sldId id="274" r:id="rId25"/>
    <p:sldId id="2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09" autoAdjust="0"/>
  </p:normalViewPr>
  <p:slideViewPr>
    <p:cSldViewPr>
      <p:cViewPr varScale="1">
        <p:scale>
          <a:sx n="115" d="100"/>
          <a:sy n="115" d="100"/>
        </p:scale>
        <p:origin x="-9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91A88-B9A4-409B-AB24-C52647EBC6C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563E-B3DA-4A9B-93AD-A80D3C89C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right side is the picture called “Statue of a miner”. I snapped it 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Hora</a:t>
            </a:r>
            <a:r>
              <a:rPr lang="en-US" baseline="0" dirty="0" smtClean="0"/>
              <a:t>, Czech </a:t>
            </a:r>
            <a:r>
              <a:rPr lang="en-US" baseline="0" dirty="0" err="1" smtClean="0"/>
              <a:t>Repulbic</a:t>
            </a:r>
            <a:r>
              <a:rPr lang="en-US" baseline="0" dirty="0" smtClean="0"/>
              <a:t> about 10 years ago. More specifically, it is a statute of a miner mining for </a:t>
            </a:r>
            <a:r>
              <a:rPr lang="en-US" baseline="0" dirty="0" err="1" smtClean="0"/>
              <a:t>sivler</a:t>
            </a:r>
            <a:r>
              <a:rPr lang="en-US" baseline="0" dirty="0" smtClean="0"/>
              <a:t> for a state mint. It was a heavy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5563E-B3DA-4A9B-93AD-A80D3C89C0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5563E-B3DA-4A9B-93AD-A80D3C89C02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4/17/2014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4/17/2014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4/17/2014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tratosphere.eu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ahout.apache.org/users/dim-reduction/ssvd.html" TargetMode="External"/><Relationship Id="rId2" Type="http://schemas.openxmlformats.org/officeDocument/2006/relationships/hyperlink" Target="http://mahout.apache.org/users/sparkbindings/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atheringthrutechdays.blogspo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86200"/>
            <a:ext cx="7086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Mahout </a:t>
            </a:r>
            <a:r>
              <a:rPr lang="en-US" dirty="0" err="1" smtClean="0"/>
              <a:t>Scala</a:t>
            </a:r>
            <a:r>
              <a:rPr lang="en-US" dirty="0" smtClean="0"/>
              <a:t> and Spark Bindings:</a:t>
            </a:r>
            <a:br>
              <a:rPr lang="en-US" dirty="0" smtClean="0"/>
            </a:br>
            <a:r>
              <a:rPr lang="en-US" sz="2200" dirty="0" smtClean="0"/>
              <a:t>Bringing algebraic semantics 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Dmitriy Lyubimov </a:t>
            </a:r>
            <a:br>
              <a:rPr lang="en-US" dirty="0" smtClean="0"/>
            </a:br>
            <a:r>
              <a:rPr lang="en-US" dirty="0" smtClean="0"/>
              <a:t>2014</a:t>
            </a:r>
            <a:endParaRPr lang="en-US" dirty="0"/>
          </a:p>
        </p:txBody>
      </p:sp>
      <p:pic>
        <p:nvPicPr>
          <p:cNvPr id="1028" name="Picture 4" descr="https://cms.apache.org/mahout/wc/browse/dlyubimov-9KUud5/trunk/content/images/mantle-asf.png?action=stat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1381124" cy="543835"/>
          </a:xfrm>
          <a:prstGeom prst="rect">
            <a:avLst/>
          </a:prstGeom>
          <a:noFill/>
        </p:spPr>
      </p:pic>
      <p:pic>
        <p:nvPicPr>
          <p:cNvPr id="1026" name="Picture 2" descr="https://cms.apache.org/mahout/wc/browse/dlyubimov-9KUud5/trunk/content/images/mahout-logo-100.png?action=stat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006226">
            <a:off x="1007894" y="2021958"/>
            <a:ext cx="2276475" cy="952500"/>
          </a:xfrm>
          <a:prstGeom prst="rect">
            <a:avLst/>
          </a:prstGeom>
          <a:noFill/>
        </p:spPr>
      </p:pic>
      <p:pic>
        <p:nvPicPr>
          <p:cNvPr id="1030" name="Picture 6" descr="Spira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97274">
            <a:off x="2583113" y="2860325"/>
            <a:ext cx="381000" cy="561234"/>
          </a:xfrm>
          <a:prstGeom prst="rect">
            <a:avLst/>
          </a:prstGeom>
          <a:noFill/>
        </p:spPr>
      </p:pic>
      <p:pic>
        <p:nvPicPr>
          <p:cNvPr id="1032" name="Picture 8" descr="http://spark.apache.org/images/spark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3312998">
            <a:off x="4191000" y="2209800"/>
            <a:ext cx="1291506" cy="685800"/>
          </a:xfrm>
          <a:prstGeom prst="rect">
            <a:avLst/>
          </a:prstGeom>
          <a:noFill/>
        </p:spPr>
      </p:pic>
      <p:pic>
        <p:nvPicPr>
          <p:cNvPr id="1034" name="Picture 10" descr="https://cms.apache.org/mahout/wc/browse/dlyubimov-9KUud5/trunk/content/images/mantle-hadoop.png?action=static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682815">
            <a:off x="2321172" y="2297558"/>
            <a:ext cx="3289801" cy="1295400"/>
          </a:xfrm>
          <a:prstGeom prst="rect">
            <a:avLst/>
          </a:prstGeom>
          <a:noFill/>
        </p:spPr>
      </p:pic>
      <p:pic>
        <p:nvPicPr>
          <p:cNvPr id="10" name="Picture 12" descr="A statue of a min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-76200"/>
            <a:ext cx="2670048" cy="400007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8000"/>
              </a:srgbClr>
            </a:outerShdw>
            <a:softEdge rad="635000"/>
          </a:effectLst>
        </p:spPr>
      </p:pic>
      <p:pic>
        <p:nvPicPr>
          <p:cNvPr id="1038" name="Picture 14" descr="R 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8866652">
            <a:off x="3580764" y="1572975"/>
            <a:ext cx="601579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Delayed execution </a:t>
            </a:r>
            <a:r>
              <a:rPr lang="en-US" smtClean="0"/>
              <a:t>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048000" cy="49377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Optimizer action</a:t>
            </a:r>
          </a:p>
          <a:p>
            <a:pPr lvl="1"/>
            <a:r>
              <a:rPr lang="en-US" dirty="0" smtClean="0"/>
              <a:t>Defines optimization granularity</a:t>
            </a:r>
          </a:p>
          <a:p>
            <a:pPr lvl="1"/>
            <a:r>
              <a:rPr lang="en-US" dirty="0" smtClean="0"/>
              <a:t>Guarantees the result will be formed in its entirety</a:t>
            </a:r>
          </a:p>
          <a:p>
            <a:endParaRPr lang="en-US" dirty="0" smtClean="0"/>
          </a:p>
          <a:p>
            <a:r>
              <a:rPr lang="en-US" dirty="0" smtClean="0"/>
              <a:t>Computational action</a:t>
            </a:r>
          </a:p>
          <a:p>
            <a:pPr lvl="1"/>
            <a:r>
              <a:rPr lang="en-US" dirty="0" smtClean="0"/>
              <a:t>Actually triggers Spark action</a:t>
            </a:r>
          </a:p>
          <a:p>
            <a:r>
              <a:rPr lang="en-US" dirty="0" smtClean="0"/>
              <a:t>Optimizer actions are implicitly triggered by computation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657600" y="1216152"/>
            <a:ext cx="5016246" cy="493776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Example: A = B’U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Logical DAG: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drmB.t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%*%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drmU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Physical DAG: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drmA.checkpoint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drmA.writeDrm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(path)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drmB.t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%*%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drmU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writeDRM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(path)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computational paths</a:t>
            </a:r>
            <a:endParaRPr lang="en-US" dirty="0"/>
          </a:p>
        </p:txBody>
      </p:sp>
      <p:sp>
        <p:nvSpPr>
          <p:cNvPr id="1026" name="AutoShape 2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nline image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Administrator\Downloads\ss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507842" cy="5106207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4572000" y="1219200"/>
            <a:ext cx="0" cy="510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Checkpoint caching (maps 1:1 to Spark)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latin typeface="+mj-lt"/>
              </a:rPr>
              <a:t>Checkpoint</a:t>
            </a:r>
            <a:r>
              <a:rPr lang="en-US" dirty="0" smtClean="0"/>
              <a:t> caching is a combination of </a:t>
            </a:r>
            <a:r>
              <a:rPr lang="en-US" b="1" dirty="0" smtClean="0"/>
              <a:t>None </a:t>
            </a:r>
            <a:r>
              <a:rPr lang="en-US" dirty="0" smtClean="0"/>
              <a:t>| </a:t>
            </a:r>
            <a:r>
              <a:rPr lang="en-US" b="1" dirty="0" smtClean="0"/>
              <a:t>in-memory | disk | serialized | replicated</a:t>
            </a:r>
            <a:r>
              <a:rPr lang="en-US" dirty="0" smtClean="0"/>
              <a:t> options</a:t>
            </a:r>
          </a:p>
          <a:p>
            <a:endParaRPr lang="en-US" dirty="0" smtClean="0"/>
          </a:p>
          <a:p>
            <a:r>
              <a:rPr lang="en-US" dirty="0" smtClean="0"/>
              <a:t>Method “checkpoint()” signature: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checkpoint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sLevel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StorageLevel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StorageLevel.MEMORY_ONLY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CheckpointedDrm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[K]</a:t>
            </a:r>
          </a:p>
          <a:p>
            <a:pPr lvl="1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Unpin data when no longer needed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drmA.uncache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Geometry (size) of operands</a:t>
            </a:r>
          </a:p>
          <a:p>
            <a:r>
              <a:rPr lang="en-US" dirty="0" smtClean="0"/>
              <a:t>Orientation of operands</a:t>
            </a:r>
          </a:p>
          <a:p>
            <a:r>
              <a:rPr lang="en-US" dirty="0" smtClean="0"/>
              <a:t>Whether identically partitioned</a:t>
            </a:r>
          </a:p>
          <a:p>
            <a:r>
              <a:rPr lang="en-US" dirty="0" smtClean="0"/>
              <a:t>Whether computational paths are shared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E. g.: Matrix multiplication:</a:t>
            </a:r>
          </a:p>
          <a:p>
            <a:r>
              <a:rPr lang="en-US" dirty="0" smtClean="0"/>
              <a:t>5 physical operators for </a:t>
            </a:r>
            <a:r>
              <a:rPr lang="en-US" dirty="0" err="1" smtClean="0"/>
              <a:t>drmA</a:t>
            </a:r>
            <a:r>
              <a:rPr lang="en-US" dirty="0" smtClean="0"/>
              <a:t> %*% </a:t>
            </a:r>
            <a:r>
              <a:rPr lang="en-US" dirty="0" err="1" smtClean="0"/>
              <a:t>drmB</a:t>
            </a:r>
            <a:endParaRPr lang="en-US" dirty="0" smtClean="0"/>
          </a:p>
          <a:p>
            <a:r>
              <a:rPr lang="en-US" dirty="0" smtClean="0"/>
              <a:t>2 operators for </a:t>
            </a:r>
            <a:r>
              <a:rPr lang="en-US" dirty="0" err="1" smtClean="0"/>
              <a:t>drmA</a:t>
            </a:r>
            <a:r>
              <a:rPr lang="en-US" dirty="0" smtClean="0"/>
              <a:t> %*% </a:t>
            </a:r>
            <a:r>
              <a:rPr lang="en-US" dirty="0" err="1" smtClean="0"/>
              <a:t>inCoreA</a:t>
            </a:r>
            <a:endParaRPr lang="en-US" dirty="0" smtClean="0"/>
          </a:p>
          <a:p>
            <a:r>
              <a:rPr lang="en-US" dirty="0" smtClean="0"/>
              <a:t>1 operator for </a:t>
            </a:r>
            <a:r>
              <a:rPr lang="en-US" dirty="0" err="1" smtClean="0"/>
              <a:t>drm</a:t>
            </a:r>
            <a:r>
              <a:rPr lang="en-US" dirty="0" smtClean="0"/>
              <a:t> A %*% x </a:t>
            </a:r>
          </a:p>
          <a:p>
            <a:r>
              <a:rPr lang="en-US" dirty="0" smtClean="0"/>
              <a:t>1 operator for x %*% </a:t>
            </a:r>
            <a:r>
              <a:rPr lang="en-US" dirty="0" err="1" smtClean="0"/>
              <a:t>drmA</a:t>
            </a:r>
            <a:endParaRPr lang="en-US" dirty="0" smtClean="0"/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Stack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2133600"/>
            <a:ext cx="5257800" cy="990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Logical translation layer 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(Optimizer)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4399" y="1295399"/>
            <a:ext cx="7467599" cy="685800"/>
            <a:chOff x="2896496" y="4366846"/>
            <a:chExt cx="2459915" cy="738554"/>
          </a:xfrm>
        </p:grpSpPr>
        <p:sp>
          <p:nvSpPr>
            <p:cNvPr id="13" name="Rounded Rectangle 12"/>
            <p:cNvSpPr/>
            <p:nvPr/>
          </p:nvSpPr>
          <p:spPr>
            <a:xfrm>
              <a:off x="2896496" y="4366846"/>
              <a:ext cx="2459915" cy="73855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Algebraic DSL (“syntactic sugar”)</a:t>
              </a:r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Picture 6" descr="Spira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56007" y="4777155"/>
              <a:ext cx="50301" cy="228600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3048000" y="4419600"/>
            <a:ext cx="1832207" cy="1831172"/>
            <a:chOff x="3657600" y="4267200"/>
            <a:chExt cx="1398444" cy="1842651"/>
          </a:xfrm>
        </p:grpSpPr>
        <p:sp>
          <p:nvSpPr>
            <p:cNvPr id="6" name="Rounded Rectangle 5"/>
            <p:cNvSpPr/>
            <p:nvPr/>
          </p:nvSpPr>
          <p:spPr>
            <a:xfrm>
              <a:off x="3657600" y="4267200"/>
              <a:ext cx="1221364" cy="17635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HDFS</a:t>
              </a:r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10" name="Picture 10" descr="https://cms.apache.org/mahout/wc/browse/dlyubimov-9KUud5/trunk/content/images/mantle-hadoop.png?action=stati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5760" y="5340686"/>
              <a:ext cx="1340284" cy="769165"/>
            </a:xfrm>
            <a:prstGeom prst="rect">
              <a:avLst/>
            </a:prstGeom>
            <a:noFill/>
          </p:spPr>
        </p:pic>
      </p:grpSp>
      <p:grpSp>
        <p:nvGrpSpPr>
          <p:cNvPr id="20" name="Group 19"/>
          <p:cNvGrpSpPr/>
          <p:nvPr/>
        </p:nvGrpSpPr>
        <p:grpSpPr>
          <a:xfrm>
            <a:off x="1066799" y="3809999"/>
            <a:ext cx="3581400" cy="533400"/>
            <a:chOff x="3048000" y="4191000"/>
            <a:chExt cx="4558145" cy="533400"/>
          </a:xfrm>
        </p:grpSpPr>
        <p:sp>
          <p:nvSpPr>
            <p:cNvPr id="17" name="Rounded Rectangle 16"/>
            <p:cNvSpPr/>
            <p:nvPr/>
          </p:nvSpPr>
          <p:spPr>
            <a:xfrm>
              <a:off x="3048000" y="4191000"/>
              <a:ext cx="4558145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Engine 1</a:t>
              </a:r>
              <a:endPara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" name="Picture 8" descr="http://spark.apache.org/images/spark-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36327" y="4267200"/>
              <a:ext cx="814484" cy="381000"/>
            </a:xfrm>
            <a:prstGeom prst="rect">
              <a:avLst/>
            </a:prstGeom>
            <a:noFill/>
          </p:spPr>
        </p:pic>
      </p:grpSp>
      <p:grpSp>
        <p:nvGrpSpPr>
          <p:cNvPr id="21" name="Group 20"/>
          <p:cNvGrpSpPr/>
          <p:nvPr/>
        </p:nvGrpSpPr>
        <p:grpSpPr>
          <a:xfrm>
            <a:off x="6477000" y="2057400"/>
            <a:ext cx="1905000" cy="4191000"/>
            <a:chOff x="4572000" y="2362200"/>
            <a:chExt cx="1905000" cy="4191000"/>
          </a:xfrm>
        </p:grpSpPr>
        <p:sp>
          <p:nvSpPr>
            <p:cNvPr id="19" name="Rounded Rectangle 18"/>
            <p:cNvSpPr/>
            <p:nvPr/>
          </p:nvSpPr>
          <p:spPr>
            <a:xfrm>
              <a:off x="4572000" y="2362200"/>
              <a:ext cx="1905000" cy="41910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In-core math</a:t>
              </a:r>
              <a:endPara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" name="Picture 2" descr="https://cms.apache.org/mahout/wc/browse/dlyubimov-9KUud5/trunk/content/images/mahout-logo-100.png?action=static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5181600" y="5943600"/>
              <a:ext cx="1092708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Rounded Rectangle 22"/>
          <p:cNvSpPr/>
          <p:nvPr/>
        </p:nvSpPr>
        <p:spPr>
          <a:xfrm>
            <a:off x="4800599" y="3809999"/>
            <a:ext cx="15240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Engine N …</a:t>
            </a:r>
          </a:p>
          <a:p>
            <a:pPr algn="ctr"/>
            <a:endParaRPr lang="en-US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???        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66799" y="4419599"/>
            <a:ext cx="1905000" cy="685800"/>
            <a:chOff x="457200" y="4191000"/>
            <a:chExt cx="1905000" cy="685800"/>
          </a:xfrm>
        </p:grpSpPr>
        <p:sp>
          <p:nvSpPr>
            <p:cNvPr id="25" name="Rounded Rectangle 24"/>
            <p:cNvSpPr/>
            <p:nvPr/>
          </p:nvSpPr>
          <p:spPr>
            <a:xfrm>
              <a:off x="457200" y="4191000"/>
              <a:ext cx="1905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Algebraic DSL</a:t>
              </a:r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6" name="Picture 6" descr="Spira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57400" y="4572000"/>
              <a:ext cx="152699" cy="212271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1066800" y="5181599"/>
            <a:ext cx="1904999" cy="990600"/>
            <a:chOff x="4654062" y="2362200"/>
            <a:chExt cx="2051537" cy="990600"/>
          </a:xfrm>
        </p:grpSpPr>
        <p:sp>
          <p:nvSpPr>
            <p:cNvPr id="28" name="Rounded Rectangle 27"/>
            <p:cNvSpPr/>
            <p:nvPr/>
          </p:nvSpPr>
          <p:spPr>
            <a:xfrm>
              <a:off x="4654062" y="2362200"/>
              <a:ext cx="2051537" cy="99060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In-core math</a:t>
              </a:r>
              <a:endPara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9" name="Picture 2" descr="https://cms.apache.org/mahout/wc/browse/dlyubimov-9KUud5/trunk/content/images/mahout-logo-100.png?action=static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5486400" y="2819400"/>
              <a:ext cx="1092708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Rectangle 30"/>
          <p:cNvSpPr/>
          <p:nvPr/>
        </p:nvSpPr>
        <p:spPr>
          <a:xfrm>
            <a:off x="914400" y="2057400"/>
            <a:ext cx="5486400" cy="4267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914400" y="3200400"/>
            <a:ext cx="548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24400" y="3200400"/>
            <a:ext cx="0" cy="3124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14400" y="3200400"/>
            <a:ext cx="381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6800" y="3276600"/>
            <a:ext cx="35814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Physical translation layer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800600" y="3276600"/>
            <a:ext cx="1524000" cy="457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translation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31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Customization: vertical block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Custom vertical block processing </a:t>
            </a:r>
          </a:p>
          <a:p>
            <a:pPr lvl="1"/>
            <a:r>
              <a:rPr lang="en-US" dirty="0" smtClean="0"/>
              <a:t>must produce blocks of the same height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A * 5.0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drmA.mapBlock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case (keys, block) =&gt;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block *= 5.0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keys -&gt; block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Customization: Externalizing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Externalizing raw RDD </a:t>
            </a:r>
          </a:p>
          <a:p>
            <a:pPr lvl="1"/>
            <a:r>
              <a:rPr lang="en-US" dirty="0" smtClean="0"/>
              <a:t>Triggers optimizer checkpoint implicitly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rawRdd:DrmRDD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[K] = drmA.rdd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Wrapping raw RDD into a DRM</a:t>
            </a:r>
          </a:p>
          <a:p>
            <a:pPr lvl="1"/>
            <a:r>
              <a:rPr lang="en-US" dirty="0" smtClean="0"/>
              <a:t>Stitching with data prep pipelines </a:t>
            </a:r>
          </a:p>
          <a:p>
            <a:pPr lvl="1"/>
            <a:r>
              <a:rPr lang="en-US" dirty="0" smtClean="0"/>
              <a:t>Building complex distributed algorithm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drmWrap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rdd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rddA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[, … ])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Broadcasting an in-core matrix or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cannot wrap in-core vector or matrix in a closure: they do not support Java serialization</a:t>
            </a:r>
          </a:p>
          <a:p>
            <a:pPr lvl="1"/>
            <a:r>
              <a:rPr lang="en-US" dirty="0" smtClean="0"/>
              <a:t>Use broadcast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Also may improve performance (e.g. set up Spark to broadcast via Torrent broadcast)</a:t>
            </a:r>
          </a:p>
          <a:p>
            <a:endParaRPr lang="en-US" dirty="0" smtClean="0"/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Example: Subtract vector xi from each row: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bcastXi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drmBroadcast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(xi)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drmA.mapBlock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case(keys, block) =&gt;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for (row &lt;- block) row -=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bcastXi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keys -&gt; block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Guinea Pigs – actionable lines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Thin QR</a:t>
            </a:r>
          </a:p>
          <a:p>
            <a:r>
              <a:rPr lang="en-US" dirty="0" smtClean="0"/>
              <a:t>Stochastic Singular Value Decomposition</a:t>
            </a:r>
          </a:p>
          <a:p>
            <a:r>
              <a:rPr lang="en-US" dirty="0" smtClean="0"/>
              <a:t>Stochastic PCA (MAHOUT-817 re-flow)</a:t>
            </a:r>
          </a:p>
          <a:p>
            <a:r>
              <a:rPr lang="en-US" dirty="0" smtClean="0"/>
              <a:t>Co-occurrence analysis recommender (aka RSJ)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i="1" dirty="0" smtClean="0"/>
              <a:t>Actionable lines of code (-blanks -comments -CLI)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733800"/>
          <a:ext cx="7848600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Thin 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(d)</a:t>
                      </a:r>
                      <a:r>
                        <a:rPr lang="en-US" dirty="0" err="1" smtClean="0"/>
                        <a:t>ssvd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(d)</a:t>
                      </a:r>
                      <a:r>
                        <a:rPr lang="en-US" dirty="0" err="1" smtClean="0"/>
                        <a:t>spca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 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In-core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Scala</a:t>
                      </a:r>
                      <a:r>
                        <a:rPr lang="en-US" baseline="0" smtClean="0"/>
                        <a:t>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DRM Spark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Mahout/Java/MR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~2581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~2581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dspca</a:t>
            </a:r>
            <a:r>
              <a:rPr lang="en-US" dirty="0" smtClean="0"/>
              <a:t> (tail)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… …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s_q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cross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s_b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inCoreBBt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drmBt.t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%*%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drmBt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.checkpoint(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StorageLevel.NONE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).collect -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c -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c.t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s_q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cross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s_q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* (xi dot xi)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inCoreUHat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d)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inCoreBBt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d.sqrt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drmU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drmQ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%*%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inCoreUHat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drmV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drmBt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%*%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inCoreUHat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%*%: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diagv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 /: s))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drmU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(::, 0 until k),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drmV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(::, 0 until k), s(0 until k))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for an ideal ML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b="1" dirty="0" smtClean="0"/>
              <a:t>		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Wanted:</a:t>
            </a:r>
            <a:b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 R (</a:t>
            </a:r>
            <a:r>
              <a:rPr lang="en-US" dirty="0" err="1" smtClean="0"/>
              <a:t>Matlab</a:t>
            </a:r>
            <a:r>
              <a:rPr lang="en-US" dirty="0" smtClean="0"/>
              <a:t>)-like semantics and type system that covers</a:t>
            </a:r>
          </a:p>
          <a:p>
            <a:pPr marL="788670" lvl="1" indent="-514350"/>
            <a:r>
              <a:rPr lang="en-US" dirty="0" smtClean="0">
                <a:solidFill>
                  <a:srgbClr val="FF0000"/>
                </a:solidFill>
              </a:rPr>
              <a:t>Linear Algebra</a:t>
            </a:r>
            <a:r>
              <a:rPr lang="en-US" dirty="0" smtClean="0"/>
              <a:t>, Stats and 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Modern programming language qualities</a:t>
            </a:r>
          </a:p>
          <a:p>
            <a:pPr marL="788670" lvl="1" indent="-514350"/>
            <a:r>
              <a:rPr lang="en-US" dirty="0" smtClean="0"/>
              <a:t>Functional programming</a:t>
            </a:r>
          </a:p>
          <a:p>
            <a:pPr marL="788670" lvl="1" indent="-514350"/>
            <a:r>
              <a:rPr lang="en-US" dirty="0" smtClean="0"/>
              <a:t>Object Oriented programming</a:t>
            </a:r>
          </a:p>
          <a:p>
            <a:pPr marL="788670" lvl="1" indent="-514350"/>
            <a:r>
              <a:rPr lang="en-US" dirty="0" smtClean="0"/>
              <a:t>Sensible byte code Performance</a:t>
            </a:r>
          </a:p>
          <a:p>
            <a:pPr marL="788670" lvl="1" indent="-514350"/>
            <a:r>
              <a:rPr lang="en-US" dirty="0" smtClean="0"/>
              <a:t>A Big Plus: Scripting and Interactive shell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Distributed scalability </a:t>
            </a:r>
            <a:br>
              <a:rPr lang="en-US" dirty="0" smtClean="0"/>
            </a:br>
            <a:r>
              <a:rPr lang="en-US" dirty="0" smtClean="0"/>
              <a:t>with a sensible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Collection of off-the-shelf building blocks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and algorithms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Visualization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i="1" dirty="0" smtClean="0"/>
              <a:t>Mahout </a:t>
            </a:r>
            <a:r>
              <a:rPr lang="en-US" i="1" dirty="0" err="1" smtClean="0"/>
              <a:t>Scala</a:t>
            </a:r>
            <a:r>
              <a:rPr lang="en-US" i="1" dirty="0" smtClean="0"/>
              <a:t> &amp; Spark Bindings aim to address (1-a), (2), (3), (4).</a:t>
            </a:r>
            <a:endParaRPr lang="en-US" i="1" dirty="0"/>
          </a:p>
        </p:txBody>
      </p:sp>
      <p:pic>
        <p:nvPicPr>
          <p:cNvPr id="4" name="Picture 6" descr="Spir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514600"/>
            <a:ext cx="381000" cy="561234"/>
          </a:xfrm>
          <a:prstGeom prst="rect">
            <a:avLst/>
          </a:prstGeom>
          <a:noFill/>
        </p:spPr>
      </p:pic>
      <p:pic>
        <p:nvPicPr>
          <p:cNvPr id="5" name="Picture 8" descr="http://spark.apache.org/images/spark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886200"/>
            <a:ext cx="717503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Shell &amp; Scripting!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403" t="38281" r="36478" b="20661"/>
          <a:stretch>
            <a:fillRect/>
          </a:stretch>
        </p:blipFill>
        <p:spPr bwMode="auto">
          <a:xfrm>
            <a:off x="228600" y="1143000"/>
            <a:ext cx="872284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Side-effects are not like in R</a:t>
            </a:r>
          </a:p>
          <a:p>
            <a:pPr lvl="1"/>
            <a:r>
              <a:rPr lang="en-US" i="1" dirty="0" smtClean="0"/>
              <a:t>In-core:</a:t>
            </a:r>
            <a:r>
              <a:rPr lang="en-US" dirty="0" smtClean="0"/>
              <a:t> no copy-on-write semantics</a:t>
            </a:r>
          </a:p>
          <a:p>
            <a:pPr lvl="1"/>
            <a:r>
              <a:rPr lang="en-US" i="1" dirty="0" smtClean="0"/>
              <a:t>Distributed:</a:t>
            </a:r>
            <a:r>
              <a:rPr lang="en-US" dirty="0" smtClean="0"/>
              <a:t> Cache policies without serialization may cause cached blocks experience side effects from subsequent actions </a:t>
            </a:r>
          </a:p>
          <a:p>
            <a:pPr lvl="2"/>
            <a:r>
              <a:rPr lang="en-US" dirty="0" smtClean="0"/>
              <a:t>Use something like MEMORY_DISK_SER for cached parents of pipelines with side effects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Beware of naïve and verbatim translations of in-core methods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High level Math,  Algebraic and Data Frames logical semantic constructs </a:t>
            </a:r>
          </a:p>
          <a:p>
            <a:pPr lvl="1"/>
            <a:r>
              <a:rPr lang="en-US" dirty="0" smtClean="0"/>
              <a:t>R-like (</a:t>
            </a:r>
            <a:r>
              <a:rPr lang="en-US" dirty="0" err="1" smtClean="0"/>
              <a:t>Matlab</a:t>
            </a:r>
            <a:r>
              <a:rPr lang="en-US" dirty="0" smtClean="0"/>
              <a:t>-like), easy to prototype, read, maintain, customize</a:t>
            </a:r>
          </a:p>
          <a:p>
            <a:r>
              <a:rPr lang="en-US" dirty="0" smtClean="0"/>
              <a:t>Operator-centric: same operator semantics regardless of operand types</a:t>
            </a:r>
          </a:p>
          <a:p>
            <a:r>
              <a:rPr lang="en-US" dirty="0" err="1" smtClean="0"/>
              <a:t>Strategical</a:t>
            </a:r>
            <a:r>
              <a:rPr lang="en-US" dirty="0" smtClean="0"/>
              <a:t> notion: Portability of logical semantic constructs</a:t>
            </a:r>
          </a:p>
          <a:p>
            <a:pPr lvl="1"/>
            <a:r>
              <a:rPr lang="en-US" dirty="0" smtClean="0"/>
              <a:t>Write once, run anywhere</a:t>
            </a:r>
          </a:p>
          <a:p>
            <a:r>
              <a:rPr lang="en-US" dirty="0" smtClean="0"/>
              <a:t>Cost-based &amp; Rewriting Optimizer</a:t>
            </a:r>
          </a:p>
          <a:p>
            <a:r>
              <a:rPr lang="en-US" dirty="0" smtClean="0"/>
              <a:t>Tactical notion: low cost POC, sensible in-memory computation performance</a:t>
            </a:r>
          </a:p>
          <a:p>
            <a:pPr lvl="1"/>
            <a:r>
              <a:rPr lang="en-US" dirty="0" smtClean="0"/>
              <a:t>Spark</a:t>
            </a:r>
          </a:p>
          <a:p>
            <a:r>
              <a:rPr lang="en-US" dirty="0" smtClean="0"/>
              <a:t>Strong programming language environment (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Scriptable &amp; interactive shell (extra bonus)</a:t>
            </a:r>
          </a:p>
          <a:p>
            <a:r>
              <a:rPr lang="en-US" dirty="0" smtClean="0"/>
              <a:t>Compatibility with the rest of Mahout solvers via DRM persistence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Breeze: </a:t>
            </a:r>
          </a:p>
          <a:p>
            <a:pPr lvl="1"/>
            <a:r>
              <a:rPr lang="en-US" dirty="0" smtClean="0"/>
              <a:t>Excellent math and linear algebra DSL</a:t>
            </a:r>
          </a:p>
          <a:p>
            <a:pPr lvl="2"/>
            <a:r>
              <a:rPr lang="en-US" dirty="0" smtClean="0"/>
              <a:t>In-core only</a:t>
            </a:r>
          </a:p>
          <a:p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A collection of ML on Spark </a:t>
            </a:r>
          </a:p>
          <a:p>
            <a:pPr lvl="2"/>
            <a:r>
              <a:rPr lang="en-US" dirty="0" smtClean="0"/>
              <a:t>tightly coupled to Spark</a:t>
            </a:r>
          </a:p>
          <a:p>
            <a:pPr lvl="2"/>
            <a:r>
              <a:rPr lang="en-US" dirty="0" smtClean="0"/>
              <a:t>not an environment</a:t>
            </a:r>
          </a:p>
          <a:p>
            <a:r>
              <a:rPr lang="en-US" dirty="0" smtClean="0"/>
              <a:t>MLI</a:t>
            </a:r>
          </a:p>
          <a:p>
            <a:pPr lvl="1"/>
            <a:r>
              <a:rPr lang="en-US" dirty="0" smtClean="0"/>
              <a:t>Tightly coupled to Spark</a:t>
            </a:r>
          </a:p>
          <a:p>
            <a:r>
              <a:rPr lang="en-US" dirty="0" err="1" smtClean="0"/>
              <a:t>SystemML</a:t>
            </a:r>
            <a:endParaRPr lang="en-US" dirty="0" smtClean="0"/>
          </a:p>
          <a:p>
            <a:pPr lvl="1"/>
            <a:r>
              <a:rPr lang="en-US" dirty="0" smtClean="0"/>
              <a:t>Advanced cost-based optimization</a:t>
            </a:r>
          </a:p>
          <a:p>
            <a:pPr lvl="2"/>
            <a:r>
              <a:rPr lang="en-US" dirty="0" smtClean="0"/>
              <a:t>Tightly bound to a specific resource manager(?)</a:t>
            </a:r>
          </a:p>
          <a:p>
            <a:pPr lvl="2"/>
            <a:r>
              <a:rPr lang="en-US" dirty="0" smtClean="0"/>
              <a:t>+ yet another language</a:t>
            </a:r>
          </a:p>
          <a:p>
            <a:r>
              <a:rPr lang="en-US" dirty="0" smtClean="0"/>
              <a:t>Julia (closest conceptually)</a:t>
            </a:r>
          </a:p>
          <a:p>
            <a:pPr lvl="1"/>
            <a:r>
              <a:rPr lang="en-US" dirty="0" smtClean="0"/>
              <a:t>+ yet another language</a:t>
            </a:r>
          </a:p>
          <a:p>
            <a:pPr lvl="1"/>
            <a:r>
              <a:rPr lang="en-US" dirty="0" smtClean="0"/>
              <a:t>+ yet another backend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Wanted and WIP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Frames DSL API &amp; physical layer(M-1490)</a:t>
            </a:r>
          </a:p>
          <a:p>
            <a:pPr lvl="1"/>
            <a:r>
              <a:rPr lang="en-US" dirty="0" smtClean="0"/>
              <a:t>E.g. For standardizing feature </a:t>
            </a:r>
            <a:r>
              <a:rPr lang="en-US" dirty="0" err="1" smtClean="0"/>
              <a:t>vectorization</a:t>
            </a:r>
            <a:r>
              <a:rPr lang="en-US" dirty="0" smtClean="0"/>
              <a:t> in Mahout</a:t>
            </a:r>
          </a:p>
          <a:p>
            <a:pPr lvl="1"/>
            <a:r>
              <a:rPr lang="en-US" dirty="0" smtClean="0"/>
              <a:t>E.g. For custom business rules scripting</a:t>
            </a:r>
          </a:p>
          <a:p>
            <a:r>
              <a:rPr lang="en-US" i="1" dirty="0" smtClean="0"/>
              <a:t>“Bring Your Own Distributed Method” </a:t>
            </a:r>
            <a:r>
              <a:rPr lang="en-US" dirty="0" smtClean="0"/>
              <a:t>(</a:t>
            </a:r>
            <a:r>
              <a:rPr lang="en-US" b="1" u="sng" dirty="0" smtClean="0"/>
              <a:t>BYODM</a:t>
            </a:r>
            <a:r>
              <a:rPr lang="en-US" dirty="0" smtClean="0"/>
              <a:t>) – build out </a:t>
            </a:r>
            <a:r>
              <a:rPr lang="en-US" dirty="0" err="1" smtClean="0"/>
              <a:t>ScalaBindings</a:t>
            </a:r>
            <a:r>
              <a:rPr lang="en-US" dirty="0" smtClean="0"/>
              <a:t>’ “write once – run everywhere” collection of things</a:t>
            </a:r>
          </a:p>
          <a:p>
            <a:r>
              <a:rPr lang="en-US" dirty="0" smtClean="0"/>
              <a:t>Bindings for  </a:t>
            </a:r>
            <a:r>
              <a:rPr lang="en-US" dirty="0" smtClean="0">
                <a:hlinkClick r:id="rId2"/>
              </a:rPr>
              <a:t>http://Stratosphere.eu</a:t>
            </a:r>
            <a:endParaRPr lang="en-US" dirty="0" smtClean="0"/>
          </a:p>
          <a:p>
            <a:r>
              <a:rPr lang="en-US" dirty="0" smtClean="0"/>
              <a:t>Automatic parallelism adjustments </a:t>
            </a:r>
          </a:p>
          <a:p>
            <a:pPr lvl="1"/>
            <a:r>
              <a:rPr lang="en-US" dirty="0" smtClean="0"/>
              <a:t>Ability scale and balance problem to all available resources automatically</a:t>
            </a:r>
            <a:endParaRPr lang="en-US" dirty="0"/>
          </a:p>
          <a:p>
            <a:r>
              <a:rPr lang="en-US" dirty="0" smtClean="0"/>
              <a:t>For more, see Spark Bindings home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Spark Bindings </a:t>
            </a:r>
            <a:r>
              <a:rPr lang="en-US" dirty="0" smtClean="0">
                <a:hlinkClick r:id="rId2"/>
              </a:rPr>
              <a:t>http://mahout.apache.org/users/sparkbindings/home.html</a:t>
            </a:r>
            <a:endParaRPr lang="en-US" dirty="0" smtClean="0"/>
          </a:p>
          <a:p>
            <a:r>
              <a:rPr lang="en-US" dirty="0" smtClean="0"/>
              <a:t>Stochastic Singular Value Decomposition </a:t>
            </a:r>
            <a:r>
              <a:rPr lang="en-US" dirty="0" smtClean="0">
                <a:hlinkClick r:id="rId3"/>
              </a:rPr>
              <a:t>http://mahout.apache.org/users/dim-reduction/ssvd.html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dirty="0" smtClean="0">
                <a:hlinkClick r:id="rId4"/>
              </a:rPr>
              <a:t>http://weatheringthrutechdays.blogspot.com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/>
              <a:t>Scala</a:t>
            </a:r>
            <a:r>
              <a:rPr lang="en-US" dirty="0" smtClean="0"/>
              <a:t> &amp; Spark Bindings are: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Scala</a:t>
            </a:r>
            <a:r>
              <a:rPr lang="en-US" dirty="0" smtClean="0"/>
              <a:t> as programming/scripting environment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R-like DSL 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g =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bt.t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%*%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- c -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c.t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+ 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s_q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cross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s_q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* (xi dot xi)</a:t>
            </a:r>
            <a:b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Algebraic expression optimizer for distributed Linear Algebra</a:t>
            </a:r>
          </a:p>
          <a:p>
            <a:pPr lvl="1"/>
            <a:r>
              <a:rPr lang="en-US" dirty="0" smtClean="0"/>
              <a:t>Provides a translation layer to distributed engines: Spark, (…)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5257800" y="2971800"/>
            <a:ext cx="21458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Scala</a:t>
            </a:r>
            <a:r>
              <a:rPr lang="en-US" dirty="0" smtClean="0"/>
              <a:t> and Spark Bindings? (2)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data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8229600" cy="41757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Scalar real values (Double)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In-core vectors (2 types of sparse, 1 type of dense)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In-core matrices: sparse and dense</a:t>
            </a:r>
          </a:p>
          <a:p>
            <a:pPr lvl="1"/>
            <a:r>
              <a:rPr lang="en-US" dirty="0" smtClean="0"/>
              <a:t>A number of specialized 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Distributed Row Matrices (DRM)</a:t>
            </a:r>
          </a:p>
          <a:p>
            <a:pPr lvl="1"/>
            <a:r>
              <a:rPr lang="en-US" dirty="0" smtClean="0"/>
              <a:t>Compatible across Mahout MR and Spark solvers via persistence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26670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Dual representation of in-memory DRM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319294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572000" y="1219200"/>
            <a:ext cx="0" cy="495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219200"/>
            <a:ext cx="3690938" cy="253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4648200"/>
            <a:ext cx="4041648" cy="609600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Run LSA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drmU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drmV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s)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dssvd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(A)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724400" y="5334000"/>
            <a:ext cx="4041648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 inherits row keys of A automatically</a:t>
            </a:r>
          </a:p>
          <a:p>
            <a:r>
              <a:rPr lang="en-US" dirty="0" smtClean="0"/>
              <a:t>Special meaning of integer row keys for physical transpose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3962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724400" y="4038600"/>
            <a:ext cx="4041648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row key tracking: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Matrix, vector, scalar operators: in-core, </a:t>
            </a:r>
            <a:br>
              <a:rPr lang="en-US" dirty="0" smtClean="0"/>
            </a:br>
            <a:r>
              <a:rPr lang="en-US" dirty="0" smtClean="0"/>
              <a:t>out-of- core</a:t>
            </a:r>
          </a:p>
          <a:p>
            <a:r>
              <a:rPr lang="en-US" dirty="0" smtClean="0"/>
              <a:t>Slicing operators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Assignments (in-core only)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Vector-specific</a:t>
            </a:r>
          </a:p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%*%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drmB</a:t>
            </a: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%*% x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A.t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%*% A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* B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A(5 until 20, 3 until 40)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A(5, ::); A(5, 5)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x(a to b)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A(5, :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:) := x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 *= B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 -=: B; 1 /=: x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 dot y; x cross y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A.nrow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A.colSums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B.rowMeans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x.sum;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A.norm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(2) – decompositions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438400" cy="4937760"/>
          </a:xfrm>
        </p:spPr>
        <p:txBody>
          <a:bodyPr/>
          <a:lstStyle/>
          <a:p>
            <a:r>
              <a:rPr lang="en-US" dirty="0" smtClean="0"/>
              <a:t>In-core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Out-of-core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9400" y="1216152"/>
            <a:ext cx="5854446" cy="493776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inCoreQ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inCoreR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qr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inCoreM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chol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inCoreM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inCoreV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d)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eigen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inCoreM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inCoreU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inCoreV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s)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inCoreM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inCoreU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inCoreV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s)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ssvd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inCoreM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k = 50, q = 1)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drmQ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inCoreR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thinQR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drmU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drmV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s)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dssvd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k = 50, q = 1)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(3) – construction and collect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438400" cy="4937760"/>
          </a:xfrm>
        </p:spPr>
        <p:txBody>
          <a:bodyPr/>
          <a:lstStyle/>
          <a:p>
            <a:r>
              <a:rPr lang="en-US" dirty="0" smtClean="0"/>
              <a:t>Parallelizing from an in-core matrix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Collecting to an in-core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9400" y="1216152"/>
            <a:ext cx="5854446" cy="493776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dense(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(1, 2, 3, 4),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(2, 3, 4, 5),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(3, -4, 5, 6),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(4, 5, 6, 7),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(8, 6, 7, 8)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drmParallelize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numPartitions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2)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inCoreB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drmB.collect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(4) – </a:t>
            </a:r>
            <a:r>
              <a:rPr lang="en-US" smtClean="0"/>
              <a:t>HDFS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286000" cy="49377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Load DRM from HDFS</a:t>
            </a:r>
          </a:p>
          <a:p>
            <a:endParaRPr lang="en-US" dirty="0" smtClean="0"/>
          </a:p>
          <a:p>
            <a:r>
              <a:rPr lang="en-US" dirty="0" smtClean="0"/>
              <a:t>Save DRM to HDFS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9400" y="1216152"/>
            <a:ext cx="5854446" cy="493776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drmB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drmFromHDFS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(path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inputPath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drmA.writeDRM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(path 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uploadPath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="1" dirty="0" smtClean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1762</TotalTime>
  <Words>1143</Words>
  <Application>Microsoft Office PowerPoint</Application>
  <PresentationFormat>On-screen Show (4:3)</PresentationFormat>
  <Paragraphs>301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Mahout Scala and Spark Bindings: Bringing algebraic semantics  </vt:lpstr>
      <vt:lpstr>Requirements for an ideal ML Environment</vt:lpstr>
      <vt:lpstr>What is Scala and Spark Bindings? (2)</vt:lpstr>
      <vt:lpstr>What are the data types?</vt:lpstr>
      <vt:lpstr>Dual representation of in-memory DRM</vt:lpstr>
      <vt:lpstr>Features (1)</vt:lpstr>
      <vt:lpstr>Features (2) – decompositions</vt:lpstr>
      <vt:lpstr>Features (3) – construction and collect</vt:lpstr>
      <vt:lpstr>Features (4) – HDFS persistence</vt:lpstr>
      <vt:lpstr>Delayed execution and actions</vt:lpstr>
      <vt:lpstr>Common computational paths</vt:lpstr>
      <vt:lpstr>Checkpoint caching (maps 1:1 to Spark)</vt:lpstr>
      <vt:lpstr>Optimization factors</vt:lpstr>
      <vt:lpstr>Component Stack</vt:lpstr>
      <vt:lpstr>Customization: vertical block operator</vt:lpstr>
      <vt:lpstr>Customization: Externalizing RDDs</vt:lpstr>
      <vt:lpstr>Broadcasting an in-core matrix or vector</vt:lpstr>
      <vt:lpstr>Guinea Pigs – actionable lines of code</vt:lpstr>
      <vt:lpstr>dspca (tail)</vt:lpstr>
      <vt:lpstr>Interactive Shell &amp; Scripting! </vt:lpstr>
      <vt:lpstr>Pitfalls</vt:lpstr>
      <vt:lpstr>Recap: Key Concepts</vt:lpstr>
      <vt:lpstr>Similar work</vt:lpstr>
      <vt:lpstr>Wanted and WIP 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and Spark Bindings</dc:title>
  <dc:creator>Windows User</dc:creator>
  <cp:lastModifiedBy>Windows User</cp:lastModifiedBy>
  <cp:revision>171</cp:revision>
  <dcterms:created xsi:type="dcterms:W3CDTF">2014-03-20T20:12:00Z</dcterms:created>
  <dcterms:modified xsi:type="dcterms:W3CDTF">2014-04-17T22:40:27Z</dcterms:modified>
</cp:coreProperties>
</file>