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5"/>
  </p:notesMasterIdLst>
  <p:sldIdLst>
    <p:sldId id="256" r:id="rId2"/>
    <p:sldId id="282" r:id="rId3"/>
    <p:sldId id="257" r:id="rId4"/>
    <p:sldId id="267" r:id="rId5"/>
    <p:sldId id="259" r:id="rId6"/>
    <p:sldId id="280" r:id="rId7"/>
    <p:sldId id="260" r:id="rId8"/>
    <p:sldId id="261" r:id="rId9"/>
    <p:sldId id="283" r:id="rId10"/>
    <p:sldId id="271" r:id="rId11"/>
    <p:sldId id="272" r:id="rId12"/>
    <p:sldId id="263" r:id="rId13"/>
    <p:sldId id="269" r:id="rId14"/>
    <p:sldId id="268" r:id="rId15"/>
    <p:sldId id="264" r:id="rId16"/>
    <p:sldId id="276" r:id="rId17"/>
    <p:sldId id="281" r:id="rId18"/>
    <p:sldId id="273" r:id="rId19"/>
    <p:sldId id="274" r:id="rId20"/>
    <p:sldId id="265" r:id="rId21"/>
    <p:sldId id="279" r:id="rId22"/>
    <p:sldId id="284" r:id="rId23"/>
    <p:sldId id="27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5" autoAdjust="0"/>
    <p:restoredTop sz="86453" autoAdjust="0"/>
  </p:normalViewPr>
  <p:slideViewPr>
    <p:cSldViewPr>
      <p:cViewPr varScale="1">
        <p:scale>
          <a:sx n="68" d="100"/>
          <a:sy n="68" d="100"/>
        </p:scale>
        <p:origin x="-8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 alt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endParaRPr lang="en-US" altLang="de-DE"/>
          </a:p>
        </p:txBody>
      </p:sp>
      <p:sp>
        <p:nvSpPr>
          <p:cNvPr id="2355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  <a:p>
            <a:pPr lvl="3"/>
            <a:r>
              <a:rPr lang="en-US" altLang="de-DE" smtClean="0"/>
              <a:t>Fourth level</a:t>
            </a:r>
          </a:p>
          <a:p>
            <a:pPr lvl="4"/>
            <a:r>
              <a:rPr lang="en-US" altLang="de-DE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 alt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5FE7372F-9ED4-42CB-8448-9CDFF3771A26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63540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4114800" y="1293813"/>
          <a:ext cx="5029200" cy="497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Image" r:id="rId3" imgW="1328706" imgH="1313691" progId="Photoshop.Image.8">
                  <p:embed/>
                </p:oleObj>
              </mc:Choice>
              <mc:Fallback>
                <p:oleObj name="Image" r:id="rId3" imgW="1328706" imgH="1313691" progId="Photoshop.Imag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293813"/>
                        <a:ext cx="5029200" cy="497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B9252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F480DC-6AE9-4103-B461-D303DAB02CA8}" type="slidenum">
              <a:rPr lang="en-US" altLang="de-DE"/>
              <a:pPr/>
              <a:t>‹Nr.›</a:t>
            </a:fld>
            <a:endParaRPr lang="en-US" altLang="de-DE"/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2195513" y="990600"/>
          <a:ext cx="473868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Image" r:id="rId5" imgW="941754" imgH="173516" progId="Photoshop.Image.8">
                  <p:embed/>
                </p:oleObj>
              </mc:Choice>
              <mc:Fallback>
                <p:oleObj name="Image" r:id="rId5" imgW="941754" imgH="173516" progId="Photoshop.Imag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990600"/>
                        <a:ext cx="4738687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08BDA-9251-4946-A31D-BC0CA81AD68C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4728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7A9690-26F6-4E4E-8D3C-1A04ED9BE048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553102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el, ClipAr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lipArt-Platzhalt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C0C5366-88C0-4687-9FAE-38C502F0B1F0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0009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D8135D4-2B6C-4A2C-8E97-28B16781D9AA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13056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BC407-D0BF-4813-9A09-878C410EB46A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0680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CAC9D-0BC9-4AC1-9A06-9DC1D121258E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4737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4A770-8013-482E-8668-357CB964EAA6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18113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01928-4C60-496B-80AA-BB13229E51FA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53931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61D41-A752-4DC5-8A1C-C946E2D4BC4D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5118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290F2-1CCD-462D-9EEA-9DD8A9B28A3F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31756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171F43-6096-4343-B4D8-751EF3772AB6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65743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BB730-4A5D-41D8-A717-A33B547B8BB7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755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4114800" y="1293813"/>
          <a:ext cx="5029200" cy="497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Image" r:id="rId16" imgW="1328706" imgH="1313691" progId="Photoshop.Image.8">
                  <p:embed/>
                </p:oleObj>
              </mc:Choice>
              <mc:Fallback>
                <p:oleObj name="Image" r:id="rId16" imgW="1328706" imgH="1313691" progId="Photoshop.Imag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293813"/>
                        <a:ext cx="5029200" cy="497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B9252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  <a:p>
            <a:pPr lvl="3"/>
            <a:r>
              <a:rPr lang="en-US" altLang="de-DE" smtClean="0"/>
              <a:t>Fourth level</a:t>
            </a:r>
          </a:p>
          <a:p>
            <a:pPr lvl="4"/>
            <a:r>
              <a:rPr lang="en-US" altLang="de-DE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 altLang="de-DE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endParaRPr lang="en-US" altLang="de-DE"/>
          </a:p>
        </p:txBody>
      </p:sp>
      <p:sp>
        <p:nvSpPr>
          <p:cNvPr id="368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97190E1C-4A86-47A9-8C7B-56D6C15826CA}" type="slidenum">
              <a:rPr lang="en-US" altLang="de-DE"/>
              <a:pPr/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o.gov/fpkipa" TargetMode="External"/><Relationship Id="rId2" Type="http://schemas.openxmlformats.org/officeDocument/2006/relationships/hyperlink" Target="http://www.cio.gov/eauthenti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io.gov/ficc" TargetMode="External"/><Relationship Id="rId4" Type="http://schemas.openxmlformats.org/officeDocument/2006/relationships/hyperlink" Target="http://csrc.nist.gov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Government-University Identity Management Opportunities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Peter Alterman, Ph.D.</a:t>
            </a:r>
          </a:p>
          <a:p>
            <a:r>
              <a:rPr lang="en-US" altLang="de-DE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Chair, U.S. Federal PKI Policy Authority and</a:t>
            </a:r>
          </a:p>
          <a:p>
            <a:r>
              <a:rPr lang="en-US" altLang="de-DE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Assistant CIO/E-Authentication, NIH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00ED-71A9-4B5E-A8C4-E84C01881DDE}" type="slidenum">
              <a:rPr lang="en-US" altLang="de-DE"/>
              <a:pPr/>
              <a:t>10</a:t>
            </a:fld>
            <a:endParaRPr lang="en-US" altLang="de-DE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z="3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LOA Mapping E-Auth to Fed PKI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609600" y="1295400"/>
            <a:ext cx="3048000" cy="3962400"/>
            <a:chOff x="288" y="864"/>
            <a:chExt cx="1920" cy="2496"/>
          </a:xfrm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288" y="864"/>
              <a:ext cx="1920" cy="624"/>
            </a:xfrm>
            <a:prstGeom prst="rect">
              <a:avLst/>
            </a:prstGeom>
            <a:solidFill>
              <a:srgbClr val="0000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de-DE" i="0">
                <a:latin typeface="Tahoma" pitchFamily="34" charset="0"/>
              </a:endParaRPr>
            </a:p>
            <a:p>
              <a:pPr algn="ctr" eaLnBrk="0" hangingPunct="0"/>
              <a:r>
                <a:rPr lang="en-US" altLang="de-DE" b="1" i="0">
                  <a:latin typeface="Tahoma" pitchFamily="34" charset="0"/>
                </a:rPr>
                <a:t>E-Auth Level 1</a:t>
              </a:r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288" y="1488"/>
              <a:ext cx="1920" cy="624"/>
            </a:xfrm>
            <a:prstGeom prst="rect">
              <a:avLst/>
            </a:prstGeom>
            <a:solidFill>
              <a:srgbClr val="0000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de-DE" b="1" i="0">
                  <a:latin typeface="Tahoma" pitchFamily="34" charset="0"/>
                </a:rPr>
                <a:t>E-Auth Level 2</a:t>
              </a:r>
            </a:p>
          </p:txBody>
        </p:sp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288" y="2112"/>
              <a:ext cx="1920" cy="624"/>
            </a:xfrm>
            <a:prstGeom prst="rect">
              <a:avLst/>
            </a:prstGeom>
            <a:solidFill>
              <a:srgbClr val="0000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de-DE" b="1" i="0">
                  <a:latin typeface="Tahoma" pitchFamily="34" charset="0"/>
                </a:rPr>
                <a:t>E-Auth Level 3</a:t>
              </a:r>
            </a:p>
          </p:txBody>
        </p:sp>
        <p:sp>
          <p:nvSpPr>
            <p:cNvPr id="43015" name="Rectangle 7"/>
            <p:cNvSpPr>
              <a:spLocks noChangeArrowheads="1"/>
            </p:cNvSpPr>
            <p:nvPr/>
          </p:nvSpPr>
          <p:spPr bwMode="auto">
            <a:xfrm>
              <a:off x="288" y="2736"/>
              <a:ext cx="1920" cy="624"/>
            </a:xfrm>
            <a:prstGeom prst="rect">
              <a:avLst/>
            </a:prstGeom>
            <a:solidFill>
              <a:srgbClr val="0000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de-DE" b="1" i="0">
                  <a:latin typeface="Tahoma" pitchFamily="34" charset="0"/>
                </a:rPr>
                <a:t>E-Auth Level 4</a:t>
              </a:r>
            </a:p>
          </p:txBody>
        </p:sp>
      </p:grpSp>
      <p:grpSp>
        <p:nvGrpSpPr>
          <p:cNvPr id="43016" name="Group 8"/>
          <p:cNvGrpSpPr>
            <a:grpSpLocks/>
          </p:cNvGrpSpPr>
          <p:nvPr/>
        </p:nvGrpSpPr>
        <p:grpSpPr bwMode="auto">
          <a:xfrm>
            <a:off x="5181600" y="1295400"/>
            <a:ext cx="3048000" cy="4953000"/>
            <a:chOff x="3264" y="912"/>
            <a:chExt cx="1920" cy="3120"/>
          </a:xfrm>
        </p:grpSpPr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3264" y="912"/>
              <a:ext cx="1920" cy="624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de-DE" b="1" i="0">
                  <a:latin typeface="Tahoma" pitchFamily="34" charset="0"/>
                </a:rPr>
                <a:t>FPKI Rudimentary;</a:t>
              </a:r>
            </a:p>
            <a:p>
              <a:pPr algn="ctr" eaLnBrk="0" hangingPunct="0"/>
              <a:r>
                <a:rPr lang="en-US" altLang="de-DE" b="1" i="0">
                  <a:latin typeface="Tahoma" pitchFamily="34" charset="0"/>
                </a:rPr>
                <a:t>C4</a:t>
              </a:r>
            </a:p>
          </p:txBody>
        </p:sp>
        <p:sp>
          <p:nvSpPr>
            <p:cNvPr id="43018" name="Rectangle 10"/>
            <p:cNvSpPr>
              <a:spLocks noChangeArrowheads="1"/>
            </p:cNvSpPr>
            <p:nvPr/>
          </p:nvSpPr>
          <p:spPr bwMode="auto">
            <a:xfrm>
              <a:off x="3264" y="2784"/>
              <a:ext cx="1920" cy="624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de-DE" b="1" i="0">
                  <a:latin typeface="Tahoma" pitchFamily="34" charset="0"/>
                </a:rPr>
                <a:t>FPKI Medium/HW &amp;</a:t>
              </a:r>
            </a:p>
            <a:p>
              <a:pPr algn="ctr" eaLnBrk="0" hangingPunct="0"/>
              <a:r>
                <a:rPr lang="en-US" altLang="de-DE" b="1" i="0">
                  <a:latin typeface="Tahoma" pitchFamily="34" charset="0"/>
                </a:rPr>
                <a:t>Medium/HW-cbp</a:t>
              </a:r>
            </a:p>
          </p:txBody>
        </p:sp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3264" y="1536"/>
              <a:ext cx="1920" cy="624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de-DE" b="1" i="0">
                  <a:latin typeface="Tahoma" pitchFamily="34" charset="0"/>
                </a:rPr>
                <a:t>FPKI Basic</a:t>
              </a:r>
            </a:p>
          </p:txBody>
        </p:sp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3264" y="2160"/>
              <a:ext cx="1920" cy="624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de-DE" b="1" i="0">
                  <a:latin typeface="Tahoma" pitchFamily="34" charset="0"/>
                </a:rPr>
                <a:t>FPKI Medium &amp; </a:t>
              </a:r>
            </a:p>
            <a:p>
              <a:pPr algn="ctr" eaLnBrk="0" hangingPunct="0"/>
              <a:r>
                <a:rPr lang="en-US" altLang="de-DE" b="1" i="0">
                  <a:latin typeface="Tahoma" pitchFamily="34" charset="0"/>
                </a:rPr>
                <a:t>Medium-cbp</a:t>
              </a:r>
            </a:p>
          </p:txBody>
        </p:sp>
        <p:sp>
          <p:nvSpPr>
            <p:cNvPr id="43021" name="Rectangle 13"/>
            <p:cNvSpPr>
              <a:spLocks noChangeArrowheads="1"/>
            </p:cNvSpPr>
            <p:nvPr/>
          </p:nvSpPr>
          <p:spPr bwMode="auto">
            <a:xfrm>
              <a:off x="3264" y="3408"/>
              <a:ext cx="1920" cy="624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de-DE" i="0">
                  <a:solidFill>
                    <a:srgbClr val="CC6600"/>
                  </a:solidFill>
                  <a:latin typeface="Tahoma" pitchFamily="34" charset="0"/>
                </a:rPr>
                <a:t/>
              </a:r>
              <a:br>
                <a:rPr lang="en-US" altLang="de-DE" i="0">
                  <a:solidFill>
                    <a:srgbClr val="CC6600"/>
                  </a:solidFill>
                  <a:latin typeface="Tahoma" pitchFamily="34" charset="0"/>
                </a:rPr>
              </a:br>
              <a:r>
                <a:rPr lang="en-US" altLang="de-DE" b="1" i="0">
                  <a:latin typeface="Tahoma" pitchFamily="34" charset="0"/>
                </a:rPr>
                <a:t>FPKI High </a:t>
              </a:r>
            </a:p>
            <a:p>
              <a:pPr algn="ctr" eaLnBrk="0" hangingPunct="0"/>
              <a:r>
                <a:rPr lang="en-US" altLang="de-DE" b="1" i="0">
                  <a:latin typeface="Tahoma" pitchFamily="34" charset="0"/>
                </a:rPr>
                <a:t>(governments only)</a:t>
              </a:r>
            </a:p>
          </p:txBody>
        </p:sp>
      </p:grp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3657600" y="1981200"/>
            <a:ext cx="1524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 flipH="1">
            <a:off x="3657600" y="2895600"/>
            <a:ext cx="1524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H="1">
            <a:off x="3657600" y="3886200"/>
            <a:ext cx="1524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H="1">
            <a:off x="3657600" y="48006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flipH="1" flipV="1">
            <a:off x="3657600" y="5029200"/>
            <a:ext cx="1524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01B-4948-4548-9252-030AB1B0616C}" type="slidenum">
              <a:rPr lang="en-US" altLang="de-DE"/>
              <a:pPr/>
              <a:t>11</a:t>
            </a:fld>
            <a:endParaRPr lang="en-US" altLang="de-DE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z="32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How Can A School Credential be Trusted and Used by a Government Application?</a:t>
            </a:r>
            <a:r>
              <a:rPr lang="en-US" altLang="de-DE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de-DE" sz="2400" b="1"/>
              <a:t>Preferred path</a:t>
            </a:r>
            <a:r>
              <a:rPr lang="en-US" altLang="de-DE" sz="2400"/>
              <a:t> - </a:t>
            </a:r>
            <a:r>
              <a:rPr lang="en-US" altLang="de-DE" sz="2400">
                <a:solidFill>
                  <a:schemeClr val="accent2"/>
                </a:solidFill>
              </a:rPr>
              <a:t>School joins an Identity Federation that has policy and technology interoperability agreements with E-Authentication Federation</a:t>
            </a:r>
          </a:p>
          <a:p>
            <a:pPr>
              <a:lnSpc>
                <a:spcPct val="80000"/>
              </a:lnSpc>
            </a:pPr>
            <a:r>
              <a:rPr lang="en-US" altLang="de-DE" sz="2400" b="1"/>
              <a:t>Requirements</a:t>
            </a:r>
            <a:r>
              <a:rPr lang="en-US" altLang="de-DE" sz="2400"/>
              <a:t> – </a:t>
            </a:r>
            <a:r>
              <a:rPr lang="en-US" altLang="de-DE" sz="2400">
                <a:solidFill>
                  <a:schemeClr val="accent1"/>
                </a:solidFill>
              </a:rPr>
              <a:t>Each Federation agrees to ensure its members operate according to minimum requirements for members of the other’s Federation.</a:t>
            </a:r>
          </a:p>
          <a:p>
            <a:pPr lvl="1">
              <a:lnSpc>
                <a:spcPct val="80000"/>
              </a:lnSpc>
            </a:pPr>
            <a:r>
              <a:rPr lang="en-US" altLang="de-DE" sz="2000" i="1">
                <a:solidFill>
                  <a:schemeClr val="accent1"/>
                </a:solidFill>
              </a:rPr>
              <a:t>Presumes substantive policy, technology and management commonality</a:t>
            </a:r>
          </a:p>
          <a:p>
            <a:pPr>
              <a:lnSpc>
                <a:spcPct val="80000"/>
              </a:lnSpc>
            </a:pPr>
            <a:r>
              <a:rPr lang="en-US" altLang="de-DE" sz="2400" b="1"/>
              <a:t>Alternate path 1</a:t>
            </a:r>
            <a:r>
              <a:rPr lang="en-US" altLang="de-DE" sz="2400"/>
              <a:t> – </a:t>
            </a:r>
            <a:r>
              <a:rPr lang="en-US" altLang="de-DE" sz="2400">
                <a:solidFill>
                  <a:schemeClr val="accent2"/>
                </a:solidFill>
              </a:rPr>
              <a:t>School</a:t>
            </a:r>
            <a:r>
              <a:rPr lang="en-US" altLang="de-DE" sz="2400"/>
              <a:t> </a:t>
            </a:r>
            <a:r>
              <a:rPr lang="en-US" altLang="de-DE" sz="2400">
                <a:solidFill>
                  <a:schemeClr val="accent2"/>
                </a:solidFill>
              </a:rPr>
              <a:t>becomes a member Credential Service Provider (CSP) of the E-Authentication Federation directly, signing on to the Federation’s technology, business, operating and legal requirements</a:t>
            </a:r>
          </a:p>
          <a:p>
            <a:pPr>
              <a:lnSpc>
                <a:spcPct val="80000"/>
              </a:lnSpc>
            </a:pPr>
            <a:r>
              <a:rPr lang="en-US" altLang="de-DE" sz="2400" b="1"/>
              <a:t>Alternate path 2</a:t>
            </a:r>
            <a:r>
              <a:rPr lang="en-US" altLang="de-DE" sz="2400"/>
              <a:t> –</a:t>
            </a:r>
            <a:r>
              <a:rPr lang="en-US" altLang="de-DE" sz="2400">
                <a:solidFill>
                  <a:schemeClr val="accent2"/>
                </a:solidFill>
              </a:rPr>
              <a:t> </a:t>
            </a:r>
            <a:r>
              <a:rPr lang="en-US" altLang="de-DE" sz="2400">
                <a:solidFill>
                  <a:schemeClr val="accent1"/>
                </a:solidFill>
              </a:rPr>
              <a:t>One-to-one relationships (</a:t>
            </a:r>
            <a:r>
              <a:rPr lang="en-US" altLang="de-DE" sz="2400" i="1">
                <a:solidFill>
                  <a:schemeClr val="accent1"/>
                </a:solidFill>
              </a:rPr>
              <a:t>sssh!)</a:t>
            </a:r>
          </a:p>
          <a:p>
            <a:pPr lvl="1">
              <a:lnSpc>
                <a:spcPct val="80000"/>
              </a:lnSpc>
            </a:pPr>
            <a:endParaRPr lang="en-US" altLang="de-DE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B5A8-E6C8-40E0-B194-01CDC7D01461}" type="slidenum">
              <a:rPr lang="en-US" altLang="de-DE"/>
              <a:pPr/>
              <a:t>12</a:t>
            </a:fld>
            <a:endParaRPr lang="en-US" altLang="de-D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altLang="de-DE" sz="4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US Government E-Authentication Interfederation Model</a:t>
            </a:r>
          </a:p>
        </p:txBody>
      </p:sp>
      <p:pic>
        <p:nvPicPr>
          <p:cNvPr id="13318" name="Picture 6" descr="bigger bambi meets godz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709738"/>
            <a:ext cx="19050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94F8-F82D-4798-9985-B97540677BF0}" type="slidenum">
              <a:rPr lang="en-US" altLang="de-DE"/>
              <a:pPr/>
              <a:t>13</a:t>
            </a:fld>
            <a:endParaRPr lang="en-US" altLang="de-DE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z="4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E-Authentication Federation Membership Requirements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>
                <a:solidFill>
                  <a:schemeClr val="accent2"/>
                </a:solidFill>
              </a:rPr>
              <a:t>Credential service providers [CSP] submit to credential assessment and evaluation of LOA</a:t>
            </a:r>
          </a:p>
          <a:p>
            <a:endParaRPr lang="en-US" altLang="de-DE"/>
          </a:p>
          <a:p>
            <a:r>
              <a:rPr lang="en-US" altLang="de-DE">
                <a:solidFill>
                  <a:schemeClr val="accent1"/>
                </a:solidFill>
              </a:rPr>
              <a:t>Both Application providers and CSPs sign on to Federation business and operating “standards,” legal agreements.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1AC5-DA64-43D0-B0E4-089006CB6D00}" type="slidenum">
              <a:rPr lang="en-US" altLang="de-DE"/>
              <a:pPr/>
              <a:t>14</a:t>
            </a:fld>
            <a:endParaRPr lang="en-US" altLang="de-DE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z="4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E-Authentication – InCommon Interfederation Status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de-DE" sz="2400"/>
              <a:t>Candor requires this disclaimer: </a:t>
            </a:r>
            <a:r>
              <a:rPr lang="en-US" altLang="de-DE" sz="2400">
                <a:solidFill>
                  <a:schemeClr val="accent1"/>
                </a:solidFill>
              </a:rPr>
              <a:t>they’re still trying to figure it out after two years and two tries</a:t>
            </a:r>
          </a:p>
          <a:p>
            <a:pPr>
              <a:lnSpc>
                <a:spcPct val="80000"/>
              </a:lnSpc>
            </a:pPr>
            <a:endParaRPr lang="en-US" altLang="de-DE" sz="2400"/>
          </a:p>
          <a:p>
            <a:pPr>
              <a:lnSpc>
                <a:spcPct val="80000"/>
              </a:lnSpc>
            </a:pPr>
            <a:r>
              <a:rPr lang="en-US" altLang="de-DE" sz="2400"/>
              <a:t>Current status: </a:t>
            </a:r>
            <a:r>
              <a:rPr lang="en-US" altLang="de-DE" sz="2400">
                <a:solidFill>
                  <a:schemeClr val="accent2"/>
                </a:solidFill>
              </a:rPr>
              <a:t>Said to be getting close with inCommon.  Policy-grounded MOA on the table and molding; technical interoperability targeted for SAML 2.0; USPerson profile analog of eduPerson profile in 2.0 version but still pretty much generic</a:t>
            </a:r>
            <a:r>
              <a:rPr lang="en-US" altLang="de-DE" sz="2400"/>
              <a:t>.</a:t>
            </a:r>
          </a:p>
          <a:p>
            <a:pPr>
              <a:lnSpc>
                <a:spcPct val="80000"/>
              </a:lnSpc>
            </a:pPr>
            <a:endParaRPr lang="en-US" altLang="de-DE" sz="2400"/>
          </a:p>
          <a:p>
            <a:pPr>
              <a:lnSpc>
                <a:spcPct val="80000"/>
              </a:lnSpc>
            </a:pPr>
            <a:r>
              <a:rPr lang="en-US" altLang="de-DE" sz="2400">
                <a:solidFill>
                  <a:schemeClr val="accent1"/>
                </a:solidFill>
              </a:rPr>
              <a:t>inCommon needs to up its policy, procedures, documentation and audit requirements to play long-term</a:t>
            </a:r>
          </a:p>
          <a:p>
            <a:pPr>
              <a:lnSpc>
                <a:spcPct val="80000"/>
              </a:lnSpc>
            </a:pPr>
            <a:endParaRPr lang="en-US" altLang="de-DE" sz="2400"/>
          </a:p>
          <a:p>
            <a:pPr>
              <a:lnSpc>
                <a:spcPct val="80000"/>
              </a:lnSpc>
            </a:pPr>
            <a:r>
              <a:rPr lang="en-US" altLang="de-DE" sz="2400">
                <a:solidFill>
                  <a:schemeClr val="accent2"/>
                </a:solidFill>
              </a:rPr>
              <a:t>E-Authentication needs to up its privacy protections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A55B-882A-43F1-9384-AB1BE434470E}" type="slidenum">
              <a:rPr lang="en-US" altLang="de-DE"/>
              <a:pPr/>
              <a:t>15</a:t>
            </a:fld>
            <a:endParaRPr lang="en-US" altLang="de-D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73163"/>
          </a:xfrm>
        </p:spPr>
        <p:txBody>
          <a:bodyPr/>
          <a:lstStyle/>
          <a:p>
            <a:r>
              <a:rPr lang="en-US" altLang="de-DE" sz="4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Fed PKI “Interfederation” Model</a:t>
            </a:r>
          </a:p>
        </p:txBody>
      </p:sp>
      <p:pic>
        <p:nvPicPr>
          <p:cNvPr id="14353" name="Picture 17" descr="MPj030907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172200" cy="404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FE1F-B1BF-4199-9265-8AF6E62B97A3}" type="slidenum">
              <a:rPr lang="en-US" altLang="de-DE"/>
              <a:pPr/>
              <a:t>16</a:t>
            </a:fld>
            <a:endParaRPr lang="en-US" altLang="de-DE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Fed PKI Cross Certification Process</a:t>
            </a:r>
            <a:r>
              <a:rPr lang="en-US" altLang="de-DE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de-DE" sz="1600" b="1" i="1"/>
              <a:t>Application - LOA?</a:t>
            </a:r>
          </a:p>
          <a:p>
            <a:pPr>
              <a:lnSpc>
                <a:spcPct val="90000"/>
              </a:lnSpc>
            </a:pPr>
            <a:r>
              <a:rPr lang="en-US" altLang="de-DE" sz="1600" b="1" i="1"/>
              <a:t>Policy Mapping</a:t>
            </a:r>
          </a:p>
          <a:p>
            <a:pPr lvl="1">
              <a:lnSpc>
                <a:spcPct val="90000"/>
              </a:lnSpc>
            </a:pPr>
            <a:r>
              <a:rPr lang="en-US" altLang="de-DE" sz="1600"/>
              <a:t>Mapping Matrices online</a:t>
            </a:r>
          </a:p>
          <a:p>
            <a:pPr lvl="1">
              <a:lnSpc>
                <a:spcPct val="90000"/>
              </a:lnSpc>
            </a:pPr>
            <a:r>
              <a:rPr lang="en-US" altLang="de-DE" sz="1600"/>
              <a:t>Cert Policy WG mapping review</a:t>
            </a:r>
          </a:p>
          <a:p>
            <a:pPr lvl="1">
              <a:lnSpc>
                <a:spcPct val="90000"/>
              </a:lnSpc>
            </a:pPr>
            <a:r>
              <a:rPr lang="en-US" altLang="de-DE" sz="1600"/>
              <a:t>Collegial back and forth discussions</a:t>
            </a:r>
          </a:p>
          <a:p>
            <a:pPr>
              <a:lnSpc>
                <a:spcPct val="90000"/>
              </a:lnSpc>
            </a:pPr>
            <a:r>
              <a:rPr lang="en-US" altLang="de-DE" sz="1600" b="1" i="1"/>
              <a:t>Technical Interoperability Testing</a:t>
            </a:r>
          </a:p>
          <a:p>
            <a:pPr lvl="1">
              <a:lnSpc>
                <a:spcPct val="90000"/>
              </a:lnSpc>
            </a:pPr>
            <a:r>
              <a:rPr lang="en-US" altLang="de-DE" sz="1600"/>
              <a:t>Testing Protocol online</a:t>
            </a:r>
          </a:p>
          <a:p>
            <a:pPr lvl="1">
              <a:lnSpc>
                <a:spcPct val="90000"/>
              </a:lnSpc>
            </a:pPr>
            <a:r>
              <a:rPr lang="en-US" altLang="de-DE" sz="1600"/>
              <a:t>Directory and profiles tested (LDAP and/or X.500)</a:t>
            </a:r>
          </a:p>
          <a:p>
            <a:pPr>
              <a:lnSpc>
                <a:spcPct val="90000"/>
              </a:lnSpc>
            </a:pPr>
            <a:r>
              <a:rPr lang="en-US" altLang="de-DE" sz="1600" b="1" i="1"/>
              <a:t>Review of summary of independent audit results</a:t>
            </a:r>
          </a:p>
          <a:p>
            <a:pPr lvl="1">
              <a:lnSpc>
                <a:spcPct val="90000"/>
              </a:lnSpc>
            </a:pPr>
            <a:r>
              <a:rPr lang="en-US" altLang="de-DE" sz="1600"/>
              <a:t>Map CP –&gt; CPS and CPS -&gt; PKI Operations</a:t>
            </a:r>
          </a:p>
          <a:p>
            <a:pPr lvl="1">
              <a:lnSpc>
                <a:spcPct val="90000"/>
              </a:lnSpc>
            </a:pPr>
            <a:r>
              <a:rPr lang="en-US" altLang="de-DE" sz="1600"/>
              <a:t>Independent auditors, not FPKI auditors</a:t>
            </a:r>
          </a:p>
          <a:p>
            <a:pPr>
              <a:lnSpc>
                <a:spcPct val="90000"/>
              </a:lnSpc>
            </a:pPr>
            <a:r>
              <a:rPr lang="en-US" altLang="de-DE" sz="1800" b="1" i="1"/>
              <a:t>Whole process laid out in “Criteria &amp; Methodology” document online</a:t>
            </a:r>
          </a:p>
        </p:txBody>
      </p:sp>
      <p:pic>
        <p:nvPicPr>
          <p:cNvPr id="51204" name="Picture 4" descr="ag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9800"/>
            <a:ext cx="1878013" cy="144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422C-DC18-492C-B3F5-9C536A75C290}" type="slidenum">
              <a:rPr lang="en-US" altLang="de-DE"/>
              <a:pPr/>
              <a:t>17</a:t>
            </a:fld>
            <a:endParaRPr lang="en-US" altLang="de-DE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FPKI </a:t>
            </a:r>
            <a:r>
              <a:rPr lang="en-US" altLang="de-DE" b="1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Does</a:t>
            </a:r>
            <a:r>
              <a:rPr lang="en-US" altLang="de-DE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 Interfederate</a:t>
            </a:r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de-DE" sz="1800">
                <a:solidFill>
                  <a:schemeClr val="accent1"/>
                </a:solidFill>
              </a:rPr>
              <a:t>Cross-certified (test) with Higher Education PKI Bridge, 01/2002</a:t>
            </a:r>
          </a:p>
          <a:p>
            <a:pPr>
              <a:lnSpc>
                <a:spcPct val="80000"/>
              </a:lnSpc>
            </a:pPr>
            <a:endParaRPr lang="en-US" altLang="de-DE" sz="18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de-DE" sz="1800">
                <a:solidFill>
                  <a:schemeClr val="accent2"/>
                </a:solidFill>
              </a:rPr>
              <a:t>Cross-certified (production) with CertiPath – Aerospace Industry PKI Bridge at Medium Hardware (EAuth Level 4), 07/2006</a:t>
            </a:r>
          </a:p>
          <a:p>
            <a:pPr>
              <a:lnSpc>
                <a:spcPct val="80000"/>
              </a:lnSpc>
            </a:pPr>
            <a:endParaRPr lang="en-US" altLang="de-DE" sz="1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de-DE" sz="1800">
                <a:solidFill>
                  <a:schemeClr val="accent1"/>
                </a:solidFill>
              </a:rPr>
              <a:t>Cross-certification under way with SAFE-Biopharma PKI Bridge, Medium and Medium Hardware</a:t>
            </a:r>
          </a:p>
          <a:p>
            <a:pPr>
              <a:lnSpc>
                <a:spcPct val="80000"/>
              </a:lnSpc>
            </a:pPr>
            <a:endParaRPr lang="en-US" altLang="de-DE" sz="180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de-DE" sz="1800">
                <a:solidFill>
                  <a:schemeClr val="accent2"/>
                </a:solidFill>
              </a:rPr>
              <a:t>Processes and procedures spelled out in “Criteria and Methodology” Document online</a:t>
            </a:r>
          </a:p>
          <a:p>
            <a:pPr>
              <a:lnSpc>
                <a:spcPct val="80000"/>
              </a:lnSpc>
            </a:pPr>
            <a:endParaRPr lang="en-US" altLang="de-DE" sz="1800"/>
          </a:p>
        </p:txBody>
      </p:sp>
      <p:pic>
        <p:nvPicPr>
          <p:cNvPr id="75785" name="Picture 9" descr="MPj0400287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57788" y="1600200"/>
            <a:ext cx="3019425" cy="4525963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26EAD-B883-4965-84AD-DA411BBB549C}" type="slidenum">
              <a:rPr lang="en-US" altLang="de-DE"/>
              <a:pPr/>
              <a:t>18</a:t>
            </a:fld>
            <a:endParaRPr lang="en-US" altLang="de-DE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z="32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Current Model for Assertion-Based Interfederation (still a work in progress)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de-DE" sz="2400"/>
              <a:t>For E-Authentication Federation and InCommon to interfederate at LOA 1 (!), E-Auth is requiring InC to:</a:t>
            </a:r>
          </a:p>
          <a:p>
            <a:pPr lvl="1">
              <a:lnSpc>
                <a:spcPct val="90000"/>
              </a:lnSpc>
            </a:pPr>
            <a:r>
              <a:rPr lang="en-US" altLang="de-DE" sz="2000" i="1">
                <a:solidFill>
                  <a:schemeClr val="accent2"/>
                </a:solidFill>
              </a:rPr>
              <a:t>upgrade its policy, audit and management infrastructure to comply with EAuth model, e.g., compliance with Credential Assessment Framework for LOA 1, signing Business and Operating Standards and sign Legal Agreement</a:t>
            </a:r>
          </a:p>
          <a:p>
            <a:pPr lvl="1">
              <a:lnSpc>
                <a:spcPct val="90000"/>
              </a:lnSpc>
            </a:pPr>
            <a:r>
              <a:rPr lang="en-US" altLang="de-DE" sz="2000" i="1">
                <a:solidFill>
                  <a:schemeClr val="accent1"/>
                </a:solidFill>
              </a:rPr>
              <a:t>Satisfy technical interoperability testing using SAML 1.0 technology, though work is proceeding to migrate to SAML 2.0 technology</a:t>
            </a:r>
          </a:p>
          <a:p>
            <a:pPr>
              <a:lnSpc>
                <a:spcPct val="90000"/>
              </a:lnSpc>
            </a:pPr>
            <a:r>
              <a:rPr lang="en-US" altLang="de-DE" sz="2400"/>
              <a:t>InCommon has designated this state of operation “InCommon Bronze”</a:t>
            </a:r>
          </a:p>
          <a:p>
            <a:pPr>
              <a:lnSpc>
                <a:spcPct val="90000"/>
              </a:lnSpc>
            </a:pPr>
            <a:r>
              <a:rPr lang="en-US" altLang="de-DE" sz="2400"/>
              <a:t>Compatibility with E-Authentication requirements for LOA 2 is called “InCommon Silver”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de-DE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7A5D-12CB-4963-AF7C-2E678674E2CF}" type="slidenum">
              <a:rPr lang="en-US" altLang="de-DE"/>
              <a:pPr/>
              <a:t>19</a:t>
            </a:fld>
            <a:endParaRPr lang="en-US" altLang="de-DE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z="4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What about Level 3 Government Apps Today?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sz="2800"/>
              <a:t>Universities issuing PKI-based electronic credentials may cross-certify with the Federal PKI at Basic Assurance or above</a:t>
            </a:r>
          </a:p>
          <a:p>
            <a:pPr lvl="1"/>
            <a:r>
              <a:rPr lang="en-US" altLang="de-DE" sz="2400" i="1">
                <a:solidFill>
                  <a:schemeClr val="accent1"/>
                </a:solidFill>
              </a:rPr>
              <a:t>Ex. MIT Lincoln Lab, University of Texas System (in process)</a:t>
            </a:r>
          </a:p>
          <a:p>
            <a:pPr lvl="1"/>
            <a:r>
              <a:rPr lang="en-US" altLang="de-DE" sz="2400" i="1">
                <a:solidFill>
                  <a:schemeClr val="accent1"/>
                </a:solidFill>
              </a:rPr>
              <a:t>Usually 3 – 6 months</a:t>
            </a:r>
          </a:p>
          <a:p>
            <a:r>
              <a:rPr lang="en-US" altLang="de-DE" sz="2800"/>
              <a:t>Or acquire digital certificates from a vendor currently cross-certified with the Federal Bridge at Basic assurance or above</a:t>
            </a:r>
          </a:p>
          <a:p>
            <a:pPr lvl="1"/>
            <a:r>
              <a:rPr lang="en-US" altLang="de-DE" sz="2400" i="1" u="sng">
                <a:solidFill>
                  <a:schemeClr val="accent2"/>
                </a:solidFill>
              </a:rPr>
              <a:t>Many</a:t>
            </a:r>
            <a:r>
              <a:rPr lang="en-US" altLang="de-DE" sz="2400" i="1">
                <a:solidFill>
                  <a:schemeClr val="accent2"/>
                </a:solidFill>
              </a:rPr>
              <a:t>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C72B-3D86-495B-9AB6-C685CC87F843}" type="slidenum">
              <a:rPr lang="en-US" altLang="de-DE"/>
              <a:pPr/>
              <a:t>2</a:t>
            </a:fld>
            <a:endParaRPr lang="en-US" altLang="de-DE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z="4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Current State of Affairs (60 years old now)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de-DE" sz="2400">
                <a:solidFill>
                  <a:schemeClr val="accent1"/>
                </a:solidFill>
              </a:rPr>
              <a:t>You apply to the application owner for a password</a:t>
            </a:r>
          </a:p>
          <a:p>
            <a:pPr>
              <a:lnSpc>
                <a:spcPct val="90000"/>
              </a:lnSpc>
            </a:pPr>
            <a:r>
              <a:rPr lang="en-US" altLang="de-DE" sz="2400">
                <a:solidFill>
                  <a:schemeClr val="accent2"/>
                </a:solidFill>
              </a:rPr>
              <a:t>You use the password to access the system</a:t>
            </a:r>
          </a:p>
          <a:p>
            <a:pPr>
              <a:lnSpc>
                <a:spcPct val="90000"/>
              </a:lnSpc>
            </a:pPr>
            <a:r>
              <a:rPr lang="en-US" altLang="de-DE" sz="2400"/>
              <a:t>You forget the password</a:t>
            </a:r>
          </a:p>
          <a:p>
            <a:pPr>
              <a:lnSpc>
                <a:spcPct val="90000"/>
              </a:lnSpc>
            </a:pPr>
            <a:r>
              <a:rPr lang="en-US" altLang="de-DE" sz="2400">
                <a:solidFill>
                  <a:schemeClr val="accent2"/>
                </a:solidFill>
              </a:rPr>
              <a:t>The application owner gives you a new password</a:t>
            </a:r>
          </a:p>
          <a:p>
            <a:pPr>
              <a:lnSpc>
                <a:spcPct val="90000"/>
              </a:lnSpc>
            </a:pPr>
            <a:r>
              <a:rPr lang="en-US" altLang="de-DE" sz="2400"/>
              <a:t>You use the new password to access the system</a:t>
            </a:r>
          </a:p>
          <a:p>
            <a:pPr>
              <a:lnSpc>
                <a:spcPct val="90000"/>
              </a:lnSpc>
            </a:pPr>
            <a:r>
              <a:rPr lang="en-US" altLang="de-DE" sz="2400">
                <a:solidFill>
                  <a:schemeClr val="accent2"/>
                </a:solidFill>
              </a:rPr>
              <a:t>You forget the password</a:t>
            </a:r>
          </a:p>
          <a:p>
            <a:pPr>
              <a:lnSpc>
                <a:spcPct val="90000"/>
              </a:lnSpc>
            </a:pPr>
            <a:r>
              <a:rPr lang="en-US" altLang="de-DE" sz="2400">
                <a:solidFill>
                  <a:schemeClr val="folHlink"/>
                </a:solidFill>
              </a:rPr>
              <a:t>&lt;infinite do loop&gt;</a:t>
            </a:r>
          </a:p>
          <a:p>
            <a:pPr>
              <a:lnSpc>
                <a:spcPct val="90000"/>
              </a:lnSpc>
            </a:pPr>
            <a:r>
              <a:rPr lang="en-US" altLang="de-DE" sz="2400"/>
              <a:t>No identity proofing</a:t>
            </a:r>
          </a:p>
          <a:p>
            <a:pPr>
              <a:lnSpc>
                <a:spcPct val="90000"/>
              </a:lnSpc>
            </a:pPr>
            <a:r>
              <a:rPr lang="en-US" altLang="de-DE" sz="2400">
                <a:solidFill>
                  <a:schemeClr val="accent2"/>
                </a:solidFill>
              </a:rPr>
              <a:t>No way to know who is actually on the system (Your secretary? Your postdoc? Your dog? Osama?)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de-DE" sz="2400" b="1" i="1"/>
          </a:p>
          <a:p>
            <a:pPr>
              <a:lnSpc>
                <a:spcPct val="90000"/>
              </a:lnSpc>
            </a:pPr>
            <a:endParaRPr lang="en-US" altLang="de-DE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880C-2BCB-4D31-8B85-1F38C844CD58}" type="slidenum">
              <a:rPr lang="en-US" altLang="de-DE"/>
              <a:pPr/>
              <a:t>20</a:t>
            </a:fld>
            <a:endParaRPr lang="en-US" altLang="de-D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Seeded Questions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sz="2400"/>
              <a:t>Q: What about the recent DOD notice that PKI individual certs are required for access to their web resources.  Will DOD sites ever trust university-issued certificates for access or will we have to shell out $$ to get to them?</a:t>
            </a:r>
          </a:p>
          <a:p>
            <a:r>
              <a:rPr lang="en-US" altLang="de-DE" sz="2400"/>
              <a:t>A: If you think YOU are fussing about this, imagine how furious State Dep’t. and NASA are.  Imagine how furious their contractors are.</a:t>
            </a:r>
          </a:p>
          <a:p>
            <a:r>
              <a:rPr lang="en-US" altLang="de-DE" sz="2400"/>
              <a:t>A: We (Fed PKI) have been talking to DOD about this issue and we hope to see progress in 2007.</a:t>
            </a:r>
          </a:p>
          <a:p>
            <a:r>
              <a:rPr lang="en-US" altLang="de-DE" sz="2400"/>
              <a:t>Q:  What the heck is “password entropy?”</a:t>
            </a:r>
          </a:p>
          <a:p>
            <a:r>
              <a:rPr lang="en-US" altLang="de-DE" sz="2400"/>
              <a:t>A: See next slide</a:t>
            </a:r>
            <a:endParaRPr lang="en-US" altLang="de-DE"/>
          </a:p>
          <a:p>
            <a:endParaRPr lang="en-US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083B-A76F-4E3C-A193-A6EB924004B9}" type="slidenum">
              <a:rPr lang="en-US" altLang="de-DE"/>
              <a:pPr/>
              <a:t>21</a:t>
            </a:fld>
            <a:endParaRPr lang="en-US" altLang="de-DE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Password Entropy (Copied From Bill Burr)*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de-DE" sz="2400"/>
              <a:t>Entropy is measure of randomness in a password</a:t>
            </a:r>
          </a:p>
          <a:p>
            <a:pPr lvl="1">
              <a:lnSpc>
                <a:spcPct val="80000"/>
              </a:lnSpc>
            </a:pPr>
            <a:r>
              <a:rPr lang="en-US" altLang="de-DE" sz="2000" i="1">
                <a:solidFill>
                  <a:schemeClr val="accent2"/>
                </a:solidFill>
              </a:rPr>
              <a:t>Stated in bits, a password with 24 bits of entropy is as hard to guess as a 24 bit random number</a:t>
            </a:r>
          </a:p>
          <a:p>
            <a:pPr lvl="1">
              <a:lnSpc>
                <a:spcPct val="80000"/>
              </a:lnSpc>
            </a:pPr>
            <a:r>
              <a:rPr lang="en-US" altLang="de-DE" sz="2000" i="1">
                <a:solidFill>
                  <a:schemeClr val="accent2"/>
                </a:solidFill>
              </a:rPr>
              <a:t>The more entropy required in the password, the more trials the system can allow</a:t>
            </a:r>
            <a:br>
              <a:rPr lang="en-US" altLang="de-DE" sz="2000" i="1">
                <a:solidFill>
                  <a:schemeClr val="accent2"/>
                </a:solidFill>
              </a:rPr>
            </a:br>
            <a:endParaRPr lang="en-US" altLang="de-DE" sz="2000" i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de-DE" sz="2400"/>
              <a:t>It’s easy to calculate the entropy of a system-generated, random password</a:t>
            </a:r>
            <a:r>
              <a:rPr lang="en-US" altLang="de-DE" sz="2000"/>
              <a:t> </a:t>
            </a:r>
            <a:br>
              <a:rPr lang="en-US" altLang="de-DE" sz="2000"/>
            </a:br>
            <a:r>
              <a:rPr lang="en-US" altLang="de-DE" sz="2000" i="1">
                <a:solidFill>
                  <a:schemeClr val="accent2"/>
                </a:solidFill>
              </a:rPr>
              <a:t>—But users can’t remember these</a:t>
            </a:r>
          </a:p>
          <a:p>
            <a:pPr>
              <a:lnSpc>
                <a:spcPct val="80000"/>
              </a:lnSpc>
            </a:pPr>
            <a:endParaRPr lang="en-US" altLang="de-DE" sz="2000" i="1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de-DE" sz="2400"/>
              <a:t>Much harder to estimate the entropy of user-chosen passwords</a:t>
            </a:r>
          </a:p>
          <a:p>
            <a:pPr lvl="1">
              <a:lnSpc>
                <a:spcPct val="80000"/>
              </a:lnSpc>
            </a:pPr>
            <a:r>
              <a:rPr lang="en-US" altLang="de-DE" sz="1800" i="1">
                <a:solidFill>
                  <a:schemeClr val="accent2"/>
                </a:solidFill>
              </a:rPr>
              <a:t>Composition rules and dictionary rules may increase entropy</a:t>
            </a:r>
            <a:endParaRPr lang="en-US" altLang="de-DE" sz="180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676400" y="5918200"/>
            <a:ext cx="325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sz="1400" b="1" i="0"/>
              <a:t>*NIST KBA Symposium, Feb. 9, 2004</a:t>
            </a:r>
            <a:endParaRPr lang="en-US" altLang="de-DE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71F3-7D10-4FC1-B762-C11A1426B7F3}" type="slidenum">
              <a:rPr lang="en-US" altLang="de-DE"/>
              <a:pPr/>
              <a:t>22</a:t>
            </a:fld>
            <a:endParaRPr lang="en-US" altLang="de-DE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Resources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>
                <a:hlinkClick r:id="rId2"/>
              </a:rPr>
              <a:t>www.cio.gov/eauthentication</a:t>
            </a:r>
            <a:endParaRPr lang="en-US" altLang="de-DE"/>
          </a:p>
          <a:p>
            <a:r>
              <a:rPr lang="en-US" altLang="de-DE">
                <a:hlinkClick r:id="rId3"/>
              </a:rPr>
              <a:t>www.cio.gov/fpkipa</a:t>
            </a:r>
            <a:endParaRPr lang="en-US" altLang="de-DE"/>
          </a:p>
          <a:p>
            <a:r>
              <a:rPr lang="en-US" altLang="de-DE">
                <a:hlinkClick r:id="rId4"/>
              </a:rPr>
              <a:t>http://csrc.nist.gov</a:t>
            </a:r>
            <a:endParaRPr lang="en-US" altLang="de-DE"/>
          </a:p>
          <a:p>
            <a:r>
              <a:rPr lang="en-US" altLang="de-DE">
                <a:hlinkClick r:id="rId5"/>
              </a:rPr>
              <a:t>www.cio.gov/ficc</a:t>
            </a:r>
            <a:endParaRPr lang="en-US" altLang="de-DE"/>
          </a:p>
          <a:p>
            <a:endParaRPr lang="en-US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3181-3DBC-49B8-8C25-CDA374F22D05}" type="slidenum">
              <a:rPr lang="en-US" altLang="de-DE"/>
              <a:pPr/>
              <a:t>23</a:t>
            </a:fld>
            <a:endParaRPr lang="en-US" altLang="de-DE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z="4000"/>
              <a:t/>
            </a:r>
            <a:br>
              <a:rPr lang="en-US" altLang="de-DE" sz="4000"/>
            </a:br>
            <a:r>
              <a:rPr lang="en-US" altLang="de-DE" sz="4000"/>
              <a:t/>
            </a:r>
            <a:br>
              <a:rPr lang="en-US" altLang="de-DE" sz="4000"/>
            </a:br>
            <a:r>
              <a:rPr lang="en-US" altLang="de-DE" sz="4000"/>
              <a:t>Notes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sz="1400"/>
              <a:t>1.) How does your institution issue IDs? Is there a signature station</a:t>
            </a:r>
            <a:br>
              <a:rPr lang="en-US" altLang="de-DE" sz="1400"/>
            </a:br>
            <a:r>
              <a:rPr lang="en-US" altLang="de-DE" sz="1400"/>
              <a:t>requiring photo ID? What about non-resident scientists from Japan?</a:t>
            </a:r>
            <a:br>
              <a:rPr lang="en-US" altLang="de-DE" sz="1400"/>
            </a:br>
            <a:r>
              <a:rPr lang="en-US" altLang="de-DE" sz="1400"/>
              <a:t/>
            </a:r>
            <a:br>
              <a:rPr lang="en-US" altLang="de-DE" sz="1400"/>
            </a:br>
            <a:r>
              <a:rPr lang="en-US" altLang="de-DE" sz="1400"/>
              <a:t>2.) What is password entropy? Complex vs. long passwords. How often must</a:t>
            </a:r>
            <a:br>
              <a:rPr lang="en-US" altLang="de-DE" sz="1400"/>
            </a:br>
            <a:r>
              <a:rPr lang="en-US" altLang="de-DE" sz="1400"/>
              <a:t>they be changed? Can they be re-used? Pass dictionary test?</a:t>
            </a:r>
            <a:br>
              <a:rPr lang="en-US" altLang="de-DE" sz="1400"/>
            </a:br>
            <a:r>
              <a:rPr lang="en-US" altLang="de-DE" sz="1400"/>
              <a:t/>
            </a:r>
            <a:br>
              <a:rPr lang="en-US" altLang="de-DE" sz="1400"/>
            </a:br>
            <a:r>
              <a:rPr lang="en-US" altLang="de-DE" sz="1400"/>
              <a:t>3.) How secure is the authentication infrastructure? Can one person</a:t>
            </a:r>
            <a:br>
              <a:rPr lang="en-US" altLang="de-DE" sz="1400"/>
            </a:br>
            <a:r>
              <a:rPr lang="en-US" altLang="de-DE" sz="1400"/>
              <a:t>jeopardize the process? How are ID records stored?</a:t>
            </a:r>
            <a:br>
              <a:rPr lang="en-US" altLang="de-DE" sz="1400"/>
            </a:br>
            <a:r>
              <a:rPr lang="en-US" altLang="de-DE" sz="1400"/>
              <a:t/>
            </a:r>
            <a:br>
              <a:rPr lang="en-US" altLang="de-DE" sz="1400"/>
            </a:br>
            <a:r>
              <a:rPr lang="en-US" altLang="de-DE" sz="1400"/>
              <a:t>4.) How is the process documented? Are there templates to use as a</a:t>
            </a:r>
            <a:br>
              <a:rPr lang="en-US" altLang="de-DE" sz="1400"/>
            </a:br>
            <a:r>
              <a:rPr lang="en-US" altLang="de-DE" sz="1400"/>
              <a:t>framework that will pass Federal standards?</a:t>
            </a:r>
            <a:br>
              <a:rPr lang="en-US" altLang="de-DE" sz="1400"/>
            </a:br>
            <a:endParaRPr lang="en-US" altLang="de-D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5EAF-8EA7-4F80-AD64-C5F814D8E1A0}" type="slidenum">
              <a:rPr lang="en-US" altLang="de-DE"/>
              <a:pPr/>
              <a:t>3</a:t>
            </a:fld>
            <a:endParaRPr lang="en-US" alt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Foundational Assumption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de-DE" sz="2800" i="1">
                <a:solidFill>
                  <a:schemeClr val="accent2"/>
                </a:solidFill>
              </a:rPr>
              <a:t>Government online services shall trust externally-issued electronic identity credentials at known levels of assurance (LOA)</a:t>
            </a:r>
          </a:p>
          <a:p>
            <a:pPr marL="533400" indent="-533400">
              <a:lnSpc>
                <a:spcPct val="90000"/>
              </a:lnSpc>
            </a:pPr>
            <a:endParaRPr lang="en-US" altLang="de-DE" sz="2800" i="1"/>
          </a:p>
          <a:p>
            <a:pPr marL="533400" indent="-533400">
              <a:lnSpc>
                <a:spcPct val="90000"/>
              </a:lnSpc>
            </a:pPr>
            <a:r>
              <a:rPr lang="en-US" altLang="de-DE" sz="2800" i="1">
                <a:solidFill>
                  <a:schemeClr val="accent1"/>
                </a:solidFill>
              </a:rPr>
              <a:t>Online applications shall determine required credential LOA using a standard methodology based on: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de-DE" sz="2400" i="1">
                <a:solidFill>
                  <a:schemeClr val="accent1"/>
                </a:solidFill>
              </a:rPr>
              <a:t>Risk assessment using standard tool,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de-DE" sz="2400" i="1">
                <a:solidFill>
                  <a:schemeClr val="accent1"/>
                </a:solidFill>
              </a:rPr>
              <a:t>OMB M-04-04 determines required authN LOA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de-DE" sz="2400" i="1">
                <a:solidFill>
                  <a:schemeClr val="accent1"/>
                </a:solidFill>
              </a:rPr>
              <a:t>NIST SP 800-63 translates required LOA to credential technology</a:t>
            </a:r>
          </a:p>
          <a:p>
            <a:pPr marL="914400" lvl="1" indent="-457200">
              <a:lnSpc>
                <a:spcPct val="90000"/>
              </a:lnSpc>
            </a:pPr>
            <a:endParaRPr lang="en-US" altLang="de-DE" sz="2400" i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47DB-413C-4BF3-9990-DAFDFBE7F026}" type="slidenum">
              <a:rPr lang="en-US" altLang="de-DE"/>
              <a:pPr/>
              <a:t>4</a:t>
            </a:fld>
            <a:endParaRPr lang="en-US" alt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z="4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E-Authentication LOA and What They Mean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de-DE" sz="1800"/>
              <a:t>Little or no assurance of identity; assertion-based identity authentication</a:t>
            </a:r>
          </a:p>
          <a:p>
            <a:pPr>
              <a:lnSpc>
                <a:spcPct val="90000"/>
              </a:lnSpc>
            </a:pPr>
            <a:endParaRPr lang="en-US" altLang="de-DE" sz="1800"/>
          </a:p>
          <a:p>
            <a:pPr>
              <a:lnSpc>
                <a:spcPct val="90000"/>
              </a:lnSpc>
            </a:pPr>
            <a:r>
              <a:rPr lang="en-US" altLang="de-DE" sz="1800"/>
              <a:t>Some assurance of identity; assertion-based identity authentication or policy-thin PKI</a:t>
            </a:r>
          </a:p>
          <a:p>
            <a:pPr>
              <a:lnSpc>
                <a:spcPct val="90000"/>
              </a:lnSpc>
            </a:pPr>
            <a:endParaRPr lang="en-US" altLang="de-DE" sz="1800"/>
          </a:p>
          <a:p>
            <a:pPr>
              <a:lnSpc>
                <a:spcPct val="90000"/>
              </a:lnSpc>
            </a:pPr>
            <a:r>
              <a:rPr lang="en-US" altLang="de-DE" sz="1800"/>
              <a:t>Substantial assurance of identity; cryptographically-based identity authentication</a:t>
            </a:r>
          </a:p>
          <a:p>
            <a:pPr>
              <a:lnSpc>
                <a:spcPct val="90000"/>
              </a:lnSpc>
            </a:pPr>
            <a:endParaRPr lang="en-US" altLang="de-DE" sz="1800"/>
          </a:p>
          <a:p>
            <a:pPr>
              <a:lnSpc>
                <a:spcPct val="90000"/>
              </a:lnSpc>
            </a:pPr>
            <a:r>
              <a:rPr lang="en-US" altLang="de-DE" sz="1800"/>
              <a:t>High assurance of identity; cryptographically-based identity authentication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914400" y="1524000"/>
            <a:ext cx="2971800" cy="99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de-DE" i="0"/>
              <a:t>Level 1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914400" y="2743200"/>
            <a:ext cx="2971800" cy="990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de-DE" i="0"/>
              <a:t>Level 2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914400" y="3886200"/>
            <a:ext cx="2971800" cy="990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de-DE" i="0"/>
              <a:t>Level 3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990600" y="5105400"/>
            <a:ext cx="2971800" cy="990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de-DE" i="0"/>
              <a:t>Level 4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127125" y="6232525"/>
            <a:ext cx="3868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sz="1600" b="1"/>
              <a:t>* Codified in OMB Memorandum 04-04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AA7D-9BB4-49BF-98A6-DEAD96B6B935}" type="slidenum">
              <a:rPr lang="en-US" altLang="de-DE"/>
              <a:pPr/>
              <a:t>5</a:t>
            </a:fld>
            <a:endParaRPr lang="en-US" altLang="de-DE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z="4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E-Authentication LOA and What They Service**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de-DE" sz="1800"/>
              <a:t>Online applications with little or no risk of harm from fraud, hacking; low risk</a:t>
            </a:r>
          </a:p>
          <a:p>
            <a:pPr>
              <a:lnSpc>
                <a:spcPct val="80000"/>
              </a:lnSpc>
            </a:pPr>
            <a:endParaRPr lang="en-US" altLang="de-DE" sz="1800"/>
          </a:p>
          <a:p>
            <a:pPr>
              <a:lnSpc>
                <a:spcPct val="80000"/>
              </a:lnSpc>
            </a:pPr>
            <a:r>
              <a:rPr lang="en-US" altLang="de-DE" sz="1800"/>
              <a:t>Online applications with risk of some harm from fraud, hacking; some risks</a:t>
            </a:r>
          </a:p>
          <a:p>
            <a:pPr>
              <a:lnSpc>
                <a:spcPct val="80000"/>
              </a:lnSpc>
            </a:pPr>
            <a:endParaRPr lang="en-US" altLang="de-DE" sz="1800"/>
          </a:p>
          <a:p>
            <a:pPr>
              <a:lnSpc>
                <a:spcPct val="80000"/>
              </a:lnSpc>
            </a:pPr>
            <a:endParaRPr lang="en-US" altLang="de-DE" sz="1800"/>
          </a:p>
          <a:p>
            <a:pPr>
              <a:lnSpc>
                <a:spcPct val="80000"/>
              </a:lnSpc>
            </a:pPr>
            <a:r>
              <a:rPr lang="en-US" altLang="de-DE" sz="1800"/>
              <a:t>Online applications where there is risk of significant harm from fraud, hacking; significant risks</a:t>
            </a:r>
          </a:p>
          <a:p>
            <a:pPr>
              <a:lnSpc>
                <a:spcPct val="80000"/>
              </a:lnSpc>
            </a:pPr>
            <a:endParaRPr lang="en-US" altLang="de-DE" sz="1800"/>
          </a:p>
          <a:p>
            <a:pPr>
              <a:lnSpc>
                <a:spcPct val="80000"/>
              </a:lnSpc>
            </a:pPr>
            <a:endParaRPr lang="en-US" altLang="de-DE" sz="1800"/>
          </a:p>
          <a:p>
            <a:pPr>
              <a:lnSpc>
                <a:spcPct val="80000"/>
              </a:lnSpc>
            </a:pPr>
            <a:r>
              <a:rPr lang="en-US" altLang="de-DE" sz="1800"/>
              <a:t>Online applications where there is risk of substantial harm from fraud, hacking; substantial risks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914400" y="1524000"/>
            <a:ext cx="2971800" cy="99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de-DE" i="0"/>
              <a:t>Level 1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914400" y="2743200"/>
            <a:ext cx="2971800" cy="990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de-DE" i="0"/>
              <a:t>Level 2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914400" y="3886200"/>
            <a:ext cx="2971800" cy="990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de-DE" i="0"/>
              <a:t>Level 3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990600" y="5105400"/>
            <a:ext cx="2971800" cy="990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de-DE" i="0"/>
              <a:t>Level 4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4191000" y="6324600"/>
            <a:ext cx="2986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sz="1600" b="1">
                <a:solidFill>
                  <a:schemeClr val="bg1"/>
                </a:solidFill>
              </a:rPr>
              <a:t>** Codified in NIST SP 800-63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FD9B-2813-4B68-9879-F5E856B2722C}" type="slidenum">
              <a:rPr lang="en-US" altLang="de-DE"/>
              <a:pPr/>
              <a:t>6</a:t>
            </a:fld>
            <a:endParaRPr lang="en-US" altLang="de-DE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General Considerations for Determining LOA of an Electronic Identity Credential (EIC)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de-DE" sz="2800" b="1"/>
              <a:t>Identity Proofing</a:t>
            </a:r>
            <a:r>
              <a:rPr lang="en-US" altLang="de-DE" sz="2800"/>
              <a:t> – </a:t>
            </a:r>
            <a:r>
              <a:rPr lang="en-US" altLang="de-DE" sz="2800" i="1">
                <a:solidFill>
                  <a:schemeClr val="accent2"/>
                </a:solidFill>
              </a:rPr>
              <a:t>how sure are you that the person is who he or she claims to be?</a:t>
            </a:r>
          </a:p>
          <a:p>
            <a:pPr>
              <a:lnSpc>
                <a:spcPct val="90000"/>
              </a:lnSpc>
            </a:pPr>
            <a:endParaRPr lang="en-US" altLang="de-DE" sz="2800" i="1"/>
          </a:p>
          <a:p>
            <a:pPr>
              <a:lnSpc>
                <a:spcPct val="90000"/>
              </a:lnSpc>
            </a:pPr>
            <a:r>
              <a:rPr lang="en-US" altLang="de-DE" sz="2800" b="1"/>
              <a:t>Identity Binding</a:t>
            </a:r>
            <a:r>
              <a:rPr lang="en-US" altLang="de-DE" sz="2800"/>
              <a:t> – </a:t>
            </a:r>
            <a:r>
              <a:rPr lang="en-US" altLang="de-DE" sz="2800" i="1">
                <a:solidFill>
                  <a:schemeClr val="accent1"/>
                </a:solidFill>
              </a:rPr>
              <a:t>how sure are you that the person proffering the EIC is the person to whom the credential was issued?</a:t>
            </a:r>
          </a:p>
          <a:p>
            <a:pPr>
              <a:lnSpc>
                <a:spcPct val="90000"/>
              </a:lnSpc>
            </a:pPr>
            <a:endParaRPr lang="en-US" altLang="de-DE" sz="2800" i="1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de-DE" sz="2800" b="1"/>
              <a:t>Credential integrity</a:t>
            </a:r>
            <a:r>
              <a:rPr lang="en-US" altLang="de-DE" sz="2800"/>
              <a:t> – </a:t>
            </a:r>
            <a:r>
              <a:rPr lang="en-US" altLang="de-DE" sz="2800" i="1">
                <a:solidFill>
                  <a:schemeClr val="accent2"/>
                </a:solidFill>
              </a:rPr>
              <a:t>how well does the technology and its implementation resist hacking, fraud, etc.?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9130-29BA-4234-BA10-B9926E74FFC8}" type="slidenum">
              <a:rPr lang="en-US" altLang="de-DE"/>
              <a:pPr/>
              <a:t>7</a:t>
            </a:fld>
            <a:endParaRPr lang="en-US" alt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z="4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Lower-Level Identity Credentials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b="1"/>
              <a:t>Level 1</a:t>
            </a:r>
            <a:r>
              <a:rPr lang="en-US" altLang="de-DE"/>
              <a:t>: </a:t>
            </a:r>
            <a:r>
              <a:rPr lang="en-US" altLang="de-DE" sz="2800" i="1">
                <a:solidFill>
                  <a:schemeClr val="accent2"/>
                </a:solidFill>
              </a:rPr>
              <a:t>UserID/Password, SAML assertion (XML text)</a:t>
            </a:r>
          </a:p>
          <a:p>
            <a:endParaRPr lang="en-US" altLang="de-DE" sz="2800" i="1">
              <a:solidFill>
                <a:schemeClr val="accent2"/>
              </a:solidFill>
            </a:endParaRPr>
          </a:p>
          <a:p>
            <a:r>
              <a:rPr lang="en-US" altLang="de-DE" b="1"/>
              <a:t>Level 2:</a:t>
            </a:r>
            <a:r>
              <a:rPr lang="en-US" altLang="de-DE"/>
              <a:t> </a:t>
            </a:r>
            <a:r>
              <a:rPr lang="en-US" altLang="de-DE" i="1">
                <a:solidFill>
                  <a:schemeClr val="accent2"/>
                </a:solidFill>
              </a:rPr>
              <a:t>“High entropy” UserID/Password; “policy-lite” PKI, e.g., Fed PKI Citizen and Commerce Class &amp; Federal PKI Rudimentary, TAGPMA Classic Plus (in development)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5B77-5AD7-43F8-A603-907223A949BF}" type="slidenum">
              <a:rPr lang="en-US" altLang="de-DE"/>
              <a:pPr/>
              <a:t>8</a:t>
            </a:fld>
            <a:endParaRPr lang="en-US" altLang="de-DE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sz="4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Cryptographic-Based Identity Credentials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de-DE" b="1"/>
          </a:p>
          <a:p>
            <a:r>
              <a:rPr lang="en-US" altLang="de-DE" b="1"/>
              <a:t>Level 3:</a:t>
            </a:r>
            <a:r>
              <a:rPr lang="en-US" altLang="de-DE"/>
              <a:t> </a:t>
            </a:r>
            <a:r>
              <a:rPr lang="en-US" altLang="de-DE" sz="2800" i="1">
                <a:solidFill>
                  <a:schemeClr val="accent2"/>
                </a:solidFill>
              </a:rPr>
              <a:t>One-time Password; Substantial assurance PKI at FPKI Basic, Medium</a:t>
            </a:r>
          </a:p>
          <a:p>
            <a:endParaRPr lang="en-US" altLang="de-DE"/>
          </a:p>
          <a:p>
            <a:r>
              <a:rPr lang="en-US" altLang="de-DE" b="1"/>
              <a:t>Level 4:</a:t>
            </a:r>
            <a:r>
              <a:rPr lang="en-US" altLang="de-DE"/>
              <a:t> </a:t>
            </a:r>
            <a:r>
              <a:rPr lang="en-US" altLang="de-DE" sz="2800" i="1">
                <a:solidFill>
                  <a:schemeClr val="accent2"/>
                </a:solidFill>
              </a:rPr>
              <a:t>High assurance PKI at FPKI Medium Hardware,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89B9-6F74-40B1-BE56-B15FFE69AB31}" type="slidenum">
              <a:rPr lang="en-US" altLang="de-DE"/>
              <a:pPr/>
              <a:t>9</a:t>
            </a:fld>
            <a:endParaRPr lang="en-US" altLang="de-DE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 Little Complication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de-DE"/>
              <a:t>The government has TWO LOA classifications:</a:t>
            </a:r>
          </a:p>
          <a:p>
            <a:pPr marL="990600" lvl="1" indent="-533400">
              <a:buFontTx/>
              <a:buAutoNum type="arabicPeriod"/>
            </a:pPr>
            <a:r>
              <a:rPr lang="en-US" altLang="de-DE">
                <a:solidFill>
                  <a:schemeClr val="folHlink"/>
                </a:solidFill>
              </a:rPr>
              <a:t>Federal PKI LOA codified in the Certificate Policies of the Federal PKI Policy Authority</a:t>
            </a:r>
          </a:p>
          <a:p>
            <a:pPr marL="990600" lvl="1" indent="-533400">
              <a:buFontTx/>
              <a:buAutoNum type="arabicPeriod"/>
            </a:pPr>
            <a:r>
              <a:rPr lang="en-US" altLang="de-DE">
                <a:solidFill>
                  <a:schemeClr val="accent2"/>
                </a:solidFill>
              </a:rPr>
              <a:t>E-Authentication LOA codified in OMB M-04-04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PKIPA">
  <a:themeElements>
    <a:clrScheme name="FPKIPA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E3861"/>
      </a:accent1>
      <a:accent2>
        <a:srgbClr val="B9252E"/>
      </a:accent2>
      <a:accent3>
        <a:srgbClr val="FFFFFF"/>
      </a:accent3>
      <a:accent4>
        <a:srgbClr val="000000"/>
      </a:accent4>
      <a:accent5>
        <a:srgbClr val="ADAEB7"/>
      </a:accent5>
      <a:accent6>
        <a:srgbClr val="A72029"/>
      </a:accent6>
      <a:hlink>
        <a:srgbClr val="FF252E"/>
      </a:hlink>
      <a:folHlink>
        <a:srgbClr val="2E38C5"/>
      </a:folHlink>
    </a:clrScheme>
    <a:fontScheme name="FPKIP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KIP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KIP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KIP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KIP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KIP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KIP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KIP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KIP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KIP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KIP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KIP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KIP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KIP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E3861"/>
        </a:accent1>
        <a:accent2>
          <a:srgbClr val="B9252E"/>
        </a:accent2>
        <a:accent3>
          <a:srgbClr val="FFFFFF"/>
        </a:accent3>
        <a:accent4>
          <a:srgbClr val="000000"/>
        </a:accent4>
        <a:accent5>
          <a:srgbClr val="ADAEB7"/>
        </a:accent5>
        <a:accent6>
          <a:srgbClr val="A72029"/>
        </a:accent6>
        <a:hlink>
          <a:srgbClr val="FF252E"/>
        </a:hlink>
        <a:folHlink>
          <a:srgbClr val="2E38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FPKIPA template</Template>
  <TotalTime>247</TotalTime>
  <Words>1270</Words>
  <Application>Microsoft Office PowerPoint</Application>
  <PresentationFormat>Bildschirmpräsentation (4:3)</PresentationFormat>
  <Paragraphs>180</Paragraphs>
  <Slides>23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Tahoma</vt:lpstr>
      <vt:lpstr>FPKIPA</vt:lpstr>
      <vt:lpstr>Adobe Photoshop Image</vt:lpstr>
      <vt:lpstr>Government-University Identity Management Opportunities</vt:lpstr>
      <vt:lpstr>Current State of Affairs (60 years old now)</vt:lpstr>
      <vt:lpstr>Foundational Assumption</vt:lpstr>
      <vt:lpstr>E-Authentication LOA and What They Mean</vt:lpstr>
      <vt:lpstr>E-Authentication LOA and What They Service**</vt:lpstr>
      <vt:lpstr>General Considerations for Determining LOA of an Electronic Identity Credential (EIC)</vt:lpstr>
      <vt:lpstr>Summary of Lower-Level Identity Credentials</vt:lpstr>
      <vt:lpstr>Summary of Cryptographic-Based Identity Credentials</vt:lpstr>
      <vt:lpstr>A Little Complication</vt:lpstr>
      <vt:lpstr>LOA Mapping E-Auth to Fed PKI</vt:lpstr>
      <vt:lpstr>How Can A School Credential be Trusted and Used by a Government Application? </vt:lpstr>
      <vt:lpstr>US Government E-Authentication Interfederation Model</vt:lpstr>
      <vt:lpstr>E-Authentication Federation Membership Requirements</vt:lpstr>
      <vt:lpstr>E-Authentication – InCommon Interfederation Status</vt:lpstr>
      <vt:lpstr>Fed PKI “Interfederation” Model</vt:lpstr>
      <vt:lpstr>Fed PKI Cross Certification Process </vt:lpstr>
      <vt:lpstr>FPKI Does Interfederate</vt:lpstr>
      <vt:lpstr>Current Model for Assertion-Based Interfederation (still a work in progress)</vt:lpstr>
      <vt:lpstr>What about Level 3 Government Apps Today?</vt:lpstr>
      <vt:lpstr>Seeded Questions</vt:lpstr>
      <vt:lpstr>Password Entropy (Copied From Bill Burr)*</vt:lpstr>
      <vt:lpstr>Resources</vt:lpstr>
      <vt:lpstr>  Notes</vt:lpstr>
    </vt:vector>
  </TitlesOfParts>
  <Company>Federal PKI Policy Authority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Alterman</dc:creator>
  <cp:lastModifiedBy>Andreas Beeker</cp:lastModifiedBy>
  <cp:revision>58</cp:revision>
  <dcterms:created xsi:type="dcterms:W3CDTF">2007-01-05T21:23:14Z</dcterms:created>
  <dcterms:modified xsi:type="dcterms:W3CDTF">2015-08-08T16:34:48Z</dcterms:modified>
</cp:coreProperties>
</file>