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3" r:id="rId3"/>
    <p:sldId id="258" r:id="rId4"/>
    <p:sldId id="288" r:id="rId5"/>
    <p:sldId id="307" r:id="rId6"/>
    <p:sldId id="268" r:id="rId7"/>
    <p:sldId id="302" r:id="rId8"/>
    <p:sldId id="282" r:id="rId9"/>
    <p:sldId id="301" r:id="rId10"/>
    <p:sldId id="298" r:id="rId11"/>
    <p:sldId id="281" r:id="rId12"/>
    <p:sldId id="275" r:id="rId13"/>
    <p:sldId id="304" r:id="rId14"/>
    <p:sldId id="305" r:id="rId15"/>
    <p:sldId id="306" r:id="rId16"/>
    <p:sldId id="291" r:id="rId17"/>
    <p:sldId id="292" r:id="rId18"/>
    <p:sldId id="286" r:id="rId19"/>
    <p:sldId id="295" r:id="rId20"/>
    <p:sldId id="300" r:id="rId21"/>
    <p:sldId id="274" r:id="rId22"/>
    <p:sldId id="284" r:id="rId23"/>
    <p:sldId id="290" r:id="rId24"/>
    <p:sldId id="299" r:id="rId25"/>
    <p:sldId id="279" r:id="rId26"/>
    <p:sldId id="294" r:id="rId27"/>
    <p:sldId id="262" r:id="rId28"/>
    <p:sldId id="308" r:id="rId29"/>
  </p:sldIdLst>
  <p:sldSz cx="9906000" cy="6858000" type="A4"/>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4" autoAdjust="0"/>
    <p:restoredTop sz="93294" autoAdjust="0"/>
  </p:normalViewPr>
  <p:slideViewPr>
    <p:cSldViewPr>
      <p:cViewPr>
        <p:scale>
          <a:sx n="75" d="100"/>
          <a:sy n="75" d="100"/>
        </p:scale>
        <p:origin x="-828" y="-588"/>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221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410F-B365-48AD-9360-12D9BF462699}" type="datetimeFigureOut">
              <a:rPr lang="en-US" smtClean="0"/>
              <a:pPr/>
              <a:t>9/2/2011</a:t>
            </a:fld>
            <a:endParaRPr lang="en-AU"/>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920C2-4761-4B2A-A037-F17777AA6799}" type="slidenum">
              <a:rPr lang="en-AU" smtClean="0"/>
              <a:pPr/>
              <a:t>‹#›</a:t>
            </a:fld>
            <a:endParaRPr lang="en-AU"/>
          </a:p>
        </p:txBody>
      </p:sp>
    </p:spTree>
    <p:extLst>
      <p:ext uri="{BB962C8B-B14F-4D97-AF65-F5344CB8AC3E}">
        <p14:creationId xmlns:p14="http://schemas.microsoft.com/office/powerpoint/2010/main" val="328490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1</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12</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SJT</a:t>
            </a:r>
          </a:p>
          <a:p>
            <a:r>
              <a:rPr lang="en-AU" dirty="0" smtClean="0"/>
              <a:t>Ego involvement = sense of personal relevance of the message. Are </a:t>
            </a:r>
          </a:p>
          <a:p>
            <a:r>
              <a:rPr lang="en-AU" dirty="0" smtClean="0"/>
              <a:t>ELT</a:t>
            </a:r>
          </a:p>
          <a:p>
            <a:r>
              <a:rPr lang="en-AU" sz="1200" kern="1200" dirty="0" smtClean="0">
                <a:solidFill>
                  <a:schemeClr val="tx1"/>
                </a:solidFill>
                <a:effectLst/>
                <a:latin typeface="+mn-lt"/>
                <a:ea typeface="+mn-ea"/>
                <a:cs typeface="+mn-cs"/>
              </a:rPr>
              <a:t>Diversity of argument: arguments with </a:t>
            </a:r>
            <a:r>
              <a:rPr lang="en-AU" sz="1200" kern="1200" dirty="0" err="1" smtClean="0">
                <a:solidFill>
                  <a:schemeClr val="tx1"/>
                </a:solidFill>
                <a:effectLst/>
                <a:latin typeface="+mn-lt"/>
                <a:ea typeface="+mn-ea"/>
                <a:cs typeface="+mn-cs"/>
              </a:rPr>
              <a:t>multiplle</a:t>
            </a:r>
            <a:r>
              <a:rPr lang="en-AU" sz="1200" kern="1200" dirty="0" smtClean="0">
                <a:solidFill>
                  <a:schemeClr val="tx1"/>
                </a:solidFill>
                <a:effectLst/>
                <a:latin typeface="+mn-lt"/>
                <a:ea typeface="+mn-ea"/>
                <a:cs typeface="+mn-cs"/>
              </a:rPr>
              <a:t> sources  and arguments lead to critical processing</a:t>
            </a:r>
          </a:p>
          <a:p>
            <a:r>
              <a:rPr lang="en-AU" sz="1200" kern="1200" dirty="0" smtClean="0">
                <a:solidFill>
                  <a:schemeClr val="tx1"/>
                </a:solidFill>
                <a:effectLst/>
                <a:latin typeface="+mn-lt"/>
                <a:ea typeface="+mn-ea"/>
                <a:cs typeface="+mn-cs"/>
              </a:rPr>
              <a:t>It’s thought that some repetition</a:t>
            </a:r>
            <a:r>
              <a:rPr lang="en-AU" sz="1200" kern="1200" baseline="0" dirty="0" smtClean="0">
                <a:solidFill>
                  <a:schemeClr val="tx1"/>
                </a:solidFill>
                <a:effectLst/>
                <a:latin typeface="+mn-lt"/>
                <a:ea typeface="+mn-ea"/>
                <a:cs typeface="+mn-cs"/>
              </a:rPr>
              <a:t> of a </a:t>
            </a:r>
            <a:r>
              <a:rPr lang="en-AU" sz="1200" kern="1200" baseline="0" dirty="0" err="1" smtClean="0">
                <a:solidFill>
                  <a:schemeClr val="tx1"/>
                </a:solidFill>
                <a:effectLst/>
                <a:latin typeface="+mn-lt"/>
                <a:ea typeface="+mn-ea"/>
                <a:cs typeface="+mn-cs"/>
              </a:rPr>
              <a:t>msg</a:t>
            </a:r>
            <a:r>
              <a:rPr lang="en-AU" sz="1200" kern="1200" baseline="0" dirty="0" smtClean="0">
                <a:solidFill>
                  <a:schemeClr val="tx1"/>
                </a:solidFill>
                <a:effectLst/>
                <a:latin typeface="+mn-lt"/>
                <a:ea typeface="+mn-ea"/>
                <a:cs typeface="+mn-cs"/>
              </a:rPr>
              <a:t> enhances persuasion; interruptions diminish effectiveness</a:t>
            </a:r>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16</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Persuasive transactions require the ability to exchange messages so as to increase shared meaning and coordination with others (Littlejohn</a:t>
            </a:r>
            <a:r>
              <a:rPr lang="en-AU" sz="1200" kern="1200" baseline="0" dirty="0" smtClean="0">
                <a:solidFill>
                  <a:schemeClr val="tx1"/>
                </a:solidFill>
                <a:effectLst/>
                <a:latin typeface="+mn-lt"/>
                <a:ea typeface="+mn-ea"/>
                <a:cs typeface="+mn-cs"/>
              </a:rPr>
              <a:t> and </a:t>
            </a:r>
            <a:r>
              <a:rPr lang="en-AU" sz="1200" kern="1200" baseline="0" dirty="0" err="1" smtClean="0">
                <a:solidFill>
                  <a:schemeClr val="tx1"/>
                </a:solidFill>
                <a:effectLst/>
                <a:latin typeface="+mn-lt"/>
                <a:ea typeface="+mn-ea"/>
                <a:cs typeface="+mn-cs"/>
              </a:rPr>
              <a:t>Jabusch</a:t>
            </a:r>
            <a:r>
              <a:rPr lang="en-AU" sz="1200" kern="1200" baseline="0" dirty="0" smtClean="0">
                <a:solidFill>
                  <a:schemeClr val="tx1"/>
                </a:solidFill>
                <a:effectLst/>
                <a:latin typeface="+mn-lt"/>
                <a:ea typeface="+mn-ea"/>
                <a:cs typeface="+mn-cs"/>
              </a:rPr>
              <a:t>, 1987)</a:t>
            </a:r>
          </a:p>
          <a:p>
            <a:r>
              <a:rPr lang="en-AU" sz="1200" kern="1200" baseline="0" dirty="0" smtClean="0">
                <a:solidFill>
                  <a:schemeClr val="tx1"/>
                </a:solidFill>
                <a:effectLst/>
                <a:latin typeface="+mn-lt"/>
                <a:ea typeface="+mn-ea"/>
                <a:cs typeface="+mn-cs"/>
              </a:rPr>
              <a:t>Cognitive understanding: understand</a:t>
            </a:r>
            <a:r>
              <a:rPr lang="en-AU" dirty="0" smtClean="0"/>
              <a:t> how and why change occurs, and the effects of personal, social, cultural factors, and message strategies and</a:t>
            </a:r>
            <a:r>
              <a:rPr lang="en-AU" baseline="0" dirty="0" smtClean="0"/>
              <a:t> their limits (because they’re integrated with predispositions)</a:t>
            </a:r>
          </a:p>
          <a:p>
            <a:r>
              <a:rPr lang="en-AU" sz="1200" kern="1200" dirty="0" smtClean="0">
                <a:solidFill>
                  <a:schemeClr val="tx1"/>
                </a:solidFill>
                <a:effectLst/>
                <a:latin typeface="+mn-lt"/>
                <a:ea typeface="+mn-ea"/>
                <a:cs typeface="+mn-cs"/>
              </a:rPr>
              <a:t>interpersonal sensitivity. Competent communicator is aware of needs and feelings of others and self and of the demands of the situation.</a:t>
            </a:r>
          </a:p>
          <a:p>
            <a:r>
              <a:rPr lang="en-AU" sz="1200" kern="1200" dirty="0" err="1" smtClean="0">
                <a:solidFill>
                  <a:schemeClr val="tx1"/>
                </a:solidFill>
                <a:effectLst/>
                <a:latin typeface="+mn-lt"/>
                <a:ea typeface="+mn-ea"/>
                <a:cs typeface="+mn-cs"/>
              </a:rPr>
              <a:t>Comms</a:t>
            </a:r>
            <a:r>
              <a:rPr lang="en-AU" sz="1200" kern="1200" dirty="0" smtClean="0">
                <a:solidFill>
                  <a:schemeClr val="tx1"/>
                </a:solidFill>
                <a:effectLst/>
                <a:latin typeface="+mn-lt"/>
                <a:ea typeface="+mn-ea"/>
                <a:cs typeface="+mn-cs"/>
              </a:rPr>
              <a:t> skills: speaking,</a:t>
            </a:r>
            <a:r>
              <a:rPr lang="en-AU" sz="1200" kern="1200" baseline="0" dirty="0" smtClean="0">
                <a:solidFill>
                  <a:schemeClr val="tx1"/>
                </a:solidFill>
                <a:effectLst/>
                <a:latin typeface="+mn-lt"/>
                <a:ea typeface="+mn-ea"/>
                <a:cs typeface="+mn-cs"/>
              </a:rPr>
              <a:t> writing, listening and reading well. </a:t>
            </a:r>
          </a:p>
          <a:p>
            <a:r>
              <a:rPr lang="en-AU" sz="1200" b="1" kern="1200" baseline="0" dirty="0" smtClean="0">
                <a:solidFill>
                  <a:schemeClr val="tx1"/>
                </a:solidFill>
                <a:effectLst/>
                <a:latin typeface="+mn-lt"/>
                <a:ea typeface="+mn-ea"/>
                <a:cs typeface="+mn-cs"/>
              </a:rPr>
              <a:t>Variables</a:t>
            </a:r>
          </a:p>
          <a:p>
            <a:r>
              <a:rPr lang="en-AU" sz="1200" kern="1200" baseline="0" dirty="0" smtClean="0">
                <a:solidFill>
                  <a:schemeClr val="tx1"/>
                </a:solidFill>
                <a:effectLst/>
                <a:latin typeface="+mn-lt"/>
                <a:ea typeface="+mn-ea"/>
                <a:cs typeface="+mn-cs"/>
              </a:rPr>
              <a:t>Source: Credibility: </a:t>
            </a:r>
            <a:r>
              <a:rPr lang="en-AU" sz="1200" kern="1200" dirty="0" smtClean="0">
                <a:solidFill>
                  <a:schemeClr val="tx1"/>
                </a:solidFill>
                <a:effectLst/>
                <a:latin typeface="+mn-lt"/>
                <a:ea typeface="+mn-ea"/>
                <a:cs typeface="+mn-cs"/>
              </a:rPr>
              <a:t>But people can forget the source of a </a:t>
            </a:r>
            <a:r>
              <a:rPr lang="en-AU" sz="1200" kern="1200" dirty="0" err="1" smtClean="0">
                <a:solidFill>
                  <a:schemeClr val="tx1"/>
                </a:solidFill>
                <a:effectLst/>
                <a:latin typeface="+mn-lt"/>
                <a:ea typeface="+mn-ea"/>
                <a:cs typeface="+mn-cs"/>
              </a:rPr>
              <a:t>msg</a:t>
            </a:r>
            <a:r>
              <a:rPr lang="en-AU" sz="1200" kern="1200" dirty="0" smtClean="0">
                <a:solidFill>
                  <a:schemeClr val="tx1"/>
                </a:solidFill>
                <a:effectLst/>
                <a:latin typeface="+mn-lt"/>
                <a:ea typeface="+mn-ea"/>
                <a:cs typeface="+mn-cs"/>
              </a:rPr>
              <a:t> over long periods of time, minimising credibility effects—in some situations, strong arguments have longer lasting impact than credibility of the source alone. (181)</a:t>
            </a:r>
          </a:p>
          <a:p>
            <a:r>
              <a:rPr lang="en-AU" sz="1200" kern="1200" dirty="0" smtClean="0">
                <a:solidFill>
                  <a:schemeClr val="tx1"/>
                </a:solidFill>
                <a:effectLst/>
                <a:latin typeface="+mn-lt"/>
                <a:ea typeface="+mn-ea"/>
                <a:cs typeface="+mn-cs"/>
              </a:rPr>
              <a:t>Message:</a:t>
            </a:r>
            <a:r>
              <a:rPr lang="en-AU" sz="1200" kern="1200" baseline="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Use</a:t>
            </a:r>
            <a:r>
              <a:rPr lang="en-AU" sz="1200" kern="1200" baseline="0" dirty="0" smtClean="0">
                <a:solidFill>
                  <a:schemeClr val="tx1"/>
                </a:solidFill>
                <a:effectLst/>
                <a:latin typeface="+mn-lt"/>
                <a:ea typeface="+mn-ea"/>
                <a:cs typeface="+mn-cs"/>
              </a:rPr>
              <a:t> o</a:t>
            </a:r>
            <a:r>
              <a:rPr lang="en-AU" sz="1200" kern="1200" dirty="0" smtClean="0">
                <a:solidFill>
                  <a:schemeClr val="tx1"/>
                </a:solidFill>
                <a:effectLst/>
                <a:latin typeface="+mn-lt"/>
                <a:ea typeface="+mn-ea"/>
                <a:cs typeface="+mn-cs"/>
              </a:rPr>
              <a:t>ne-sided</a:t>
            </a:r>
            <a:r>
              <a:rPr lang="en-AU" sz="1200" kern="1200" baseline="0" dirty="0" smtClean="0">
                <a:solidFill>
                  <a:schemeClr val="tx1"/>
                </a:solidFill>
                <a:effectLst/>
                <a:latin typeface="+mn-lt"/>
                <a:ea typeface="+mn-ea"/>
                <a:cs typeface="+mn-cs"/>
              </a:rPr>
              <a:t> messages for people who are already convinced, 2 sided for the unconvinced</a:t>
            </a:r>
          </a:p>
          <a:p>
            <a:r>
              <a:rPr lang="en-AU" sz="1200" kern="1200" baseline="0" dirty="0" smtClean="0">
                <a:solidFill>
                  <a:schemeClr val="tx1"/>
                </a:solidFill>
                <a:effectLst/>
                <a:latin typeface="+mn-lt"/>
                <a:ea typeface="+mn-ea"/>
                <a:cs typeface="+mn-cs"/>
              </a:rPr>
              <a:t>(Neo-</a:t>
            </a:r>
            <a:r>
              <a:rPr lang="en-AU" sz="1200" kern="1200" baseline="0" dirty="0" err="1" smtClean="0">
                <a:solidFill>
                  <a:schemeClr val="tx1"/>
                </a:solidFill>
                <a:effectLst/>
                <a:latin typeface="+mn-lt"/>
                <a:ea typeface="+mn-ea"/>
                <a:cs typeface="+mn-cs"/>
              </a:rPr>
              <a:t>aristotelean</a:t>
            </a:r>
            <a:r>
              <a:rPr lang="en-AU" sz="1200" kern="1200" baseline="0" dirty="0" smtClean="0">
                <a:solidFill>
                  <a:schemeClr val="tx1"/>
                </a:solidFill>
                <a:effectLst/>
                <a:latin typeface="+mn-lt"/>
                <a:ea typeface="+mn-ea"/>
                <a:cs typeface="+mn-cs"/>
              </a:rPr>
              <a:t> theory) Research suggests ancient message structures are persuasive</a:t>
            </a:r>
          </a:p>
          <a:p>
            <a:r>
              <a:rPr lang="en-AU" sz="1200" kern="1200" dirty="0" smtClean="0">
                <a:solidFill>
                  <a:schemeClr val="tx1"/>
                </a:solidFill>
                <a:effectLst/>
                <a:latin typeface="+mn-lt"/>
                <a:ea typeface="+mn-ea"/>
                <a:cs typeface="+mn-cs"/>
              </a:rPr>
              <a:t>Noise:</a:t>
            </a:r>
            <a:r>
              <a:rPr lang="en-AU" sz="1200" kern="1200" baseline="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Although your comprehension might be disturbed by distraction, attitude change has been observed to increase in the face of channel noise e.g. studies generally support the idea that television, combining visual and auditory stimuli, is more persuasive than radio, and printed sources may be the least persuasive of all .(p82)</a:t>
            </a:r>
            <a:r>
              <a:rPr lang="en-AU" dirty="0" smtClean="0">
                <a:effectLst/>
              </a:rPr>
              <a:t> </a:t>
            </a:r>
            <a:r>
              <a:rPr lang="en-AU" sz="1200" kern="1200" dirty="0" smtClean="0">
                <a:solidFill>
                  <a:schemeClr val="tx1"/>
                </a:solidFill>
                <a:effectLst/>
                <a:latin typeface="+mn-lt"/>
                <a:ea typeface="+mn-ea"/>
                <a:cs typeface="+mn-cs"/>
              </a:rPr>
              <a:t> How can we combine stimuli?</a:t>
            </a:r>
          </a:p>
        </p:txBody>
      </p:sp>
      <p:sp>
        <p:nvSpPr>
          <p:cNvPr id="4" name="Slide Number Placeholder 3"/>
          <p:cNvSpPr>
            <a:spLocks noGrp="1"/>
          </p:cNvSpPr>
          <p:nvPr>
            <p:ph type="sldNum" sz="quarter" idx="10"/>
          </p:nvPr>
        </p:nvSpPr>
        <p:spPr/>
        <p:txBody>
          <a:bodyPr/>
          <a:lstStyle/>
          <a:p>
            <a:fld id="{96F920C2-4761-4B2A-A037-F17777AA6799}" type="slidenum">
              <a:rPr lang="en-AU" smtClean="0"/>
              <a:pPr/>
              <a:t>17</a:t>
            </a:fld>
            <a:endParaRPr lang="en-AU"/>
          </a:p>
        </p:txBody>
      </p:sp>
    </p:spTree>
    <p:extLst>
      <p:ext uri="{BB962C8B-B14F-4D97-AF65-F5344CB8AC3E}">
        <p14:creationId xmlns:p14="http://schemas.microsoft.com/office/powerpoint/2010/main" val="1000927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SJT</a:t>
            </a:r>
            <a:r>
              <a:rPr lang="en-AU" baseline="0" dirty="0" smtClean="0"/>
              <a:t> – doesn’t mean if they’re likely to reject our findings we change them. It means we reconsider how we package our findings and the persuasive strategies we need.</a:t>
            </a:r>
          </a:p>
          <a:p>
            <a:endParaRPr lang="en-AU" baseline="0" dirty="0" smtClean="0"/>
          </a:p>
          <a:p>
            <a:r>
              <a:rPr lang="en-AU" baseline="0" dirty="0" smtClean="0"/>
              <a:t>Words differ: e.g. Client, service user, consumer etc</a:t>
            </a:r>
          </a:p>
          <a:p>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18</a:t>
            </a:fld>
            <a:endParaRPr lang="en-AU"/>
          </a:p>
        </p:txBody>
      </p:sp>
    </p:spTree>
    <p:extLst>
      <p:ext uri="{BB962C8B-B14F-4D97-AF65-F5344CB8AC3E}">
        <p14:creationId xmlns:p14="http://schemas.microsoft.com/office/powerpoint/2010/main" val="4278382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Organisational context:</a:t>
            </a:r>
            <a:r>
              <a:rPr lang="en-AU" baseline="0" dirty="0" smtClean="0"/>
              <a:t> organisational structure and the potential for message distortion up or down the change because of this, control over the flow of information- ability to channel message and control the timing messages are received, connectedness (and how this affects transmission of information and shared perceptions of information), </a:t>
            </a:r>
            <a:r>
              <a:rPr lang="en-AU" baseline="0" dirty="0" err="1" smtClean="0"/>
              <a:t>integrativeness</a:t>
            </a:r>
            <a:r>
              <a:rPr lang="en-AU" baseline="0" dirty="0" smtClean="0"/>
              <a:t> and whether the people you are reporting to have influence within the organisation, communication load (how much information people in the org have to process)</a:t>
            </a:r>
          </a:p>
          <a:p>
            <a:endParaRPr lang="en-AU" baseline="0" dirty="0" smtClean="0"/>
          </a:p>
          <a:p>
            <a:r>
              <a:rPr lang="en-AU" baseline="0" dirty="0" smtClean="0"/>
              <a:t>You’ll start to notice overlap with marketing here...the two things are suggesting the same changes</a:t>
            </a:r>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19</a:t>
            </a:fld>
            <a:endParaRPr lang="en-AU"/>
          </a:p>
        </p:txBody>
      </p:sp>
    </p:spTree>
    <p:extLst>
      <p:ext uri="{BB962C8B-B14F-4D97-AF65-F5344CB8AC3E}">
        <p14:creationId xmlns:p14="http://schemas.microsoft.com/office/powerpoint/2010/main" val="4215333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Context and client</a:t>
            </a:r>
          </a:p>
          <a:p>
            <a:pPr marL="357188" lvl="1"/>
            <a:r>
              <a:rPr lang="en-AU" dirty="0" smtClean="0"/>
              <a:t>Disabilities, national, evolving program, changing program managers</a:t>
            </a:r>
          </a:p>
          <a:p>
            <a:r>
              <a:rPr lang="en-AU" dirty="0" smtClean="0"/>
              <a:t>Evaluation purpose</a:t>
            </a:r>
          </a:p>
          <a:p>
            <a:pPr marL="357188" lvl="1"/>
            <a:r>
              <a:rPr lang="en-AU" dirty="0" smtClean="0"/>
              <a:t>Formative and summative evaluations over three years</a:t>
            </a:r>
          </a:p>
          <a:p>
            <a:r>
              <a:rPr lang="en-AU" dirty="0" smtClean="0"/>
              <a:t>Communications solution</a:t>
            </a:r>
          </a:p>
          <a:p>
            <a:pPr marL="357188" lvl="1"/>
            <a:r>
              <a:rPr lang="en-AU" dirty="0" smtClean="0"/>
              <a:t>Findings meetings to discuss findings and recommendations, regular communications meetings with client throughout (understand interests. Priorities, values, changing need)</a:t>
            </a:r>
          </a:p>
          <a:p>
            <a:pPr marL="357188" lvl="1"/>
            <a:r>
              <a:rPr lang="en-AU" dirty="0" smtClean="0"/>
              <a:t>Evaluation newsletter and website, present accumulation of evidence yearly findings, one alongside the next</a:t>
            </a:r>
          </a:p>
          <a:p>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20</a:t>
            </a:fld>
            <a:endParaRPr lang="en-AU"/>
          </a:p>
        </p:txBody>
      </p:sp>
    </p:spTree>
    <p:extLst>
      <p:ext uri="{BB962C8B-B14F-4D97-AF65-F5344CB8AC3E}">
        <p14:creationId xmlns:p14="http://schemas.microsoft.com/office/powerpoint/2010/main" val="916570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Credible:</a:t>
            </a:r>
            <a:r>
              <a:rPr lang="en-AU" baseline="0" dirty="0" smtClean="0"/>
              <a:t> make people believe.</a:t>
            </a:r>
          </a:p>
          <a:p>
            <a:r>
              <a:rPr lang="en-AU" dirty="0" smtClean="0"/>
              <a:t>Emotional: Make people care.</a:t>
            </a:r>
            <a:r>
              <a:rPr lang="en-AU" baseline="0" dirty="0" smtClean="0"/>
              <a:t> T</a:t>
            </a:r>
            <a:r>
              <a:rPr lang="en-AU" dirty="0" smtClean="0"/>
              <a:t>here’s also research to suggest emotional ideas make people remember</a:t>
            </a:r>
          </a:p>
          <a:p>
            <a:r>
              <a:rPr lang="en-AU" dirty="0" smtClean="0"/>
              <a:t>Stories:</a:t>
            </a:r>
            <a:r>
              <a:rPr lang="en-AU" baseline="0" dirty="0" smtClean="0"/>
              <a:t> are effective teach tools because they provide stimulation – knowledge about how to act – and inspiration – motivation to act. Some research suggests stories help us simulate action –similarly to physically practising something – and this can be a powerful factor in subsequent actions.</a:t>
            </a:r>
          </a:p>
        </p:txBody>
      </p:sp>
      <p:sp>
        <p:nvSpPr>
          <p:cNvPr id="4" name="Slide Number Placeholder 3"/>
          <p:cNvSpPr>
            <a:spLocks noGrp="1"/>
          </p:cNvSpPr>
          <p:nvPr>
            <p:ph type="sldNum" sz="quarter" idx="10"/>
          </p:nvPr>
        </p:nvSpPr>
        <p:spPr/>
        <p:txBody>
          <a:bodyPr/>
          <a:lstStyle/>
          <a:p>
            <a:fld id="{96F920C2-4761-4B2A-A037-F17777AA6799}" type="slidenum">
              <a:rPr lang="en-AU" smtClean="0"/>
              <a:pPr/>
              <a:t>21</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Unexpected: In </a:t>
            </a:r>
            <a:r>
              <a:rPr lang="en-AU" sz="1400" dirty="0" smtClean="0"/>
              <a:t>utilisation focused evaluation Quin Patton also suggests getting evaluation stakeholders to predict and commit to findings. </a:t>
            </a:r>
          </a:p>
          <a:p>
            <a:pPr marL="0" marR="0" indent="0" algn="l" defTabSz="914400" rtl="0" eaLnBrk="1" fontAlgn="auto" latinLnBrk="0" hangingPunct="1">
              <a:lnSpc>
                <a:spcPct val="100000"/>
              </a:lnSpc>
              <a:spcBef>
                <a:spcPts val="0"/>
              </a:spcBef>
              <a:spcAft>
                <a:spcPts val="0"/>
              </a:spcAft>
              <a:buClrTx/>
              <a:buSzTx/>
              <a:buFontTx/>
              <a:buNone/>
              <a:tabLst/>
              <a:defRPr/>
            </a:pPr>
            <a:r>
              <a:rPr lang="en-AU" sz="1400" dirty="0" smtClean="0"/>
              <a:t>Concrete</a:t>
            </a:r>
          </a:p>
          <a:p>
            <a:endParaRPr lang="en-AU" sz="1400"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22</a:t>
            </a:fld>
            <a:endParaRPr lang="en-AU"/>
          </a:p>
        </p:txBody>
      </p:sp>
    </p:spTree>
    <p:extLst>
      <p:ext uri="{BB962C8B-B14F-4D97-AF65-F5344CB8AC3E}">
        <p14:creationId xmlns:p14="http://schemas.microsoft.com/office/powerpoint/2010/main" val="360751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Emotional: wont</a:t>
            </a:r>
            <a:r>
              <a:rPr lang="en-AU" baseline="0" dirty="0" smtClean="0"/>
              <a:t> always be appropriate or suit the client. Consider context before using this trait.</a:t>
            </a:r>
          </a:p>
          <a:p>
            <a:endParaRPr lang="en-AU" baseline="0" dirty="0" smtClean="0"/>
          </a:p>
        </p:txBody>
      </p:sp>
      <p:sp>
        <p:nvSpPr>
          <p:cNvPr id="4" name="Slide Number Placeholder 3"/>
          <p:cNvSpPr>
            <a:spLocks noGrp="1"/>
          </p:cNvSpPr>
          <p:nvPr>
            <p:ph type="sldNum" sz="quarter" idx="10"/>
          </p:nvPr>
        </p:nvSpPr>
        <p:spPr/>
        <p:txBody>
          <a:bodyPr/>
          <a:lstStyle/>
          <a:p>
            <a:fld id="{96F920C2-4761-4B2A-A037-F17777AA6799}" type="slidenum">
              <a:rPr lang="en-AU" smtClean="0"/>
              <a:pPr/>
              <a:t>23</a:t>
            </a:fld>
            <a:endParaRPr lang="en-AU"/>
          </a:p>
        </p:txBody>
      </p:sp>
    </p:spTree>
    <p:extLst>
      <p:ext uri="{BB962C8B-B14F-4D97-AF65-F5344CB8AC3E}">
        <p14:creationId xmlns:p14="http://schemas.microsoft.com/office/powerpoint/2010/main" val="1854762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Context and </a:t>
            </a:r>
            <a:r>
              <a:rPr lang="en-AU" sz="1400" dirty="0" smtClean="0"/>
              <a:t>client</a:t>
            </a:r>
          </a:p>
          <a:p>
            <a:pPr marL="357188" lvl="1"/>
            <a:r>
              <a:rPr lang="en-AU" sz="1400" dirty="0" smtClean="0"/>
              <a:t>Combination of two longstanding projects under one new program model, communities sector</a:t>
            </a:r>
          </a:p>
          <a:p>
            <a:r>
              <a:rPr lang="en-AU" sz="1400" dirty="0" smtClean="0"/>
              <a:t>Evaluation purpose</a:t>
            </a:r>
          </a:p>
          <a:p>
            <a:pPr marL="357188" lvl="1"/>
            <a:r>
              <a:rPr lang="en-AU" sz="1400" dirty="0" smtClean="0"/>
              <a:t>Develop program logic</a:t>
            </a:r>
          </a:p>
          <a:p>
            <a:r>
              <a:rPr lang="en-AU" sz="1400" dirty="0" smtClean="0"/>
              <a:t>Communications solution</a:t>
            </a:r>
          </a:p>
          <a:p>
            <a:pPr marL="357188" lvl="1"/>
            <a:r>
              <a:rPr lang="en-AU" sz="1400" dirty="0" smtClean="0"/>
              <a:t>Images, visuals, </a:t>
            </a:r>
            <a:r>
              <a:rPr lang="en-AU" sz="1400" dirty="0" err="1" smtClean="0"/>
              <a:t>etc</a:t>
            </a:r>
            <a:endParaRPr lang="en-AU" sz="1400" dirty="0" smtClean="0"/>
          </a:p>
          <a:p>
            <a:pPr marL="357188" lvl="1"/>
            <a:r>
              <a:rPr lang="en-AU" sz="1400" dirty="0" smtClean="0"/>
              <a:t>Multiple program logics at different levels</a:t>
            </a:r>
          </a:p>
          <a:p>
            <a:pPr marL="357188" lvl="1"/>
            <a:r>
              <a:rPr lang="en-AU" sz="1400" dirty="0" smtClean="0"/>
              <a:t>Continual consultation with client</a:t>
            </a:r>
          </a:p>
          <a:p>
            <a:pPr marL="357188" lvl="1"/>
            <a:r>
              <a:rPr lang="en-AU" sz="1400" dirty="0" smtClean="0"/>
              <a:t>Internal document and external communications document – external</a:t>
            </a:r>
            <a:r>
              <a:rPr lang="en-AU" sz="1400" baseline="0" dirty="0" smtClean="0"/>
              <a:t> communications document forced evaluators to be clear about what the program did, which was useful to the overall program.</a:t>
            </a:r>
            <a:endParaRPr lang="en-AU" sz="1400" dirty="0" smtClean="0"/>
          </a:p>
          <a:p>
            <a:endParaRPr lang="en-AU" sz="1400"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24</a:t>
            </a:fld>
            <a:endParaRPr lang="en-AU"/>
          </a:p>
        </p:txBody>
      </p:sp>
    </p:spTree>
    <p:extLst>
      <p:ext uri="{BB962C8B-B14F-4D97-AF65-F5344CB8AC3E}">
        <p14:creationId xmlns:p14="http://schemas.microsoft.com/office/powerpoint/2010/main" val="91657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2</a:t>
            </a:fld>
            <a:endParaRPr lang="en-AU"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25</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96F920C2-4761-4B2A-A037-F17777AA6799}" type="slidenum">
              <a:rPr lang="en-AU" smtClean="0"/>
              <a:pPr/>
              <a:t>26</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96F920C2-4761-4B2A-A037-F17777AA6799}" type="slidenum">
              <a:rPr lang="en-AU" smtClean="0"/>
              <a:pPr/>
              <a:t>27</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3</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4</a:t>
            </a:fld>
            <a:endParaRPr lang="en-AU" dirty="0"/>
          </a:p>
        </p:txBody>
      </p:sp>
    </p:spTree>
    <p:extLst>
      <p:ext uri="{BB962C8B-B14F-4D97-AF65-F5344CB8AC3E}">
        <p14:creationId xmlns:p14="http://schemas.microsoft.com/office/powerpoint/2010/main" val="38466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baseline="0" dirty="0" smtClean="0"/>
          </a:p>
        </p:txBody>
      </p:sp>
      <p:sp>
        <p:nvSpPr>
          <p:cNvPr id="4" name="Slide Number Placeholder 3"/>
          <p:cNvSpPr>
            <a:spLocks noGrp="1"/>
          </p:cNvSpPr>
          <p:nvPr>
            <p:ph type="sldNum" sz="quarter" idx="10"/>
          </p:nvPr>
        </p:nvSpPr>
        <p:spPr/>
        <p:txBody>
          <a:bodyPr/>
          <a:lstStyle/>
          <a:p>
            <a:fld id="{96F920C2-4761-4B2A-A037-F17777AA6799}" type="slidenum">
              <a:rPr lang="en-AU" smtClean="0"/>
              <a:pPr/>
              <a:t>6</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Understanding the organisation: organisational</a:t>
            </a:r>
            <a:r>
              <a:rPr lang="en-AU" baseline="0" dirty="0" smtClean="0"/>
              <a:t> members typically articulate values. In working with a client, you should be able to  observe their decision making style (</a:t>
            </a:r>
            <a:r>
              <a:rPr lang="en-AU" sz="1200" kern="1200" dirty="0" smtClean="0">
                <a:solidFill>
                  <a:schemeClr val="tx1"/>
                </a:solidFill>
                <a:effectLst/>
                <a:latin typeface="+mn-lt"/>
                <a:ea typeface="+mn-ea"/>
                <a:cs typeface="+mn-cs"/>
              </a:rPr>
              <a:t>autocratic </a:t>
            </a:r>
            <a:r>
              <a:rPr lang="en-AU" sz="1200" kern="1200" dirty="0" err="1" smtClean="0">
                <a:solidFill>
                  <a:schemeClr val="tx1"/>
                </a:solidFill>
                <a:effectLst/>
                <a:latin typeface="+mn-lt"/>
                <a:ea typeface="+mn-ea"/>
                <a:cs typeface="+mn-cs"/>
              </a:rPr>
              <a:t>vs</a:t>
            </a:r>
            <a:r>
              <a:rPr lang="en-AU" sz="1200" kern="1200" dirty="0" smtClean="0">
                <a:solidFill>
                  <a:schemeClr val="tx1"/>
                </a:solidFill>
                <a:effectLst/>
                <a:latin typeface="+mn-lt"/>
                <a:ea typeface="+mn-ea"/>
                <a:cs typeface="+mn-cs"/>
              </a:rPr>
              <a:t> participatory, rapid/ slow, risk taking versus conservative) </a:t>
            </a:r>
            <a:r>
              <a:rPr lang="en-AU" baseline="0" dirty="0" smtClean="0"/>
              <a:t>and communications pattern (</a:t>
            </a:r>
            <a:r>
              <a:rPr lang="en-AU" sz="1200" kern="1200" dirty="0" smtClean="0">
                <a:solidFill>
                  <a:schemeClr val="tx1"/>
                </a:solidFill>
                <a:effectLst/>
                <a:latin typeface="+mn-lt"/>
                <a:ea typeface="+mn-ea"/>
                <a:cs typeface="+mn-cs"/>
              </a:rPr>
              <a:t>formal/ informal, friendly/ distant, use of acronyms, unique terms, myths, stories, rituals). Understanding can help shape the way you shape the product</a:t>
            </a:r>
            <a:r>
              <a:rPr lang="en-AU" sz="1200" kern="1200" baseline="0" dirty="0" smtClean="0">
                <a:solidFill>
                  <a:schemeClr val="tx1"/>
                </a:solidFill>
                <a:effectLst/>
                <a:latin typeface="+mn-lt"/>
                <a:ea typeface="+mn-ea"/>
                <a:cs typeface="+mn-cs"/>
              </a:rPr>
              <a:t> for them.</a:t>
            </a:r>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8</a:t>
            </a:fld>
            <a:endParaRPr lang="en-AU"/>
          </a:p>
        </p:txBody>
      </p:sp>
    </p:spTree>
    <p:extLst>
      <p:ext uri="{BB962C8B-B14F-4D97-AF65-F5344CB8AC3E}">
        <p14:creationId xmlns:p14="http://schemas.microsoft.com/office/powerpoint/2010/main" val="91657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Different message structures depending on whether findings positive or</a:t>
            </a:r>
            <a:r>
              <a:rPr lang="en-AU" baseline="0" dirty="0" smtClean="0"/>
              <a:t> negative</a:t>
            </a:r>
          </a:p>
          <a:p>
            <a:r>
              <a:rPr lang="en-AU" baseline="0" dirty="0" smtClean="0"/>
              <a:t>Who has ever made a phone call after to see how client was going with implementing change? Could this role be appropriate for us?</a:t>
            </a:r>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9</a:t>
            </a:fld>
            <a:endParaRPr lang="en-AU"/>
          </a:p>
        </p:txBody>
      </p:sp>
    </p:spTree>
    <p:extLst>
      <p:ext uri="{BB962C8B-B14F-4D97-AF65-F5344CB8AC3E}">
        <p14:creationId xmlns:p14="http://schemas.microsoft.com/office/powerpoint/2010/main" val="916570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10</a:t>
            </a:fld>
            <a:endParaRPr lang="en-AU"/>
          </a:p>
        </p:txBody>
      </p:sp>
    </p:spTree>
    <p:extLst>
      <p:ext uri="{BB962C8B-B14F-4D97-AF65-F5344CB8AC3E}">
        <p14:creationId xmlns:p14="http://schemas.microsoft.com/office/powerpoint/2010/main" val="916570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96F920C2-4761-4B2A-A037-F17777AA6799}" type="slidenum">
              <a:rPr lang="en-AU" smtClean="0"/>
              <a:pPr/>
              <a:t>11</a:t>
            </a:fld>
            <a:endParaRPr lang="en-AU" dirty="0"/>
          </a:p>
        </p:txBody>
      </p:sp>
    </p:spTree>
    <p:extLst>
      <p:ext uri="{BB962C8B-B14F-4D97-AF65-F5344CB8AC3E}">
        <p14:creationId xmlns:p14="http://schemas.microsoft.com/office/powerpoint/2010/main" val="1546884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descr="ARTD-Logo-Parts3.jpg"/>
          <p:cNvPicPr>
            <a:picLocks noChangeAspect="1"/>
          </p:cNvPicPr>
          <p:nvPr userDrawn="1"/>
        </p:nvPicPr>
        <p:blipFill>
          <a:blip r:embed="rId2" cstate="print"/>
          <a:srcRect l="4117" t="5445" r="4117" b="72277"/>
          <a:stretch>
            <a:fillRect/>
          </a:stretch>
        </p:blipFill>
        <p:spPr>
          <a:xfrm rot="16821687">
            <a:off x="-2687934" y="3381186"/>
            <a:ext cx="6811850" cy="214314"/>
          </a:xfrm>
          <a:prstGeom prst="rect">
            <a:avLst/>
          </a:prstGeom>
        </p:spPr>
      </p:pic>
      <p:sp>
        <p:nvSpPr>
          <p:cNvPr id="3075" name="Rectangle 3"/>
          <p:cNvSpPr>
            <a:spLocks noGrp="1" noChangeArrowheads="1"/>
          </p:cNvSpPr>
          <p:nvPr>
            <p:ph type="ctrTitle"/>
          </p:nvPr>
        </p:nvSpPr>
        <p:spPr>
          <a:xfrm>
            <a:off x="1424608" y="1124744"/>
            <a:ext cx="6070600" cy="1809750"/>
          </a:xfrm>
        </p:spPr>
        <p:txBody>
          <a:bodyPr/>
          <a:lstStyle>
            <a:lvl1pPr>
              <a:defRPr sz="4200"/>
            </a:lvl1pPr>
          </a:lstStyle>
          <a:p>
            <a:r>
              <a:rPr lang="en-US" smtClean="0"/>
              <a:t>Click to edit Master title style</a:t>
            </a:r>
            <a:endParaRPr lang="en-AU" dirty="0"/>
          </a:p>
        </p:txBody>
      </p:sp>
      <p:sp>
        <p:nvSpPr>
          <p:cNvPr id="3076" name="Rectangle 4"/>
          <p:cNvSpPr>
            <a:spLocks noGrp="1" noChangeArrowheads="1"/>
          </p:cNvSpPr>
          <p:nvPr>
            <p:ph type="subTitle" idx="1"/>
          </p:nvPr>
        </p:nvSpPr>
        <p:spPr>
          <a:xfrm>
            <a:off x="1424608" y="2924944"/>
            <a:ext cx="6070600" cy="1752600"/>
          </a:xfrm>
        </p:spPr>
        <p:txBody>
          <a:bodyPr/>
          <a:lstStyle>
            <a:lvl1pPr>
              <a:buNone/>
              <a:defRPr/>
            </a:lvl1pPr>
          </a:lstStyle>
          <a:p>
            <a:r>
              <a:rPr lang="en-US" smtClean="0"/>
              <a:t>Click to edit Master subtitle style</a:t>
            </a:r>
            <a:endParaRPr lang="en-AU" dirty="0"/>
          </a:p>
        </p:txBody>
      </p:sp>
      <p:pic>
        <p:nvPicPr>
          <p:cNvPr id="5" name="Picture 4" descr="ARTD-Logo-Parts1.jpg"/>
          <p:cNvPicPr>
            <a:picLocks noChangeAspect="1"/>
          </p:cNvPicPr>
          <p:nvPr userDrawn="1"/>
        </p:nvPicPr>
        <p:blipFill>
          <a:blip r:embed="rId3" cstate="print"/>
          <a:stretch>
            <a:fillRect/>
          </a:stretch>
        </p:blipFill>
        <p:spPr>
          <a:xfrm>
            <a:off x="6465168" y="5949280"/>
            <a:ext cx="3067070" cy="728880"/>
          </a:xfrm>
          <a:prstGeom prst="rect">
            <a:avLst/>
          </a:prstGeom>
        </p:spPr>
      </p:pic>
      <p:pic>
        <p:nvPicPr>
          <p:cNvPr id="8" name="Picture 7" descr="ARTD-Logo-Parts3.jpg"/>
          <p:cNvPicPr>
            <a:picLocks noChangeAspect="1"/>
          </p:cNvPicPr>
          <p:nvPr userDrawn="1"/>
        </p:nvPicPr>
        <p:blipFill>
          <a:blip r:embed="rId2" cstate="print"/>
          <a:srcRect l="4117" t="5445" r="4117" b="72277"/>
          <a:stretch>
            <a:fillRect/>
          </a:stretch>
        </p:blipFill>
        <p:spPr>
          <a:xfrm rot="21010072">
            <a:off x="-31728" y="580029"/>
            <a:ext cx="6811850" cy="2143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Slide Number Placeholder 7"/>
          <p:cNvSpPr>
            <a:spLocks noGrp="1"/>
          </p:cNvSpPr>
          <p:nvPr>
            <p:ph type="sldNum" sz="quarter" idx="10"/>
          </p:nvPr>
        </p:nvSpPr>
        <p:spPr/>
        <p:txBody>
          <a:bodyPr/>
          <a:lstStyle/>
          <a:p>
            <a:r>
              <a:rPr lang="en-AU" smtClean="0"/>
              <a:t>Page </a:t>
            </a:r>
            <a:fld id="{BDD20264-7672-48B3-8FE5-E0FBA945C00B}" type="slidenum">
              <a:rPr lang="en-AU" smtClean="0"/>
              <a:pPr/>
              <a:t>‹#›</a:t>
            </a:fld>
            <a:endParaRPr lang="en-AU" dirty="0"/>
          </a:p>
        </p:txBody>
      </p:sp>
      <p:sp>
        <p:nvSpPr>
          <p:cNvPr id="9" name="Footer Placeholder 8"/>
          <p:cNvSpPr>
            <a:spLocks noGrp="1"/>
          </p:cNvSpPr>
          <p:nvPr>
            <p:ph type="ftr" sz="quarter" idx="11"/>
          </p:nvPr>
        </p:nvSpPr>
        <p:spPr/>
        <p:txBody>
          <a:bodyPr/>
          <a:lstStyle/>
          <a:p>
            <a:r>
              <a:rPr lang="en-AU" smtClean="0"/>
              <a:t>Presentation title</a:t>
            </a:r>
            <a:endParaRPr lang="en-A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3263" y="1114425"/>
            <a:ext cx="1978025" cy="43910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114425" y="1114425"/>
            <a:ext cx="5786438" cy="4391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Slide Number Placeholder 7"/>
          <p:cNvSpPr>
            <a:spLocks noGrp="1"/>
          </p:cNvSpPr>
          <p:nvPr>
            <p:ph type="sldNum" sz="quarter" idx="10"/>
          </p:nvPr>
        </p:nvSpPr>
        <p:spPr/>
        <p:txBody>
          <a:bodyPr/>
          <a:lstStyle/>
          <a:p>
            <a:r>
              <a:rPr lang="en-AU" smtClean="0"/>
              <a:t>Page </a:t>
            </a:r>
            <a:fld id="{BDD20264-7672-48B3-8FE5-E0FBA945C00B}" type="slidenum">
              <a:rPr lang="en-AU" smtClean="0"/>
              <a:pPr/>
              <a:t>‹#›</a:t>
            </a:fld>
            <a:endParaRPr lang="en-AU" dirty="0"/>
          </a:p>
        </p:txBody>
      </p:sp>
      <p:sp>
        <p:nvSpPr>
          <p:cNvPr id="9" name="Footer Placeholder 8"/>
          <p:cNvSpPr>
            <a:spLocks noGrp="1"/>
          </p:cNvSpPr>
          <p:nvPr>
            <p:ph type="ftr" sz="quarter" idx="11"/>
          </p:nvPr>
        </p:nvSpPr>
        <p:spPr/>
        <p:txBody>
          <a:bodyPr/>
          <a:lstStyle/>
          <a:p>
            <a:r>
              <a:rPr lang="en-AU" smtClean="0"/>
              <a:t>Presentation title</a:t>
            </a:r>
            <a:endParaRPr lang="en-A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details">
    <p:spTree>
      <p:nvGrpSpPr>
        <p:cNvPr id="1" name=""/>
        <p:cNvGrpSpPr/>
        <p:nvPr/>
      </p:nvGrpSpPr>
      <p:grpSpPr>
        <a:xfrm>
          <a:off x="0" y="0"/>
          <a:ext cx="0" cy="0"/>
          <a:chOff x="0" y="0"/>
          <a:chExt cx="0" cy="0"/>
        </a:xfrm>
      </p:grpSpPr>
      <p:pic>
        <p:nvPicPr>
          <p:cNvPr id="6" name="Picture 5" descr="ARTD-Logo-Parts3.jpg"/>
          <p:cNvPicPr>
            <a:picLocks noChangeAspect="1"/>
          </p:cNvPicPr>
          <p:nvPr userDrawn="1"/>
        </p:nvPicPr>
        <p:blipFill>
          <a:blip r:embed="rId2" cstate="print"/>
          <a:srcRect l="4117" t="5445" r="4117" b="72277"/>
          <a:stretch>
            <a:fillRect/>
          </a:stretch>
        </p:blipFill>
        <p:spPr>
          <a:xfrm rot="16821687">
            <a:off x="-2687934" y="3381186"/>
            <a:ext cx="6811850" cy="214314"/>
          </a:xfrm>
          <a:prstGeom prst="rect">
            <a:avLst/>
          </a:prstGeom>
        </p:spPr>
      </p:pic>
      <p:pic>
        <p:nvPicPr>
          <p:cNvPr id="8" name="Picture 7" descr="ARTD-Logo-Parts3.jpg"/>
          <p:cNvPicPr>
            <a:picLocks noChangeAspect="1"/>
          </p:cNvPicPr>
          <p:nvPr userDrawn="1"/>
        </p:nvPicPr>
        <p:blipFill>
          <a:blip r:embed="rId2" cstate="print"/>
          <a:srcRect l="4117" t="5445" r="4117" b="72277"/>
          <a:stretch>
            <a:fillRect/>
          </a:stretch>
        </p:blipFill>
        <p:spPr>
          <a:xfrm rot="21010072">
            <a:off x="-31728" y="580029"/>
            <a:ext cx="6811850" cy="214314"/>
          </a:xfrm>
          <a:prstGeom prst="rect">
            <a:avLst/>
          </a:prstGeom>
        </p:spPr>
      </p:pic>
      <p:pic>
        <p:nvPicPr>
          <p:cNvPr id="13" name="Picture 12" descr="ARTD-Logo-Parts1.jpg"/>
          <p:cNvPicPr>
            <a:picLocks noChangeAspect="1"/>
          </p:cNvPicPr>
          <p:nvPr userDrawn="1"/>
        </p:nvPicPr>
        <p:blipFill>
          <a:blip r:embed="rId3" cstate="print"/>
          <a:stretch>
            <a:fillRect/>
          </a:stretch>
        </p:blipFill>
        <p:spPr>
          <a:xfrm>
            <a:off x="8096272" y="6356350"/>
            <a:ext cx="1665712" cy="395852"/>
          </a:xfrm>
          <a:prstGeom prst="rect">
            <a:avLst/>
          </a:prstGeom>
        </p:spPr>
      </p:pic>
      <p:sp>
        <p:nvSpPr>
          <p:cNvPr id="18" name="Content Placeholder 2"/>
          <p:cNvSpPr>
            <a:spLocks noGrp="1"/>
          </p:cNvSpPr>
          <p:nvPr>
            <p:ph idx="1" hasCustomPrompt="1"/>
          </p:nvPr>
        </p:nvSpPr>
        <p:spPr>
          <a:xfrm>
            <a:off x="1428798" y="1785926"/>
            <a:ext cx="5381590" cy="3786214"/>
          </a:xfrm>
        </p:spPr>
        <p:txBody>
          <a:bodyPr/>
          <a:lstStyle>
            <a:lvl1pPr>
              <a:buNone/>
              <a:defRPr sz="1600"/>
            </a:lvl1pPr>
            <a:lvl2pPr>
              <a:buNone/>
              <a:defRPr sz="1600"/>
            </a:lvl2pPr>
            <a:lvl3pPr>
              <a:buNone/>
              <a:defRPr sz="1400"/>
            </a:lvl3pPr>
            <a:lvl4pPr>
              <a:buNone/>
              <a:defRPr sz="1200"/>
            </a:lvl4pPr>
            <a:lvl5pPr>
              <a:buNone/>
              <a:defRPr sz="1100"/>
            </a:lvl5pPr>
          </a:lstStyle>
          <a:p>
            <a:r>
              <a:rPr lang="en-US" dirty="0" smtClean="0"/>
              <a:t>Click to edit Master text styles </a:t>
            </a:r>
          </a:p>
          <a:p>
            <a:pPr lvl="0"/>
            <a:r>
              <a:rPr lang="en-AU" dirty="0" smtClean="0"/>
              <a:t>First Point</a:t>
            </a:r>
          </a:p>
          <a:p>
            <a:pPr lvl="0"/>
            <a:r>
              <a:rPr lang="en-AU" dirty="0" smtClean="0"/>
              <a:t>Second Point</a:t>
            </a:r>
          </a:p>
          <a:p>
            <a:pPr lvl="0"/>
            <a:r>
              <a:rPr lang="en-AU" dirty="0" smtClean="0"/>
              <a:t>Third Point</a:t>
            </a:r>
          </a:p>
          <a:p>
            <a:pPr lvl="0"/>
            <a:r>
              <a:rPr lang="en-AU" dirty="0" smtClean="0"/>
              <a:t>Fourth Point</a:t>
            </a:r>
          </a:p>
        </p:txBody>
      </p:sp>
      <p:sp>
        <p:nvSpPr>
          <p:cNvPr id="20" name="Title 19"/>
          <p:cNvSpPr>
            <a:spLocks noGrp="1"/>
          </p:cNvSpPr>
          <p:nvPr>
            <p:ph type="title"/>
          </p:nvPr>
        </p:nvSpPr>
        <p:spPr>
          <a:xfrm>
            <a:off x="1428798" y="1000108"/>
            <a:ext cx="6810350" cy="785818"/>
          </a:xfrm>
        </p:spPr>
        <p:txBody>
          <a:bodyPr/>
          <a:lstStyle/>
          <a:p>
            <a:r>
              <a:rPr lang="en-US" smtClean="0"/>
              <a:t>Click to edit Master title style</a:t>
            </a:r>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16496" y="6093296"/>
            <a:ext cx="822960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GB"/>
          </a:p>
        </p:txBody>
      </p:sp>
      <p:sp>
        <p:nvSpPr>
          <p:cNvPr id="9" name="Slide Number Placeholder 8"/>
          <p:cNvSpPr>
            <a:spLocks noGrp="1"/>
          </p:cNvSpPr>
          <p:nvPr>
            <p:ph type="sldNum" sz="quarter" idx="10"/>
          </p:nvPr>
        </p:nvSpPr>
        <p:spPr/>
        <p:txBody>
          <a:bodyPr/>
          <a:lstStyle/>
          <a:p>
            <a:fld id="{B98B0051-3AE8-45D9-B875-C87270BE6E78}" type="slidenum">
              <a:rPr lang="en-AU" smtClean="0"/>
              <a:pPr/>
              <a:t>‹#›</a:t>
            </a:fld>
            <a:endParaRPr lang="en-AU" dirty="0"/>
          </a:p>
        </p:txBody>
      </p:sp>
      <p:sp>
        <p:nvSpPr>
          <p:cNvPr id="10" name="Footer Placeholder 9"/>
          <p:cNvSpPr>
            <a:spLocks noGrp="1"/>
          </p:cNvSpPr>
          <p:nvPr>
            <p:ph type="ftr" sz="quarter" idx="11"/>
          </p:nvPr>
        </p:nvSpPr>
        <p:spPr/>
        <p:txBody>
          <a:bodyPr/>
          <a:lstStyle/>
          <a:p>
            <a:r>
              <a:rPr lang="en-AU" smtClean="0"/>
              <a:t>Presentation title</a:t>
            </a:r>
            <a:endParaRPr lang="en-AU" dirty="0"/>
          </a:p>
        </p:txBody>
      </p:sp>
      <p:pic>
        <p:nvPicPr>
          <p:cNvPr id="11" name="Picture 10" descr="ARTD-Logo-Parts1.jpg"/>
          <p:cNvPicPr>
            <a:picLocks noChangeAspect="1"/>
          </p:cNvPicPr>
          <p:nvPr userDrawn="1"/>
        </p:nvPicPr>
        <p:blipFill>
          <a:blip r:embed="rId2" cstate="print"/>
          <a:stretch>
            <a:fillRect/>
          </a:stretch>
        </p:blipFill>
        <p:spPr>
          <a:xfrm>
            <a:off x="8096272" y="6356350"/>
            <a:ext cx="1665712" cy="395852"/>
          </a:xfrm>
          <a:prstGeom prst="rect">
            <a:avLst/>
          </a:prstGeom>
        </p:spPr>
      </p:pic>
      <p:sp>
        <p:nvSpPr>
          <p:cNvPr id="1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AU"/>
          </a:p>
        </p:txBody>
      </p:sp>
      <p:sp>
        <p:nvSpPr>
          <p:cNvPr id="1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Leve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8" name="Slide Number Placeholder 7"/>
          <p:cNvSpPr>
            <a:spLocks noGrp="1"/>
          </p:cNvSpPr>
          <p:nvPr>
            <p:ph type="sldNum" sz="quarter" idx="10"/>
          </p:nvPr>
        </p:nvSpPr>
        <p:spPr/>
        <p:txBody>
          <a:bodyPr/>
          <a:lstStyle/>
          <a:p>
            <a:fld id="{BDD20264-7672-48B3-8FE5-E0FBA945C00B}" type="slidenum">
              <a:rPr lang="en-AU" smtClean="0"/>
              <a:pPr/>
              <a:t>‹#›</a:t>
            </a:fld>
            <a:endParaRPr lang="en-AU" dirty="0"/>
          </a:p>
        </p:txBody>
      </p:sp>
      <p:sp>
        <p:nvSpPr>
          <p:cNvPr id="9" name="Footer Placeholder 8"/>
          <p:cNvSpPr>
            <a:spLocks noGrp="1"/>
          </p:cNvSpPr>
          <p:nvPr>
            <p:ph type="ftr" sz="quarter" idx="11"/>
          </p:nvPr>
        </p:nvSpPr>
        <p:spPr/>
        <p:txBody>
          <a:bodyPr/>
          <a:lstStyle/>
          <a:p>
            <a:r>
              <a:rPr lang="en-AU" smtClean="0"/>
              <a:t>Presentation title</a:t>
            </a:r>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hasCustomPrompt="1"/>
          </p:nvPr>
        </p:nvSpPr>
        <p:spPr/>
        <p:txBody>
          <a:bodyPr/>
          <a:lstStyle>
            <a:lvl1pPr>
              <a:defRPr/>
            </a:lvl1pPr>
          </a:lstStyle>
          <a:p>
            <a:r>
              <a:rPr lang="en-US" dirty="0" smtClean="0"/>
              <a:t>Click to edit Master text styles </a:t>
            </a:r>
          </a:p>
          <a:p>
            <a:pPr lvl="1"/>
            <a:r>
              <a:rPr lang="en-AU" dirty="0" smtClean="0"/>
              <a:t>First Point</a:t>
            </a:r>
          </a:p>
          <a:p>
            <a:pPr lvl="1"/>
            <a:r>
              <a:rPr lang="en-AU" dirty="0" smtClean="0"/>
              <a:t>Second Point</a:t>
            </a:r>
          </a:p>
          <a:p>
            <a:pPr lvl="1"/>
            <a:r>
              <a:rPr lang="en-AU" dirty="0" smtClean="0"/>
              <a:t>Third Point</a:t>
            </a:r>
          </a:p>
          <a:p>
            <a:pPr lvl="1"/>
            <a:r>
              <a:rPr lang="en-AU" dirty="0" smtClean="0"/>
              <a:t>Fourth Point</a:t>
            </a:r>
            <a:endParaRPr lang="en-AU" dirty="0"/>
          </a:p>
        </p:txBody>
      </p:sp>
      <p:sp>
        <p:nvSpPr>
          <p:cNvPr id="8" name="Slide Number Placeholder 7"/>
          <p:cNvSpPr>
            <a:spLocks noGrp="1"/>
          </p:cNvSpPr>
          <p:nvPr>
            <p:ph type="sldNum" sz="quarter" idx="10"/>
          </p:nvPr>
        </p:nvSpPr>
        <p:spPr/>
        <p:txBody>
          <a:bodyPr/>
          <a:lstStyle/>
          <a:p>
            <a:fld id="{BDD20264-7672-48B3-8FE5-E0FBA945C00B}" type="slidenum">
              <a:rPr lang="en-AU" smtClean="0"/>
              <a:pPr/>
              <a:t>‹#›</a:t>
            </a:fld>
            <a:endParaRPr lang="en-AU" dirty="0"/>
          </a:p>
        </p:txBody>
      </p:sp>
      <p:sp>
        <p:nvSpPr>
          <p:cNvPr id="9" name="Footer Placeholder 8"/>
          <p:cNvSpPr>
            <a:spLocks noGrp="1"/>
          </p:cNvSpPr>
          <p:nvPr>
            <p:ph type="ftr" sz="quarter" idx="11"/>
          </p:nvPr>
        </p:nvSpPr>
        <p:spPr/>
        <p:txBody>
          <a:bodyPr/>
          <a:lstStyle/>
          <a:p>
            <a:r>
              <a:rPr lang="en-AU" smtClean="0"/>
              <a:t>Presentation title</a:t>
            </a:r>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114425" y="2266950"/>
            <a:ext cx="3881438" cy="323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148263" y="2266950"/>
            <a:ext cx="3883025" cy="323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 name="Slide Number Placeholder 8"/>
          <p:cNvSpPr>
            <a:spLocks noGrp="1"/>
          </p:cNvSpPr>
          <p:nvPr>
            <p:ph type="sldNum" sz="quarter" idx="10"/>
          </p:nvPr>
        </p:nvSpPr>
        <p:spPr/>
        <p:txBody>
          <a:bodyPr/>
          <a:lstStyle/>
          <a:p>
            <a:fld id="{BDD20264-7672-48B3-8FE5-E0FBA945C00B}" type="slidenum">
              <a:rPr lang="en-AU" smtClean="0"/>
              <a:pPr/>
              <a:t>‹#›</a:t>
            </a:fld>
            <a:endParaRPr lang="en-AU" dirty="0"/>
          </a:p>
        </p:txBody>
      </p:sp>
      <p:sp>
        <p:nvSpPr>
          <p:cNvPr id="10" name="Footer Placeholder 9"/>
          <p:cNvSpPr>
            <a:spLocks noGrp="1"/>
          </p:cNvSpPr>
          <p:nvPr>
            <p:ph type="ftr" sz="quarter" idx="11"/>
          </p:nvPr>
        </p:nvSpPr>
        <p:spPr/>
        <p:txBody>
          <a:bodyPr/>
          <a:lstStyle/>
          <a:p>
            <a:r>
              <a:rPr lang="en-AU" smtClean="0"/>
              <a:t>Presentation title</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11" name="Slide Number Placeholder 10"/>
          <p:cNvSpPr>
            <a:spLocks noGrp="1"/>
          </p:cNvSpPr>
          <p:nvPr>
            <p:ph type="sldNum" sz="quarter" idx="10"/>
          </p:nvPr>
        </p:nvSpPr>
        <p:spPr/>
        <p:txBody>
          <a:bodyPr/>
          <a:lstStyle/>
          <a:p>
            <a:fld id="{BDD20264-7672-48B3-8FE5-E0FBA945C00B}" type="slidenum">
              <a:rPr lang="en-AU" smtClean="0"/>
              <a:pPr/>
              <a:t>‹#›</a:t>
            </a:fld>
            <a:endParaRPr lang="en-AU" dirty="0"/>
          </a:p>
        </p:txBody>
      </p:sp>
      <p:sp>
        <p:nvSpPr>
          <p:cNvPr id="12" name="Footer Placeholder 11"/>
          <p:cNvSpPr>
            <a:spLocks noGrp="1"/>
          </p:cNvSpPr>
          <p:nvPr>
            <p:ph type="ftr" sz="quarter" idx="11"/>
          </p:nvPr>
        </p:nvSpPr>
        <p:spPr/>
        <p:txBody>
          <a:bodyPr/>
          <a:lstStyle/>
          <a:p>
            <a:r>
              <a:rPr lang="en-AU" smtClean="0"/>
              <a:t>Presentation title</a:t>
            </a:r>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5" name="Slide Number Placeholder 8"/>
          <p:cNvSpPr>
            <a:spLocks noGrp="1"/>
          </p:cNvSpPr>
          <p:nvPr>
            <p:ph type="sldNum" sz="quarter" idx="10"/>
          </p:nvPr>
        </p:nvSpPr>
        <p:spPr>
          <a:xfrm>
            <a:off x="212708" y="6356350"/>
            <a:ext cx="2311400" cy="365125"/>
          </a:xfrm>
        </p:spPr>
        <p:txBody>
          <a:bodyPr/>
          <a:lstStyle/>
          <a:p>
            <a:fld id="{BDD20264-7672-48B3-8FE5-E0FBA945C00B}" type="slidenum">
              <a:rPr lang="en-AU" smtClean="0"/>
              <a:pPr/>
              <a:t>‹#›</a:t>
            </a:fld>
            <a:endParaRPr lang="en-AU" dirty="0"/>
          </a:p>
        </p:txBody>
      </p:sp>
      <p:sp>
        <p:nvSpPr>
          <p:cNvPr id="6" name="Footer Placeholder 9"/>
          <p:cNvSpPr>
            <a:spLocks noGrp="1"/>
          </p:cNvSpPr>
          <p:nvPr>
            <p:ph type="ftr" sz="quarter" idx="11"/>
          </p:nvPr>
        </p:nvSpPr>
        <p:spPr>
          <a:xfrm>
            <a:off x="3384550" y="6356350"/>
            <a:ext cx="3136900" cy="365125"/>
          </a:xfrm>
        </p:spPr>
        <p:txBody>
          <a:bodyPr/>
          <a:lstStyle/>
          <a:p>
            <a:r>
              <a:rPr lang="en-AU" smtClean="0"/>
              <a:t>Presentation title</a:t>
            </a:r>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8"/>
          <p:cNvSpPr>
            <a:spLocks noGrp="1"/>
          </p:cNvSpPr>
          <p:nvPr>
            <p:ph type="sldNum" sz="quarter" idx="10"/>
          </p:nvPr>
        </p:nvSpPr>
        <p:spPr>
          <a:xfrm>
            <a:off x="212708" y="6356350"/>
            <a:ext cx="2311400" cy="365125"/>
          </a:xfrm>
        </p:spPr>
        <p:txBody>
          <a:bodyPr/>
          <a:lstStyle/>
          <a:p>
            <a:fld id="{BDD20264-7672-48B3-8FE5-E0FBA945C00B}" type="slidenum">
              <a:rPr lang="en-AU" smtClean="0"/>
              <a:pPr/>
              <a:t>‹#›</a:t>
            </a:fld>
            <a:endParaRPr lang="en-AU" dirty="0"/>
          </a:p>
        </p:txBody>
      </p:sp>
      <p:sp>
        <p:nvSpPr>
          <p:cNvPr id="8" name="Footer Placeholder 9"/>
          <p:cNvSpPr>
            <a:spLocks noGrp="1"/>
          </p:cNvSpPr>
          <p:nvPr>
            <p:ph type="ftr" sz="quarter" idx="11"/>
          </p:nvPr>
        </p:nvSpPr>
        <p:spPr>
          <a:xfrm>
            <a:off x="3384550" y="6356350"/>
            <a:ext cx="3136900" cy="365125"/>
          </a:xfrm>
        </p:spPr>
        <p:txBody>
          <a:bodyPr/>
          <a:lstStyle/>
          <a:p>
            <a:r>
              <a:rPr lang="en-AU" smtClean="0"/>
              <a:t>Presentation title</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15" descr="ARTD-Logo-Parts5.jpg"/>
          <p:cNvPicPr>
            <a:picLocks noChangeAspect="1"/>
          </p:cNvPicPr>
          <p:nvPr/>
        </p:nvPicPr>
        <p:blipFill>
          <a:blip r:embed="rId15" cstate="print"/>
          <a:srcRect l="4092" t="5445" r="5371" b="72277"/>
          <a:stretch>
            <a:fillRect/>
          </a:stretch>
        </p:blipFill>
        <p:spPr>
          <a:xfrm>
            <a:off x="380968" y="928670"/>
            <a:ext cx="8429684" cy="214314"/>
          </a:xfrm>
          <a:prstGeom prst="rect">
            <a:avLst/>
          </a:prstGeom>
        </p:spPr>
      </p:pic>
      <p:sp>
        <p:nvSpPr>
          <p:cNvPr id="1026" name="Rectangle 2"/>
          <p:cNvSpPr>
            <a:spLocks noGrp="1" noChangeArrowheads="1"/>
          </p:cNvSpPr>
          <p:nvPr>
            <p:ph type="title"/>
          </p:nvPr>
        </p:nvSpPr>
        <p:spPr bwMode="auto">
          <a:xfrm>
            <a:off x="452407" y="142852"/>
            <a:ext cx="8578882" cy="92538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27" name="Rectangle 3"/>
          <p:cNvSpPr>
            <a:spLocks noGrp="1" noChangeArrowheads="1"/>
          </p:cNvSpPr>
          <p:nvPr>
            <p:ph type="body" idx="1"/>
          </p:nvPr>
        </p:nvSpPr>
        <p:spPr bwMode="auto">
          <a:xfrm>
            <a:off x="452407" y="1214422"/>
            <a:ext cx="8578882" cy="429102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smtClean="0"/>
          </a:p>
        </p:txBody>
      </p:sp>
      <p:sp>
        <p:nvSpPr>
          <p:cNvPr id="12" name="Footer Placeholder 11"/>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solidFill>
                <a:latin typeface="+mn-lt"/>
              </a:defRPr>
            </a:lvl1pPr>
          </a:lstStyle>
          <a:p>
            <a:r>
              <a:rPr lang="en-AU" dirty="0" smtClean="0"/>
              <a:t>Presentation title</a:t>
            </a:r>
            <a:endParaRPr lang="en-AU" dirty="0"/>
          </a:p>
        </p:txBody>
      </p:sp>
      <p:sp>
        <p:nvSpPr>
          <p:cNvPr id="15" name="Slide Number Placeholder 14"/>
          <p:cNvSpPr>
            <a:spLocks noGrp="1"/>
          </p:cNvSpPr>
          <p:nvPr>
            <p:ph type="sldNum" sz="quarter" idx="4"/>
          </p:nvPr>
        </p:nvSpPr>
        <p:spPr>
          <a:xfrm>
            <a:off x="7381892" y="6356350"/>
            <a:ext cx="23114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B98B0051-3AE8-45D9-B875-C87270BE6E78}" type="slidenum">
              <a:rPr lang="en-AU" smtClean="0"/>
              <a:pPr/>
              <a:t>‹#›</a:t>
            </a:fld>
            <a:endParaRPr lang="en-AU" dirty="0"/>
          </a:p>
        </p:txBody>
      </p:sp>
      <p:pic>
        <p:nvPicPr>
          <p:cNvPr id="9" name="Picture 8" descr="ARTD-Logo-Parts1.jpg"/>
          <p:cNvPicPr>
            <a:picLocks noChangeAspect="1"/>
          </p:cNvPicPr>
          <p:nvPr/>
        </p:nvPicPr>
        <p:blipFill>
          <a:blip r:embed="rId16" cstate="print"/>
          <a:stretch>
            <a:fillRect/>
          </a:stretch>
        </p:blipFill>
        <p:spPr>
          <a:xfrm>
            <a:off x="166654" y="6356350"/>
            <a:ext cx="1665712" cy="3958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6" r:id="rId2"/>
    <p:sldLayoutId id="2147483652" r:id="rId3"/>
    <p:sldLayoutId id="2147483665"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4" r:id="rId13"/>
  </p:sldLayoutIdLst>
  <p:hf hdr="0" ft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300" b="1">
          <a:solidFill>
            <a:schemeClr val="tx2"/>
          </a:solidFill>
          <a:latin typeface="Verdana" pitchFamily="34" charset="0"/>
          <a:cs typeface="Arial" charset="0"/>
        </a:defRPr>
      </a:lvl2pPr>
      <a:lvl3pPr algn="l" rtl="0" eaLnBrk="1" fontAlgn="base" hangingPunct="1">
        <a:spcBef>
          <a:spcPct val="0"/>
        </a:spcBef>
        <a:spcAft>
          <a:spcPct val="0"/>
        </a:spcAft>
        <a:defRPr sz="3300" b="1">
          <a:solidFill>
            <a:schemeClr val="tx2"/>
          </a:solidFill>
          <a:latin typeface="Verdana" pitchFamily="34" charset="0"/>
          <a:cs typeface="Arial" charset="0"/>
        </a:defRPr>
      </a:lvl3pPr>
      <a:lvl4pPr algn="l" rtl="0" eaLnBrk="1" fontAlgn="base" hangingPunct="1">
        <a:spcBef>
          <a:spcPct val="0"/>
        </a:spcBef>
        <a:spcAft>
          <a:spcPct val="0"/>
        </a:spcAft>
        <a:defRPr sz="3300" b="1">
          <a:solidFill>
            <a:schemeClr val="tx2"/>
          </a:solidFill>
          <a:latin typeface="Verdana" pitchFamily="34" charset="0"/>
          <a:cs typeface="Arial" charset="0"/>
        </a:defRPr>
      </a:lvl4pPr>
      <a:lvl5pPr algn="l" rtl="0" eaLnBrk="1" fontAlgn="base" hangingPunct="1">
        <a:spcBef>
          <a:spcPct val="0"/>
        </a:spcBef>
        <a:spcAft>
          <a:spcPct val="0"/>
        </a:spcAft>
        <a:defRPr sz="3300" b="1">
          <a:solidFill>
            <a:schemeClr val="tx2"/>
          </a:solidFill>
          <a:latin typeface="Verdana" pitchFamily="34" charset="0"/>
          <a:cs typeface="Arial" charset="0"/>
        </a:defRPr>
      </a:lvl5pPr>
      <a:lvl6pPr marL="457200" algn="l" rtl="0" eaLnBrk="1" fontAlgn="base" hangingPunct="1">
        <a:spcBef>
          <a:spcPct val="0"/>
        </a:spcBef>
        <a:spcAft>
          <a:spcPct val="0"/>
        </a:spcAft>
        <a:defRPr sz="3300" b="1">
          <a:solidFill>
            <a:schemeClr val="tx2"/>
          </a:solidFill>
          <a:latin typeface="Verdana" pitchFamily="34" charset="0"/>
          <a:cs typeface="Arial" charset="0"/>
        </a:defRPr>
      </a:lvl6pPr>
      <a:lvl7pPr marL="914400" algn="l" rtl="0" eaLnBrk="1" fontAlgn="base" hangingPunct="1">
        <a:spcBef>
          <a:spcPct val="0"/>
        </a:spcBef>
        <a:spcAft>
          <a:spcPct val="0"/>
        </a:spcAft>
        <a:defRPr sz="3300" b="1">
          <a:solidFill>
            <a:schemeClr val="tx2"/>
          </a:solidFill>
          <a:latin typeface="Verdana" pitchFamily="34" charset="0"/>
          <a:cs typeface="Arial" charset="0"/>
        </a:defRPr>
      </a:lvl7pPr>
      <a:lvl8pPr marL="1371600" algn="l" rtl="0" eaLnBrk="1" fontAlgn="base" hangingPunct="1">
        <a:spcBef>
          <a:spcPct val="0"/>
        </a:spcBef>
        <a:spcAft>
          <a:spcPct val="0"/>
        </a:spcAft>
        <a:defRPr sz="3300" b="1">
          <a:solidFill>
            <a:schemeClr val="tx2"/>
          </a:solidFill>
          <a:latin typeface="Verdana" pitchFamily="34" charset="0"/>
          <a:cs typeface="Arial" charset="0"/>
        </a:defRPr>
      </a:lvl8pPr>
      <a:lvl9pPr marL="1828800" algn="l" rtl="0" eaLnBrk="1" fontAlgn="base" hangingPunct="1">
        <a:spcBef>
          <a:spcPct val="0"/>
        </a:spcBef>
        <a:spcAft>
          <a:spcPct val="0"/>
        </a:spcAft>
        <a:defRPr sz="3300" b="1">
          <a:solidFill>
            <a:schemeClr val="tx2"/>
          </a:solidFill>
          <a:latin typeface="Verdana" pitchFamily="34" charset="0"/>
          <a:cs typeface="Arial" charset="0"/>
        </a:defRPr>
      </a:lvl9pPr>
    </p:titleStyle>
    <p:bodyStyle>
      <a:lvl1pPr marL="357188" indent="-357188" algn="l" rtl="0" eaLnBrk="1" fontAlgn="base" hangingPunct="1">
        <a:spcBef>
          <a:spcPct val="20000"/>
        </a:spcBef>
        <a:spcAft>
          <a:spcPct val="0"/>
        </a:spcAft>
        <a:buClr>
          <a:schemeClr val="tx2"/>
        </a:buClr>
        <a:buFont typeface="Arial" pitchFamily="34" charset="0"/>
        <a:buChar char="•"/>
        <a:defRPr sz="2400">
          <a:solidFill>
            <a:schemeClr val="tx1"/>
          </a:solidFill>
          <a:latin typeface="+mn-lt"/>
          <a:ea typeface="+mn-ea"/>
          <a:cs typeface="+mn-cs"/>
        </a:defRPr>
      </a:lvl1pPr>
      <a:lvl2pPr marL="714375" indent="-357188" algn="l" rtl="0" eaLnBrk="1" fontAlgn="base" hangingPunct="1">
        <a:spcBef>
          <a:spcPct val="20000"/>
        </a:spcBef>
        <a:spcAft>
          <a:spcPct val="0"/>
        </a:spcAft>
        <a:buClr>
          <a:schemeClr val="tx2"/>
        </a:buClr>
        <a:buFont typeface="Arial" pitchFamily="34" charset="0"/>
        <a:buChar char="•"/>
        <a:defRPr sz="2000">
          <a:solidFill>
            <a:schemeClr val="accent6">
              <a:lumMod val="75000"/>
              <a:lumOff val="25000"/>
            </a:schemeClr>
          </a:solidFill>
          <a:latin typeface="+mn-lt"/>
          <a:cs typeface="+mn-cs"/>
        </a:defRPr>
      </a:lvl2pPr>
      <a:lvl3pPr marL="1079500" indent="-365125" algn="l" rtl="0" eaLnBrk="1" fontAlgn="base" hangingPunct="1">
        <a:spcBef>
          <a:spcPct val="20000"/>
        </a:spcBef>
        <a:spcAft>
          <a:spcPct val="0"/>
        </a:spcAft>
        <a:buClr>
          <a:schemeClr val="tx2"/>
        </a:buClr>
        <a:buFont typeface="Arial" pitchFamily="34" charset="0"/>
        <a:buChar char="•"/>
        <a:defRPr sz="1800">
          <a:solidFill>
            <a:schemeClr val="accent6">
              <a:lumMod val="75000"/>
              <a:lumOff val="25000"/>
            </a:schemeClr>
          </a:solidFill>
          <a:latin typeface="+mn-lt"/>
          <a:cs typeface="+mn-cs"/>
        </a:defRPr>
      </a:lvl3pPr>
      <a:lvl4pPr marL="1436688" indent="-357188" algn="l" rtl="0" eaLnBrk="1" fontAlgn="base" hangingPunct="1">
        <a:spcBef>
          <a:spcPct val="20000"/>
        </a:spcBef>
        <a:spcAft>
          <a:spcPct val="0"/>
        </a:spcAft>
        <a:buClr>
          <a:schemeClr val="tx2"/>
        </a:buClr>
        <a:buFont typeface="Arial" pitchFamily="34" charset="0"/>
        <a:buChar char="•"/>
        <a:defRPr sz="1600">
          <a:solidFill>
            <a:schemeClr val="accent6">
              <a:lumMod val="75000"/>
              <a:lumOff val="25000"/>
            </a:schemeClr>
          </a:solidFill>
          <a:latin typeface="+mn-lt"/>
          <a:cs typeface="+mn-cs"/>
        </a:defRPr>
      </a:lvl4pPr>
      <a:lvl5pPr marL="1793875" indent="-357188" algn="l" rtl="0" eaLnBrk="1" fontAlgn="base" hangingPunct="1">
        <a:spcBef>
          <a:spcPct val="20000"/>
        </a:spcBef>
        <a:spcAft>
          <a:spcPct val="0"/>
        </a:spcAft>
        <a:buClr>
          <a:schemeClr val="tx2"/>
        </a:buClr>
        <a:buFont typeface="Arial" pitchFamily="34" charset="0"/>
        <a:buChar char="•"/>
        <a:defRPr sz="1400">
          <a:solidFill>
            <a:schemeClr val="accent6">
              <a:lumMod val="75000"/>
              <a:lumOff val="25000"/>
            </a:schemeClr>
          </a:solidFill>
          <a:latin typeface="+mn-lt"/>
          <a:cs typeface="+mn-cs"/>
        </a:defRPr>
      </a:lvl5pPr>
      <a:lvl6pPr marL="3233738" indent="-449263" algn="l" rtl="0" eaLnBrk="1" fontAlgn="base" hangingPunct="1">
        <a:spcBef>
          <a:spcPct val="20000"/>
        </a:spcBef>
        <a:spcAft>
          <a:spcPct val="0"/>
        </a:spcAft>
        <a:buFont typeface="Verdana" pitchFamily="34" charset="0"/>
        <a:buChar char="–"/>
        <a:defRPr sz="2900">
          <a:solidFill>
            <a:schemeClr val="tx1"/>
          </a:solidFill>
          <a:latin typeface="+mn-lt"/>
          <a:cs typeface="+mn-cs"/>
        </a:defRPr>
      </a:lvl6pPr>
      <a:lvl7pPr marL="3690938" indent="-449263" algn="l" rtl="0" eaLnBrk="1" fontAlgn="base" hangingPunct="1">
        <a:spcBef>
          <a:spcPct val="20000"/>
        </a:spcBef>
        <a:spcAft>
          <a:spcPct val="0"/>
        </a:spcAft>
        <a:buFont typeface="Verdana" pitchFamily="34" charset="0"/>
        <a:buChar char="–"/>
        <a:defRPr sz="2900">
          <a:solidFill>
            <a:schemeClr val="tx1"/>
          </a:solidFill>
          <a:latin typeface="+mn-lt"/>
          <a:cs typeface="+mn-cs"/>
        </a:defRPr>
      </a:lvl7pPr>
      <a:lvl8pPr marL="4148138" indent="-449263" algn="l" rtl="0" eaLnBrk="1" fontAlgn="base" hangingPunct="1">
        <a:spcBef>
          <a:spcPct val="20000"/>
        </a:spcBef>
        <a:spcAft>
          <a:spcPct val="0"/>
        </a:spcAft>
        <a:buFont typeface="Verdana" pitchFamily="34" charset="0"/>
        <a:buChar char="–"/>
        <a:defRPr sz="2900">
          <a:solidFill>
            <a:schemeClr val="tx1"/>
          </a:solidFill>
          <a:latin typeface="+mn-lt"/>
          <a:cs typeface="+mn-cs"/>
        </a:defRPr>
      </a:lvl8pPr>
      <a:lvl9pPr marL="4605338" indent="-449263" algn="l" rtl="0" eaLnBrk="1" fontAlgn="base" hangingPunct="1">
        <a:spcBef>
          <a:spcPct val="20000"/>
        </a:spcBef>
        <a:spcAft>
          <a:spcPct val="0"/>
        </a:spcAft>
        <a:buFont typeface="Verdana" pitchFamily="34" charset="0"/>
        <a:buChar char="–"/>
        <a:defRPr sz="2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mailto:Jade.Maloney@artd.com.au"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hyperlink" Target="mailto:xx.xx@artd.com.au"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AU" dirty="0" smtClean="0"/>
              <a:t>How effective communication can help evaluation achieve influence</a:t>
            </a:r>
            <a:endParaRPr lang="en-US" dirty="0"/>
          </a:p>
        </p:txBody>
      </p:sp>
      <p:sp>
        <p:nvSpPr>
          <p:cNvPr id="2051" name="Rectangle 3"/>
          <p:cNvSpPr>
            <a:spLocks noGrp="1" noChangeArrowheads="1"/>
          </p:cNvSpPr>
          <p:nvPr>
            <p:ph type="subTitle" idx="1"/>
          </p:nvPr>
        </p:nvSpPr>
        <p:spPr/>
        <p:txBody>
          <a:bodyPr/>
          <a:lstStyle/>
          <a:p>
            <a:endParaRPr lang="en-AU" dirty="0" smtClean="0"/>
          </a:p>
          <a:p>
            <a:endParaRPr lang="en-AU" dirty="0" smtClean="0"/>
          </a:p>
          <a:p>
            <a:endParaRPr lang="en-AU" dirty="0" smtClean="0"/>
          </a:p>
          <a:p>
            <a:r>
              <a:rPr lang="en-AU" dirty="0" smtClean="0"/>
              <a:t>Jade Maloney &amp; Emily </a:t>
            </a:r>
            <a:r>
              <a:rPr lang="en-AU" dirty="0" err="1" smtClean="0"/>
              <a:t>Verstege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Differentiated products</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5511369"/>
              </p:ext>
            </p:extLst>
          </p:nvPr>
        </p:nvGraphicFramePr>
        <p:xfrm>
          <a:off x="416496" y="1484784"/>
          <a:ext cx="8578850" cy="3789680"/>
        </p:xfrm>
        <a:graphic>
          <a:graphicData uri="http://schemas.openxmlformats.org/drawingml/2006/table">
            <a:tbl>
              <a:tblPr firstRow="1" bandRow="1">
                <a:tableStyleId>{72833802-FEF1-4C79-8D5D-14CF1EAF98D9}</a:tableStyleId>
              </a:tblPr>
              <a:tblGrid>
                <a:gridCol w="1584176"/>
                <a:gridCol w="6994674"/>
              </a:tblGrid>
              <a:tr h="370840">
                <a:tc>
                  <a:txBody>
                    <a:bodyPr/>
                    <a:lstStyle/>
                    <a:p>
                      <a:r>
                        <a:rPr lang="en-AU" sz="1600" dirty="0" smtClean="0"/>
                        <a:t>Principle</a:t>
                      </a:r>
                      <a:endParaRPr lang="en-AU" sz="1600" dirty="0"/>
                    </a:p>
                  </a:txBody>
                  <a:tcPr/>
                </a:tc>
                <a:tc>
                  <a:txBody>
                    <a:bodyPr/>
                    <a:lstStyle/>
                    <a:p>
                      <a:r>
                        <a:rPr lang="en-AU" sz="1600" dirty="0" smtClean="0"/>
                        <a:t>Details</a:t>
                      </a:r>
                      <a:endParaRPr lang="en-AU" sz="1600" dirty="0"/>
                    </a:p>
                  </a:txBody>
                  <a:tcPr/>
                </a:tc>
              </a:tr>
              <a:tr h="370840">
                <a:tc>
                  <a:txBody>
                    <a:bodyPr/>
                    <a:lstStyle/>
                    <a:p>
                      <a:r>
                        <a:rPr lang="en-AU" sz="1600" dirty="0" smtClean="0"/>
                        <a:t>Context</a:t>
                      </a:r>
                      <a:endParaRPr lang="en-AU" sz="1600" dirty="0"/>
                    </a:p>
                  </a:txBody>
                  <a:tcPr/>
                </a:tc>
                <a:tc>
                  <a:txBody>
                    <a:bodyPr/>
                    <a:lstStyle/>
                    <a:p>
                      <a:pPr marL="171450" indent="-171450">
                        <a:buFont typeface="Arial" pitchFamily="34" charset="0"/>
                        <a:buChar char="•"/>
                      </a:pPr>
                      <a:r>
                        <a:rPr lang="en-AU" sz="1600" dirty="0" smtClean="0"/>
                        <a:t>Housing</a:t>
                      </a:r>
                    </a:p>
                    <a:p>
                      <a:pPr marL="171450" indent="-171450">
                        <a:buFont typeface="Arial" pitchFamily="34" charset="0"/>
                        <a:buChar char="•"/>
                      </a:pPr>
                      <a:r>
                        <a:rPr lang="en-AU" sz="1600" dirty="0" smtClean="0"/>
                        <a:t>New model of service delivery</a:t>
                      </a:r>
                      <a:endParaRPr lang="en-AU" sz="1600" dirty="0"/>
                    </a:p>
                  </a:txBody>
                  <a:tcPr/>
                </a:tc>
              </a:tr>
              <a:tr h="370840">
                <a:tc>
                  <a:txBody>
                    <a:bodyPr/>
                    <a:lstStyle/>
                    <a:p>
                      <a:r>
                        <a:rPr lang="en-AU" sz="1600" dirty="0" smtClean="0"/>
                        <a:t>Purpose</a:t>
                      </a:r>
                      <a:endParaRPr lang="en-AU" sz="1600" dirty="0"/>
                    </a:p>
                  </a:txBody>
                  <a:tcPr/>
                </a:tc>
                <a:tc>
                  <a:txBody>
                    <a:bodyPr/>
                    <a:lstStyle/>
                    <a:p>
                      <a:pPr marL="171450" indent="-171450">
                        <a:buFont typeface="Arial" pitchFamily="34" charset="0"/>
                        <a:buChar char="•"/>
                      </a:pPr>
                      <a:r>
                        <a:rPr lang="en-AU" sz="1600" dirty="0" smtClean="0"/>
                        <a:t>Summary</a:t>
                      </a:r>
                      <a:r>
                        <a:rPr lang="en-AU" sz="1600" baseline="0" dirty="0" smtClean="0"/>
                        <a:t> evaluation</a:t>
                      </a:r>
                      <a:endParaRPr lang="en-AU" sz="1600" dirty="0"/>
                    </a:p>
                  </a:txBody>
                  <a:tcPr/>
                </a:tc>
              </a:tr>
              <a:tr h="370840">
                <a:tc>
                  <a:txBody>
                    <a:bodyPr/>
                    <a:lstStyle/>
                    <a:p>
                      <a:r>
                        <a:rPr lang="en-AU" sz="1600" dirty="0" smtClean="0"/>
                        <a:t>Audience</a:t>
                      </a:r>
                      <a:endParaRPr lang="en-AU" sz="1600" dirty="0"/>
                    </a:p>
                  </a:txBody>
                  <a:tcPr/>
                </a:tc>
                <a:tc>
                  <a:txBody>
                    <a:bodyPr/>
                    <a:lstStyle/>
                    <a:p>
                      <a:pPr marL="171450" indent="-171450">
                        <a:buFont typeface="Arial" pitchFamily="34" charset="0"/>
                        <a:buChar char="•"/>
                      </a:pPr>
                      <a:r>
                        <a:rPr lang="en-AU" sz="1600" dirty="0" smtClean="0"/>
                        <a:t>Managers</a:t>
                      </a:r>
                    </a:p>
                    <a:p>
                      <a:pPr marL="171450" indent="-171450">
                        <a:buFont typeface="Arial" pitchFamily="34" charset="0"/>
                        <a:buChar char="•"/>
                      </a:pPr>
                      <a:r>
                        <a:rPr lang="en-AU" sz="1600" dirty="0" smtClean="0"/>
                        <a:t>Frontline</a:t>
                      </a:r>
                      <a:r>
                        <a:rPr lang="en-AU" sz="1600" baseline="0" dirty="0" smtClean="0"/>
                        <a:t> staff</a:t>
                      </a:r>
                    </a:p>
                  </a:txBody>
                  <a:tcPr/>
                </a:tc>
              </a:tr>
              <a:tr h="370840">
                <a:tc>
                  <a:txBody>
                    <a:bodyPr/>
                    <a:lstStyle/>
                    <a:p>
                      <a:r>
                        <a:rPr lang="en-AU" sz="1600" dirty="0" smtClean="0"/>
                        <a:t>Needs of audience</a:t>
                      </a:r>
                      <a:endParaRPr lang="en-AU" sz="1600" dirty="0">
                        <a:solidFill>
                          <a:srgbClr val="002060"/>
                        </a:solidFill>
                      </a:endParaRPr>
                    </a:p>
                  </a:txBody>
                  <a:tcPr/>
                </a:tc>
                <a:tc>
                  <a:txBody>
                    <a:bodyPr/>
                    <a:lstStyle/>
                    <a:p>
                      <a:pPr marL="171450" indent="-171450">
                        <a:buFont typeface="Arial" pitchFamily="34" charset="0"/>
                        <a:buChar char="•"/>
                      </a:pPr>
                      <a:r>
                        <a:rPr lang="en-AU" sz="1600" u="sng" dirty="0" smtClean="0"/>
                        <a:t>Managers</a:t>
                      </a:r>
                      <a:r>
                        <a:rPr lang="en-AU" sz="1600" dirty="0" smtClean="0"/>
                        <a:t>: Did it</a:t>
                      </a:r>
                      <a:r>
                        <a:rPr lang="en-AU" sz="1600" baseline="0" dirty="0" smtClean="0"/>
                        <a:t> work? Should we roll it out on a larger scale? What refinements do we need to make?</a:t>
                      </a:r>
                      <a:endParaRPr lang="en-AU" sz="1600" dirty="0" smtClean="0"/>
                    </a:p>
                    <a:p>
                      <a:pPr marL="171450" indent="-171450">
                        <a:buFont typeface="Arial" pitchFamily="34" charset="0"/>
                        <a:buChar char="•"/>
                      </a:pPr>
                      <a:r>
                        <a:rPr lang="en-AU" sz="1600" u="sng" dirty="0" smtClean="0"/>
                        <a:t>Frontline</a:t>
                      </a:r>
                      <a:r>
                        <a:rPr lang="en-AU" sz="1600" u="sng" baseline="0" dirty="0" smtClean="0"/>
                        <a:t> staff</a:t>
                      </a:r>
                      <a:r>
                        <a:rPr lang="en-AU" sz="1600" baseline="0" dirty="0" smtClean="0"/>
                        <a:t>: How do the policies affect my daily work? Why should we do it differently to how we’ve always done it?</a:t>
                      </a:r>
                      <a:endParaRPr lang="en-AU" sz="1600" baseline="0" dirty="0" smtClean="0">
                        <a:solidFill>
                          <a:srgbClr val="002060"/>
                        </a:solidFill>
                      </a:endParaRPr>
                    </a:p>
                  </a:txBody>
                  <a:tcPr/>
                </a:tc>
              </a:tr>
              <a:tr h="370840">
                <a:tc>
                  <a:txBody>
                    <a:bodyPr/>
                    <a:lstStyle/>
                    <a:p>
                      <a:r>
                        <a:rPr lang="en-AU" sz="1600" dirty="0" smtClean="0"/>
                        <a:t>Solution</a:t>
                      </a:r>
                      <a:endParaRPr lang="en-AU" sz="1600" dirty="0">
                        <a:solidFill>
                          <a:srgbClr val="002060"/>
                        </a:solidFill>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600" u="sng" dirty="0" smtClean="0"/>
                        <a:t>Evaluation</a:t>
                      </a:r>
                      <a:r>
                        <a:rPr lang="en-AU" sz="1600" u="sng" baseline="0" dirty="0" smtClean="0"/>
                        <a:t> r</a:t>
                      </a:r>
                      <a:r>
                        <a:rPr lang="en-AU" sz="1600" u="sng" dirty="0" smtClean="0"/>
                        <a:t>eport</a:t>
                      </a:r>
                      <a:r>
                        <a:rPr lang="en-AU" sz="1600" dirty="0" smtClean="0"/>
                        <a:t> to client</a:t>
                      </a:r>
                      <a:r>
                        <a:rPr lang="en-AU" sz="1600" baseline="0" dirty="0" smtClean="0"/>
                        <a:t> (detailed findings and implications)</a:t>
                      </a:r>
                      <a:endParaRPr lang="en-AU" sz="1600" dirty="0" smtClean="0"/>
                    </a:p>
                    <a:p>
                      <a:pPr marL="171450" indent="-171450">
                        <a:buFont typeface="Arial" pitchFamily="34" charset="0"/>
                        <a:buChar char="•"/>
                      </a:pPr>
                      <a:r>
                        <a:rPr lang="en-AU" sz="1600" u="sng" dirty="0" smtClean="0"/>
                        <a:t>Communications paper </a:t>
                      </a:r>
                      <a:r>
                        <a:rPr lang="en-AU" sz="1600" dirty="0" smtClean="0"/>
                        <a:t>to frontline</a:t>
                      </a:r>
                      <a:r>
                        <a:rPr lang="en-AU" sz="1600" baseline="0" dirty="0" smtClean="0"/>
                        <a:t> staff (headline findings, brief literature review about evidence for the model)</a:t>
                      </a:r>
                      <a:endParaRPr lang="en-AU" sz="1600" baseline="0" dirty="0" smtClean="0">
                        <a:solidFill>
                          <a:srgbClr val="002060"/>
                        </a:solidFill>
                      </a:endParaRPr>
                    </a:p>
                  </a:txBody>
                  <a:tcPr/>
                </a:tc>
              </a:tr>
            </a:tbl>
          </a:graphicData>
        </a:graphic>
      </p:graphicFrame>
      <p:sp>
        <p:nvSpPr>
          <p:cNvPr id="4" name="Slide Number Placeholder 3"/>
          <p:cNvSpPr>
            <a:spLocks noGrp="1"/>
          </p:cNvSpPr>
          <p:nvPr>
            <p:ph type="sldNum" sz="quarter" idx="10"/>
          </p:nvPr>
        </p:nvSpPr>
        <p:spPr/>
        <p:txBody>
          <a:bodyPr/>
          <a:lstStyle/>
          <a:p>
            <a:fld id="{BDD20264-7672-48B3-8FE5-E0FBA945C00B}" type="slidenum">
              <a:rPr lang="en-AU" smtClean="0"/>
              <a:pPr/>
              <a:t>10</a:t>
            </a:fld>
            <a:endParaRPr lang="en-AU" dirty="0"/>
          </a:p>
        </p:txBody>
      </p:sp>
    </p:spTree>
    <p:extLst>
      <p:ext uri="{BB962C8B-B14F-4D97-AF65-F5344CB8AC3E}">
        <p14:creationId xmlns:p14="http://schemas.microsoft.com/office/powerpoint/2010/main" val="4107831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communications?</a:t>
            </a:r>
            <a:endParaRPr lang="en-AU" dirty="0"/>
          </a:p>
        </p:txBody>
      </p:sp>
      <p:sp>
        <p:nvSpPr>
          <p:cNvPr id="3" name="Content Placeholder 2"/>
          <p:cNvSpPr>
            <a:spLocks noGrp="1"/>
          </p:cNvSpPr>
          <p:nvPr>
            <p:ph idx="1"/>
          </p:nvPr>
        </p:nvSpPr>
        <p:spPr>
          <a:xfrm>
            <a:off x="452407" y="1214422"/>
            <a:ext cx="8578882" cy="4878874"/>
          </a:xfrm>
        </p:spPr>
        <p:txBody>
          <a:bodyPr/>
          <a:lstStyle/>
          <a:p>
            <a:r>
              <a:rPr lang="en-AU" dirty="0" smtClean="0"/>
              <a:t>Communication is complex. Meaning is not simply transferred from one person to another.</a:t>
            </a:r>
          </a:p>
          <a:p>
            <a:endParaRPr lang="en-AU" dirty="0" smtClean="0"/>
          </a:p>
          <a:p>
            <a:r>
              <a:rPr lang="en-AU" dirty="0" smtClean="0"/>
              <a:t>Ineffective communication </a:t>
            </a:r>
            <a:r>
              <a:rPr lang="en-AU" dirty="0"/>
              <a:t>inhibits </a:t>
            </a:r>
            <a:r>
              <a:rPr lang="en-AU" dirty="0" smtClean="0"/>
              <a:t>use.</a:t>
            </a:r>
          </a:p>
          <a:p>
            <a:pPr marL="0" indent="0">
              <a:buNone/>
            </a:pPr>
            <a:endParaRPr lang="en-AU" dirty="0" smtClean="0"/>
          </a:p>
          <a:p>
            <a:r>
              <a:rPr lang="en-AU" dirty="0" smtClean="0"/>
              <a:t>Communication is important to our clients. Many tenders now ask us to demonstrate we have effective communication skills.</a:t>
            </a:r>
          </a:p>
          <a:p>
            <a:endParaRPr lang="en-AU" dirty="0" smtClean="0"/>
          </a:p>
          <a:p>
            <a:r>
              <a:rPr lang="en-AU" dirty="0" smtClean="0"/>
              <a:t>Our experience tells us communication makes a difference. It’s too late to communicate at the end of project.</a:t>
            </a:r>
            <a:endParaRPr lang="en-AU" dirty="0"/>
          </a:p>
          <a:p>
            <a:endParaRPr lang="en-AU" dirty="0"/>
          </a:p>
        </p:txBody>
      </p:sp>
      <p:sp>
        <p:nvSpPr>
          <p:cNvPr id="4" name="Slide Number Placeholder 3"/>
          <p:cNvSpPr>
            <a:spLocks noGrp="1"/>
          </p:cNvSpPr>
          <p:nvPr>
            <p:ph type="sldNum" sz="quarter" idx="10"/>
          </p:nvPr>
        </p:nvSpPr>
        <p:spPr/>
        <p:txBody>
          <a:bodyPr/>
          <a:lstStyle/>
          <a:p>
            <a:fld id="{BDD20264-7672-48B3-8FE5-E0FBA945C00B}" type="slidenum">
              <a:rPr lang="en-AU" smtClean="0"/>
              <a:pPr/>
              <a:t>11</a:t>
            </a:fld>
            <a:endParaRPr lang="en-AU" dirty="0"/>
          </a:p>
        </p:txBody>
      </p:sp>
    </p:spTree>
    <p:extLst>
      <p:ext uri="{BB962C8B-B14F-4D97-AF65-F5344CB8AC3E}">
        <p14:creationId xmlns:p14="http://schemas.microsoft.com/office/powerpoint/2010/main" val="1357120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2406" y="1214422"/>
            <a:ext cx="8578882" cy="4950882"/>
          </a:xfrm>
        </p:spPr>
        <p:txBody>
          <a:bodyPr/>
          <a:lstStyle/>
          <a:p>
            <a:r>
              <a:rPr lang="en-AU" dirty="0" smtClean="0"/>
              <a:t>Communication is the ‘process </a:t>
            </a:r>
            <a:r>
              <a:rPr lang="en-AU" dirty="0"/>
              <a:t>by which people interactively create, sustain, and manage </a:t>
            </a:r>
            <a:r>
              <a:rPr lang="en-AU" dirty="0" smtClean="0"/>
              <a:t>meaning’ </a:t>
            </a:r>
          </a:p>
          <a:p>
            <a:r>
              <a:rPr lang="en-AU" dirty="0" smtClean="0"/>
              <a:t>Communication concepts</a:t>
            </a:r>
          </a:p>
          <a:p>
            <a:pPr lvl="1"/>
            <a:r>
              <a:rPr lang="en-AU" u="sng" dirty="0" smtClean="0"/>
              <a:t>Sender</a:t>
            </a:r>
            <a:r>
              <a:rPr lang="en-AU" dirty="0" smtClean="0"/>
              <a:t>: of the message</a:t>
            </a:r>
          </a:p>
          <a:p>
            <a:pPr lvl="1"/>
            <a:r>
              <a:rPr lang="en-AU" u="sng" dirty="0" smtClean="0"/>
              <a:t>Encoding</a:t>
            </a:r>
            <a:r>
              <a:rPr lang="en-AU" dirty="0" smtClean="0"/>
              <a:t>: putting thought into symbolic form</a:t>
            </a:r>
          </a:p>
          <a:p>
            <a:pPr lvl="1"/>
            <a:r>
              <a:rPr lang="en-AU" u="sng" dirty="0"/>
              <a:t>Message</a:t>
            </a:r>
            <a:r>
              <a:rPr lang="en-AU" dirty="0"/>
              <a:t>: the symbols transmitted</a:t>
            </a:r>
          </a:p>
          <a:p>
            <a:pPr lvl="1"/>
            <a:r>
              <a:rPr lang="en-AU" u="sng" dirty="0" smtClean="0"/>
              <a:t>Media</a:t>
            </a:r>
            <a:r>
              <a:rPr lang="en-AU" dirty="0" smtClean="0"/>
              <a:t>: communication channel</a:t>
            </a:r>
          </a:p>
          <a:p>
            <a:pPr lvl="1"/>
            <a:r>
              <a:rPr lang="en-AU" u="sng" dirty="0" smtClean="0"/>
              <a:t>Decoding</a:t>
            </a:r>
            <a:r>
              <a:rPr lang="en-AU" dirty="0" smtClean="0"/>
              <a:t>: receiver assigns meaning to symbols </a:t>
            </a:r>
          </a:p>
          <a:p>
            <a:pPr lvl="1"/>
            <a:r>
              <a:rPr lang="en-AU" u="sng" dirty="0" smtClean="0"/>
              <a:t>Receiver</a:t>
            </a:r>
            <a:r>
              <a:rPr lang="en-AU" dirty="0" smtClean="0"/>
              <a:t>: of the message</a:t>
            </a:r>
          </a:p>
          <a:p>
            <a:pPr lvl="1"/>
            <a:r>
              <a:rPr lang="en-AU" u="sng" dirty="0" smtClean="0"/>
              <a:t>Response</a:t>
            </a:r>
            <a:r>
              <a:rPr lang="en-AU" dirty="0" smtClean="0"/>
              <a:t>: reaction</a:t>
            </a:r>
          </a:p>
          <a:p>
            <a:pPr lvl="1"/>
            <a:r>
              <a:rPr lang="en-AU" u="sng" dirty="0" smtClean="0"/>
              <a:t>Feedback</a:t>
            </a:r>
            <a:r>
              <a:rPr lang="en-AU" dirty="0" smtClean="0"/>
              <a:t>: response communicated to sender</a:t>
            </a:r>
            <a:endParaRPr lang="en-AU" dirty="0"/>
          </a:p>
          <a:p>
            <a:pPr lvl="1"/>
            <a:r>
              <a:rPr lang="en-AU" u="sng" dirty="0" smtClean="0"/>
              <a:t>Noise</a:t>
            </a:r>
            <a:r>
              <a:rPr lang="en-AU" dirty="0" smtClean="0"/>
              <a:t>: unplanned static or distortion = receiver gets unintended message</a:t>
            </a:r>
          </a:p>
          <a:p>
            <a:pPr lvl="1"/>
            <a:endParaRPr lang="en-AU" dirty="0" smtClean="0"/>
          </a:p>
          <a:p>
            <a:endParaRPr lang="en-AU" dirty="0" smtClean="0"/>
          </a:p>
        </p:txBody>
      </p:sp>
      <p:sp>
        <p:nvSpPr>
          <p:cNvPr id="5" name="Slide Number Placeholder 4"/>
          <p:cNvSpPr>
            <a:spLocks noGrp="1"/>
          </p:cNvSpPr>
          <p:nvPr>
            <p:ph type="sldNum" sz="quarter" idx="10"/>
          </p:nvPr>
        </p:nvSpPr>
        <p:spPr/>
        <p:txBody>
          <a:bodyPr/>
          <a:lstStyle/>
          <a:p>
            <a:r>
              <a:rPr lang="en-AU" smtClean="0"/>
              <a:t>Page </a:t>
            </a:r>
            <a:fld id="{BDD20264-7672-48B3-8FE5-E0FBA945C00B}" type="slidenum">
              <a:rPr lang="en-AU" smtClean="0"/>
              <a:pPr/>
              <a:t>12</a:t>
            </a:fld>
            <a:endParaRPr lang="en-AU" dirty="0"/>
          </a:p>
        </p:txBody>
      </p:sp>
      <p:sp>
        <p:nvSpPr>
          <p:cNvPr id="6" name="Title 5"/>
          <p:cNvSpPr>
            <a:spLocks noGrp="1"/>
          </p:cNvSpPr>
          <p:nvPr>
            <p:ph type="title"/>
          </p:nvPr>
        </p:nvSpPr>
        <p:spPr>
          <a:xfrm>
            <a:off x="452407" y="142852"/>
            <a:ext cx="8578882" cy="925381"/>
          </a:xfrm>
        </p:spPr>
        <p:txBody>
          <a:bodyPr/>
          <a:lstStyle/>
          <a:p>
            <a:r>
              <a:rPr lang="en-AU" dirty="0" smtClean="0"/>
              <a:t>Communications concepts</a:t>
            </a:r>
            <a:endParaRPr lang="en-AU" dirty="0"/>
          </a:p>
        </p:txBody>
      </p:sp>
    </p:spTree>
    <p:extLst>
      <p:ext uri="{BB962C8B-B14F-4D97-AF65-F5344CB8AC3E}">
        <p14:creationId xmlns:p14="http://schemas.microsoft.com/office/powerpoint/2010/main" val="3883728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Communications models</a:t>
            </a:r>
            <a:endParaRPr lang="en-AU" dirty="0"/>
          </a:p>
        </p:txBody>
      </p:sp>
      <p:sp>
        <p:nvSpPr>
          <p:cNvPr id="4" name="Slide Number Placeholder 3"/>
          <p:cNvSpPr>
            <a:spLocks noGrp="1"/>
          </p:cNvSpPr>
          <p:nvPr>
            <p:ph type="sldNum" sz="quarter" idx="10"/>
          </p:nvPr>
        </p:nvSpPr>
        <p:spPr/>
        <p:txBody>
          <a:bodyPr/>
          <a:lstStyle/>
          <a:p>
            <a:fld id="{BDD20264-7672-48B3-8FE5-E0FBA945C00B}" type="slidenum">
              <a:rPr lang="en-AU" smtClean="0"/>
              <a:pPr/>
              <a:t>13</a:t>
            </a:fld>
            <a:endParaRPr lang="en-AU"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44271" y="1714488"/>
            <a:ext cx="7769467" cy="304563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Communications models</a:t>
            </a:r>
            <a:endParaRPr lang="en-AU" dirty="0"/>
          </a:p>
        </p:txBody>
      </p:sp>
      <p:sp>
        <p:nvSpPr>
          <p:cNvPr id="4" name="Slide Number Placeholder 3"/>
          <p:cNvSpPr>
            <a:spLocks noGrp="1"/>
          </p:cNvSpPr>
          <p:nvPr>
            <p:ph type="sldNum" sz="quarter" idx="10"/>
          </p:nvPr>
        </p:nvSpPr>
        <p:spPr/>
        <p:txBody>
          <a:bodyPr/>
          <a:lstStyle/>
          <a:p>
            <a:fld id="{BDD20264-7672-48B3-8FE5-E0FBA945C00B}" type="slidenum">
              <a:rPr lang="en-AU" smtClean="0"/>
              <a:pPr/>
              <a:t>14</a:t>
            </a:fld>
            <a:endParaRPr lang="en-AU"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166786" y="1912144"/>
            <a:ext cx="6853141" cy="394574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Communications models</a:t>
            </a:r>
            <a:endParaRPr lang="en-AU" dirty="0"/>
          </a:p>
        </p:txBody>
      </p:sp>
      <p:sp>
        <p:nvSpPr>
          <p:cNvPr id="4" name="Slide Number Placeholder 3"/>
          <p:cNvSpPr>
            <a:spLocks noGrp="1"/>
          </p:cNvSpPr>
          <p:nvPr>
            <p:ph type="sldNum" sz="quarter" idx="10"/>
          </p:nvPr>
        </p:nvSpPr>
        <p:spPr/>
        <p:txBody>
          <a:bodyPr/>
          <a:lstStyle/>
          <a:p>
            <a:fld id="{BDD20264-7672-48B3-8FE5-E0FBA945C00B}" type="slidenum">
              <a:rPr lang="en-AU" smtClean="0"/>
              <a:pPr/>
              <a:t>15</a:t>
            </a:fld>
            <a:endParaRPr lang="en-AU"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37004" y="1407725"/>
            <a:ext cx="7887895" cy="430729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2406" y="1214422"/>
            <a:ext cx="8578882" cy="4662850"/>
          </a:xfrm>
        </p:spPr>
        <p:txBody>
          <a:bodyPr/>
          <a:lstStyle/>
          <a:p>
            <a:r>
              <a:rPr lang="en-AU" dirty="0" smtClean="0"/>
              <a:t>Different perspectives about interpretation/ construction of meaning, and motivation for action. </a:t>
            </a:r>
          </a:p>
          <a:p>
            <a:pPr lvl="1"/>
            <a:r>
              <a:rPr lang="en-AU" sz="1600" u="sng" dirty="0" smtClean="0"/>
              <a:t>Fish’s reader-response theory</a:t>
            </a:r>
            <a:r>
              <a:rPr lang="en-AU" sz="1600" dirty="0" smtClean="0"/>
              <a:t>:</a:t>
            </a:r>
            <a:r>
              <a:rPr lang="en-AU" sz="1600" b="1" dirty="0" smtClean="0"/>
              <a:t> </a:t>
            </a:r>
            <a:r>
              <a:rPr lang="en-AU" sz="1400" dirty="0" smtClean="0"/>
              <a:t>Meaning lies in the reader. But meaning isn’t arbitrary, readers share meaning with an interpretive community.</a:t>
            </a:r>
          </a:p>
          <a:p>
            <a:pPr lvl="1"/>
            <a:r>
              <a:rPr lang="en-AU" sz="1600" u="sng" dirty="0" smtClean="0"/>
              <a:t>Burke’s theory of identification:</a:t>
            </a:r>
            <a:r>
              <a:rPr lang="en-AU" sz="1600" b="1" dirty="0" smtClean="0"/>
              <a:t> </a:t>
            </a:r>
            <a:r>
              <a:rPr lang="en-AU" sz="1400" dirty="0" smtClean="0"/>
              <a:t>Language can bring people together or divide them. The more people identify with the communication source, the more shared meaning and understanding increases, and the higher potential for persuasion.</a:t>
            </a:r>
          </a:p>
          <a:p>
            <a:pPr lvl="1"/>
            <a:r>
              <a:rPr lang="en-AU" sz="1600" u="sng" dirty="0" err="1"/>
              <a:t>Gadamer’s</a:t>
            </a:r>
            <a:r>
              <a:rPr lang="en-AU" sz="1600" u="sng" dirty="0"/>
              <a:t> philosophical hermeneutics:</a:t>
            </a:r>
            <a:r>
              <a:rPr lang="en-AU" sz="1600" dirty="0"/>
              <a:t> </a:t>
            </a:r>
            <a:r>
              <a:rPr lang="en-AU" sz="1400" dirty="0"/>
              <a:t>a person’s experience, history and traditions </a:t>
            </a:r>
            <a:r>
              <a:rPr lang="en-AU" sz="1400" dirty="0" smtClean="0"/>
              <a:t>affect </a:t>
            </a:r>
            <a:r>
              <a:rPr lang="en-AU" sz="1400" dirty="0"/>
              <a:t>their ways of understanding things i.e. their interpretive frames</a:t>
            </a:r>
          </a:p>
          <a:p>
            <a:pPr lvl="1"/>
            <a:r>
              <a:rPr lang="en-AU" sz="1600" u="sng" dirty="0" smtClean="0"/>
              <a:t>Social </a:t>
            </a:r>
            <a:r>
              <a:rPr lang="en-AU" sz="1600" u="sng" dirty="0"/>
              <a:t>Judgement Theory:</a:t>
            </a:r>
            <a:r>
              <a:rPr lang="en-AU" sz="1600" dirty="0"/>
              <a:t> </a:t>
            </a:r>
            <a:r>
              <a:rPr lang="en-AU" sz="1400" dirty="0"/>
              <a:t>Internal anchors based on previous experience and our ‘ego involvement’ affect our reaction to messages. Knowing a person’s attitude on  a subject can provide clues about how to approach a persuasive effort.</a:t>
            </a:r>
          </a:p>
          <a:p>
            <a:pPr lvl="1"/>
            <a:r>
              <a:rPr lang="en-AU" sz="1600" u="sng" dirty="0" smtClean="0"/>
              <a:t>Elaboration </a:t>
            </a:r>
            <a:r>
              <a:rPr lang="en-AU" sz="1600" u="sng" dirty="0"/>
              <a:t>Likelihood Theory:</a:t>
            </a:r>
            <a:r>
              <a:rPr lang="en-AU" sz="1600" dirty="0"/>
              <a:t> </a:t>
            </a:r>
            <a:r>
              <a:rPr lang="en-AU" sz="1400" dirty="0"/>
              <a:t>If a person processes information centrally it’s more likely to create enduring attitude change and affect behaviour. But central </a:t>
            </a:r>
            <a:r>
              <a:rPr lang="en-AU" sz="1400" dirty="0" smtClean="0"/>
              <a:t>processing </a:t>
            </a:r>
            <a:r>
              <a:rPr lang="en-AU" sz="1400" dirty="0"/>
              <a:t>depends on motivation </a:t>
            </a:r>
            <a:r>
              <a:rPr lang="en-AU" sz="1400" dirty="0" smtClean="0"/>
              <a:t>and  ability.</a:t>
            </a:r>
          </a:p>
          <a:p>
            <a:pPr lvl="1"/>
            <a:r>
              <a:rPr lang="en-AU" sz="1600" u="sng" dirty="0" smtClean="0"/>
              <a:t>Rational Argumentation Theory:</a:t>
            </a:r>
            <a:r>
              <a:rPr lang="en-AU" sz="1400" dirty="0" smtClean="0"/>
              <a:t> </a:t>
            </a:r>
            <a:r>
              <a:rPr lang="en-AU" sz="1400" dirty="0"/>
              <a:t>rational argument </a:t>
            </a:r>
            <a:r>
              <a:rPr lang="en-AU" sz="1400" dirty="0" smtClean="0"/>
              <a:t>justifies </a:t>
            </a:r>
            <a:r>
              <a:rPr lang="en-AU" sz="1400" dirty="0"/>
              <a:t>conviction and </a:t>
            </a:r>
            <a:r>
              <a:rPr lang="en-AU" sz="1400" dirty="0" smtClean="0"/>
              <a:t>spurs </a:t>
            </a:r>
            <a:r>
              <a:rPr lang="en-AU" sz="1400" dirty="0"/>
              <a:t>people to action as we make decisions.</a:t>
            </a:r>
            <a:r>
              <a:rPr lang="en-AU" dirty="0"/>
              <a:t> </a:t>
            </a:r>
            <a:endParaRPr lang="en-AU" dirty="0" smtClean="0"/>
          </a:p>
          <a:p>
            <a:endParaRPr lang="en-AU" dirty="0" smtClean="0"/>
          </a:p>
        </p:txBody>
      </p:sp>
      <p:sp>
        <p:nvSpPr>
          <p:cNvPr id="5" name="Slide Number Placeholder 4"/>
          <p:cNvSpPr>
            <a:spLocks noGrp="1"/>
          </p:cNvSpPr>
          <p:nvPr>
            <p:ph type="sldNum" sz="quarter" idx="10"/>
          </p:nvPr>
        </p:nvSpPr>
        <p:spPr/>
        <p:txBody>
          <a:bodyPr/>
          <a:lstStyle/>
          <a:p>
            <a:r>
              <a:rPr lang="en-AU" smtClean="0"/>
              <a:t>Page </a:t>
            </a:r>
            <a:fld id="{BDD20264-7672-48B3-8FE5-E0FBA945C00B}" type="slidenum">
              <a:rPr lang="en-AU" smtClean="0"/>
              <a:pPr/>
              <a:t>16</a:t>
            </a:fld>
            <a:endParaRPr lang="en-AU" dirty="0"/>
          </a:p>
        </p:txBody>
      </p:sp>
      <p:sp>
        <p:nvSpPr>
          <p:cNvPr id="6" name="Title 5"/>
          <p:cNvSpPr>
            <a:spLocks noGrp="1"/>
          </p:cNvSpPr>
          <p:nvPr>
            <p:ph type="title"/>
          </p:nvPr>
        </p:nvSpPr>
        <p:spPr>
          <a:xfrm>
            <a:off x="452407" y="142852"/>
            <a:ext cx="8578882" cy="925381"/>
          </a:xfrm>
        </p:spPr>
        <p:txBody>
          <a:bodyPr/>
          <a:lstStyle/>
          <a:p>
            <a:r>
              <a:rPr lang="en-AU" dirty="0"/>
              <a:t>Communications concepts</a:t>
            </a:r>
          </a:p>
        </p:txBody>
      </p:sp>
    </p:spTree>
    <p:extLst>
      <p:ext uri="{BB962C8B-B14F-4D97-AF65-F5344CB8AC3E}">
        <p14:creationId xmlns:p14="http://schemas.microsoft.com/office/powerpoint/2010/main" val="9817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407" y="1214422"/>
            <a:ext cx="8578882" cy="5094898"/>
          </a:xfrm>
        </p:spPr>
        <p:txBody>
          <a:bodyPr/>
          <a:lstStyle/>
          <a:p>
            <a:r>
              <a:rPr lang="en-AU" dirty="0" smtClean="0"/>
              <a:t>Persuasive transactions</a:t>
            </a:r>
          </a:p>
          <a:p>
            <a:pPr lvl="1"/>
            <a:r>
              <a:rPr lang="en-AU" dirty="0" smtClean="0"/>
              <a:t>Three factors: Cognitive understanding, interpersonal sensitivity, communication skills</a:t>
            </a:r>
          </a:p>
          <a:p>
            <a:pPr lvl="1"/>
            <a:r>
              <a:rPr lang="en-AU" dirty="0" smtClean="0"/>
              <a:t>Variables potentially related to persuasion</a:t>
            </a:r>
          </a:p>
          <a:p>
            <a:pPr lvl="2"/>
            <a:r>
              <a:rPr lang="en-AU" u="sng" dirty="0" smtClean="0"/>
              <a:t>Source</a:t>
            </a:r>
            <a:r>
              <a:rPr lang="en-AU" dirty="0" smtClean="0"/>
              <a:t>: credibility (competence, integrity, good will), attraction to source (association, support or personal qualities)</a:t>
            </a:r>
          </a:p>
          <a:p>
            <a:pPr lvl="2"/>
            <a:r>
              <a:rPr lang="en-AU" u="sng" dirty="0" smtClean="0"/>
              <a:t>Message</a:t>
            </a:r>
            <a:r>
              <a:rPr lang="en-AU" dirty="0" smtClean="0"/>
              <a:t>: comprehension, repetition, two sided </a:t>
            </a:r>
            <a:r>
              <a:rPr lang="en-AU" dirty="0" err="1" smtClean="0"/>
              <a:t>vs</a:t>
            </a:r>
            <a:r>
              <a:rPr lang="en-AU" dirty="0" smtClean="0"/>
              <a:t> one sided messages, evidence</a:t>
            </a:r>
          </a:p>
          <a:p>
            <a:pPr lvl="2"/>
            <a:r>
              <a:rPr lang="en-AU" u="sng" dirty="0" smtClean="0"/>
              <a:t>Message structure</a:t>
            </a:r>
            <a:r>
              <a:rPr lang="en-AU" dirty="0" smtClean="0"/>
              <a:t>: mix logical and emotional appeals supported by evidence; place strong arguments first, weak ones in the middle; use counter arguments; use stylistic devises (metaphors, analogies, similes and humour);  use climax order</a:t>
            </a:r>
            <a:endParaRPr lang="en-AU" b="1" dirty="0" smtClean="0"/>
          </a:p>
          <a:p>
            <a:pPr lvl="2"/>
            <a:r>
              <a:rPr lang="en-AU" u="sng" dirty="0" smtClean="0"/>
              <a:t>Channel</a:t>
            </a:r>
            <a:r>
              <a:rPr lang="en-AU" dirty="0" smtClean="0"/>
              <a:t>: distraction (noise) and medium</a:t>
            </a:r>
          </a:p>
          <a:p>
            <a:pPr lvl="2"/>
            <a:r>
              <a:rPr lang="en-AU" u="sng" dirty="0" smtClean="0"/>
              <a:t>Receiver</a:t>
            </a:r>
            <a:r>
              <a:rPr lang="en-AU" dirty="0" smtClean="0"/>
              <a:t>: personal characteristics</a:t>
            </a:r>
          </a:p>
        </p:txBody>
      </p:sp>
      <p:sp>
        <p:nvSpPr>
          <p:cNvPr id="4" name="Slide Number Placeholder 3"/>
          <p:cNvSpPr>
            <a:spLocks noGrp="1"/>
          </p:cNvSpPr>
          <p:nvPr>
            <p:ph type="sldNum" sz="quarter" idx="10"/>
          </p:nvPr>
        </p:nvSpPr>
        <p:spPr/>
        <p:txBody>
          <a:bodyPr/>
          <a:lstStyle/>
          <a:p>
            <a:fld id="{BDD20264-7672-48B3-8FE5-E0FBA945C00B}" type="slidenum">
              <a:rPr lang="en-AU" smtClean="0"/>
              <a:pPr/>
              <a:t>17</a:t>
            </a:fld>
            <a:endParaRPr lang="en-AU" dirty="0"/>
          </a:p>
        </p:txBody>
      </p:sp>
      <p:sp>
        <p:nvSpPr>
          <p:cNvPr id="6" name="Title 5"/>
          <p:cNvSpPr>
            <a:spLocks noGrp="1"/>
          </p:cNvSpPr>
          <p:nvPr>
            <p:ph type="title"/>
          </p:nvPr>
        </p:nvSpPr>
        <p:spPr/>
        <p:txBody>
          <a:bodyPr/>
          <a:lstStyle/>
          <a:p>
            <a:r>
              <a:rPr lang="en-AU" dirty="0"/>
              <a:t>Communications concepts</a:t>
            </a:r>
            <a:br>
              <a:rPr lang="en-AU" dirty="0"/>
            </a:br>
            <a:endParaRPr lang="en-AU" dirty="0"/>
          </a:p>
        </p:txBody>
      </p:sp>
    </p:spTree>
    <p:extLst>
      <p:ext uri="{BB962C8B-B14F-4D97-AF65-F5344CB8AC3E}">
        <p14:creationId xmlns:p14="http://schemas.microsoft.com/office/powerpoint/2010/main" val="4286395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142852"/>
            <a:ext cx="8893081" cy="925381"/>
          </a:xfrm>
        </p:spPr>
        <p:txBody>
          <a:bodyPr/>
          <a:lstStyle/>
          <a:p>
            <a:r>
              <a:rPr lang="en-AU" dirty="0" smtClean="0"/>
              <a:t>Communications in evaluation</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2064577"/>
              </p:ext>
            </p:extLst>
          </p:nvPr>
        </p:nvGraphicFramePr>
        <p:xfrm>
          <a:off x="452438" y="1214438"/>
          <a:ext cx="8578850" cy="4516120"/>
        </p:xfrm>
        <a:graphic>
          <a:graphicData uri="http://schemas.openxmlformats.org/drawingml/2006/table">
            <a:tbl>
              <a:tblPr firstRow="1" bandRow="1">
                <a:tableStyleId>{073A0DAA-6AF3-43AB-8588-CEC1D06C72B9}</a:tableStyleId>
              </a:tblPr>
              <a:tblGrid>
                <a:gridCol w="1571604"/>
                <a:gridCol w="7007246"/>
              </a:tblGrid>
              <a:tr h="370840">
                <a:tc>
                  <a:txBody>
                    <a:bodyPr/>
                    <a:lstStyle/>
                    <a:p>
                      <a:r>
                        <a:rPr lang="en-AU" sz="1400" dirty="0" smtClean="0"/>
                        <a:t>Theory</a:t>
                      </a:r>
                      <a:endParaRPr lang="en-AU" sz="1400" dirty="0"/>
                    </a:p>
                  </a:txBody>
                  <a:tcPr/>
                </a:tc>
                <a:tc>
                  <a:txBody>
                    <a:bodyPr/>
                    <a:lstStyle/>
                    <a:p>
                      <a:r>
                        <a:rPr lang="en-AU" sz="1400" dirty="0" smtClean="0"/>
                        <a:t>Applied</a:t>
                      </a:r>
                      <a:r>
                        <a:rPr lang="en-AU" sz="1400" baseline="0" dirty="0" smtClean="0"/>
                        <a:t> to evaluation…</a:t>
                      </a:r>
                      <a:endParaRPr lang="en-AU" sz="1400" dirty="0"/>
                    </a:p>
                  </a:txBody>
                  <a:tcPr/>
                </a:tc>
              </a:tr>
              <a:tr h="370840">
                <a:tc>
                  <a:txBody>
                    <a:bodyPr/>
                    <a:lstStyle/>
                    <a:p>
                      <a:r>
                        <a:rPr lang="en-AU" sz="1400" dirty="0" smtClean="0"/>
                        <a:t>Perspectives about interpretation/ construction of meaning, and motivation for action</a:t>
                      </a:r>
                      <a:endParaRPr lang="en-AU"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What opportunities are there to co-construct meaning?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Findings and recommendations workshops?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Pre-findings discussions?</a:t>
                      </a:r>
                      <a:endParaRPr lang="en-AU" sz="1400" dirty="0" smtClean="0"/>
                    </a:p>
                    <a:p>
                      <a:pPr lvl="0">
                        <a:buFont typeface="Arial" pitchFamily="34" charset="0"/>
                        <a:buChar char="•"/>
                      </a:pPr>
                      <a:r>
                        <a:rPr lang="en-AU" sz="1400" baseline="0" dirty="0" smtClean="0"/>
                        <a:t>What can you do to ensure appropriate interpretation/ construction of meaning?</a:t>
                      </a:r>
                    </a:p>
                    <a:p>
                      <a:pPr lvl="1">
                        <a:buFont typeface="Arial" pitchFamily="34" charset="0"/>
                        <a:buChar char="•"/>
                      </a:pPr>
                      <a:r>
                        <a:rPr lang="en-AU" sz="1400" baseline="0" dirty="0" smtClean="0"/>
                        <a:t>Careful language and word choice: </a:t>
                      </a:r>
                    </a:p>
                    <a:p>
                      <a:pPr lvl="2">
                        <a:buFont typeface="Arial" pitchFamily="34" charset="0"/>
                        <a:buChar char="•"/>
                      </a:pPr>
                      <a:r>
                        <a:rPr lang="en-AU" sz="1400" baseline="0" dirty="0" smtClean="0"/>
                        <a:t>Words have different meanings in different contexts: what does the word mean to this audience? </a:t>
                      </a:r>
                    </a:p>
                    <a:p>
                      <a:pPr lvl="2">
                        <a:buFont typeface="Arial" pitchFamily="34" charset="0"/>
                        <a:buChar char="•"/>
                      </a:pPr>
                      <a:r>
                        <a:rPr lang="en-AU" sz="1400" baseline="0" dirty="0" smtClean="0"/>
                        <a:t>The words communities use differ: Use their language to generate identification and show them you understand their context.</a:t>
                      </a:r>
                    </a:p>
                    <a:p>
                      <a:pPr>
                        <a:buFont typeface="Arial" pitchFamily="34" charset="0"/>
                        <a:buChar char="•"/>
                      </a:pPr>
                      <a:r>
                        <a:rPr lang="en-AU" sz="1400" dirty="0" smtClean="0"/>
                        <a:t>What are the audience’s pre-conceived attitudes</a:t>
                      </a:r>
                      <a:r>
                        <a:rPr lang="en-AU" sz="1400" baseline="0" dirty="0" smtClean="0"/>
                        <a:t>?</a:t>
                      </a:r>
                    </a:p>
                    <a:p>
                      <a:pPr lvl="1">
                        <a:buFont typeface="Arial" pitchFamily="34" charset="0"/>
                        <a:buChar char="•"/>
                      </a:pPr>
                      <a:r>
                        <a:rPr lang="en-AU" sz="1400" baseline="0" dirty="0" smtClean="0"/>
                        <a:t>How should this inform the way you present findings and recommendations?</a:t>
                      </a:r>
                    </a:p>
                    <a:p>
                      <a:pPr>
                        <a:buFont typeface="Arial" pitchFamily="34" charset="0"/>
                        <a:buChar char="•"/>
                      </a:pPr>
                      <a:r>
                        <a:rPr lang="en-AU" sz="1400" dirty="0" smtClean="0"/>
                        <a:t>How can you engage the client in critically</a:t>
                      </a:r>
                      <a:r>
                        <a:rPr lang="en-AU" sz="1400" baseline="0" dirty="0" smtClean="0"/>
                        <a:t> processing the information?</a:t>
                      </a:r>
                    </a:p>
                    <a:p>
                      <a:pPr lvl="1">
                        <a:buFont typeface="Arial" pitchFamily="34" charset="0"/>
                        <a:buChar char="•"/>
                      </a:pPr>
                      <a:r>
                        <a:rPr lang="en-AU" sz="1400" baseline="0" dirty="0" smtClean="0"/>
                        <a:t>Is a findings and recommendations workshop appropriate?</a:t>
                      </a:r>
                    </a:p>
                    <a:p>
                      <a:pPr lvl="1">
                        <a:buFont typeface="Arial" pitchFamily="34" charset="0"/>
                        <a:buChar char="•"/>
                      </a:pPr>
                      <a:r>
                        <a:rPr lang="en-AU" sz="1400" baseline="0" dirty="0" smtClean="0"/>
                        <a:t>Would presenting alternative options engage the client in assessing recommendations and enhance likelihood of action?</a:t>
                      </a:r>
                    </a:p>
                    <a:p>
                      <a:pPr lvl="1">
                        <a:buFont typeface="Arial" pitchFamily="34" charset="0"/>
                        <a:buChar char="•"/>
                      </a:pPr>
                      <a:r>
                        <a:rPr lang="en-AU" sz="1400" baseline="0" dirty="0" smtClean="0"/>
                        <a:t>Can you supply information over time to enhance persuasion?</a:t>
                      </a:r>
                    </a:p>
                  </a:txBody>
                  <a:tcPr/>
                </a:tc>
              </a:tr>
            </a:tbl>
          </a:graphicData>
        </a:graphic>
      </p:graphicFrame>
      <p:sp>
        <p:nvSpPr>
          <p:cNvPr id="4" name="Slide Number Placeholder 3"/>
          <p:cNvSpPr>
            <a:spLocks noGrp="1"/>
          </p:cNvSpPr>
          <p:nvPr>
            <p:ph type="sldNum" sz="quarter" idx="10"/>
          </p:nvPr>
        </p:nvSpPr>
        <p:spPr/>
        <p:txBody>
          <a:bodyPr/>
          <a:lstStyle/>
          <a:p>
            <a:fld id="{BDD20264-7672-48B3-8FE5-E0FBA945C00B}" type="slidenum">
              <a:rPr lang="en-AU" smtClean="0"/>
              <a:pPr/>
              <a:t>18</a:t>
            </a:fld>
            <a:endParaRPr lang="en-AU" dirty="0"/>
          </a:p>
        </p:txBody>
      </p:sp>
    </p:spTree>
    <p:extLst>
      <p:ext uri="{BB962C8B-B14F-4D97-AF65-F5344CB8AC3E}">
        <p14:creationId xmlns:p14="http://schemas.microsoft.com/office/powerpoint/2010/main" val="2294649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142852"/>
            <a:ext cx="8893081" cy="925381"/>
          </a:xfrm>
        </p:spPr>
        <p:txBody>
          <a:bodyPr/>
          <a:lstStyle/>
          <a:p>
            <a:r>
              <a:rPr lang="en-AU" dirty="0"/>
              <a:t>Communications in evaluation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3778616"/>
              </p:ext>
            </p:extLst>
          </p:nvPr>
        </p:nvGraphicFramePr>
        <p:xfrm>
          <a:off x="452438" y="1214438"/>
          <a:ext cx="8786842" cy="5156200"/>
        </p:xfrm>
        <a:graphic>
          <a:graphicData uri="http://schemas.openxmlformats.org/drawingml/2006/table">
            <a:tbl>
              <a:tblPr firstRow="1" bandRow="1">
                <a:tableStyleId>{073A0DAA-6AF3-43AB-8588-CEC1D06C72B9}</a:tableStyleId>
              </a:tblPr>
              <a:tblGrid>
                <a:gridCol w="1170687"/>
                <a:gridCol w="7616155"/>
              </a:tblGrid>
              <a:tr h="370840">
                <a:tc>
                  <a:txBody>
                    <a:bodyPr/>
                    <a:lstStyle/>
                    <a:p>
                      <a:r>
                        <a:rPr lang="en-AU" sz="1400" dirty="0" smtClean="0"/>
                        <a:t>Theory</a:t>
                      </a:r>
                      <a:endParaRPr lang="en-AU" sz="1400" dirty="0"/>
                    </a:p>
                  </a:txBody>
                  <a:tcPr/>
                </a:tc>
                <a:tc>
                  <a:txBody>
                    <a:bodyPr/>
                    <a:lstStyle/>
                    <a:p>
                      <a:r>
                        <a:rPr lang="en-AU" sz="1400" dirty="0" smtClean="0"/>
                        <a:t>application</a:t>
                      </a:r>
                      <a:endParaRPr lang="en-AU" sz="1400" dirty="0"/>
                    </a:p>
                  </a:txBody>
                  <a:tcPr/>
                </a:tc>
              </a:tr>
              <a:tr h="370840">
                <a:tc>
                  <a:txBody>
                    <a:bodyPr/>
                    <a:lstStyle/>
                    <a:p>
                      <a:r>
                        <a:rPr lang="en-AU" sz="1400" dirty="0" smtClean="0"/>
                        <a:t>Persuasion</a:t>
                      </a:r>
                      <a:endParaRPr lang="en-AU" sz="1400" dirty="0"/>
                    </a:p>
                  </a:txBody>
                  <a:tcPr/>
                </a:tc>
                <a:tc>
                  <a:txBody>
                    <a:bodyPr/>
                    <a:lstStyle/>
                    <a:p>
                      <a:pPr>
                        <a:buFont typeface="Arial" pitchFamily="34" charset="0"/>
                        <a:buNone/>
                      </a:pPr>
                      <a:r>
                        <a:rPr lang="en-AU" sz="1400" u="sng" dirty="0" smtClean="0"/>
                        <a:t>Source</a:t>
                      </a:r>
                    </a:p>
                    <a:p>
                      <a:pPr lvl="0">
                        <a:buFont typeface="Arial" pitchFamily="34" charset="0"/>
                        <a:buChar char="•"/>
                      </a:pPr>
                      <a:r>
                        <a:rPr lang="en-AU" sz="1400" dirty="0" smtClean="0"/>
                        <a:t>Credibility:</a:t>
                      </a:r>
                      <a:r>
                        <a:rPr lang="en-AU" sz="1400" baseline="0" dirty="0" smtClean="0"/>
                        <a:t> how can we enhance our credibility?</a:t>
                      </a:r>
                    </a:p>
                    <a:p>
                      <a:pPr lvl="0">
                        <a:buFont typeface="Arial" pitchFamily="34" charset="0"/>
                        <a:buChar char="•"/>
                      </a:pPr>
                      <a:r>
                        <a:rPr lang="en-AU" sz="1400" baseline="0" dirty="0" smtClean="0"/>
                        <a:t>Identification: Use language and words appropriate to context, understand the organisational goals values and how your recommendations fit with those.</a:t>
                      </a:r>
                      <a:endParaRPr lang="en-AU" sz="1400" dirty="0" smtClean="0"/>
                    </a:p>
                    <a:p>
                      <a:r>
                        <a:rPr lang="en-AU" sz="1400" u="sng" dirty="0" smtClean="0"/>
                        <a:t>Message</a:t>
                      </a:r>
                    </a:p>
                    <a:p>
                      <a:pPr lvl="0">
                        <a:buFont typeface="Arial" pitchFamily="34" charset="0"/>
                        <a:buChar char="•"/>
                      </a:pPr>
                      <a:r>
                        <a:rPr lang="en-AU" sz="1400" u="sng" dirty="0" smtClean="0"/>
                        <a:t>F</a:t>
                      </a:r>
                      <a:r>
                        <a:rPr lang="en-AU" sz="1400" u="none" dirty="0" smtClean="0"/>
                        <a:t>ind the simplest</a:t>
                      </a:r>
                      <a:r>
                        <a:rPr lang="en-AU" sz="1400" u="none" baseline="0" dirty="0" smtClean="0"/>
                        <a:t> way to say it without oversimplifying: Can you headings that tell the story?</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Is the client likely to be already convinced of the findings or will they be sceptical? Choose the right level of detail and how to present the argument accordingly? </a:t>
                      </a:r>
                      <a:endParaRPr lang="en-AU" sz="1400" u="none" dirty="0" smtClean="0"/>
                    </a:p>
                    <a:p>
                      <a:r>
                        <a:rPr lang="en-AU" sz="1400" u="sng" dirty="0" smtClean="0"/>
                        <a:t>Message structure</a:t>
                      </a:r>
                    </a:p>
                    <a:p>
                      <a:pPr lvl="0">
                        <a:buFont typeface="Arial" pitchFamily="34" charset="0"/>
                        <a:buChar char="•"/>
                      </a:pPr>
                      <a:r>
                        <a:rPr lang="en-AU" sz="1400" u="none" dirty="0" smtClean="0"/>
                        <a:t>Use case</a:t>
                      </a:r>
                      <a:r>
                        <a:rPr lang="en-AU" sz="1400" u="none" baseline="0" dirty="0" smtClean="0"/>
                        <a:t> stories to illustrate the emotional aspect of a logical argument.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Are there metaphors or analogies that could help you communicate your ideas?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Keep it to the key arguments and put additional data in appendices.</a:t>
                      </a:r>
                    </a:p>
                    <a:p>
                      <a:r>
                        <a:rPr lang="en-AU" sz="1400" u="sng" dirty="0" smtClean="0"/>
                        <a:t>Channel</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Can multiple communications media be used to engage the senses?</a:t>
                      </a:r>
                    </a:p>
                    <a:p>
                      <a:r>
                        <a:rPr lang="en-AU" sz="1400" u="sng" dirty="0" smtClean="0"/>
                        <a:t>Receiver</a:t>
                      </a:r>
                    </a:p>
                    <a:p>
                      <a:pPr lvl="0">
                        <a:buFont typeface="Arial" pitchFamily="34" charset="0"/>
                        <a:buChar char="•"/>
                      </a:pPr>
                      <a:r>
                        <a:rPr lang="en-AU" sz="1400" dirty="0" smtClean="0"/>
                        <a:t>What</a:t>
                      </a:r>
                      <a:r>
                        <a:rPr lang="en-AU" sz="1400" baseline="0" dirty="0" smtClean="0"/>
                        <a:t> organisational and client characteristics will affect how your  findings and recommendations are communicated, and interpreted?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What control do you/ client have over flow and timing of information?</a:t>
                      </a:r>
                    </a:p>
                    <a:p>
                      <a:pPr lvl="0">
                        <a:buFont typeface="Arial" pitchFamily="34" charset="0"/>
                        <a:buChar char="•"/>
                      </a:pPr>
                      <a:r>
                        <a:rPr lang="en-AU" sz="1400" baseline="0" dirty="0" smtClean="0"/>
                        <a:t>How much information does the client already have to process? Adjust level of detail in reporting, or provide summaries, accordingly.</a:t>
                      </a:r>
                    </a:p>
                  </a:txBody>
                  <a:tcPr/>
                </a:tc>
              </a:tr>
            </a:tbl>
          </a:graphicData>
        </a:graphic>
      </p:graphicFrame>
      <p:sp>
        <p:nvSpPr>
          <p:cNvPr id="4" name="Slide Number Placeholder 3"/>
          <p:cNvSpPr>
            <a:spLocks noGrp="1"/>
          </p:cNvSpPr>
          <p:nvPr>
            <p:ph type="sldNum" sz="quarter" idx="10"/>
          </p:nvPr>
        </p:nvSpPr>
        <p:spPr/>
        <p:txBody>
          <a:bodyPr/>
          <a:lstStyle/>
          <a:p>
            <a:fld id="{BDD20264-7672-48B3-8FE5-E0FBA945C00B}" type="slidenum">
              <a:rPr lang="en-AU" smtClean="0"/>
              <a:pPr/>
              <a:t>19</a:t>
            </a:fld>
            <a:endParaRPr lang="en-AU" dirty="0"/>
          </a:p>
        </p:txBody>
      </p:sp>
    </p:spTree>
    <p:extLst>
      <p:ext uri="{BB962C8B-B14F-4D97-AF65-F5344CB8AC3E}">
        <p14:creationId xmlns:p14="http://schemas.microsoft.com/office/powerpoint/2010/main" val="1706730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a:t>
            </a:r>
            <a:endParaRPr lang="en-AU" dirty="0"/>
          </a:p>
        </p:txBody>
      </p:sp>
      <p:sp>
        <p:nvSpPr>
          <p:cNvPr id="4" name="Slide Number Placeholder 3"/>
          <p:cNvSpPr>
            <a:spLocks noGrp="1"/>
          </p:cNvSpPr>
          <p:nvPr>
            <p:ph type="sldNum" sz="quarter" idx="10"/>
          </p:nvPr>
        </p:nvSpPr>
        <p:spPr/>
        <p:txBody>
          <a:bodyPr/>
          <a:lstStyle/>
          <a:p>
            <a:fld id="{BDD20264-7672-48B3-8FE5-E0FBA945C00B}" type="slidenum">
              <a:rPr lang="en-AU" smtClean="0"/>
              <a:pPr/>
              <a:t>2</a:t>
            </a:fld>
            <a:endParaRPr lang="en-AU" dirty="0"/>
          </a:p>
        </p:txBody>
      </p:sp>
      <p:sp>
        <p:nvSpPr>
          <p:cNvPr id="6" name="AutoShape 6"/>
          <p:cNvSpPr>
            <a:spLocks noChangeArrowheads="1"/>
          </p:cNvSpPr>
          <p:nvPr/>
        </p:nvSpPr>
        <p:spPr bwMode="auto">
          <a:xfrm>
            <a:off x="428625" y="1357313"/>
            <a:ext cx="8286750" cy="414337"/>
          </a:xfrm>
          <a:prstGeom prst="roundRect">
            <a:avLst>
              <a:gd name="adj" fmla="val 16667"/>
            </a:avLst>
          </a:prstGeom>
          <a:solidFill>
            <a:schemeClr val="accent2">
              <a:lumMod val="10000"/>
              <a:lumOff val="90000"/>
            </a:schemeClr>
          </a:solidFill>
          <a:ln w="28575">
            <a:noFill/>
            <a:round/>
            <a:headEnd/>
            <a:tailEnd/>
          </a:ln>
        </p:spPr>
        <p:txBody>
          <a:bodyPr wrap="none" anchor="ctr"/>
          <a:lstStyle/>
          <a:p>
            <a:endParaRPr lang="fr-FR" dirty="0"/>
          </a:p>
        </p:txBody>
      </p:sp>
      <p:sp>
        <p:nvSpPr>
          <p:cNvPr id="7" name="Content Placeholder 2"/>
          <p:cNvSpPr>
            <a:spLocks noGrp="1"/>
          </p:cNvSpPr>
          <p:nvPr>
            <p:ph idx="1"/>
          </p:nvPr>
        </p:nvSpPr>
        <p:spPr>
          <a:xfrm>
            <a:off x="455613" y="1412875"/>
            <a:ext cx="8234362" cy="4896445"/>
          </a:xfrm>
        </p:spPr>
        <p:txBody>
          <a:bodyPr/>
          <a:lstStyle/>
          <a:p>
            <a:pPr marL="457200" indent="-457200" eaLnBrk="1" hangingPunct="1">
              <a:buClr>
                <a:schemeClr val="tx1"/>
              </a:buClr>
              <a:buSzPct val="100000"/>
              <a:buFont typeface="Arial" charset="0"/>
              <a:buAutoNum type="arabicPeriod"/>
            </a:pPr>
            <a:r>
              <a:rPr lang="en-US" sz="2000" dirty="0" smtClean="0"/>
              <a:t>Rationale</a:t>
            </a:r>
          </a:p>
          <a:p>
            <a:pPr marL="722313" lvl="2">
              <a:buClr>
                <a:schemeClr val="tx1"/>
              </a:buClr>
              <a:buSzPct val="100000"/>
            </a:pPr>
            <a:r>
              <a:rPr lang="en-US" dirty="0" smtClean="0"/>
              <a:t>The problem</a:t>
            </a:r>
          </a:p>
          <a:p>
            <a:pPr marL="722313" lvl="2">
              <a:buClr>
                <a:schemeClr val="tx1"/>
              </a:buClr>
              <a:buSzPct val="100000"/>
            </a:pPr>
            <a:r>
              <a:rPr lang="en-US" dirty="0" smtClean="0"/>
              <a:t>Why marketing?</a:t>
            </a:r>
          </a:p>
          <a:p>
            <a:pPr marL="722313" lvl="2">
              <a:buClr>
                <a:schemeClr val="tx1"/>
              </a:buClr>
              <a:buSzPct val="100000"/>
            </a:pPr>
            <a:r>
              <a:rPr lang="en-US" dirty="0" smtClean="0"/>
              <a:t>Why communications?</a:t>
            </a:r>
          </a:p>
          <a:p>
            <a:pPr marL="457200" indent="-457200" eaLnBrk="1" hangingPunct="1">
              <a:buClr>
                <a:schemeClr val="tx1"/>
              </a:buClr>
              <a:buSzPct val="100000"/>
              <a:buFont typeface="Arial" charset="0"/>
              <a:buAutoNum type="arabicPeriod"/>
            </a:pPr>
            <a:endParaRPr lang="en-US" sz="2000" dirty="0" smtClean="0"/>
          </a:p>
          <a:p>
            <a:pPr marL="457200" indent="-457200" eaLnBrk="1" hangingPunct="1">
              <a:buClr>
                <a:schemeClr val="tx1"/>
              </a:buClr>
              <a:buSzPct val="100000"/>
              <a:buFont typeface="Arial" charset="0"/>
              <a:buAutoNum type="arabicPeriod"/>
            </a:pPr>
            <a:r>
              <a:rPr lang="en-US" sz="2000" dirty="0" smtClean="0"/>
              <a:t>What can we learn from other disciplines and apply to evaluation?</a:t>
            </a:r>
          </a:p>
          <a:p>
            <a:pPr lvl="1">
              <a:buClr>
                <a:schemeClr val="tx1"/>
              </a:buClr>
              <a:buSzPct val="100000"/>
            </a:pPr>
            <a:r>
              <a:rPr lang="en-US" sz="1800" dirty="0" smtClean="0"/>
              <a:t>Marketing</a:t>
            </a:r>
            <a:endParaRPr lang="en-US" sz="1800" dirty="0"/>
          </a:p>
          <a:p>
            <a:pPr lvl="1">
              <a:buClr>
                <a:schemeClr val="tx1"/>
              </a:buClr>
              <a:buSzPct val="100000"/>
            </a:pPr>
            <a:r>
              <a:rPr lang="en-US" sz="1800" dirty="0" smtClean="0"/>
              <a:t>Communications </a:t>
            </a:r>
          </a:p>
          <a:p>
            <a:pPr lvl="1">
              <a:buClr>
                <a:schemeClr val="tx1"/>
              </a:buClr>
              <a:buSzPct val="100000"/>
            </a:pPr>
            <a:r>
              <a:rPr lang="en-AU" sz="1800" dirty="0" smtClean="0"/>
              <a:t>Making ideas stick</a:t>
            </a:r>
            <a:endParaRPr lang="en-US" sz="1800" dirty="0" smtClean="0"/>
          </a:p>
          <a:p>
            <a:pPr marL="361950" lvl="1" indent="0" eaLnBrk="1" hangingPunct="1">
              <a:buClr>
                <a:schemeClr val="tx1"/>
              </a:buClr>
              <a:buSzPct val="100000"/>
              <a:buNone/>
            </a:pPr>
            <a:endParaRPr lang="en-US" sz="1800" dirty="0" smtClean="0"/>
          </a:p>
          <a:p>
            <a:pPr marL="461963" indent="-457200">
              <a:buClr>
                <a:schemeClr val="tx1"/>
              </a:buClr>
              <a:buSzPct val="100000"/>
              <a:buFont typeface="Arial" charset="0"/>
              <a:buAutoNum type="arabicPeriod"/>
            </a:pPr>
            <a:r>
              <a:rPr lang="en-US" sz="2000" dirty="0" smtClean="0"/>
              <a:t>Bringing it all together</a:t>
            </a:r>
            <a:endParaRPr lang="en-US" sz="2000" dirty="0"/>
          </a:p>
          <a:p>
            <a:pPr marL="819150" lvl="1" indent="-457200">
              <a:buClr>
                <a:schemeClr val="tx1"/>
              </a:buClr>
              <a:buSzPct val="100000"/>
            </a:pPr>
            <a:r>
              <a:rPr lang="en-AU" sz="1800" dirty="0" smtClean="0"/>
              <a:t>Key principles</a:t>
            </a:r>
          </a:p>
          <a:p>
            <a:pPr marL="819150" lvl="1" indent="-457200">
              <a:buClr>
                <a:schemeClr val="tx1"/>
              </a:buClr>
              <a:buSzPct val="100000"/>
            </a:pPr>
            <a:r>
              <a:rPr lang="en-AU" sz="1800" dirty="0" smtClean="0"/>
              <a:t>Conclusions </a:t>
            </a:r>
            <a:endParaRPr lang="en-US" sz="1800" dirty="0" smtClean="0"/>
          </a:p>
          <a:p>
            <a:pPr marL="0" indent="0" eaLnBrk="1" hangingPunct="1">
              <a:buClr>
                <a:schemeClr val="tx1"/>
              </a:buClr>
              <a:buSzPct val="100000"/>
              <a:buNone/>
            </a:pPr>
            <a:endParaRPr lang="en-GB"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Include your clients</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99411254"/>
              </p:ext>
            </p:extLst>
          </p:nvPr>
        </p:nvGraphicFramePr>
        <p:xfrm>
          <a:off x="416496" y="1484784"/>
          <a:ext cx="8578850" cy="4765040"/>
        </p:xfrm>
        <a:graphic>
          <a:graphicData uri="http://schemas.openxmlformats.org/drawingml/2006/table">
            <a:tbl>
              <a:tblPr firstRow="1" bandRow="1">
                <a:tableStyleId>{72833802-FEF1-4C79-8D5D-14CF1EAF98D9}</a:tableStyleId>
              </a:tblPr>
              <a:tblGrid>
                <a:gridCol w="1584176"/>
                <a:gridCol w="6994674"/>
              </a:tblGrid>
              <a:tr h="370840">
                <a:tc>
                  <a:txBody>
                    <a:bodyPr/>
                    <a:lstStyle/>
                    <a:p>
                      <a:endParaRPr lang="en-AU" sz="1600" dirty="0"/>
                    </a:p>
                  </a:txBody>
                  <a:tcPr/>
                </a:tc>
                <a:tc>
                  <a:txBody>
                    <a:bodyPr/>
                    <a:lstStyle/>
                    <a:p>
                      <a:r>
                        <a:rPr lang="en-AU" sz="1600" dirty="0" smtClean="0"/>
                        <a:t>Details</a:t>
                      </a:r>
                      <a:endParaRPr lang="en-AU" sz="1600" dirty="0"/>
                    </a:p>
                  </a:txBody>
                  <a:tcPr/>
                </a:tc>
              </a:tr>
              <a:tr h="370840">
                <a:tc>
                  <a:txBody>
                    <a:bodyPr/>
                    <a:lstStyle/>
                    <a:p>
                      <a:r>
                        <a:rPr lang="en-AU" sz="1600" dirty="0" smtClean="0"/>
                        <a:t>Context</a:t>
                      </a:r>
                      <a:endParaRPr lang="en-AU" sz="1600" dirty="0"/>
                    </a:p>
                  </a:txBody>
                  <a:tcPr/>
                </a:tc>
                <a:tc>
                  <a:txBody>
                    <a:bodyPr/>
                    <a:lstStyle/>
                    <a:p>
                      <a:pPr marL="171450" indent="-171450">
                        <a:buFont typeface="Arial" pitchFamily="34" charset="0"/>
                        <a:buChar char="•"/>
                      </a:pPr>
                      <a:r>
                        <a:rPr lang="en-AU" sz="1600" dirty="0" smtClean="0"/>
                        <a:t>A national,</a:t>
                      </a:r>
                      <a:r>
                        <a:rPr lang="en-AU" sz="1600" baseline="0" dirty="0" smtClean="0"/>
                        <a:t> evolving program in the disabilities sector</a:t>
                      </a:r>
                    </a:p>
                    <a:p>
                      <a:pPr marL="171450" indent="-171450">
                        <a:buFont typeface="Arial" pitchFamily="34" charset="0"/>
                        <a:buChar char="•"/>
                      </a:pPr>
                      <a:r>
                        <a:rPr lang="en-AU" sz="1600" baseline="0" dirty="0" smtClean="0"/>
                        <a:t>Continuously changing program managers</a:t>
                      </a:r>
                    </a:p>
                    <a:p>
                      <a:pPr marL="171450" indent="-171450">
                        <a:buFont typeface="Arial" pitchFamily="34" charset="0"/>
                        <a:buChar char="•"/>
                      </a:pPr>
                      <a:r>
                        <a:rPr lang="en-AU" sz="1600" baseline="0" dirty="0" smtClean="0"/>
                        <a:t>Evolving program model</a:t>
                      </a:r>
                      <a:endParaRPr lang="en-AU" sz="1600" dirty="0"/>
                    </a:p>
                  </a:txBody>
                  <a:tcPr/>
                </a:tc>
              </a:tr>
              <a:tr h="370840">
                <a:tc>
                  <a:txBody>
                    <a:bodyPr/>
                    <a:lstStyle/>
                    <a:p>
                      <a:r>
                        <a:rPr lang="en-AU" sz="1600" dirty="0" smtClean="0"/>
                        <a:t>Purpose</a:t>
                      </a:r>
                      <a:endParaRPr lang="en-AU" sz="1600" dirty="0"/>
                    </a:p>
                  </a:txBody>
                  <a:tcPr/>
                </a:tc>
                <a:tc>
                  <a:txBody>
                    <a:bodyPr/>
                    <a:lstStyle/>
                    <a:p>
                      <a:pPr marL="171450" indent="-171450">
                        <a:buFont typeface="Arial" pitchFamily="34" charset="0"/>
                        <a:buChar char="•"/>
                      </a:pPr>
                      <a:r>
                        <a:rPr lang="en-AU" sz="1600" dirty="0" smtClean="0"/>
                        <a:t>Formative and summative</a:t>
                      </a:r>
                      <a:r>
                        <a:rPr lang="en-AU" sz="1600" baseline="0" dirty="0" smtClean="0"/>
                        <a:t> evaluations over three years</a:t>
                      </a:r>
                      <a:endParaRPr lang="en-AU" sz="1600" dirty="0"/>
                    </a:p>
                  </a:txBody>
                  <a:tcPr/>
                </a:tc>
              </a:tr>
              <a:tr h="370840">
                <a:tc>
                  <a:txBody>
                    <a:bodyPr/>
                    <a:lstStyle/>
                    <a:p>
                      <a:r>
                        <a:rPr lang="en-AU" sz="1600" dirty="0" smtClean="0"/>
                        <a:t>Audience</a:t>
                      </a:r>
                      <a:endParaRPr lang="en-AU" sz="1600" dirty="0"/>
                    </a:p>
                  </a:txBody>
                  <a:tcPr/>
                </a:tc>
                <a:tc>
                  <a:txBody>
                    <a:bodyPr/>
                    <a:lstStyle/>
                    <a:p>
                      <a:pPr marL="171450" indent="-171450">
                        <a:buFont typeface="Arial" pitchFamily="34" charset="0"/>
                        <a:buChar char="•"/>
                      </a:pPr>
                      <a:r>
                        <a:rPr lang="en-AU" sz="1600" dirty="0" smtClean="0"/>
                        <a:t>Program managers, policy</a:t>
                      </a:r>
                      <a:r>
                        <a:rPr lang="en-AU" sz="1600" baseline="0" dirty="0" smtClean="0"/>
                        <a:t> makers</a:t>
                      </a:r>
                    </a:p>
                    <a:p>
                      <a:pPr marL="171450" indent="-171450">
                        <a:buFont typeface="Arial" pitchFamily="34" charset="0"/>
                        <a:buChar char="•"/>
                      </a:pPr>
                      <a:r>
                        <a:rPr lang="en-AU" sz="1600" baseline="0" dirty="0" smtClean="0"/>
                        <a:t>Program staff</a:t>
                      </a:r>
                      <a:r>
                        <a:rPr lang="en-AU" sz="1600" baseline="0" dirty="0"/>
                        <a:t> </a:t>
                      </a:r>
                      <a:r>
                        <a:rPr lang="en-AU" sz="1600" baseline="0" dirty="0" smtClean="0"/>
                        <a:t>and practitioners across Australia</a:t>
                      </a:r>
                    </a:p>
                    <a:p>
                      <a:pPr marL="171450" indent="-171450">
                        <a:buFont typeface="Arial" pitchFamily="34" charset="0"/>
                        <a:buChar char="•"/>
                      </a:pPr>
                      <a:r>
                        <a:rPr lang="en-AU" sz="1600" baseline="0" dirty="0" smtClean="0"/>
                        <a:t>Clients (families)</a:t>
                      </a:r>
                    </a:p>
                  </a:txBody>
                  <a:tcPr/>
                </a:tc>
              </a:tr>
              <a:tr h="370840">
                <a:tc>
                  <a:txBody>
                    <a:bodyPr/>
                    <a:lstStyle/>
                    <a:p>
                      <a:r>
                        <a:rPr lang="en-AU" sz="1600" dirty="0" smtClean="0"/>
                        <a:t>Needs of audience</a:t>
                      </a:r>
                      <a:endParaRPr lang="en-AU" sz="1600" dirty="0">
                        <a:solidFill>
                          <a:srgbClr val="002060"/>
                        </a:solidFill>
                      </a:endParaRPr>
                    </a:p>
                  </a:txBody>
                  <a:tcPr/>
                </a:tc>
                <a:tc>
                  <a:txBody>
                    <a:bodyPr/>
                    <a:lstStyle/>
                    <a:p>
                      <a:pPr marL="177800" indent="-177800">
                        <a:buFont typeface="Arial" pitchFamily="34" charset="0"/>
                        <a:buChar char="•"/>
                      </a:pPr>
                      <a:r>
                        <a:rPr lang="en-AU" sz="1600" dirty="0" smtClean="0"/>
                        <a:t>Regular updates, accessible to staff who do not</a:t>
                      </a:r>
                      <a:r>
                        <a:rPr lang="en-AU" sz="1600" baseline="0" dirty="0" smtClean="0"/>
                        <a:t> know history</a:t>
                      </a:r>
                      <a:endParaRPr lang="en-AU" sz="1600" dirty="0">
                        <a:solidFill>
                          <a:srgbClr val="002060"/>
                        </a:solidFill>
                      </a:endParaRPr>
                    </a:p>
                  </a:txBody>
                  <a:tcPr/>
                </a:tc>
              </a:tr>
              <a:tr h="370840">
                <a:tc>
                  <a:txBody>
                    <a:bodyPr/>
                    <a:lstStyle/>
                    <a:p>
                      <a:r>
                        <a:rPr lang="en-AU" sz="1600" dirty="0" smtClean="0"/>
                        <a:t>Solution</a:t>
                      </a:r>
                      <a:endParaRPr lang="en-AU" sz="1600" dirty="0">
                        <a:solidFill>
                          <a:srgbClr val="002060"/>
                        </a:solidFill>
                      </a:endParaRPr>
                    </a:p>
                  </a:txBody>
                  <a:tcPr/>
                </a:tc>
                <a:tc>
                  <a:txBody>
                    <a:bodyPr/>
                    <a:lstStyle/>
                    <a:p>
                      <a:pPr marL="171450" indent="-171450">
                        <a:buFont typeface="Arial" pitchFamily="34" charset="0"/>
                        <a:buChar char="•"/>
                      </a:pPr>
                      <a:r>
                        <a:rPr lang="en-AU" sz="1600" u="sng" dirty="0" smtClean="0"/>
                        <a:t>Regular communication</a:t>
                      </a:r>
                      <a:r>
                        <a:rPr lang="en-AU" sz="1600" u="sng" baseline="0" dirty="0" smtClean="0"/>
                        <a:t> meetings</a:t>
                      </a:r>
                      <a:r>
                        <a:rPr lang="en-AU" sz="1600" baseline="0" dirty="0" smtClean="0"/>
                        <a:t> with client to understand interests, values and changing needs</a:t>
                      </a:r>
                      <a:endParaRPr lang="en-AU" sz="1600" dirty="0" smtClean="0"/>
                    </a:p>
                    <a:p>
                      <a:pPr marL="171450" indent="-171450">
                        <a:buFont typeface="Arial" pitchFamily="34" charset="0"/>
                        <a:buChar char="•"/>
                      </a:pPr>
                      <a:r>
                        <a:rPr lang="en-AU" sz="1600" u="sng" dirty="0" smtClean="0"/>
                        <a:t>Pre-reporting meeting</a:t>
                      </a:r>
                      <a:r>
                        <a:rPr lang="en-AU" sz="1600" dirty="0" smtClean="0"/>
                        <a:t> to discuss findings and potential recommendations</a:t>
                      </a:r>
                    </a:p>
                    <a:p>
                      <a:pPr marL="171450" indent="-171450">
                        <a:buFont typeface="Arial" pitchFamily="34" charset="0"/>
                        <a:buChar char="•"/>
                      </a:pPr>
                      <a:r>
                        <a:rPr lang="en-AU" sz="1600" u="sng" dirty="0" smtClean="0"/>
                        <a:t>Evaluation reports</a:t>
                      </a:r>
                      <a:r>
                        <a:rPr lang="en-AU" sz="1600" u="none" dirty="0" smtClean="0"/>
                        <a:t> that present</a:t>
                      </a:r>
                      <a:r>
                        <a:rPr lang="en-AU" sz="1600" u="none" baseline="0" dirty="0" smtClean="0"/>
                        <a:t> the accumulation of evidence—the yearly findings in summary format alongside each other</a:t>
                      </a:r>
                      <a:endParaRPr lang="en-AU" sz="1600" u="sng" dirty="0" smtClean="0"/>
                    </a:p>
                    <a:p>
                      <a:pPr marL="171450" indent="-171450">
                        <a:buFont typeface="Arial" pitchFamily="34" charset="0"/>
                        <a:buChar char="•"/>
                      </a:pPr>
                      <a:endParaRPr lang="en-AU" sz="1600" dirty="0" smtClean="0">
                        <a:solidFill>
                          <a:srgbClr val="002060"/>
                        </a:solidFill>
                      </a:endParaRPr>
                    </a:p>
                  </a:txBody>
                  <a:tcPr/>
                </a:tc>
              </a:tr>
            </a:tbl>
          </a:graphicData>
        </a:graphic>
      </p:graphicFrame>
      <p:sp>
        <p:nvSpPr>
          <p:cNvPr id="4" name="Slide Number Placeholder 3"/>
          <p:cNvSpPr>
            <a:spLocks noGrp="1"/>
          </p:cNvSpPr>
          <p:nvPr>
            <p:ph type="sldNum" sz="quarter" idx="10"/>
          </p:nvPr>
        </p:nvSpPr>
        <p:spPr/>
        <p:txBody>
          <a:bodyPr/>
          <a:lstStyle/>
          <a:p>
            <a:fld id="{BDD20264-7672-48B3-8FE5-E0FBA945C00B}" type="slidenum">
              <a:rPr lang="en-AU" smtClean="0"/>
              <a:pPr/>
              <a:t>20</a:t>
            </a:fld>
            <a:endParaRPr lang="en-AU" dirty="0"/>
          </a:p>
        </p:txBody>
      </p:sp>
    </p:spTree>
    <p:extLst>
      <p:ext uri="{BB962C8B-B14F-4D97-AF65-F5344CB8AC3E}">
        <p14:creationId xmlns:p14="http://schemas.microsoft.com/office/powerpoint/2010/main" val="3542597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2406" y="1214422"/>
            <a:ext cx="8578882" cy="5022890"/>
          </a:xfrm>
        </p:spPr>
        <p:txBody>
          <a:bodyPr/>
          <a:lstStyle/>
          <a:p>
            <a:r>
              <a:rPr lang="en-AU" dirty="0" smtClean="0"/>
              <a:t>Six traits of ‘ideas that stick’</a:t>
            </a:r>
          </a:p>
          <a:p>
            <a:pPr lvl="1"/>
            <a:r>
              <a:rPr lang="en-AU" u="sng" dirty="0" smtClean="0"/>
              <a:t>Simple</a:t>
            </a:r>
            <a:r>
              <a:rPr lang="en-AU" dirty="0"/>
              <a:t>: not dumbing down, but getting to the core.</a:t>
            </a:r>
          </a:p>
          <a:p>
            <a:pPr lvl="1"/>
            <a:r>
              <a:rPr lang="en-AU" u="sng" dirty="0"/>
              <a:t>Unexpected</a:t>
            </a:r>
            <a:r>
              <a:rPr lang="en-AU" dirty="0"/>
              <a:t>: get attention (through surprise) and keep it (by generating interest).</a:t>
            </a:r>
          </a:p>
          <a:p>
            <a:pPr lvl="1"/>
            <a:r>
              <a:rPr lang="en-AU" u="sng" dirty="0" smtClean="0"/>
              <a:t>Credible</a:t>
            </a:r>
            <a:r>
              <a:rPr lang="en-AU" dirty="0"/>
              <a:t>: convince people you have the right idea</a:t>
            </a:r>
            <a:r>
              <a:rPr lang="en-AU" dirty="0" smtClean="0"/>
              <a:t>.</a:t>
            </a:r>
          </a:p>
          <a:p>
            <a:pPr lvl="1"/>
            <a:r>
              <a:rPr lang="en-AU" u="sng" dirty="0" smtClean="0"/>
              <a:t>Concrete</a:t>
            </a:r>
            <a:r>
              <a:rPr lang="en-AU" dirty="0"/>
              <a:t>: use concrete language to make the abstract clear and memorable</a:t>
            </a:r>
            <a:r>
              <a:rPr lang="en-AU" dirty="0" smtClean="0"/>
              <a:t>.</a:t>
            </a:r>
          </a:p>
          <a:p>
            <a:pPr lvl="1"/>
            <a:r>
              <a:rPr lang="en-AU" u="sng" dirty="0" smtClean="0"/>
              <a:t>Emotional</a:t>
            </a:r>
            <a:r>
              <a:rPr lang="en-AU" dirty="0" smtClean="0"/>
              <a:t>: harness the right emotion to make people care</a:t>
            </a:r>
          </a:p>
          <a:p>
            <a:pPr lvl="1"/>
            <a:r>
              <a:rPr lang="en-AU" u="sng" dirty="0" smtClean="0"/>
              <a:t>Stories</a:t>
            </a:r>
            <a:r>
              <a:rPr lang="en-AU" dirty="0" smtClean="0"/>
              <a:t>: provide stimulation and inspiration for action.</a:t>
            </a:r>
          </a:p>
          <a:p>
            <a:pPr marL="357187" lvl="1" indent="0">
              <a:buNone/>
            </a:pPr>
            <a:endParaRPr lang="en-AU" dirty="0" smtClean="0"/>
          </a:p>
          <a:p>
            <a:r>
              <a:rPr lang="en-AU" dirty="0" smtClean="0"/>
              <a:t>You don’t need all of them to make an idea stick, but most ‘sticky’ ideas display some of these traits.</a:t>
            </a:r>
          </a:p>
          <a:p>
            <a:pPr marL="357187" lvl="1" indent="0">
              <a:buNone/>
            </a:pPr>
            <a:endParaRPr lang="en-AU" dirty="0" smtClean="0">
              <a:solidFill>
                <a:schemeClr val="tx1"/>
              </a:solidFill>
            </a:endParaRPr>
          </a:p>
        </p:txBody>
      </p:sp>
      <p:sp>
        <p:nvSpPr>
          <p:cNvPr id="5" name="Slide Number Placeholder 4"/>
          <p:cNvSpPr>
            <a:spLocks noGrp="1"/>
          </p:cNvSpPr>
          <p:nvPr>
            <p:ph type="sldNum" sz="quarter" idx="10"/>
          </p:nvPr>
        </p:nvSpPr>
        <p:spPr/>
        <p:txBody>
          <a:bodyPr/>
          <a:lstStyle/>
          <a:p>
            <a:r>
              <a:rPr lang="en-AU" smtClean="0"/>
              <a:t>Page </a:t>
            </a:r>
            <a:fld id="{BDD20264-7672-48B3-8FE5-E0FBA945C00B}" type="slidenum">
              <a:rPr lang="en-AU" smtClean="0"/>
              <a:pPr/>
              <a:t>21</a:t>
            </a:fld>
            <a:endParaRPr lang="en-AU" dirty="0"/>
          </a:p>
        </p:txBody>
      </p:sp>
      <p:sp>
        <p:nvSpPr>
          <p:cNvPr id="6" name="Title 5"/>
          <p:cNvSpPr>
            <a:spLocks noGrp="1"/>
          </p:cNvSpPr>
          <p:nvPr>
            <p:ph type="title"/>
          </p:nvPr>
        </p:nvSpPr>
        <p:spPr>
          <a:xfrm>
            <a:off x="452407" y="142852"/>
            <a:ext cx="8578882" cy="925381"/>
          </a:xfrm>
        </p:spPr>
        <p:txBody>
          <a:bodyPr/>
          <a:lstStyle/>
          <a:p>
            <a:r>
              <a:rPr lang="en-AU" dirty="0" smtClean="0"/>
              <a:t>The concept of the ‘sticky’ idea</a:t>
            </a:r>
            <a:endParaRPr lang="en-AU" dirty="0"/>
          </a:p>
        </p:txBody>
      </p:sp>
    </p:spTree>
    <p:extLst>
      <p:ext uri="{BB962C8B-B14F-4D97-AF65-F5344CB8AC3E}">
        <p14:creationId xmlns:p14="http://schemas.microsoft.com/office/powerpoint/2010/main" val="2566640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142852"/>
            <a:ext cx="8749065" cy="925381"/>
          </a:xfrm>
        </p:spPr>
        <p:txBody>
          <a:bodyPr/>
          <a:lstStyle/>
          <a:p>
            <a:r>
              <a:rPr lang="en-AU" dirty="0" smtClean="0"/>
              <a:t>Sticky ideas in the evaluation</a:t>
            </a:r>
            <a:endParaRPr lang="en-AU" dirty="0"/>
          </a:p>
        </p:txBody>
      </p:sp>
      <p:sp>
        <p:nvSpPr>
          <p:cNvPr id="3" name="Content Placeholder 2"/>
          <p:cNvSpPr>
            <a:spLocks noGrp="1"/>
          </p:cNvSpPr>
          <p:nvPr>
            <p:ph idx="1"/>
          </p:nvPr>
        </p:nvSpPr>
        <p:spPr/>
        <p:txBody>
          <a:bodyPr/>
          <a:lstStyle/>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BDD20264-7672-48B3-8FE5-E0FBA945C00B}" type="slidenum">
              <a:rPr lang="en-AU" smtClean="0"/>
              <a:pPr/>
              <a:t>22</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543487422"/>
              </p:ext>
            </p:extLst>
          </p:nvPr>
        </p:nvGraphicFramePr>
        <p:xfrm>
          <a:off x="632520" y="1227666"/>
          <a:ext cx="8280920" cy="4576894"/>
        </p:xfrm>
        <a:graphic>
          <a:graphicData uri="http://schemas.openxmlformats.org/drawingml/2006/table">
            <a:tbl>
              <a:tblPr firstRow="1" bandRow="1">
                <a:tableStyleId>{073A0DAA-6AF3-43AB-8588-CEC1D06C72B9}</a:tableStyleId>
              </a:tblPr>
              <a:tblGrid>
                <a:gridCol w="1584176"/>
                <a:gridCol w="6696744"/>
              </a:tblGrid>
              <a:tr h="401134">
                <a:tc>
                  <a:txBody>
                    <a:bodyPr/>
                    <a:lstStyle/>
                    <a:p>
                      <a:r>
                        <a:rPr lang="en-AU" sz="1600" dirty="0" smtClean="0"/>
                        <a:t>Trait</a:t>
                      </a:r>
                      <a:endParaRPr lang="en-AU" sz="1600" dirty="0"/>
                    </a:p>
                  </a:txBody>
                  <a:tcPr/>
                </a:tc>
                <a:tc>
                  <a:txBody>
                    <a:bodyPr/>
                    <a:lstStyle/>
                    <a:p>
                      <a:r>
                        <a:rPr lang="en-AU" sz="1600" dirty="0" smtClean="0"/>
                        <a:t>Applied</a:t>
                      </a:r>
                      <a:r>
                        <a:rPr lang="en-AU" sz="1600" baseline="0" dirty="0" smtClean="0"/>
                        <a:t> to evaluation…</a:t>
                      </a:r>
                      <a:endParaRPr lang="en-AU" sz="1600" dirty="0"/>
                    </a:p>
                  </a:txBody>
                  <a:tcPr/>
                </a:tc>
              </a:tr>
              <a:tr h="599203">
                <a:tc>
                  <a:txBody>
                    <a:bodyPr/>
                    <a:lstStyle/>
                    <a:p>
                      <a:r>
                        <a:rPr lang="en-AU" sz="1600" dirty="0" smtClean="0"/>
                        <a:t>Simple</a:t>
                      </a:r>
                      <a:endParaRPr lang="en-AU" sz="1600" dirty="0"/>
                    </a:p>
                  </a:txBody>
                  <a:tcPr/>
                </a:tc>
                <a:tc>
                  <a:txBody>
                    <a:bodyPr/>
                    <a:lstStyle/>
                    <a:p>
                      <a:pPr marL="0" indent="0">
                        <a:buFont typeface="Arial" pitchFamily="34" charset="0"/>
                        <a:buNone/>
                      </a:pPr>
                      <a:r>
                        <a:rPr lang="en-AU" sz="1600" u="sng" dirty="0" smtClean="0"/>
                        <a:t>Prioritise</a:t>
                      </a:r>
                      <a:endParaRPr lang="en-AU" sz="1600" baseline="0" dirty="0" smtClean="0"/>
                    </a:p>
                    <a:p>
                      <a:pPr marL="285750" indent="-285750">
                        <a:buFont typeface="Arial" pitchFamily="34" charset="0"/>
                        <a:buChar char="•"/>
                      </a:pPr>
                      <a:r>
                        <a:rPr lang="en-AU" sz="1600" baseline="0" dirty="0" smtClean="0"/>
                        <a:t>What is the key idea you want to get across?</a:t>
                      </a:r>
                    </a:p>
                    <a:p>
                      <a:r>
                        <a:rPr lang="en-AU" sz="1600" u="sng" baseline="0" dirty="0" smtClean="0"/>
                        <a:t>Effective communication</a:t>
                      </a:r>
                      <a:endParaRPr lang="en-AU" sz="1600" baseline="0" dirty="0" smtClean="0"/>
                    </a:p>
                    <a:p>
                      <a:pPr marL="285750" indent="-285750">
                        <a:buFont typeface="Arial" pitchFamily="34" charset="0"/>
                        <a:buChar char="•"/>
                      </a:pPr>
                      <a:r>
                        <a:rPr lang="en-AU" sz="1600" baseline="0" dirty="0" smtClean="0"/>
                        <a:t>Can you use analogies, metaphors, schemas to make the explanation clearer?</a:t>
                      </a:r>
                      <a:endParaRPr lang="en-AU" sz="1600" dirty="0"/>
                    </a:p>
                  </a:txBody>
                  <a:tcPr/>
                </a:tc>
              </a:tr>
              <a:tr h="599203">
                <a:tc>
                  <a:txBody>
                    <a:bodyPr/>
                    <a:lstStyle/>
                    <a:p>
                      <a:r>
                        <a:rPr lang="en-AU" sz="1600" dirty="0" smtClean="0"/>
                        <a:t>Concrete</a:t>
                      </a:r>
                      <a:endParaRPr lang="en-AU" sz="1600" dirty="0"/>
                    </a:p>
                  </a:txBody>
                  <a:tcPr/>
                </a:tc>
                <a:tc>
                  <a:txBody>
                    <a:bodyPr/>
                    <a:lstStyle/>
                    <a:p>
                      <a:r>
                        <a:rPr lang="en-AU" sz="1600" u="sng" dirty="0" smtClean="0"/>
                        <a:t>Translate the abstract</a:t>
                      </a:r>
                      <a:endParaRPr lang="en-AU" sz="1600" u="none" dirty="0" smtClean="0"/>
                    </a:p>
                    <a:p>
                      <a:pPr marL="285750" indent="-285750">
                        <a:buFont typeface="Arial" pitchFamily="34" charset="0"/>
                        <a:buChar char="•"/>
                      </a:pPr>
                      <a:r>
                        <a:rPr lang="en-AU" sz="1600" dirty="0" smtClean="0"/>
                        <a:t>Evaluation findings and terminology</a:t>
                      </a:r>
                      <a:r>
                        <a:rPr lang="en-AU" sz="1600" baseline="0" dirty="0" smtClean="0"/>
                        <a:t> can be complex</a:t>
                      </a:r>
                    </a:p>
                    <a:p>
                      <a:pPr marL="266700" lvl="1" indent="-266700">
                        <a:buFont typeface="Arial" pitchFamily="34" charset="0"/>
                        <a:buChar char="•"/>
                      </a:pPr>
                      <a:r>
                        <a:rPr lang="en-AU" sz="1600" baseline="0" dirty="0" smtClean="0"/>
                        <a:t>Is there a simpler way to say what you’re saying?</a:t>
                      </a:r>
                    </a:p>
                    <a:p>
                      <a:pPr marL="266700" lvl="1" indent="-266700">
                        <a:buFont typeface="Arial" pitchFamily="34" charset="0"/>
                        <a:buChar char="•"/>
                      </a:pPr>
                      <a:r>
                        <a:rPr lang="en-AU" sz="1600" baseline="0" dirty="0" smtClean="0"/>
                        <a:t>Can you ground what you’re saying in human action?</a:t>
                      </a:r>
                    </a:p>
                  </a:txBody>
                  <a:tcPr/>
                </a:tc>
              </a:tr>
              <a:tr h="599203">
                <a:tc>
                  <a:txBody>
                    <a:bodyPr/>
                    <a:lstStyle/>
                    <a:p>
                      <a:r>
                        <a:rPr lang="en-AU" sz="1600" dirty="0" smtClean="0"/>
                        <a:t>Unexpected</a:t>
                      </a:r>
                      <a:endParaRPr lang="en-AU" sz="1600" dirty="0"/>
                    </a:p>
                  </a:txBody>
                  <a:tcPr/>
                </a:tc>
                <a:tc>
                  <a:txBody>
                    <a:bodyPr/>
                    <a:lstStyle/>
                    <a:p>
                      <a:r>
                        <a:rPr lang="en-AU" sz="1600" u="sng" baseline="0" dirty="0" smtClean="0"/>
                        <a:t>Creating curiosity</a:t>
                      </a:r>
                      <a:endParaRPr lang="en-AU" sz="1600" u="none" baseline="0" dirty="0" smtClean="0"/>
                    </a:p>
                    <a:p>
                      <a:pPr marL="285750" indent="-285750">
                        <a:buFont typeface="Arial" pitchFamily="34" charset="0"/>
                        <a:buChar char="•"/>
                      </a:pPr>
                      <a:r>
                        <a:rPr lang="en-AU" sz="1600" baseline="0" dirty="0" smtClean="0"/>
                        <a:t>Keep people’s attention by opening and closing knowledge gaps. </a:t>
                      </a:r>
                    </a:p>
                    <a:p>
                      <a:pPr marL="285750" indent="-285750">
                        <a:buFont typeface="Arial" pitchFamily="34" charset="0"/>
                        <a:buChar char="•"/>
                      </a:pPr>
                      <a:r>
                        <a:rPr lang="en-AU" sz="1600" baseline="0" dirty="0" smtClean="0"/>
                        <a:t>Don’t just tell them the facts, make them realise they want to hear what you have to say.</a:t>
                      </a:r>
                    </a:p>
                    <a:p>
                      <a:pPr marL="285750" indent="-285750">
                        <a:buFont typeface="Arial" pitchFamily="34" charset="0"/>
                        <a:buChar char="•"/>
                      </a:pPr>
                      <a:r>
                        <a:rPr lang="en-AU" sz="1600" baseline="0" dirty="0" smtClean="0"/>
                        <a:t>Making people commit to a prediction is one way of engaging their interest in an answer</a:t>
                      </a:r>
                      <a:endParaRPr lang="en-AU" sz="1600" dirty="0"/>
                    </a:p>
                  </a:txBody>
                  <a:tcPr/>
                </a:tc>
              </a:tr>
            </a:tbl>
          </a:graphicData>
        </a:graphic>
      </p:graphicFrame>
    </p:spTree>
    <p:extLst>
      <p:ext uri="{BB962C8B-B14F-4D97-AF65-F5344CB8AC3E}">
        <p14:creationId xmlns:p14="http://schemas.microsoft.com/office/powerpoint/2010/main" val="2294649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Sticky ideas in </a:t>
            </a:r>
            <a:r>
              <a:rPr lang="en-AU" dirty="0" smtClean="0"/>
              <a:t>evaluation</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345022"/>
              </p:ext>
            </p:extLst>
          </p:nvPr>
        </p:nvGraphicFramePr>
        <p:xfrm>
          <a:off x="452438" y="1214438"/>
          <a:ext cx="8578850" cy="4546600"/>
        </p:xfrm>
        <a:graphic>
          <a:graphicData uri="http://schemas.openxmlformats.org/drawingml/2006/table">
            <a:tbl>
              <a:tblPr firstRow="1" bandRow="1">
                <a:tableStyleId>{073A0DAA-6AF3-43AB-8588-CEC1D06C72B9}</a:tableStyleId>
              </a:tblPr>
              <a:tblGrid>
                <a:gridCol w="1404218"/>
                <a:gridCol w="7174632"/>
              </a:tblGrid>
              <a:tr h="370840">
                <a:tc>
                  <a:txBody>
                    <a:bodyPr/>
                    <a:lstStyle/>
                    <a:p>
                      <a:r>
                        <a:rPr lang="en-AU" sz="1400" dirty="0" smtClean="0"/>
                        <a:t>Trait</a:t>
                      </a:r>
                      <a:endParaRPr lang="en-AU" sz="1400" dirty="0"/>
                    </a:p>
                  </a:txBody>
                  <a:tcPr/>
                </a:tc>
                <a:tc>
                  <a:txBody>
                    <a:bodyPr/>
                    <a:lstStyle/>
                    <a:p>
                      <a:r>
                        <a:rPr lang="en-AU" sz="1400" dirty="0" smtClean="0"/>
                        <a:t>Applied</a:t>
                      </a:r>
                      <a:r>
                        <a:rPr lang="en-AU" sz="1400" baseline="0" dirty="0" smtClean="0"/>
                        <a:t> to evaluation…</a:t>
                      </a:r>
                      <a:endParaRPr lang="en-AU" sz="1400" dirty="0"/>
                    </a:p>
                  </a:txBody>
                  <a:tcPr/>
                </a:tc>
              </a:tr>
              <a:tr h="370840">
                <a:tc>
                  <a:txBody>
                    <a:bodyPr/>
                    <a:lstStyle/>
                    <a:p>
                      <a:r>
                        <a:rPr lang="en-AU" sz="1600" dirty="0" smtClean="0"/>
                        <a:t>Credible</a:t>
                      </a:r>
                      <a:endParaRPr lang="en-AU"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600" u="sng" baseline="0" dirty="0" smtClean="0"/>
                        <a:t>Understand your audience</a:t>
                      </a:r>
                      <a:r>
                        <a:rPr lang="en-AU" sz="1600" u="none" baseline="0" dirty="0" smtClean="0"/>
                        <a:t>: What</a:t>
                      </a:r>
                      <a:r>
                        <a:rPr lang="en-AU" sz="1600" baseline="0" dirty="0" smtClean="0"/>
                        <a:t> will convince this client?</a:t>
                      </a:r>
                      <a:endParaRPr lang="en-AU" sz="1600" dirty="0" smtClean="0"/>
                    </a:p>
                    <a:p>
                      <a:pPr marL="285750" indent="-285750">
                        <a:buFont typeface="Arial" pitchFamily="34" charset="0"/>
                        <a:buChar char="•"/>
                      </a:pPr>
                      <a:r>
                        <a:rPr lang="en-AU" sz="1600" u="sng" dirty="0" smtClean="0"/>
                        <a:t>Statistics</a:t>
                      </a:r>
                      <a:r>
                        <a:rPr lang="en-AU" sz="1600" u="sng" baseline="0" dirty="0" smtClean="0"/>
                        <a:t> </a:t>
                      </a:r>
                      <a:r>
                        <a:rPr lang="en-AU" sz="1600" baseline="0" dirty="0" smtClean="0"/>
                        <a:t>humanising statistics can help them have more impact.</a:t>
                      </a:r>
                    </a:p>
                    <a:p>
                      <a:pPr marL="285750" indent="-285750">
                        <a:buFont typeface="Arial" pitchFamily="34" charset="0"/>
                        <a:buChar char="•"/>
                      </a:pPr>
                      <a:r>
                        <a:rPr lang="en-AU" sz="1600" u="sng" baseline="0" dirty="0" smtClean="0"/>
                        <a:t>Concrete details </a:t>
                      </a:r>
                      <a:r>
                        <a:rPr lang="en-AU" sz="1600" u="none" baseline="0" dirty="0" smtClean="0"/>
                        <a:t>also lend</a:t>
                      </a:r>
                      <a:r>
                        <a:rPr lang="en-AU" sz="1600" baseline="0" dirty="0" smtClean="0"/>
                        <a:t> credibility—use examples to make things more tangible and real. Sometimes a single powerful story can overcome scepticism</a:t>
                      </a:r>
                    </a:p>
                  </a:txBody>
                  <a:tcPr/>
                </a:tc>
              </a:tr>
              <a:tr h="370840">
                <a:tc>
                  <a:txBody>
                    <a:bodyPr/>
                    <a:lstStyle/>
                    <a:p>
                      <a:r>
                        <a:rPr lang="en-AU" sz="1600" dirty="0" smtClean="0"/>
                        <a:t>Emotional</a:t>
                      </a:r>
                      <a:endParaRPr lang="en-AU" sz="1600" dirty="0"/>
                    </a:p>
                  </a:txBody>
                  <a:tcPr/>
                </a:tc>
                <a:tc>
                  <a:txBody>
                    <a:bodyPr/>
                    <a:lstStyle/>
                    <a:p>
                      <a:pPr marL="285750" indent="-285750">
                        <a:buFont typeface="Arial" pitchFamily="34" charset="0"/>
                        <a:buChar char="•"/>
                      </a:pPr>
                      <a:r>
                        <a:rPr lang="en-AU" sz="1600" dirty="0" smtClean="0"/>
                        <a:t>Take people out of</a:t>
                      </a:r>
                      <a:r>
                        <a:rPr lang="en-AU" sz="1600" baseline="0" dirty="0" smtClean="0"/>
                        <a:t> analytic mode.</a:t>
                      </a:r>
                    </a:p>
                    <a:p>
                      <a:pPr marL="285750" indent="-285750">
                        <a:buFont typeface="Arial" pitchFamily="34" charset="0"/>
                        <a:buChar char="•"/>
                      </a:pPr>
                      <a:r>
                        <a:rPr lang="en-AU" sz="1600" dirty="0" smtClean="0"/>
                        <a:t>Use case studies and vignettes.</a:t>
                      </a:r>
                      <a:endParaRPr lang="en-AU" sz="1600" dirty="0"/>
                    </a:p>
                  </a:txBody>
                  <a:tcPr/>
                </a:tc>
              </a:tr>
              <a:tr h="370840">
                <a:tc>
                  <a:txBody>
                    <a:bodyPr/>
                    <a:lstStyle/>
                    <a:p>
                      <a:r>
                        <a:rPr lang="en-AU" sz="1600" dirty="0" smtClean="0"/>
                        <a:t>Stories</a:t>
                      </a:r>
                      <a:endParaRPr lang="en-AU" sz="1600" dirty="0"/>
                    </a:p>
                  </a:txBody>
                  <a:tcPr/>
                </a:tc>
                <a:tc>
                  <a:txBody>
                    <a:bodyPr/>
                    <a:lstStyle/>
                    <a:p>
                      <a:pPr marL="285750" indent="-285750">
                        <a:buFont typeface="Arial" pitchFamily="34" charset="0"/>
                        <a:buChar char="•"/>
                      </a:pPr>
                      <a:r>
                        <a:rPr lang="en-AU" sz="1600" u="sng" baseline="0" dirty="0" smtClean="0"/>
                        <a:t>Findings</a:t>
                      </a:r>
                      <a:r>
                        <a:rPr lang="en-AU" sz="1600" baseline="0" dirty="0" smtClean="0"/>
                        <a:t>: use stories to illustrate particular findings? </a:t>
                      </a:r>
                    </a:p>
                    <a:p>
                      <a:pPr marL="285750" indent="-285750">
                        <a:buFont typeface="Arial" pitchFamily="34" charset="0"/>
                        <a:buChar char="•"/>
                      </a:pPr>
                      <a:r>
                        <a:rPr lang="en-AU" sz="1600" u="sng" baseline="0" dirty="0" smtClean="0"/>
                        <a:t>Make recommendations seem more feasible</a:t>
                      </a:r>
                      <a:r>
                        <a:rPr lang="en-AU" sz="1600" baseline="0" dirty="0" smtClean="0"/>
                        <a:t>: tell a </a:t>
                      </a:r>
                      <a:r>
                        <a:rPr lang="en-AU" sz="1600" b="1" baseline="0" dirty="0" smtClean="0"/>
                        <a:t>springboard story </a:t>
                      </a:r>
                      <a:r>
                        <a:rPr lang="en-AU" sz="1600" baseline="0" dirty="0" smtClean="0"/>
                        <a:t>about how services are working on the ground to show how a problem can change and therefore the plausibility of your recommendations?</a:t>
                      </a:r>
                    </a:p>
                    <a:p>
                      <a:pPr marL="285750" indent="-285750">
                        <a:buFont typeface="Arial" pitchFamily="34" charset="0"/>
                        <a:buChar char="•"/>
                      </a:pPr>
                      <a:r>
                        <a:rPr lang="en-AU" sz="1600" u="sng" baseline="0" dirty="0" smtClean="0"/>
                        <a:t>Where the recommendations to solve an issue aren’t clear</a:t>
                      </a:r>
                      <a:r>
                        <a:rPr lang="en-AU" sz="1600" baseline="0" dirty="0" smtClean="0"/>
                        <a:t>: use a story that demonstrates barriers to achieving program goals to focus people on problem solving and generating recommendations?</a:t>
                      </a:r>
                      <a:endParaRPr lang="en-AU" sz="1600" dirty="0"/>
                    </a:p>
                  </a:txBody>
                  <a:tcPr/>
                </a:tc>
              </a:tr>
            </a:tbl>
          </a:graphicData>
        </a:graphic>
      </p:graphicFrame>
      <p:sp>
        <p:nvSpPr>
          <p:cNvPr id="4" name="Slide Number Placeholder 3"/>
          <p:cNvSpPr>
            <a:spLocks noGrp="1"/>
          </p:cNvSpPr>
          <p:nvPr>
            <p:ph type="sldNum" sz="quarter" idx="10"/>
          </p:nvPr>
        </p:nvSpPr>
        <p:spPr/>
        <p:txBody>
          <a:bodyPr/>
          <a:lstStyle/>
          <a:p>
            <a:fld id="{BDD20264-7672-48B3-8FE5-E0FBA945C00B}" type="slidenum">
              <a:rPr lang="en-AU" smtClean="0"/>
              <a:pPr/>
              <a:t>23</a:t>
            </a:fld>
            <a:endParaRPr lang="en-AU" dirty="0"/>
          </a:p>
        </p:txBody>
      </p:sp>
    </p:spTree>
    <p:extLst>
      <p:ext uri="{BB962C8B-B14F-4D97-AF65-F5344CB8AC3E}">
        <p14:creationId xmlns:p14="http://schemas.microsoft.com/office/powerpoint/2010/main" val="1349049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Using visuals</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96559950"/>
              </p:ext>
            </p:extLst>
          </p:nvPr>
        </p:nvGraphicFramePr>
        <p:xfrm>
          <a:off x="416496" y="1484784"/>
          <a:ext cx="8578850" cy="4521200"/>
        </p:xfrm>
        <a:graphic>
          <a:graphicData uri="http://schemas.openxmlformats.org/drawingml/2006/table">
            <a:tbl>
              <a:tblPr firstRow="1" bandRow="1">
                <a:tableStyleId>{72833802-FEF1-4C79-8D5D-14CF1EAF98D9}</a:tableStyleId>
              </a:tblPr>
              <a:tblGrid>
                <a:gridCol w="1656184"/>
                <a:gridCol w="6922666"/>
              </a:tblGrid>
              <a:tr h="370840">
                <a:tc>
                  <a:txBody>
                    <a:bodyPr/>
                    <a:lstStyle/>
                    <a:p>
                      <a:endParaRPr lang="en-AU" sz="1600" dirty="0"/>
                    </a:p>
                  </a:txBody>
                  <a:tcPr/>
                </a:tc>
                <a:tc>
                  <a:txBody>
                    <a:bodyPr/>
                    <a:lstStyle/>
                    <a:p>
                      <a:r>
                        <a:rPr lang="en-AU" sz="1600" dirty="0" smtClean="0"/>
                        <a:t>Details</a:t>
                      </a:r>
                      <a:endParaRPr lang="en-AU" sz="1600" dirty="0"/>
                    </a:p>
                  </a:txBody>
                  <a:tcPr/>
                </a:tc>
              </a:tr>
              <a:tr h="370840">
                <a:tc>
                  <a:txBody>
                    <a:bodyPr/>
                    <a:lstStyle/>
                    <a:p>
                      <a:r>
                        <a:rPr lang="en-AU" sz="1600" dirty="0" smtClean="0"/>
                        <a:t>Context</a:t>
                      </a:r>
                      <a:endParaRPr lang="en-AU" sz="1600" dirty="0"/>
                    </a:p>
                  </a:txBody>
                  <a:tcPr/>
                </a:tc>
                <a:tc>
                  <a:txBody>
                    <a:bodyPr/>
                    <a:lstStyle/>
                    <a:p>
                      <a:pPr marL="171450" indent="-171450">
                        <a:buFont typeface="Arial" pitchFamily="34" charset="0"/>
                        <a:buChar char="•"/>
                      </a:pPr>
                      <a:r>
                        <a:rPr lang="en-AU" sz="1600" dirty="0" smtClean="0"/>
                        <a:t>Two large, longstanding programs</a:t>
                      </a:r>
                      <a:r>
                        <a:rPr lang="en-AU" sz="1600" baseline="0" dirty="0" smtClean="0"/>
                        <a:t> combined into one</a:t>
                      </a:r>
                    </a:p>
                    <a:p>
                      <a:pPr marL="171450" indent="-171450">
                        <a:buFont typeface="Arial" pitchFamily="34" charset="0"/>
                        <a:buChar char="•"/>
                      </a:pPr>
                      <a:r>
                        <a:rPr lang="en-AU" sz="1600" baseline="0" dirty="0" smtClean="0"/>
                        <a:t>Both programs poorly defined, and description of combined program unwieldy</a:t>
                      </a:r>
                    </a:p>
                    <a:p>
                      <a:pPr marL="171450" indent="-171450">
                        <a:buFont typeface="Arial" pitchFamily="34" charset="0"/>
                        <a:buChar char="•"/>
                      </a:pPr>
                      <a:r>
                        <a:rPr lang="en-AU" sz="1600" baseline="0" dirty="0" smtClean="0"/>
                        <a:t>Communities sector</a:t>
                      </a:r>
                      <a:endParaRPr lang="en-AU" sz="1600" dirty="0"/>
                    </a:p>
                  </a:txBody>
                  <a:tcPr/>
                </a:tc>
              </a:tr>
              <a:tr h="370840">
                <a:tc>
                  <a:txBody>
                    <a:bodyPr/>
                    <a:lstStyle/>
                    <a:p>
                      <a:r>
                        <a:rPr lang="en-AU" sz="1600" dirty="0" smtClean="0"/>
                        <a:t>Purpose</a:t>
                      </a:r>
                      <a:endParaRPr lang="en-AU" sz="1600" dirty="0"/>
                    </a:p>
                  </a:txBody>
                  <a:tcPr/>
                </a:tc>
                <a:tc>
                  <a:txBody>
                    <a:bodyPr/>
                    <a:lstStyle/>
                    <a:p>
                      <a:pPr marL="171450" indent="-171450">
                        <a:buFont typeface="Arial" pitchFamily="34" charset="0"/>
                        <a:buChar char="•"/>
                      </a:pPr>
                      <a:r>
                        <a:rPr lang="en-AU" sz="1600" dirty="0" smtClean="0"/>
                        <a:t>Develop program logic for combined program</a:t>
                      </a:r>
                      <a:endParaRPr lang="en-AU" sz="1600" dirty="0"/>
                    </a:p>
                  </a:txBody>
                  <a:tcPr/>
                </a:tc>
              </a:tr>
              <a:tr h="370840">
                <a:tc>
                  <a:txBody>
                    <a:bodyPr/>
                    <a:lstStyle/>
                    <a:p>
                      <a:r>
                        <a:rPr lang="en-AU" sz="1600" dirty="0" smtClean="0"/>
                        <a:t>Audience</a:t>
                      </a:r>
                      <a:endParaRPr lang="en-AU" sz="1600" dirty="0"/>
                    </a:p>
                  </a:txBody>
                  <a:tcPr/>
                </a:tc>
                <a:tc>
                  <a:txBody>
                    <a:bodyPr/>
                    <a:lstStyle/>
                    <a:p>
                      <a:pPr marL="171450" indent="-171450">
                        <a:buFont typeface="Arial" pitchFamily="34" charset="0"/>
                        <a:buChar char="•"/>
                      </a:pPr>
                      <a:r>
                        <a:rPr lang="en-AU" sz="1600" dirty="0" smtClean="0"/>
                        <a:t>Multiple stakeholders from</a:t>
                      </a:r>
                      <a:r>
                        <a:rPr lang="en-AU" sz="1600" baseline="0" dirty="0" smtClean="0"/>
                        <a:t> each of the existing programs</a:t>
                      </a:r>
                    </a:p>
                    <a:p>
                      <a:pPr marL="171450" indent="-171450">
                        <a:buFont typeface="Arial" pitchFamily="34" charset="0"/>
                        <a:buChar char="•"/>
                      </a:pPr>
                      <a:r>
                        <a:rPr lang="en-AU" sz="1600" baseline="0" dirty="0" smtClean="0"/>
                        <a:t>Strong ownership of each part of the programs</a:t>
                      </a:r>
                      <a:endParaRPr lang="en-AU" sz="1600" dirty="0"/>
                    </a:p>
                  </a:txBody>
                  <a:tcPr/>
                </a:tc>
              </a:tr>
              <a:tr h="370840">
                <a:tc>
                  <a:txBody>
                    <a:bodyPr/>
                    <a:lstStyle/>
                    <a:p>
                      <a:r>
                        <a:rPr lang="en-AU" sz="1600" dirty="0" smtClean="0"/>
                        <a:t>Needs of audience</a:t>
                      </a:r>
                      <a:endParaRPr lang="en-AU" sz="1600" dirty="0">
                        <a:solidFill>
                          <a:srgbClr val="002060"/>
                        </a:solidFill>
                      </a:endParaRPr>
                    </a:p>
                  </a:txBody>
                  <a:tcPr/>
                </a:tc>
                <a:tc>
                  <a:txBody>
                    <a:bodyPr/>
                    <a:lstStyle/>
                    <a:p>
                      <a:pPr marL="171450" indent="-171450">
                        <a:buFont typeface="Arial" pitchFamily="34" charset="0"/>
                        <a:buChar char="•"/>
                      </a:pPr>
                      <a:r>
                        <a:rPr lang="en-AU" sz="1600" dirty="0" smtClean="0"/>
                        <a:t>To maintain</a:t>
                      </a:r>
                      <a:r>
                        <a:rPr lang="en-AU" sz="1600" baseline="0" dirty="0" smtClean="0"/>
                        <a:t> some ownership, explain the importance of their role</a:t>
                      </a:r>
                      <a:endParaRPr lang="en-AU" sz="1600" dirty="0">
                        <a:solidFill>
                          <a:srgbClr val="002060"/>
                        </a:solidFill>
                      </a:endParaRPr>
                    </a:p>
                  </a:txBody>
                  <a:tcPr/>
                </a:tc>
              </a:tr>
              <a:tr h="370840">
                <a:tc>
                  <a:txBody>
                    <a:bodyPr/>
                    <a:lstStyle/>
                    <a:p>
                      <a:r>
                        <a:rPr lang="en-AU" sz="1600" dirty="0" smtClean="0"/>
                        <a:t>Solution</a:t>
                      </a:r>
                      <a:endParaRPr lang="en-AU" sz="1600" dirty="0">
                        <a:solidFill>
                          <a:srgbClr val="002060"/>
                        </a:solidFill>
                      </a:endParaRPr>
                    </a:p>
                  </a:txBody>
                  <a:tcPr/>
                </a:tc>
                <a:tc>
                  <a:txBody>
                    <a:bodyPr/>
                    <a:lstStyle/>
                    <a:p>
                      <a:pPr marL="171450" indent="-171450">
                        <a:buFont typeface="Arial" pitchFamily="34" charset="0"/>
                        <a:buChar char="•"/>
                      </a:pPr>
                      <a:r>
                        <a:rPr lang="en-AU" sz="1600" u="sng" dirty="0" smtClean="0"/>
                        <a:t>Initial consultation</a:t>
                      </a:r>
                      <a:r>
                        <a:rPr lang="en-AU" sz="1600" u="none" dirty="0" smtClean="0"/>
                        <a:t> </a:t>
                      </a:r>
                      <a:r>
                        <a:rPr lang="en-AU" sz="1600" dirty="0" smtClean="0"/>
                        <a:t>with the client to explore context</a:t>
                      </a:r>
                    </a:p>
                    <a:p>
                      <a:pPr marL="171450" indent="-171450">
                        <a:buFont typeface="Arial" pitchFamily="34" charset="0"/>
                        <a:buChar char="•"/>
                      </a:pPr>
                      <a:r>
                        <a:rPr lang="en-AU" sz="1600" u="sng" dirty="0" smtClean="0"/>
                        <a:t>Concise</a:t>
                      </a:r>
                      <a:r>
                        <a:rPr lang="en-AU" sz="1600" u="sng" baseline="0" dirty="0" smtClean="0"/>
                        <a:t> summary</a:t>
                      </a:r>
                      <a:r>
                        <a:rPr lang="en-AU" sz="1600" baseline="0" dirty="0" smtClean="0"/>
                        <a:t> of what the program does from viewpoint of evaluator (external perspective)</a:t>
                      </a:r>
                      <a:endParaRPr lang="en-AU" sz="1600" dirty="0" smtClean="0"/>
                    </a:p>
                    <a:p>
                      <a:pPr marL="171450" indent="-171450">
                        <a:buFont typeface="Arial" pitchFamily="34" charset="0"/>
                        <a:buChar char="•"/>
                      </a:pPr>
                      <a:r>
                        <a:rPr lang="en-AU" sz="1600" dirty="0" smtClean="0"/>
                        <a:t>Summary developed into </a:t>
                      </a:r>
                      <a:r>
                        <a:rPr lang="en-AU" sz="1600" u="sng" dirty="0" smtClean="0"/>
                        <a:t>multiple logics</a:t>
                      </a:r>
                      <a:r>
                        <a:rPr lang="en-AU" sz="1600" dirty="0" smtClean="0"/>
                        <a:t> at different levels</a:t>
                      </a:r>
                      <a:endParaRPr lang="en-AU" sz="1600" u="sng" dirty="0" smtClean="0"/>
                    </a:p>
                    <a:p>
                      <a:pPr marL="171450" indent="-171450">
                        <a:buFont typeface="Arial" pitchFamily="34" charset="0"/>
                        <a:buChar char="•"/>
                      </a:pPr>
                      <a:r>
                        <a:rPr lang="en-AU" sz="1600" u="sng" dirty="0" smtClean="0"/>
                        <a:t>Internal</a:t>
                      </a:r>
                      <a:r>
                        <a:rPr lang="en-AU" sz="1600" u="sng" baseline="0" dirty="0" smtClean="0"/>
                        <a:t> report</a:t>
                      </a:r>
                      <a:r>
                        <a:rPr lang="en-AU" sz="1600" u="none" baseline="0" dirty="0" smtClean="0"/>
                        <a:t> for key stakeholders</a:t>
                      </a:r>
                      <a:endParaRPr lang="en-AU" sz="1600" u="sng" baseline="0" dirty="0" smtClean="0"/>
                    </a:p>
                    <a:p>
                      <a:pPr marL="171450" indent="-171450">
                        <a:buFont typeface="Arial" pitchFamily="34" charset="0"/>
                        <a:buChar char="•"/>
                      </a:pPr>
                      <a:r>
                        <a:rPr lang="en-AU" sz="1600" u="sng" baseline="0" dirty="0" smtClean="0"/>
                        <a:t>External communications</a:t>
                      </a:r>
                      <a:r>
                        <a:rPr lang="en-AU" sz="1600" u="none" baseline="0" dirty="0" smtClean="0"/>
                        <a:t> </a:t>
                      </a:r>
                      <a:r>
                        <a:rPr lang="en-AU" sz="1600" baseline="0" dirty="0" smtClean="0"/>
                        <a:t>document</a:t>
                      </a:r>
                      <a:endParaRPr lang="en-AU" sz="1600" dirty="0" smtClean="0">
                        <a:solidFill>
                          <a:srgbClr val="002060"/>
                        </a:solidFill>
                      </a:endParaRPr>
                    </a:p>
                  </a:txBody>
                  <a:tcPr/>
                </a:tc>
              </a:tr>
            </a:tbl>
          </a:graphicData>
        </a:graphic>
      </p:graphicFrame>
      <p:sp>
        <p:nvSpPr>
          <p:cNvPr id="4" name="Slide Number Placeholder 3"/>
          <p:cNvSpPr>
            <a:spLocks noGrp="1"/>
          </p:cNvSpPr>
          <p:nvPr>
            <p:ph type="sldNum" sz="quarter" idx="10"/>
          </p:nvPr>
        </p:nvSpPr>
        <p:spPr/>
        <p:txBody>
          <a:bodyPr/>
          <a:lstStyle/>
          <a:p>
            <a:fld id="{BDD20264-7672-48B3-8FE5-E0FBA945C00B}" type="slidenum">
              <a:rPr lang="en-AU" smtClean="0"/>
              <a:pPr/>
              <a:t>24</a:t>
            </a:fld>
            <a:endParaRPr lang="en-AU" dirty="0"/>
          </a:p>
        </p:txBody>
      </p:sp>
    </p:spTree>
    <p:extLst>
      <p:ext uri="{BB962C8B-B14F-4D97-AF65-F5344CB8AC3E}">
        <p14:creationId xmlns:p14="http://schemas.microsoft.com/office/powerpoint/2010/main" val="3621866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2406" y="1214422"/>
            <a:ext cx="8578882" cy="4734858"/>
          </a:xfrm>
        </p:spPr>
        <p:txBody>
          <a:bodyPr/>
          <a:lstStyle/>
          <a:p>
            <a:pPr marL="457200" indent="-457200">
              <a:buFont typeface="+mj-lt"/>
              <a:buAutoNum type="arabicPeriod"/>
            </a:pPr>
            <a:r>
              <a:rPr lang="en-AU" sz="2000" dirty="0" smtClean="0"/>
              <a:t>What do know about your audience/s? Priorities, values, language, pre-conceived attitudes, constraints? </a:t>
            </a:r>
          </a:p>
          <a:p>
            <a:pPr marL="457200" indent="-457200">
              <a:buFont typeface="+mj-lt"/>
              <a:buAutoNum type="arabicPeriod"/>
            </a:pPr>
            <a:r>
              <a:rPr lang="en-AU" sz="2000" dirty="0" smtClean="0"/>
              <a:t>What information does your audience/s need? What do they need it for?</a:t>
            </a:r>
          </a:p>
          <a:p>
            <a:pPr marL="457200" indent="-457200">
              <a:buFont typeface="+mj-lt"/>
              <a:buAutoNum type="arabicPeriod"/>
            </a:pPr>
            <a:r>
              <a:rPr lang="en-AU" sz="2000" dirty="0"/>
              <a:t>Are differentiated ‘products’ needed for different audiences?</a:t>
            </a:r>
          </a:p>
          <a:p>
            <a:pPr marL="457200" indent="-457200">
              <a:buFont typeface="+mj-lt"/>
              <a:buAutoNum type="arabicPeriod"/>
            </a:pPr>
            <a:r>
              <a:rPr lang="en-AU" sz="2000" dirty="0" smtClean="0"/>
              <a:t>What communications media will be most appropriate—any creative alternatives?</a:t>
            </a:r>
          </a:p>
          <a:p>
            <a:pPr marL="457200" indent="-457200">
              <a:buFont typeface="+mj-lt"/>
              <a:buAutoNum type="arabicPeriod"/>
            </a:pPr>
            <a:r>
              <a:rPr lang="en-AU" sz="2000" dirty="0" smtClean="0"/>
              <a:t>What opportunities are there to co-construct meaning?</a:t>
            </a:r>
          </a:p>
          <a:p>
            <a:pPr marL="457200" indent="-457200">
              <a:buFont typeface="+mj-lt"/>
              <a:buAutoNum type="arabicPeriod"/>
            </a:pPr>
            <a:r>
              <a:rPr lang="en-AU" sz="2000" dirty="0" smtClean="0"/>
              <a:t>What message </a:t>
            </a:r>
            <a:r>
              <a:rPr lang="en-AU" sz="2000" dirty="0"/>
              <a:t>structure </a:t>
            </a:r>
            <a:r>
              <a:rPr lang="en-AU" sz="2000" dirty="0" smtClean="0"/>
              <a:t>will be most convincing and meet the client expectations?</a:t>
            </a:r>
          </a:p>
          <a:p>
            <a:pPr marL="457200" indent="-457200">
              <a:buFont typeface="+mj-lt"/>
              <a:buAutoNum type="arabicPeriod"/>
            </a:pPr>
            <a:r>
              <a:rPr lang="en-AU" sz="2000" dirty="0" smtClean="0"/>
              <a:t>What </a:t>
            </a:r>
            <a:r>
              <a:rPr lang="en-AU" sz="2000" dirty="0"/>
              <a:t>is the main point you want to get across</a:t>
            </a:r>
            <a:r>
              <a:rPr lang="en-AU" sz="2000" dirty="0" smtClean="0"/>
              <a:t>?</a:t>
            </a:r>
          </a:p>
          <a:p>
            <a:pPr marL="457200" indent="-457200">
              <a:buFont typeface="+mj-lt"/>
              <a:buAutoNum type="arabicPeriod"/>
            </a:pPr>
            <a:r>
              <a:rPr lang="en-AU" sz="2000" dirty="0"/>
              <a:t>Can you use </a:t>
            </a:r>
            <a:r>
              <a:rPr lang="en-AU" sz="2000" dirty="0" smtClean="0"/>
              <a:t>any other </a:t>
            </a:r>
            <a:r>
              <a:rPr lang="en-AU" sz="2000" dirty="0"/>
              <a:t>‘sticky’ traits—emotion, </a:t>
            </a:r>
            <a:r>
              <a:rPr lang="en-AU" sz="2000" dirty="0" smtClean="0"/>
              <a:t>stories?</a:t>
            </a:r>
          </a:p>
          <a:p>
            <a:pPr marL="457200" indent="-457200">
              <a:buFont typeface="+mj-lt"/>
              <a:buAutoNum type="arabicPeriod"/>
            </a:pPr>
            <a:r>
              <a:rPr lang="en-AU" sz="2000" dirty="0" smtClean="0"/>
              <a:t>What </a:t>
            </a:r>
            <a:r>
              <a:rPr lang="en-AU" sz="2000" dirty="0"/>
              <a:t>language and words </a:t>
            </a:r>
            <a:r>
              <a:rPr lang="en-AU" sz="2000" dirty="0" smtClean="0"/>
              <a:t>are appropriate to use?</a:t>
            </a:r>
          </a:p>
          <a:p>
            <a:pPr lvl="1"/>
            <a:endParaRPr lang="en-AU" dirty="0"/>
          </a:p>
          <a:p>
            <a:pPr lvl="1"/>
            <a:endParaRPr lang="en-AU" dirty="0" smtClean="0"/>
          </a:p>
          <a:p>
            <a:pPr lvl="1"/>
            <a:endParaRPr lang="en-AU" dirty="0" smtClean="0"/>
          </a:p>
          <a:p>
            <a:pPr marL="357187" lvl="1" indent="0">
              <a:buNone/>
            </a:pPr>
            <a:endParaRPr lang="en-AU" dirty="0" smtClean="0"/>
          </a:p>
        </p:txBody>
      </p:sp>
      <p:sp>
        <p:nvSpPr>
          <p:cNvPr id="5" name="Slide Number Placeholder 4"/>
          <p:cNvSpPr>
            <a:spLocks noGrp="1"/>
          </p:cNvSpPr>
          <p:nvPr>
            <p:ph type="sldNum" sz="quarter" idx="10"/>
          </p:nvPr>
        </p:nvSpPr>
        <p:spPr/>
        <p:txBody>
          <a:bodyPr/>
          <a:lstStyle/>
          <a:p>
            <a:r>
              <a:rPr lang="en-AU" smtClean="0"/>
              <a:t>Page </a:t>
            </a:r>
            <a:fld id="{BDD20264-7672-48B3-8FE5-E0FBA945C00B}" type="slidenum">
              <a:rPr lang="en-AU" smtClean="0"/>
              <a:pPr/>
              <a:t>25</a:t>
            </a:fld>
            <a:endParaRPr lang="en-AU" dirty="0"/>
          </a:p>
        </p:txBody>
      </p:sp>
      <p:sp>
        <p:nvSpPr>
          <p:cNvPr id="6" name="Title 5"/>
          <p:cNvSpPr>
            <a:spLocks noGrp="1"/>
          </p:cNvSpPr>
          <p:nvPr>
            <p:ph type="title"/>
          </p:nvPr>
        </p:nvSpPr>
        <p:spPr>
          <a:xfrm>
            <a:off x="452407" y="142852"/>
            <a:ext cx="8578882" cy="925381"/>
          </a:xfrm>
        </p:spPr>
        <p:txBody>
          <a:bodyPr/>
          <a:lstStyle/>
          <a:p>
            <a:r>
              <a:rPr lang="en-AU" dirty="0" smtClean="0"/>
              <a:t>Key concepts</a:t>
            </a:r>
            <a:endParaRPr lang="en-AU" dirty="0"/>
          </a:p>
        </p:txBody>
      </p:sp>
    </p:spTree>
    <p:extLst>
      <p:ext uri="{BB962C8B-B14F-4D97-AF65-F5344CB8AC3E}">
        <p14:creationId xmlns:p14="http://schemas.microsoft.com/office/powerpoint/2010/main" val="3585660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2406" y="1214422"/>
            <a:ext cx="8578882" cy="4590842"/>
          </a:xfrm>
        </p:spPr>
        <p:txBody>
          <a:bodyPr/>
          <a:lstStyle/>
          <a:p>
            <a:r>
              <a:rPr lang="en-AU" dirty="0">
                <a:ea typeface="Verdana"/>
                <a:cs typeface="Verdana"/>
              </a:rPr>
              <a:t>Good communication can put us in a better position for our findings to be listened to even in difficult </a:t>
            </a:r>
            <a:r>
              <a:rPr lang="en-AU" dirty="0" smtClean="0">
                <a:ea typeface="Verdana"/>
                <a:cs typeface="Verdana"/>
              </a:rPr>
              <a:t>contexts.</a:t>
            </a:r>
          </a:p>
          <a:p>
            <a:endParaRPr lang="en-AU" dirty="0">
              <a:ea typeface="Verdana"/>
              <a:cs typeface="Verdana"/>
            </a:endParaRPr>
          </a:p>
          <a:p>
            <a:r>
              <a:rPr lang="en-AU" dirty="0" smtClean="0"/>
              <a:t>Sometimes good communication is not enough</a:t>
            </a:r>
            <a:r>
              <a:rPr lang="en-AU" dirty="0" smtClean="0">
                <a:latin typeface="Verdana"/>
                <a:ea typeface="Verdana"/>
                <a:cs typeface="Verdana"/>
              </a:rPr>
              <a:t>—politics or organisational context might inhibit action. But good communication is always a necessary first step—the user can’t act if they can’t understand you or you haven’t given them information they need. </a:t>
            </a:r>
          </a:p>
          <a:p>
            <a:endParaRPr lang="en-AU" dirty="0" smtClean="0">
              <a:latin typeface="Verdana"/>
              <a:ea typeface="Verdana"/>
              <a:cs typeface="Verdana"/>
            </a:endParaRPr>
          </a:p>
          <a:p>
            <a:r>
              <a:rPr lang="en-AU" dirty="0" smtClean="0">
                <a:latin typeface="Verdana"/>
                <a:ea typeface="Verdana"/>
                <a:cs typeface="Verdana"/>
              </a:rPr>
              <a:t>If evaluation isn’t useful, eventually organisations will stop asking for it.</a:t>
            </a:r>
            <a:endParaRPr lang="en-AU" dirty="0" smtClean="0"/>
          </a:p>
        </p:txBody>
      </p:sp>
      <p:sp>
        <p:nvSpPr>
          <p:cNvPr id="5" name="Slide Number Placeholder 4"/>
          <p:cNvSpPr>
            <a:spLocks noGrp="1"/>
          </p:cNvSpPr>
          <p:nvPr>
            <p:ph type="sldNum" sz="quarter" idx="10"/>
          </p:nvPr>
        </p:nvSpPr>
        <p:spPr/>
        <p:txBody>
          <a:bodyPr/>
          <a:lstStyle/>
          <a:p>
            <a:r>
              <a:rPr lang="en-AU" smtClean="0"/>
              <a:t>Page </a:t>
            </a:r>
            <a:fld id="{BDD20264-7672-48B3-8FE5-E0FBA945C00B}" type="slidenum">
              <a:rPr lang="en-AU" smtClean="0"/>
              <a:pPr/>
              <a:t>26</a:t>
            </a:fld>
            <a:endParaRPr lang="en-AU" dirty="0"/>
          </a:p>
        </p:txBody>
      </p:sp>
      <p:sp>
        <p:nvSpPr>
          <p:cNvPr id="6" name="Title 5"/>
          <p:cNvSpPr>
            <a:spLocks noGrp="1"/>
          </p:cNvSpPr>
          <p:nvPr>
            <p:ph type="title"/>
          </p:nvPr>
        </p:nvSpPr>
        <p:spPr>
          <a:xfrm>
            <a:off x="452407" y="142852"/>
            <a:ext cx="8578882" cy="925381"/>
          </a:xfrm>
        </p:spPr>
        <p:txBody>
          <a:bodyPr/>
          <a:lstStyle/>
          <a:p>
            <a:r>
              <a:rPr lang="en-AU" dirty="0" smtClean="0"/>
              <a:t>Conclusions</a:t>
            </a:r>
            <a:endParaRPr lang="en-AU" dirty="0"/>
          </a:p>
        </p:txBody>
      </p:sp>
    </p:spTree>
    <p:extLst>
      <p:ext uri="{BB962C8B-B14F-4D97-AF65-F5344CB8AC3E}">
        <p14:creationId xmlns:p14="http://schemas.microsoft.com/office/powerpoint/2010/main" val="2198877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798" y="1785926"/>
            <a:ext cx="5381590" cy="3214710"/>
          </a:xfrm>
        </p:spPr>
        <p:txBody>
          <a:bodyPr/>
          <a:lstStyle/>
          <a:p>
            <a:r>
              <a:rPr lang="en-AU" dirty="0" smtClean="0"/>
              <a:t>Jade Maloney</a:t>
            </a:r>
          </a:p>
          <a:p>
            <a:r>
              <a:rPr lang="en-AU" dirty="0" smtClean="0"/>
              <a:t>Senior Consultant</a:t>
            </a:r>
          </a:p>
          <a:p>
            <a:r>
              <a:rPr lang="en-AU" dirty="0" smtClean="0">
                <a:hlinkClick r:id="rId3"/>
              </a:rPr>
              <a:t>Jade.Maloney@artd.com.au</a:t>
            </a:r>
            <a:endParaRPr lang="en-AU" dirty="0" smtClean="0"/>
          </a:p>
          <a:p>
            <a:endParaRPr lang="en-AU" dirty="0" smtClean="0"/>
          </a:p>
          <a:p>
            <a:r>
              <a:rPr lang="en-AU" dirty="0" smtClean="0"/>
              <a:t>Emily </a:t>
            </a:r>
            <a:r>
              <a:rPr lang="en-AU" dirty="0" err="1" smtClean="0"/>
              <a:t>Verstege</a:t>
            </a:r>
            <a:endParaRPr lang="en-AU" dirty="0" smtClean="0"/>
          </a:p>
          <a:p>
            <a:r>
              <a:rPr lang="en-AU" dirty="0" smtClean="0"/>
              <a:t>Senior Consultant</a:t>
            </a:r>
          </a:p>
          <a:p>
            <a:r>
              <a:rPr lang="en-AU" dirty="0" smtClean="0">
                <a:hlinkClick r:id="rId4"/>
              </a:rPr>
              <a:t>Emily.Verstege@artd.com.au</a:t>
            </a:r>
            <a:endParaRPr lang="en-AU" dirty="0" smtClean="0"/>
          </a:p>
          <a:p>
            <a:endParaRPr lang="en-AU" dirty="0" smtClean="0"/>
          </a:p>
        </p:txBody>
      </p:sp>
      <p:sp>
        <p:nvSpPr>
          <p:cNvPr id="3" name="Title 2"/>
          <p:cNvSpPr>
            <a:spLocks noGrp="1"/>
          </p:cNvSpPr>
          <p:nvPr>
            <p:ph type="title"/>
          </p:nvPr>
        </p:nvSpPr>
        <p:spPr/>
        <p:txBody>
          <a:bodyPr/>
          <a:lstStyle/>
          <a:p>
            <a:r>
              <a:rPr lang="en-AU" dirty="0" smtClean="0"/>
              <a:t>Contact details</a:t>
            </a:r>
            <a:endParaRPr lang="en-AU"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05699" y="1700808"/>
            <a:ext cx="1035557" cy="117063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0356" y="2924944"/>
            <a:ext cx="1120032" cy="98170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798" y="1785926"/>
            <a:ext cx="5381590" cy="4429156"/>
          </a:xfrm>
        </p:spPr>
        <p:txBody>
          <a:bodyPr/>
          <a:lstStyle/>
          <a:p>
            <a:r>
              <a:rPr lang="en-AU" dirty="0" err="1" smtClean="0"/>
              <a:t>Dainton</a:t>
            </a:r>
            <a:r>
              <a:rPr lang="en-AU" dirty="0" smtClean="0"/>
              <a:t>, M. and </a:t>
            </a:r>
            <a:r>
              <a:rPr lang="en-AU" dirty="0" err="1" smtClean="0"/>
              <a:t>Zelley</a:t>
            </a:r>
            <a:r>
              <a:rPr lang="en-AU" dirty="0" smtClean="0"/>
              <a:t>, E.D., 2011,  Applying communication theory for professional life, A practical introduction 2nd edition, SAGE, USA</a:t>
            </a:r>
          </a:p>
          <a:p>
            <a:r>
              <a:rPr lang="en-AU" dirty="0" smtClean="0"/>
              <a:t>Heath, C. and Heath, D., Ideas that Stick</a:t>
            </a:r>
          </a:p>
          <a:p>
            <a:r>
              <a:rPr lang="en-AU" dirty="0" err="1" smtClean="0"/>
              <a:t>Kotler</a:t>
            </a:r>
            <a:r>
              <a:rPr lang="en-AU" dirty="0" smtClean="0"/>
              <a:t>, P. Et al</a:t>
            </a:r>
            <a:r>
              <a:rPr lang="en-AU" smtClean="0"/>
              <a:t>, Marketing</a:t>
            </a:r>
          </a:p>
          <a:p>
            <a:r>
              <a:rPr lang="en-AU" dirty="0" smtClean="0"/>
              <a:t>Littlejohn, S.W. and Foss, K.A., Theories of human communication (tenth edition), Waveland Press, In., Long Grove IL, USA</a:t>
            </a:r>
          </a:p>
          <a:p>
            <a:r>
              <a:rPr lang="en-AU" dirty="0" smtClean="0"/>
              <a:t>Littlejohn, S.W. and </a:t>
            </a:r>
            <a:r>
              <a:rPr lang="en-AU" dirty="0" err="1" smtClean="0"/>
              <a:t>Jabusch</a:t>
            </a:r>
            <a:r>
              <a:rPr lang="en-AU" dirty="0" smtClean="0"/>
              <a:t>, D.M., </a:t>
            </a:r>
            <a:r>
              <a:rPr lang="en-AU" dirty="0" err="1" smtClean="0"/>
              <a:t>Persausive</a:t>
            </a:r>
            <a:r>
              <a:rPr lang="en-AU" dirty="0" smtClean="0"/>
              <a:t> transactions, 1987, Scott, </a:t>
            </a:r>
            <a:r>
              <a:rPr lang="en-AU" dirty="0" err="1" smtClean="0"/>
              <a:t>Foresman</a:t>
            </a:r>
            <a:r>
              <a:rPr lang="en-AU" dirty="0" smtClean="0"/>
              <a:t> and Company, USA</a:t>
            </a:r>
          </a:p>
          <a:p>
            <a:r>
              <a:rPr lang="en-AU" dirty="0" err="1" smtClean="0"/>
              <a:t>Nutely</a:t>
            </a:r>
            <a:r>
              <a:rPr lang="en-AU" dirty="0" smtClean="0"/>
              <a:t> et. al., Using Evidence</a:t>
            </a:r>
          </a:p>
          <a:p>
            <a:r>
              <a:rPr lang="en-AU" dirty="0" smtClean="0"/>
              <a:t>Quinn Patton, M,. Utilisation focused evaluation</a:t>
            </a:r>
          </a:p>
          <a:p>
            <a:r>
              <a:rPr lang="en-AU" dirty="0" err="1" smtClean="0"/>
              <a:t>Cragan</a:t>
            </a:r>
            <a:r>
              <a:rPr lang="en-AU" dirty="0" smtClean="0"/>
              <a:t>, J.F. and Shields, D.C., Understanding communication theory, the communicative forces for human action</a:t>
            </a:r>
          </a:p>
          <a:p>
            <a:endParaRPr lang="en-AU" b="1" dirty="0" smtClean="0"/>
          </a:p>
          <a:p>
            <a:endParaRPr lang="en-AU" b="1" dirty="0" smtClean="0"/>
          </a:p>
          <a:p>
            <a:endParaRPr lang="en-AU" b="1" dirty="0"/>
          </a:p>
        </p:txBody>
      </p:sp>
      <p:sp>
        <p:nvSpPr>
          <p:cNvPr id="3" name="Title 2"/>
          <p:cNvSpPr>
            <a:spLocks noGrp="1"/>
          </p:cNvSpPr>
          <p:nvPr>
            <p:ph type="title"/>
          </p:nvPr>
        </p:nvSpPr>
        <p:spPr>
          <a:xfrm>
            <a:off x="1381100" y="1142984"/>
            <a:ext cx="6810350" cy="500066"/>
          </a:xfrm>
        </p:spPr>
        <p:txBody>
          <a:bodyPr/>
          <a:lstStyle/>
          <a:p>
            <a:r>
              <a:rPr lang="en-AU" dirty="0" smtClean="0"/>
              <a:t>References</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2406" y="1214422"/>
            <a:ext cx="8578882" cy="4291028"/>
          </a:xfrm>
        </p:spPr>
        <p:txBody>
          <a:bodyPr/>
          <a:lstStyle/>
          <a:p>
            <a:r>
              <a:rPr lang="en-AU" dirty="0" smtClean="0"/>
              <a:t>Research and evaluation is under-utilised because of</a:t>
            </a:r>
          </a:p>
          <a:p>
            <a:pPr lvl="1"/>
            <a:r>
              <a:rPr lang="en-AU" dirty="0" smtClean="0"/>
              <a:t>the nature of the research</a:t>
            </a:r>
          </a:p>
          <a:p>
            <a:pPr lvl="2"/>
            <a:r>
              <a:rPr lang="en-AU" dirty="0" smtClean="0"/>
              <a:t>academic style (inaccessible language, lengthy commentary and poor presentation)</a:t>
            </a:r>
          </a:p>
          <a:p>
            <a:pPr lvl="2"/>
            <a:r>
              <a:rPr lang="en-AU" dirty="0"/>
              <a:t>l</a:t>
            </a:r>
            <a:r>
              <a:rPr lang="en-AU" dirty="0" smtClean="0"/>
              <a:t>ack of relevance to priorities and needs</a:t>
            </a:r>
          </a:p>
          <a:p>
            <a:pPr lvl="1"/>
            <a:r>
              <a:rPr lang="en-AU" dirty="0"/>
              <a:t>p</a:t>
            </a:r>
            <a:r>
              <a:rPr lang="en-AU" dirty="0" smtClean="0"/>
              <a:t>ersonal factors</a:t>
            </a:r>
          </a:p>
          <a:p>
            <a:pPr lvl="2"/>
            <a:r>
              <a:rPr lang="en-AU" dirty="0"/>
              <a:t>u</a:t>
            </a:r>
            <a:r>
              <a:rPr lang="en-AU" dirty="0" smtClean="0"/>
              <a:t>sers (pre-conceived attitudes to research, ability to interpret findings for everyday work)</a:t>
            </a:r>
          </a:p>
          <a:p>
            <a:pPr lvl="2"/>
            <a:r>
              <a:rPr lang="en-AU" dirty="0" smtClean="0"/>
              <a:t>researchers (ability to engage in use activities, credibility).</a:t>
            </a:r>
          </a:p>
          <a:p>
            <a:pPr lvl="1"/>
            <a:r>
              <a:rPr lang="en-AU" dirty="0"/>
              <a:t>l</a:t>
            </a:r>
            <a:r>
              <a:rPr lang="en-AU" dirty="0" smtClean="0"/>
              <a:t>inks between researchers and users</a:t>
            </a:r>
          </a:p>
          <a:p>
            <a:pPr lvl="1"/>
            <a:r>
              <a:rPr lang="en-AU" dirty="0"/>
              <a:t>c</a:t>
            </a:r>
            <a:r>
              <a:rPr lang="en-AU" dirty="0" smtClean="0"/>
              <a:t>ontext</a:t>
            </a:r>
          </a:p>
          <a:p>
            <a:pPr lvl="2"/>
            <a:r>
              <a:rPr lang="en-AU" dirty="0"/>
              <a:t>p</a:t>
            </a:r>
            <a:r>
              <a:rPr lang="en-AU" dirty="0" smtClean="0"/>
              <a:t>olitical</a:t>
            </a:r>
          </a:p>
          <a:p>
            <a:pPr lvl="2"/>
            <a:r>
              <a:rPr lang="en-AU" dirty="0" smtClean="0"/>
              <a:t>organisational.</a:t>
            </a:r>
          </a:p>
          <a:p>
            <a:pPr marL="0" indent="0">
              <a:buNone/>
            </a:pPr>
            <a:endParaRPr lang="en-AU" i="1" dirty="0" smtClean="0"/>
          </a:p>
        </p:txBody>
      </p:sp>
      <p:sp>
        <p:nvSpPr>
          <p:cNvPr id="5" name="Slide Number Placeholder 4"/>
          <p:cNvSpPr>
            <a:spLocks noGrp="1"/>
          </p:cNvSpPr>
          <p:nvPr>
            <p:ph type="sldNum" sz="quarter" idx="10"/>
          </p:nvPr>
        </p:nvSpPr>
        <p:spPr/>
        <p:txBody>
          <a:bodyPr/>
          <a:lstStyle/>
          <a:p>
            <a:r>
              <a:rPr lang="en-AU" dirty="0" smtClean="0"/>
              <a:t>Page </a:t>
            </a:r>
            <a:fld id="{BDD20264-7672-48B3-8FE5-E0FBA945C00B}" type="slidenum">
              <a:rPr lang="en-AU" smtClean="0"/>
              <a:pPr/>
              <a:t>3</a:t>
            </a:fld>
            <a:endParaRPr lang="en-AU" dirty="0"/>
          </a:p>
        </p:txBody>
      </p:sp>
      <p:sp>
        <p:nvSpPr>
          <p:cNvPr id="6" name="Title 5"/>
          <p:cNvSpPr>
            <a:spLocks noGrp="1"/>
          </p:cNvSpPr>
          <p:nvPr>
            <p:ph type="title"/>
          </p:nvPr>
        </p:nvSpPr>
        <p:spPr>
          <a:xfrm>
            <a:off x="452407" y="142852"/>
            <a:ext cx="8578882" cy="925381"/>
          </a:xfrm>
        </p:spPr>
        <p:txBody>
          <a:bodyPr/>
          <a:lstStyle/>
          <a:p>
            <a:r>
              <a:rPr lang="en-AU" dirty="0" smtClean="0"/>
              <a:t>The problem</a:t>
            </a: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marketing?</a:t>
            </a:r>
            <a:endParaRPr lang="en-US" dirty="0"/>
          </a:p>
        </p:txBody>
      </p:sp>
      <p:sp>
        <p:nvSpPr>
          <p:cNvPr id="3" name="Content Placeholder 2"/>
          <p:cNvSpPr>
            <a:spLocks noGrp="1"/>
          </p:cNvSpPr>
          <p:nvPr>
            <p:ph idx="1"/>
          </p:nvPr>
        </p:nvSpPr>
        <p:spPr>
          <a:xfrm>
            <a:off x="452407" y="1214422"/>
            <a:ext cx="8578882" cy="4950882"/>
          </a:xfrm>
        </p:spPr>
        <p:txBody>
          <a:bodyPr/>
          <a:lstStyle/>
          <a:p>
            <a:r>
              <a:rPr lang="en-AU" dirty="0" smtClean="0"/>
              <a:t>Under-utilisation = a marketing issue.</a:t>
            </a:r>
          </a:p>
          <a:p>
            <a:pPr marL="0" indent="0">
              <a:buNone/>
            </a:pPr>
            <a:endParaRPr lang="en-AU" dirty="0" smtClean="0"/>
          </a:p>
          <a:p>
            <a:r>
              <a:rPr lang="en-AU" dirty="0"/>
              <a:t>Marketing puts the client at the centre and aims to meet their needs</a:t>
            </a:r>
            <a:r>
              <a:rPr lang="en-AU" dirty="0" smtClean="0"/>
              <a:t>.</a:t>
            </a:r>
          </a:p>
          <a:p>
            <a:endParaRPr lang="en-AU" dirty="0"/>
          </a:p>
          <a:p>
            <a:r>
              <a:rPr lang="en-AU" dirty="0" smtClean="0"/>
              <a:t>Evaluations must compete for attention: marketing strategies can help us cut through the clamour.</a:t>
            </a:r>
          </a:p>
          <a:p>
            <a:pPr marL="0" indent="0">
              <a:buNone/>
            </a:pPr>
            <a:endParaRPr lang="en-AU" dirty="0" smtClean="0"/>
          </a:p>
          <a:p>
            <a:pPr marL="0" indent="0">
              <a:buNone/>
            </a:pPr>
            <a:endParaRPr lang="en-AU" dirty="0" smtClean="0"/>
          </a:p>
        </p:txBody>
      </p:sp>
      <p:sp>
        <p:nvSpPr>
          <p:cNvPr id="4" name="Slide Number Placeholder 3"/>
          <p:cNvSpPr>
            <a:spLocks noGrp="1"/>
          </p:cNvSpPr>
          <p:nvPr>
            <p:ph type="sldNum" sz="quarter" idx="10"/>
          </p:nvPr>
        </p:nvSpPr>
        <p:spPr/>
        <p:txBody>
          <a:bodyPr/>
          <a:lstStyle/>
          <a:p>
            <a:fld id="{BDD20264-7672-48B3-8FE5-E0FBA945C00B}" type="slidenum">
              <a:rPr lang="en-AU" smtClean="0"/>
              <a:pPr/>
              <a:t>4</a:t>
            </a:fld>
            <a:endParaRPr lang="en-AU" dirty="0"/>
          </a:p>
        </p:txBody>
      </p:sp>
    </p:spTree>
    <p:extLst>
      <p:ext uri="{BB962C8B-B14F-4D97-AF65-F5344CB8AC3E}">
        <p14:creationId xmlns:p14="http://schemas.microsoft.com/office/powerpoint/2010/main" val="268160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marketing problem</a:t>
            </a:r>
            <a:endParaRPr lang="en-AU" dirty="0"/>
          </a:p>
        </p:txBody>
      </p:sp>
      <p:sp>
        <p:nvSpPr>
          <p:cNvPr id="4" name="Slide Number Placeholder 3"/>
          <p:cNvSpPr>
            <a:spLocks noGrp="1"/>
          </p:cNvSpPr>
          <p:nvPr>
            <p:ph type="sldNum" sz="quarter" idx="10"/>
          </p:nvPr>
        </p:nvSpPr>
        <p:spPr/>
        <p:txBody>
          <a:bodyPr/>
          <a:lstStyle/>
          <a:p>
            <a:fld id="{BDD20264-7672-48B3-8FE5-E0FBA945C00B}" type="slidenum">
              <a:rPr lang="en-AU" smtClean="0"/>
              <a:pPr/>
              <a:t>5</a:t>
            </a:fld>
            <a:endParaRPr lang="en-AU" dirty="0"/>
          </a:p>
        </p:txBody>
      </p:sp>
      <p:pic>
        <p:nvPicPr>
          <p:cNvPr id="5" name="Content Placeholder 4"/>
          <p:cNvPicPr>
            <a:picLocks noGrp="1"/>
          </p:cNvPicPr>
          <p:nvPr>
            <p:ph idx="1"/>
          </p:nvPr>
        </p:nvPicPr>
        <p:blipFill>
          <a:blip r:embed="rId2" cstate="print"/>
          <a:srcRect/>
          <a:stretch>
            <a:fillRect/>
          </a:stretch>
        </p:blipFill>
        <p:spPr bwMode="auto">
          <a:xfrm>
            <a:off x="2900902" y="1214438"/>
            <a:ext cx="3681921" cy="4291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2406" y="1214422"/>
            <a:ext cx="8578882" cy="4734858"/>
          </a:xfrm>
        </p:spPr>
        <p:txBody>
          <a:bodyPr/>
          <a:lstStyle/>
          <a:p>
            <a:r>
              <a:rPr lang="en-AU" dirty="0" smtClean="0"/>
              <a:t>Marketing is not just about selling, its about creating customer value.</a:t>
            </a:r>
            <a:endParaRPr lang="en-AU" i="1" dirty="0"/>
          </a:p>
          <a:p>
            <a:r>
              <a:rPr lang="en-AU" dirty="0" smtClean="0"/>
              <a:t>The marketing process: 5 step model.</a:t>
            </a:r>
          </a:p>
          <a:p>
            <a:endParaRPr lang="en-AU" dirty="0" smtClean="0"/>
          </a:p>
          <a:p>
            <a:endParaRPr lang="en-AU" dirty="0" smtClean="0"/>
          </a:p>
          <a:p>
            <a:pPr marL="0" indent="0">
              <a:buNone/>
            </a:pPr>
            <a:endParaRPr lang="en-AU" dirty="0"/>
          </a:p>
          <a:p>
            <a:pPr marL="0" indent="0">
              <a:buNone/>
            </a:pPr>
            <a:endParaRPr lang="en-AU" sz="1000" dirty="0" smtClean="0"/>
          </a:p>
          <a:p>
            <a:endParaRPr lang="en-AU" dirty="0" smtClean="0"/>
          </a:p>
          <a:p>
            <a:r>
              <a:rPr lang="en-AU" dirty="0" smtClean="0"/>
              <a:t>Integrated marketing mix: product, price, place promotion.</a:t>
            </a:r>
          </a:p>
          <a:p>
            <a:pPr marL="0" indent="0">
              <a:buNone/>
            </a:pPr>
            <a:endParaRPr lang="en-AU" sz="1000" dirty="0" smtClean="0"/>
          </a:p>
          <a:p>
            <a:pPr marL="0" indent="0">
              <a:buNone/>
            </a:pPr>
            <a:endParaRPr lang="en-AU" sz="1000" dirty="0"/>
          </a:p>
          <a:p>
            <a:pPr marL="0" indent="0">
              <a:buNone/>
            </a:pPr>
            <a:endParaRPr lang="en-AU" sz="1000" dirty="0" smtClean="0"/>
          </a:p>
          <a:p>
            <a:pPr marL="0" indent="0">
              <a:buNone/>
            </a:pPr>
            <a:endParaRPr lang="en-AU" sz="1000" dirty="0"/>
          </a:p>
          <a:p>
            <a:pPr marL="0" indent="0">
              <a:buNone/>
            </a:pPr>
            <a:endParaRPr lang="en-AU" sz="1000" dirty="0" smtClean="0"/>
          </a:p>
          <a:p>
            <a:pPr marL="0" indent="0">
              <a:buNone/>
            </a:pPr>
            <a:endParaRPr lang="en-AU" sz="1000" dirty="0"/>
          </a:p>
        </p:txBody>
      </p:sp>
      <p:sp>
        <p:nvSpPr>
          <p:cNvPr id="5" name="Slide Number Placeholder 4"/>
          <p:cNvSpPr>
            <a:spLocks noGrp="1"/>
          </p:cNvSpPr>
          <p:nvPr>
            <p:ph type="sldNum" sz="quarter" idx="10"/>
          </p:nvPr>
        </p:nvSpPr>
        <p:spPr/>
        <p:txBody>
          <a:bodyPr/>
          <a:lstStyle/>
          <a:p>
            <a:r>
              <a:rPr lang="en-AU" smtClean="0"/>
              <a:t>Page </a:t>
            </a:r>
            <a:fld id="{BDD20264-7672-48B3-8FE5-E0FBA945C00B}" type="slidenum">
              <a:rPr lang="en-AU" smtClean="0"/>
              <a:pPr/>
              <a:t>6</a:t>
            </a:fld>
            <a:endParaRPr lang="en-AU" dirty="0"/>
          </a:p>
        </p:txBody>
      </p:sp>
      <p:sp>
        <p:nvSpPr>
          <p:cNvPr id="6" name="Title 5"/>
          <p:cNvSpPr>
            <a:spLocks noGrp="1"/>
          </p:cNvSpPr>
          <p:nvPr>
            <p:ph type="title"/>
          </p:nvPr>
        </p:nvSpPr>
        <p:spPr>
          <a:xfrm>
            <a:off x="452407" y="142852"/>
            <a:ext cx="8578882" cy="925381"/>
          </a:xfrm>
        </p:spPr>
        <p:txBody>
          <a:bodyPr/>
          <a:lstStyle/>
          <a:p>
            <a:r>
              <a:rPr lang="en-AU" dirty="0" smtClean="0"/>
              <a:t>Marketing concepts</a:t>
            </a:r>
            <a:endParaRPr lang="en-AU" dirty="0"/>
          </a:p>
        </p:txBody>
      </p:sp>
      <p:sp>
        <p:nvSpPr>
          <p:cNvPr id="2" name="Rounded Rectangle 1"/>
          <p:cNvSpPr/>
          <p:nvPr/>
        </p:nvSpPr>
        <p:spPr>
          <a:xfrm>
            <a:off x="2309794" y="2643182"/>
            <a:ext cx="1152128" cy="1285884"/>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smtClean="0"/>
              <a:t>Design a marketing strategy</a:t>
            </a:r>
            <a:endParaRPr lang="en-AU" sz="1200" dirty="0"/>
          </a:p>
        </p:txBody>
      </p:sp>
      <p:sp>
        <p:nvSpPr>
          <p:cNvPr id="8" name="Rounded Rectangle 7"/>
          <p:cNvSpPr/>
          <p:nvPr/>
        </p:nvSpPr>
        <p:spPr>
          <a:xfrm>
            <a:off x="3738554" y="2636911"/>
            <a:ext cx="1502478" cy="1292155"/>
          </a:xfrm>
          <a:prstGeom prst="round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smtClean="0"/>
              <a:t>Construct an integrated marketing mix that delivers superior value</a:t>
            </a:r>
            <a:endParaRPr lang="en-AU" sz="1200" dirty="0"/>
          </a:p>
        </p:txBody>
      </p:sp>
      <p:sp>
        <p:nvSpPr>
          <p:cNvPr id="9" name="Rounded Rectangle 8"/>
          <p:cNvSpPr/>
          <p:nvPr/>
        </p:nvSpPr>
        <p:spPr>
          <a:xfrm>
            <a:off x="5595942" y="2643182"/>
            <a:ext cx="1373282" cy="1285884"/>
          </a:xfrm>
          <a:prstGeom prst="round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smtClean="0"/>
              <a:t>Build profitable relationships and create customer delight</a:t>
            </a:r>
            <a:endParaRPr lang="en-AU" sz="1200" dirty="0"/>
          </a:p>
        </p:txBody>
      </p:sp>
      <p:sp>
        <p:nvSpPr>
          <p:cNvPr id="10" name="Rounded Rectangle 9"/>
          <p:cNvSpPr/>
          <p:nvPr/>
        </p:nvSpPr>
        <p:spPr>
          <a:xfrm>
            <a:off x="7310454" y="2643182"/>
            <a:ext cx="1584176" cy="12858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smtClean="0"/>
              <a:t>Capture value from customers to create profit and customer equity</a:t>
            </a:r>
            <a:endParaRPr lang="en-AU" sz="1200" dirty="0"/>
          </a:p>
        </p:txBody>
      </p:sp>
      <p:sp>
        <p:nvSpPr>
          <p:cNvPr id="7" name="Rounded Rectangle 6"/>
          <p:cNvSpPr/>
          <p:nvPr/>
        </p:nvSpPr>
        <p:spPr>
          <a:xfrm>
            <a:off x="523844" y="2643182"/>
            <a:ext cx="1500198" cy="1285884"/>
          </a:xfrm>
          <a:prstGeom prst="round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smtClean="0"/>
              <a:t>Understand the marketplace and customer needs and wants</a:t>
            </a:r>
            <a:endParaRPr lang="en-AU" sz="1200" dirty="0"/>
          </a:p>
        </p:txBody>
      </p:sp>
      <p:cxnSp>
        <p:nvCxnSpPr>
          <p:cNvPr id="4" name="Straight Arrow Connector 3"/>
          <p:cNvCxnSpPr>
            <a:stCxn id="7" idx="3"/>
          </p:cNvCxnSpPr>
          <p:nvPr/>
        </p:nvCxnSpPr>
        <p:spPr>
          <a:xfrm>
            <a:off x="2024042" y="328612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61922" y="326231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9" idx="1"/>
          </p:cNvCxnSpPr>
          <p:nvPr/>
        </p:nvCxnSpPr>
        <p:spPr>
          <a:xfrm>
            <a:off x="5241032" y="3282989"/>
            <a:ext cx="354910" cy="3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0" idx="1"/>
          </p:cNvCxnSpPr>
          <p:nvPr/>
        </p:nvCxnSpPr>
        <p:spPr>
          <a:xfrm>
            <a:off x="6969224" y="3286124"/>
            <a:ext cx="3412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709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this kind of marketing</a:t>
            </a:r>
            <a:endParaRPr lang="en-AU" dirty="0"/>
          </a:p>
        </p:txBody>
      </p:sp>
      <p:sp>
        <p:nvSpPr>
          <p:cNvPr id="4" name="Slide Number Placeholder 3"/>
          <p:cNvSpPr>
            <a:spLocks noGrp="1"/>
          </p:cNvSpPr>
          <p:nvPr>
            <p:ph type="sldNum" sz="quarter" idx="10"/>
          </p:nvPr>
        </p:nvSpPr>
        <p:spPr/>
        <p:txBody>
          <a:bodyPr/>
          <a:lstStyle/>
          <a:p>
            <a:fld id="{BDD20264-7672-48B3-8FE5-E0FBA945C00B}" type="slidenum">
              <a:rPr lang="en-AU" smtClean="0"/>
              <a:pPr/>
              <a:t>7</a:t>
            </a:fld>
            <a:endParaRPr lang="en-AU"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24240" y="1071546"/>
            <a:ext cx="2071702" cy="57060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Marketing in evaluation</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5021564"/>
              </p:ext>
            </p:extLst>
          </p:nvPr>
        </p:nvGraphicFramePr>
        <p:xfrm>
          <a:off x="452438" y="1155075"/>
          <a:ext cx="8715404" cy="5226253"/>
        </p:xfrm>
        <a:graphic>
          <a:graphicData uri="http://schemas.openxmlformats.org/drawingml/2006/table">
            <a:tbl>
              <a:tblPr firstRow="1" bandRow="1">
                <a:tableStyleId>{073A0DAA-6AF3-43AB-8588-CEC1D06C72B9}</a:tableStyleId>
              </a:tblPr>
              <a:tblGrid>
                <a:gridCol w="1426570"/>
                <a:gridCol w="7288834"/>
              </a:tblGrid>
              <a:tr h="368563">
                <a:tc>
                  <a:txBody>
                    <a:bodyPr/>
                    <a:lstStyle/>
                    <a:p>
                      <a:r>
                        <a:rPr lang="en-AU" sz="1400" dirty="0" smtClean="0"/>
                        <a:t>Principle</a:t>
                      </a:r>
                      <a:endParaRPr lang="en-AU" sz="1400" dirty="0"/>
                    </a:p>
                  </a:txBody>
                  <a:tcPr/>
                </a:tc>
                <a:tc>
                  <a:txBody>
                    <a:bodyPr/>
                    <a:lstStyle/>
                    <a:p>
                      <a:r>
                        <a:rPr lang="en-AU" sz="1400" dirty="0" smtClean="0"/>
                        <a:t>Applied</a:t>
                      </a:r>
                      <a:r>
                        <a:rPr lang="en-AU" sz="1400" baseline="0" dirty="0" smtClean="0"/>
                        <a:t> to evaluation…</a:t>
                      </a:r>
                      <a:endParaRPr lang="en-AU" sz="1400" dirty="0"/>
                    </a:p>
                  </a:txBody>
                  <a:tcPr/>
                </a:tc>
              </a:tr>
              <a:tr h="4857690">
                <a:tc>
                  <a:txBody>
                    <a:bodyPr/>
                    <a:lstStyle/>
                    <a:p>
                      <a:pPr algn="l"/>
                      <a:r>
                        <a:rPr lang="en-AU" sz="1400" dirty="0" smtClean="0"/>
                        <a:t>Understand the marketplace and customer needs and wants</a:t>
                      </a:r>
                    </a:p>
                    <a:p>
                      <a:pPr algn="l"/>
                      <a:endParaRPr lang="en-AU" sz="1400" dirty="0" smtClean="0"/>
                    </a:p>
                    <a:p>
                      <a:pPr algn="l"/>
                      <a:endParaRPr lang="en-AU" sz="1400" dirty="0" smtClean="0"/>
                    </a:p>
                    <a:p>
                      <a:pPr algn="l"/>
                      <a:r>
                        <a:rPr lang="en-AU" sz="1400" dirty="0" smtClean="0"/>
                        <a:t>Design a marketing</a:t>
                      </a:r>
                      <a:r>
                        <a:rPr lang="en-AU" sz="1400" baseline="0" dirty="0" smtClean="0"/>
                        <a:t> strategy</a:t>
                      </a:r>
                      <a:endParaRPr lang="en-AU" sz="1400" dirty="0" smtClean="0"/>
                    </a:p>
                    <a:p>
                      <a:pPr algn="l"/>
                      <a:r>
                        <a:rPr lang="en-AU" sz="1400" baseline="0" dirty="0" smtClean="0"/>
                        <a:t> </a:t>
                      </a:r>
                      <a:endParaRPr lang="en-AU" sz="140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u="sng" baseline="0" dirty="0" smtClean="0"/>
                        <a:t>Consider the macro-environment</a:t>
                      </a:r>
                      <a:r>
                        <a:rPr lang="en-AU" sz="1400" baseline="0" dirty="0" smtClean="0"/>
                        <a:t>: economic, political, and cultural. How will this impact on how our ‘product’ is received?</a:t>
                      </a:r>
                    </a:p>
                    <a:p>
                      <a:pPr marL="171450" indent="-171450">
                        <a:buFont typeface="Arial" pitchFamily="34" charset="0"/>
                        <a:buChar char="•"/>
                      </a:pPr>
                      <a:r>
                        <a:rPr lang="en-AU" sz="1400" u="sng" baseline="0" dirty="0" smtClean="0"/>
                        <a:t>Who is your ‘market</a:t>
                      </a:r>
                      <a:r>
                        <a:rPr lang="en-AU" sz="1400" baseline="0" dirty="0" smtClean="0"/>
                        <a:t>?</a:t>
                      </a:r>
                    </a:p>
                    <a:p>
                      <a:pPr marL="628650" marR="0" lvl="2"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Immediate client? Decision-maker/s in the organisation? Practitioners who have to act on findings? Other ‘need to know’ stakeholders?</a:t>
                      </a:r>
                    </a:p>
                    <a:p>
                      <a:pPr marL="171450" lvl="0" indent="-171450">
                        <a:buFont typeface="Arial" pitchFamily="34" charset="0"/>
                        <a:buChar char="•"/>
                      </a:pPr>
                      <a:r>
                        <a:rPr lang="en-AU" sz="1400" u="sng" baseline="0" dirty="0" smtClean="0"/>
                        <a:t>Are we targeting multiple market segments</a:t>
                      </a:r>
                      <a:r>
                        <a:rPr lang="en-AU" sz="1400" baseline="0" dirty="0" smtClean="0"/>
                        <a:t>?</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t>Marketers segment by: geographic, demographic, psychographic and behavioural factors. Should we segment by management level, practitioner </a:t>
                      </a:r>
                      <a:r>
                        <a:rPr lang="en-AU" sz="1400" baseline="0" dirty="0" err="1" smtClean="0"/>
                        <a:t>vs</a:t>
                      </a:r>
                      <a:r>
                        <a:rPr lang="en-AU" sz="1400" baseline="0" dirty="0" smtClean="0"/>
                        <a:t> policy maker, region—in a large-scale multi-site evaluation?</a:t>
                      </a:r>
                    </a:p>
                    <a:p>
                      <a:pPr marL="171450" indent="-171450">
                        <a:buFont typeface="Arial" pitchFamily="34" charset="0"/>
                        <a:buChar char="•"/>
                      </a:pPr>
                      <a:r>
                        <a:rPr lang="en-AU" sz="1400" u="sng" baseline="0" dirty="0" smtClean="0"/>
                        <a:t>What do you know about your market</a:t>
                      </a:r>
                      <a:r>
                        <a:rPr lang="en-AU" sz="1400" baseline="0" dirty="0" smtClean="0"/>
                        <a:t>?</a:t>
                      </a:r>
                    </a:p>
                    <a:p>
                      <a:pPr marL="628650" lvl="1" indent="-171450">
                        <a:buFont typeface="Arial" pitchFamily="34" charset="0"/>
                        <a:buChar char="•"/>
                      </a:pPr>
                      <a:r>
                        <a:rPr lang="en-AU" sz="1400" baseline="0" dirty="0" smtClean="0"/>
                        <a:t>Some signs of organisational culture are observable: values, basic assumptions, decision-making style, communications patterns.</a:t>
                      </a:r>
                    </a:p>
                    <a:p>
                      <a:pPr marL="628650" lvl="1" indent="-171450">
                        <a:buFont typeface="Arial" pitchFamily="34" charset="0"/>
                        <a:buChar char="•"/>
                      </a:pPr>
                      <a:r>
                        <a:rPr lang="en-AU" sz="1400" baseline="0" dirty="0" smtClean="0"/>
                        <a:t>Generalisations are possible: Client needs differ by stage of the policy cycle; the political context will affect  action on recommendations.</a:t>
                      </a:r>
                    </a:p>
                    <a:p>
                      <a:pPr marL="628650" lvl="1" indent="-171450">
                        <a:buFont typeface="Arial" pitchFamily="34" charset="0"/>
                        <a:buChar char="•"/>
                      </a:pPr>
                      <a:r>
                        <a:rPr lang="en-AU" sz="1400" baseline="0" dirty="0" smtClean="0"/>
                        <a:t>Customer behaviour: Psychological, personal &amp; external influences affect take up. Decision-making isn’t always rational.</a:t>
                      </a:r>
                    </a:p>
                    <a:p>
                      <a:pPr marL="171450" lvl="0" indent="-171450">
                        <a:buFont typeface="Arial" pitchFamily="34" charset="0"/>
                        <a:buChar char="•"/>
                      </a:pPr>
                      <a:r>
                        <a:rPr lang="en-AU" sz="1400" u="sng" baseline="0" dirty="0" smtClean="0"/>
                        <a:t>What does your market need?</a:t>
                      </a:r>
                    </a:p>
                    <a:p>
                      <a:pPr marL="628650" lvl="1" indent="-171450">
                        <a:buFont typeface="Arial" pitchFamily="34" charset="0"/>
                        <a:buChar char="•"/>
                      </a:pPr>
                      <a:r>
                        <a:rPr lang="en-AU" sz="1400" baseline="0" dirty="0" smtClean="0"/>
                        <a:t>What questions do they most need to answer?</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u="sng" baseline="0" dirty="0" smtClean="0">
                          <a:solidFill>
                            <a:srgbClr val="002060"/>
                          </a:solidFill>
                        </a:rPr>
                        <a:t>Customer value?</a:t>
                      </a:r>
                      <a:r>
                        <a:rPr lang="en-AU" sz="1400" baseline="0" dirty="0" smtClean="0">
                          <a:solidFill>
                            <a:srgbClr val="002060"/>
                          </a:solidFill>
                        </a:rPr>
                        <a:t>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400" baseline="0" dirty="0" smtClean="0">
                          <a:solidFill>
                            <a:srgbClr val="002060"/>
                          </a:solidFill>
                        </a:rPr>
                        <a:t>What’s very important  differs between clients. What is most important to this client/ audience and how will this shape your ‘product’?</a:t>
                      </a:r>
                      <a:endParaRPr lang="en-AU" sz="1400" dirty="0" smtClean="0">
                        <a:solidFill>
                          <a:srgbClr val="002060"/>
                        </a:solidFill>
                      </a:endParaRPr>
                    </a:p>
                  </a:txBody>
                  <a:tcPr/>
                </a:tc>
              </a:tr>
            </a:tbl>
          </a:graphicData>
        </a:graphic>
      </p:graphicFrame>
      <p:sp>
        <p:nvSpPr>
          <p:cNvPr id="4" name="Slide Number Placeholder 3"/>
          <p:cNvSpPr>
            <a:spLocks noGrp="1"/>
          </p:cNvSpPr>
          <p:nvPr>
            <p:ph type="sldNum" sz="quarter" idx="10"/>
          </p:nvPr>
        </p:nvSpPr>
        <p:spPr/>
        <p:txBody>
          <a:bodyPr/>
          <a:lstStyle/>
          <a:p>
            <a:fld id="{BDD20264-7672-48B3-8FE5-E0FBA945C00B}" type="slidenum">
              <a:rPr lang="en-AU" smtClean="0"/>
              <a:pPr/>
              <a:t>8</a:t>
            </a:fld>
            <a:endParaRPr lang="en-AU" dirty="0"/>
          </a:p>
        </p:txBody>
      </p:sp>
    </p:spTree>
    <p:extLst>
      <p:ext uri="{BB962C8B-B14F-4D97-AF65-F5344CB8AC3E}">
        <p14:creationId xmlns:p14="http://schemas.microsoft.com/office/powerpoint/2010/main" val="1035139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Marketing in evaluation</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59955500"/>
              </p:ext>
            </p:extLst>
          </p:nvPr>
        </p:nvGraphicFramePr>
        <p:xfrm>
          <a:off x="452438" y="1155075"/>
          <a:ext cx="8578850" cy="4285895"/>
        </p:xfrm>
        <a:graphic>
          <a:graphicData uri="http://schemas.openxmlformats.org/drawingml/2006/table">
            <a:tbl>
              <a:tblPr firstRow="1" bandRow="1">
                <a:tableStyleId>{073A0DAA-6AF3-43AB-8588-CEC1D06C72B9}</a:tableStyleId>
              </a:tblPr>
              <a:tblGrid>
                <a:gridCol w="1404218"/>
                <a:gridCol w="7174632"/>
              </a:tblGrid>
              <a:tr h="353975">
                <a:tc>
                  <a:txBody>
                    <a:bodyPr/>
                    <a:lstStyle/>
                    <a:p>
                      <a:r>
                        <a:rPr lang="en-AU" sz="1400" dirty="0" smtClean="0"/>
                        <a:t>Principle</a:t>
                      </a:r>
                      <a:endParaRPr lang="en-AU" sz="1400" dirty="0"/>
                    </a:p>
                  </a:txBody>
                  <a:tcPr/>
                </a:tc>
                <a:tc>
                  <a:txBody>
                    <a:bodyPr/>
                    <a:lstStyle/>
                    <a:p>
                      <a:r>
                        <a:rPr lang="en-AU" sz="1400" dirty="0" smtClean="0"/>
                        <a:t>Applied</a:t>
                      </a:r>
                      <a:r>
                        <a:rPr lang="en-AU" sz="1400" baseline="0" dirty="0" smtClean="0"/>
                        <a:t> to evaluation…</a:t>
                      </a:r>
                      <a:endParaRPr lang="en-AU" sz="1400" dirty="0"/>
                    </a:p>
                  </a:txBody>
                  <a:tcPr/>
                </a:tc>
              </a:tr>
              <a:tr h="3428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dirty="0" smtClean="0"/>
                        <a:t>Construct an integrated marketing mix</a:t>
                      </a:r>
                    </a:p>
                    <a:p>
                      <a:endParaRPr lang="en-AU" sz="1400" dirty="0">
                        <a:solidFill>
                          <a:srgbClr val="002060"/>
                        </a:solidFill>
                      </a:endParaRPr>
                    </a:p>
                  </a:txBody>
                  <a:tcPr/>
                </a:tc>
                <a:tc>
                  <a:txBody>
                    <a:bodyPr/>
                    <a:lstStyle/>
                    <a:p>
                      <a:pPr marL="171450" indent="-171450">
                        <a:buFont typeface="Arial" pitchFamily="34" charset="0"/>
                        <a:buChar char="•"/>
                      </a:pPr>
                      <a:r>
                        <a:rPr lang="en-AU" sz="1400" b="0" u="sng" dirty="0" smtClean="0">
                          <a:solidFill>
                            <a:srgbClr val="002060"/>
                          </a:solidFill>
                        </a:rPr>
                        <a:t>Product</a:t>
                      </a:r>
                    </a:p>
                    <a:p>
                      <a:pPr marL="628650" lvl="1" indent="-171450">
                        <a:buFont typeface="Arial" pitchFamily="34" charset="0"/>
                        <a:buChar char="•"/>
                      </a:pPr>
                      <a:r>
                        <a:rPr lang="en-AU" sz="1400" baseline="0" dirty="0" smtClean="0">
                          <a:solidFill>
                            <a:schemeClr val="tx1"/>
                          </a:solidFill>
                        </a:rPr>
                        <a:t>How can we best ‘package’ findings and recommendations as a product that meets our client’s needs?</a:t>
                      </a:r>
                    </a:p>
                    <a:p>
                      <a:pPr marL="628650" lvl="1" indent="-171450">
                        <a:buFont typeface="Arial" pitchFamily="34" charset="0"/>
                        <a:buChar char="•"/>
                      </a:pPr>
                      <a:r>
                        <a:rPr lang="en-AU" sz="1400" dirty="0" smtClean="0">
                          <a:solidFill>
                            <a:srgbClr val="002060"/>
                          </a:solidFill>
                        </a:rPr>
                        <a:t>What communication medium </a:t>
                      </a:r>
                      <a:r>
                        <a:rPr lang="en-AU" sz="1400" baseline="0" dirty="0" smtClean="0">
                          <a:solidFill>
                            <a:srgbClr val="002060"/>
                          </a:solidFill>
                        </a:rPr>
                        <a:t>best suits the audience?</a:t>
                      </a:r>
                    </a:p>
                    <a:p>
                      <a:pPr marL="628650" lvl="1" indent="-171450">
                        <a:buFont typeface="Arial" pitchFamily="34" charset="0"/>
                        <a:buChar char="•"/>
                      </a:pPr>
                      <a:r>
                        <a:rPr lang="en-AU" sz="1400" baseline="0" dirty="0" smtClean="0">
                          <a:solidFill>
                            <a:srgbClr val="002060"/>
                          </a:solidFill>
                        </a:rPr>
                        <a:t>What reporting structure will be consistent with client expectations?</a:t>
                      </a:r>
                    </a:p>
                    <a:p>
                      <a:pPr marL="628650" lvl="1" indent="-171450">
                        <a:buFont typeface="Arial" pitchFamily="34" charset="0"/>
                        <a:buChar char="•"/>
                      </a:pPr>
                      <a:r>
                        <a:rPr lang="en-AU" sz="1400" baseline="0" dirty="0" smtClean="0">
                          <a:solidFill>
                            <a:srgbClr val="002060"/>
                          </a:solidFill>
                        </a:rPr>
                        <a:t>Do we need to differentiate ‘product’ forms for different market segments?</a:t>
                      </a:r>
                      <a:endParaRPr lang="en-AU" sz="1400" dirty="0" smtClean="0">
                        <a:solidFill>
                          <a:srgbClr val="002060"/>
                        </a:solidFill>
                      </a:endParaRPr>
                    </a:p>
                    <a:p>
                      <a:pPr marL="171450" indent="-171450">
                        <a:buFont typeface="Arial" pitchFamily="34" charset="0"/>
                        <a:buChar char="•"/>
                      </a:pPr>
                      <a:r>
                        <a:rPr lang="en-AU" sz="1400" u="sng" dirty="0" smtClean="0">
                          <a:solidFill>
                            <a:srgbClr val="002060"/>
                          </a:solidFill>
                        </a:rPr>
                        <a:t>Promotion</a:t>
                      </a:r>
                      <a:endParaRPr lang="en-AU" sz="1400" u="none" dirty="0" smtClean="0">
                        <a:solidFill>
                          <a:srgbClr val="002060"/>
                        </a:solidFill>
                      </a:endParaRPr>
                    </a:p>
                    <a:p>
                      <a:pPr marL="628650" lvl="1" indent="-171450">
                        <a:buFont typeface="Arial" pitchFamily="34" charset="0"/>
                        <a:buChar char="•"/>
                      </a:pPr>
                      <a:r>
                        <a:rPr lang="en-AU" sz="1400" u="none" baseline="0" dirty="0" smtClean="0">
                          <a:solidFill>
                            <a:srgbClr val="002060"/>
                          </a:solidFill>
                        </a:rPr>
                        <a:t>‘Advertising’: what media will grab target audience attention? What message structure will be most influential? What format?</a:t>
                      </a:r>
                    </a:p>
                    <a:p>
                      <a:pPr marL="628650" lvl="1" indent="-171450">
                        <a:buFont typeface="Arial" pitchFamily="34" charset="0"/>
                        <a:buChar char="•"/>
                      </a:pPr>
                      <a:r>
                        <a:rPr lang="en-AU" sz="1400" dirty="0" smtClean="0"/>
                        <a:t>‘Personal</a:t>
                      </a:r>
                      <a:r>
                        <a:rPr lang="en-AU" sz="1400" baseline="0" dirty="0" smtClean="0"/>
                        <a:t> selling’: understand the client, build a trusting relationship, present findings, deal with objections, follow-up.</a:t>
                      </a:r>
                      <a:endParaRPr lang="en-AU" sz="1400" dirty="0" smtClean="0"/>
                    </a:p>
                    <a:p>
                      <a:pPr marL="628650" lvl="1" indent="-171450">
                        <a:buFont typeface="Arial" pitchFamily="34" charset="0"/>
                        <a:buChar char="•"/>
                      </a:pPr>
                      <a:r>
                        <a:rPr lang="en-AU" sz="1400" dirty="0" smtClean="0"/>
                        <a:t>‘Marketing intermediaries’: a</a:t>
                      </a:r>
                      <a:r>
                        <a:rPr lang="en-AU" sz="1400" u="none" baseline="0" dirty="0" smtClean="0">
                          <a:solidFill>
                            <a:srgbClr val="002060"/>
                          </a:solidFill>
                        </a:rPr>
                        <a:t>re there internal ‘champions’ you can use?</a:t>
                      </a:r>
                    </a:p>
                    <a:p>
                      <a:pPr marL="628650" lvl="1" indent="-171450">
                        <a:buFont typeface="Arial" pitchFamily="34" charset="0"/>
                        <a:buChar char="•"/>
                      </a:pPr>
                      <a:r>
                        <a:rPr lang="en-AU" sz="1400" baseline="0" dirty="0" smtClean="0"/>
                        <a:t>Consider </a:t>
                      </a:r>
                      <a:r>
                        <a:rPr lang="en-AU" sz="1400" u="sng" baseline="0" dirty="0" smtClean="0"/>
                        <a:t>factors that influence adoption </a:t>
                      </a:r>
                      <a:r>
                        <a:rPr lang="en-AU" sz="1400" baseline="0" dirty="0" smtClean="0"/>
                        <a:t>in presenting recommendations: relative advantage, compatibility, complexity, trialability, observability.</a:t>
                      </a:r>
                    </a:p>
                    <a:p>
                      <a:pPr marL="457200" lvl="1" indent="0">
                        <a:buFont typeface="Arial" pitchFamily="34" charset="0"/>
                        <a:buNone/>
                      </a:pPr>
                      <a:endParaRPr lang="en-AU" sz="1400" baseline="0" dirty="0" smtClean="0"/>
                    </a:p>
                  </a:txBody>
                  <a:tcPr/>
                </a:tc>
              </a:tr>
            </a:tbl>
          </a:graphicData>
        </a:graphic>
      </p:graphicFrame>
      <p:sp>
        <p:nvSpPr>
          <p:cNvPr id="4" name="Slide Number Placeholder 3"/>
          <p:cNvSpPr>
            <a:spLocks noGrp="1"/>
          </p:cNvSpPr>
          <p:nvPr>
            <p:ph type="sldNum" sz="quarter" idx="10"/>
          </p:nvPr>
        </p:nvSpPr>
        <p:spPr/>
        <p:txBody>
          <a:bodyPr/>
          <a:lstStyle/>
          <a:p>
            <a:fld id="{BDD20264-7672-48B3-8FE5-E0FBA945C00B}" type="slidenum">
              <a:rPr lang="en-AU" smtClean="0"/>
              <a:pPr/>
              <a:t>9</a:t>
            </a:fld>
            <a:endParaRPr lang="en-AU" dirty="0"/>
          </a:p>
        </p:txBody>
      </p:sp>
    </p:spTree>
    <p:extLst>
      <p:ext uri="{BB962C8B-B14F-4D97-AF65-F5344CB8AC3E}">
        <p14:creationId xmlns:p14="http://schemas.microsoft.com/office/powerpoint/2010/main" val="1035139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_ARTD_2011">
  <a:themeElements>
    <a:clrScheme name="Default Design 1">
      <a:dk1>
        <a:srgbClr val="00215B"/>
      </a:dk1>
      <a:lt1>
        <a:srgbClr val="FFFFFF"/>
      </a:lt1>
      <a:dk2>
        <a:srgbClr val="A69500"/>
      </a:dk2>
      <a:lt2>
        <a:srgbClr val="B2B2B2"/>
      </a:lt2>
      <a:accent1>
        <a:srgbClr val="A69500"/>
      </a:accent1>
      <a:accent2>
        <a:srgbClr val="00215B"/>
      </a:accent2>
      <a:accent3>
        <a:srgbClr val="FFFFFF"/>
      </a:accent3>
      <a:accent4>
        <a:srgbClr val="001B4C"/>
      </a:accent4>
      <a:accent5>
        <a:srgbClr val="D0C8AA"/>
      </a:accent5>
      <a:accent6>
        <a:srgbClr val="001D52"/>
      </a:accent6>
      <a:hlink>
        <a:srgbClr val="E4DAAC"/>
      </a:hlink>
      <a:folHlink>
        <a:srgbClr val="003492"/>
      </a:folHlink>
    </a:clrScheme>
    <a:fontScheme name="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215B"/>
        </a:dk1>
        <a:lt1>
          <a:srgbClr val="FFFFFF"/>
        </a:lt1>
        <a:dk2>
          <a:srgbClr val="A69500"/>
        </a:dk2>
        <a:lt2>
          <a:srgbClr val="B2B2B2"/>
        </a:lt2>
        <a:accent1>
          <a:srgbClr val="A69500"/>
        </a:accent1>
        <a:accent2>
          <a:srgbClr val="00215B"/>
        </a:accent2>
        <a:accent3>
          <a:srgbClr val="FFFFFF"/>
        </a:accent3>
        <a:accent4>
          <a:srgbClr val="001B4C"/>
        </a:accent4>
        <a:accent5>
          <a:srgbClr val="D0C8AA"/>
        </a:accent5>
        <a:accent6>
          <a:srgbClr val="001D52"/>
        </a:accent6>
        <a:hlink>
          <a:srgbClr val="E4DAAC"/>
        </a:hlink>
        <a:folHlink>
          <a:srgbClr val="003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Master_ARTD_2011</Template>
  <TotalTime>1095</TotalTime>
  <Words>3213</Words>
  <Application>Microsoft Office PowerPoint</Application>
  <PresentationFormat>A4 Paper (210x297 mm)</PresentationFormat>
  <Paragraphs>394</Paragraphs>
  <Slides>28</Slides>
  <Notes>22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Master_ARTD_2011</vt:lpstr>
      <vt:lpstr>How effective communication can help evaluation achieve influence</vt:lpstr>
      <vt:lpstr>Overview</vt:lpstr>
      <vt:lpstr>The problem</vt:lpstr>
      <vt:lpstr>Why marketing?</vt:lpstr>
      <vt:lpstr>A marketing problem</vt:lpstr>
      <vt:lpstr>Marketing concepts</vt:lpstr>
      <vt:lpstr>Not this kind of marketing</vt:lpstr>
      <vt:lpstr>Marketing in evaluation</vt:lpstr>
      <vt:lpstr>Marketing in evaluation</vt:lpstr>
      <vt:lpstr>Example: Differentiated products</vt:lpstr>
      <vt:lpstr>Why communications?</vt:lpstr>
      <vt:lpstr>Communications concepts</vt:lpstr>
      <vt:lpstr>Communications models</vt:lpstr>
      <vt:lpstr>Communications models</vt:lpstr>
      <vt:lpstr>Communications models</vt:lpstr>
      <vt:lpstr>Communications concepts</vt:lpstr>
      <vt:lpstr>Communications concepts </vt:lpstr>
      <vt:lpstr>Communications in evaluation</vt:lpstr>
      <vt:lpstr>Communications in evaluation </vt:lpstr>
      <vt:lpstr>Example: Include your clients</vt:lpstr>
      <vt:lpstr>The concept of the ‘sticky’ idea</vt:lpstr>
      <vt:lpstr>Sticky ideas in the evaluation</vt:lpstr>
      <vt:lpstr>Sticky ideas in evaluation</vt:lpstr>
      <vt:lpstr>Example: Using visuals</vt:lpstr>
      <vt:lpstr>Key concepts</vt:lpstr>
      <vt:lpstr>Conclusions</vt:lpstr>
      <vt:lpstr>Contact details</vt:lpstr>
      <vt:lpstr>References</vt:lpstr>
    </vt:vector>
  </TitlesOfParts>
  <Company>MYCOMPANY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Verstege</dc:creator>
  <cp:lastModifiedBy>system administrator</cp:lastModifiedBy>
  <cp:revision>114</cp:revision>
  <dcterms:created xsi:type="dcterms:W3CDTF">2011-08-13T03:46:13Z</dcterms:created>
  <dcterms:modified xsi:type="dcterms:W3CDTF">2011-09-01T23:36:07Z</dcterms:modified>
  <cp:category>Master_Powerpoint</cp:category>
</cp:coreProperties>
</file>