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5987-431C-1342-BAB9-485C45D5FB06}" type="datetimeFigureOut">
              <a:rPr lang="en-US" smtClean="0"/>
              <a:t>11/6/11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31E2-38B3-5F47-B0DF-A8C3234FF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39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5987-431C-1342-BAB9-485C45D5FB06}" type="datetimeFigureOut">
              <a:rPr lang="en-US" smtClean="0"/>
              <a:t>11/6/11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31E2-38B3-5F47-B0DF-A8C3234FF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51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5987-431C-1342-BAB9-485C45D5FB06}" type="datetimeFigureOut">
              <a:rPr lang="en-US" smtClean="0"/>
              <a:t>11/6/11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31E2-38B3-5F47-B0DF-A8C3234FF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4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5987-431C-1342-BAB9-485C45D5FB06}" type="datetimeFigureOut">
              <a:rPr lang="en-US" smtClean="0"/>
              <a:t>11/6/11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31E2-38B3-5F47-B0DF-A8C3234FF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13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5987-431C-1342-BAB9-485C45D5FB06}" type="datetimeFigureOut">
              <a:rPr lang="en-US" smtClean="0"/>
              <a:t>11/6/11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31E2-38B3-5F47-B0DF-A8C3234FF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5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5987-431C-1342-BAB9-485C45D5FB06}" type="datetimeFigureOut">
              <a:rPr lang="en-US" smtClean="0"/>
              <a:t>11/6/11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31E2-38B3-5F47-B0DF-A8C3234FF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2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5987-431C-1342-BAB9-485C45D5FB06}" type="datetimeFigureOut">
              <a:rPr lang="en-US" smtClean="0"/>
              <a:t>11/6/11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31E2-38B3-5F47-B0DF-A8C3234FF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7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5987-431C-1342-BAB9-485C45D5FB06}" type="datetimeFigureOut">
              <a:rPr lang="en-US" smtClean="0"/>
              <a:t>11/6/11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31E2-38B3-5F47-B0DF-A8C3234FF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4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5987-431C-1342-BAB9-485C45D5FB06}" type="datetimeFigureOut">
              <a:rPr lang="en-US" smtClean="0"/>
              <a:t>11/6/11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31E2-38B3-5F47-B0DF-A8C3234FF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5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5987-431C-1342-BAB9-485C45D5FB06}" type="datetimeFigureOut">
              <a:rPr lang="en-US" smtClean="0"/>
              <a:t>11/6/11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31E2-38B3-5F47-B0DF-A8C3234FF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7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5987-431C-1342-BAB9-485C45D5FB06}" type="datetimeFigureOut">
              <a:rPr lang="en-US" smtClean="0"/>
              <a:t>11/6/11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31E2-38B3-5F47-B0DF-A8C3234FF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2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05987-431C-1342-BAB9-485C45D5FB06}" type="datetimeFigureOut">
              <a:rPr lang="en-US" smtClean="0"/>
              <a:t>11/6/11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531E2-38B3-5F47-B0DF-A8C3234FF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3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Paragraphs and Rich Formatting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ts val="2000"/>
              </a:lnSpc>
              <a:spcBef>
                <a:spcPts val="180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charset="2"/>
              <a:buChar char="✭"/>
            </a:pPr>
            <a:r>
              <a:rPr lang="en-US" sz="2000" dirty="0"/>
              <a:t>The Paragraphs and Rich Formatting portion of the </a:t>
            </a:r>
            <a:r>
              <a:rPr lang="en-US" sz="2000" dirty="0" err="1"/>
              <a:t>DrawingML</a:t>
            </a:r>
            <a:r>
              <a:rPr lang="en-US" sz="2000" dirty="0"/>
              <a:t> framework stores text and related </a:t>
            </a:r>
            <a:r>
              <a:rPr lang="en-US" sz="2000" dirty="0" smtClean="0"/>
              <a:t>formatting information </a:t>
            </a:r>
            <a:r>
              <a:rPr lang="en-US" sz="2000" dirty="0"/>
              <a:t>for a text body contained within a shape. Formatting for text within a shape can be broken </a:t>
            </a:r>
            <a:r>
              <a:rPr lang="en-US" sz="2000" dirty="0" smtClean="0"/>
              <a:t>down </a:t>
            </a:r>
            <a:r>
              <a:rPr lang="en-US" sz="2000" dirty="0"/>
              <a:t>into three levels of precision, namely body, paragraph, and run formatting properties</a:t>
            </a:r>
            <a:r>
              <a:rPr lang="en-US" sz="2000" dirty="0" smtClean="0"/>
              <a:t>.</a:t>
            </a:r>
          </a:p>
          <a:p>
            <a:pPr>
              <a:lnSpc>
                <a:spcPts val="3000"/>
              </a:lnSpc>
              <a:spcBef>
                <a:spcPts val="1800"/>
              </a:spcBef>
              <a:spcAft>
                <a:spcPts val="600"/>
              </a:spcAft>
              <a:buClr>
                <a:schemeClr val="tx2"/>
              </a:buClr>
              <a:buFont typeface="Wingdings" charset="2"/>
              <a:buChar char="✭"/>
            </a:pPr>
            <a:r>
              <a:rPr lang="en-US" sz="2000" dirty="0"/>
              <a:t>Body </a:t>
            </a:r>
            <a:r>
              <a:rPr lang="en-US" sz="2000" dirty="0" smtClean="0"/>
              <a:t>Formatting</a:t>
            </a:r>
          </a:p>
          <a:p>
            <a:pPr lvl="1">
              <a:lnSpc>
                <a:spcPts val="3000"/>
              </a:lnSpc>
              <a:spcBef>
                <a:spcPts val="1800"/>
              </a:spcBef>
              <a:spcAft>
                <a:spcPts val="600"/>
              </a:spcAft>
              <a:buClr>
                <a:schemeClr val="tx2"/>
              </a:buClr>
              <a:buFont typeface="Wingdings" charset="2"/>
              <a:buChar char="✭"/>
            </a:pPr>
            <a:r>
              <a:rPr lang="en-US" sz="1600" dirty="0" smtClean="0"/>
              <a:t>Being </a:t>
            </a:r>
            <a:r>
              <a:rPr lang="en-US" sz="1600" dirty="0"/>
              <a:t>the highest level of formatting available within a shape, the body properties allow for the manipulation </a:t>
            </a:r>
            <a:r>
              <a:rPr lang="en-US" sz="1600" dirty="0" smtClean="0"/>
              <a:t>of the </a:t>
            </a:r>
            <a:r>
              <a:rPr lang="en-US" sz="1600" dirty="0"/>
              <a:t>text area as a whole. This means that all paragraphs and runs of text for the shape in question would </a:t>
            </a:r>
            <a:r>
              <a:rPr lang="en-US" sz="1600" dirty="0" smtClean="0"/>
              <a:t>be </a:t>
            </a:r>
            <a:r>
              <a:rPr lang="en-US" sz="1600" dirty="0"/>
              <a:t>encompassed within here and, therefore, follow the text body style defined here</a:t>
            </a:r>
            <a:r>
              <a:rPr lang="en-US" sz="1600" dirty="0" smtClean="0"/>
              <a:t>.</a:t>
            </a:r>
          </a:p>
          <a:p>
            <a:pPr>
              <a:lnSpc>
                <a:spcPts val="3000"/>
              </a:lnSpc>
              <a:spcBef>
                <a:spcPts val="1800"/>
              </a:spcBef>
              <a:spcAft>
                <a:spcPts val="600"/>
              </a:spcAft>
              <a:buClr>
                <a:schemeClr val="tx2"/>
              </a:buClr>
              <a:buFont typeface="Wingdings" charset="2"/>
              <a:buChar char="✭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Verdana"/>
                <a:cs typeface="Verdana"/>
              </a:rPr>
              <a:t>A</a:t>
            </a:r>
            <a:r>
              <a:rPr lang="en-US" sz="2800" dirty="0" smtClean="0">
                <a:latin typeface="Verdana"/>
                <a:cs typeface="Verdana"/>
              </a:rPr>
              <a:t> </a:t>
            </a:r>
            <a:r>
              <a:rPr lang="en-US" sz="2800" i="1" dirty="0" smtClean="0">
                <a:latin typeface="Verdana"/>
                <a:cs typeface="Verdana"/>
              </a:rPr>
              <a:t>quick</a:t>
            </a:r>
            <a:r>
              <a:rPr lang="en-US" sz="2800" dirty="0" smtClean="0">
                <a:latin typeface="Verdana"/>
                <a:cs typeface="Verdana"/>
              </a:rPr>
              <a:t> </a:t>
            </a: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  <a:latin typeface="Verdana"/>
                <a:cs typeface="Verdana"/>
              </a:rPr>
              <a:t>brown</a:t>
            </a:r>
            <a:r>
              <a:rPr lang="en-US" sz="2800" dirty="0" smtClean="0">
                <a:latin typeface="Verdana"/>
                <a:cs typeface="Verdana"/>
              </a:rPr>
              <a:t> </a:t>
            </a:r>
            <a:r>
              <a:rPr lang="en-US" sz="4700" dirty="0" smtClean="0">
                <a:latin typeface="Verdana"/>
                <a:cs typeface="Verdana"/>
              </a:rPr>
              <a:t>fox</a:t>
            </a:r>
            <a:r>
              <a:rPr lang="en-US" sz="2800" dirty="0" smtClean="0">
                <a:latin typeface="Verdana"/>
                <a:cs typeface="Verdana"/>
              </a:rPr>
              <a:t> </a:t>
            </a:r>
            <a:r>
              <a:rPr lang="en-US" sz="2800" b="1" i="1" baseline="30000" dirty="0" smtClean="0">
                <a:latin typeface="Verdana"/>
                <a:cs typeface="Verdana"/>
              </a:rPr>
              <a:t>jumped</a:t>
            </a:r>
            <a:r>
              <a:rPr lang="en-US" sz="2800" dirty="0" smtClean="0">
                <a:latin typeface="Verdana"/>
                <a:cs typeface="Verdana"/>
              </a:rPr>
              <a:t> </a:t>
            </a:r>
            <a:r>
              <a:rPr lang="en-US" sz="2800" u="sng" dirty="0" smtClean="0">
                <a:latin typeface="Andale Mono"/>
                <a:cs typeface="Andale Mono"/>
              </a:rPr>
              <a:t>over</a:t>
            </a:r>
            <a:r>
              <a:rPr lang="en-US" sz="2800" dirty="0" smtClean="0">
                <a:latin typeface="Verdana"/>
                <a:cs typeface="Verdana"/>
              </a:rPr>
              <a:t> </a:t>
            </a:r>
            <a:r>
              <a:rPr lang="en-US" sz="2800" b="1" i="1" u="sng" strike="sngStrike" dirty="0" smtClean="0">
                <a:solidFill>
                  <a:srgbClr val="660066"/>
                </a:solidFill>
                <a:latin typeface="Verdana"/>
                <a:cs typeface="Verdana"/>
              </a:rPr>
              <a:t>a lazy </a:t>
            </a:r>
            <a:r>
              <a:rPr lang="en-US" sz="2800" baseline="-25000" dirty="0" smtClean="0">
                <a:latin typeface="Verdana"/>
                <a:cs typeface="Verdana"/>
              </a:rPr>
              <a:t>dog</a:t>
            </a:r>
            <a:endParaRPr lang="en-US" sz="2800" baseline="-25000" dirty="0">
              <a:latin typeface="Verdana"/>
              <a:cs typeface="Verdana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1775044" y="6157207"/>
            <a:ext cx="1317844" cy="484632"/>
          </a:xfrm>
          <a:prstGeom prst="rightArrow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64520" y="6072343"/>
            <a:ext cx="1298812" cy="569496"/>
          </a:xfrm>
          <a:prstGeom prst="ellipse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</a:t>
            </a:r>
            <a:endParaRPr lang="en-US" dirty="0"/>
          </a:p>
        </p:txBody>
      </p:sp>
      <p:sp>
        <p:nvSpPr>
          <p:cNvPr id="12" name="Left Arrow 11"/>
          <p:cNvSpPr/>
          <p:nvPr/>
        </p:nvSpPr>
        <p:spPr>
          <a:xfrm>
            <a:off x="5296268" y="6157207"/>
            <a:ext cx="1313243" cy="484632"/>
          </a:xfrm>
          <a:prstGeom prst="leftArrow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95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124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Paragraphs and Rich Formatting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Paragraphs and Rich Formatting</dc:title>
  <dc:creator>Yegor Kozlov</dc:creator>
  <cp:lastModifiedBy>Yegor Kozlov</cp:lastModifiedBy>
  <cp:revision>12</cp:revision>
  <dcterms:created xsi:type="dcterms:W3CDTF">2011-11-04T20:00:02Z</dcterms:created>
  <dcterms:modified xsi:type="dcterms:W3CDTF">2011-11-06T14:40:37Z</dcterms:modified>
</cp:coreProperties>
</file>