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</p:sldMasterIdLst>
  <p:notesMasterIdLst>
    <p:notesMasterId r:id="rId26"/>
  </p:notesMasterIdLst>
  <p:handoutMasterIdLst>
    <p:handoutMasterId r:id="rId27"/>
  </p:handoutMasterIdLst>
  <p:sldIdLst>
    <p:sldId id="359" r:id="rId10"/>
    <p:sldId id="360" r:id="rId11"/>
    <p:sldId id="361" r:id="rId12"/>
    <p:sldId id="363" r:id="rId13"/>
    <p:sldId id="362" r:id="rId14"/>
    <p:sldId id="364" r:id="rId15"/>
    <p:sldId id="365" r:id="rId16"/>
    <p:sldId id="350" r:id="rId17"/>
    <p:sldId id="366" r:id="rId18"/>
    <p:sldId id="367" r:id="rId19"/>
    <p:sldId id="368" r:id="rId20"/>
    <p:sldId id="357" r:id="rId21"/>
    <p:sldId id="369" r:id="rId22"/>
    <p:sldId id="370" r:id="rId23"/>
    <p:sldId id="371" r:id="rId24"/>
    <p:sldId id="372" r:id="rId25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Smith" initials="ES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0202"/>
    <a:srgbClr val="C60036"/>
    <a:srgbClr val="ACACAC"/>
    <a:srgbClr val="867F7C"/>
    <a:srgbClr val="AD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6996" autoAdjust="0"/>
  </p:normalViewPr>
  <p:slideViewPr>
    <p:cSldViewPr>
      <p:cViewPr>
        <p:scale>
          <a:sx n="104" d="100"/>
          <a:sy n="104" d="100"/>
        </p:scale>
        <p:origin x="-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26" y="-84"/>
      </p:cViewPr>
      <p:guideLst>
        <p:guide orient="horz" pos="2931"/>
        <p:guide pos="221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autoTitleDeleted val="1"/>
    <c:plotArea>
      <c:layout/>
      <c:barChart>
        <c:barDir val="col"/>
        <c:grouping val="percentStacked"/>
        <c:ser>
          <c:idx val="0"/>
          <c:order val="0"/>
          <c:tx>
            <c:strRef>
              <c:f>'Sheet1'!$B$1</c:f>
              <c:strCache>
                <c:ptCount val="1"/>
                <c:pt idx="0">
                  <c:v>Less than HS</c:v>
                </c:pt>
              </c:strCache>
            </c:strRef>
          </c:tx>
          <c:dLbls>
            <c:showVal val="1"/>
          </c:dLbls>
          <c:cat>
            <c:strRef>
              <c:f>'Sheet1'!$A$2:$A$6</c:f>
              <c:strCache>
                <c:ptCount val="5"/>
                <c:pt idx="0">
                  <c:v>African American</c:v>
                </c:pt>
                <c:pt idx="1">
                  <c:v>Asian American</c:v>
                </c:pt>
                <c:pt idx="2">
                  <c:v>Latino/a</c:v>
                </c:pt>
                <c:pt idx="3">
                  <c:v>Native American</c:v>
                </c:pt>
                <c:pt idx="4">
                  <c:v>White</c:v>
                </c:pt>
              </c:strCache>
            </c:strRef>
          </c:cat>
          <c:val>
            <c:numRef>
              <c:f>'Sheet1'!$B$2:$B$6</c:f>
              <c:numCache>
                <c:formatCode>General</c:formatCode>
                <c:ptCount val="5"/>
                <c:pt idx="0">
                  <c:v>26</c:v>
                </c:pt>
                <c:pt idx="1">
                  <c:v>7</c:v>
                </c:pt>
                <c:pt idx="2">
                  <c:v>28</c:v>
                </c:pt>
                <c:pt idx="3">
                  <c:v>31</c:v>
                </c:pt>
                <c:pt idx="4">
                  <c:v>13</c:v>
                </c:pt>
              </c:numCache>
            </c:numRef>
          </c: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HS Diploma / GED</c:v>
                </c:pt>
              </c:strCache>
            </c:strRef>
          </c:tx>
          <c:dLbls>
            <c:showVal val="1"/>
          </c:dLbls>
          <c:cat>
            <c:strRef>
              <c:f>'Sheet1'!$A$2:$A$6</c:f>
              <c:strCache>
                <c:ptCount val="5"/>
                <c:pt idx="0">
                  <c:v>African American</c:v>
                </c:pt>
                <c:pt idx="1">
                  <c:v>Asian American</c:v>
                </c:pt>
                <c:pt idx="2">
                  <c:v>Latino/a</c:v>
                </c:pt>
                <c:pt idx="3">
                  <c:v>Native American</c:v>
                </c:pt>
                <c:pt idx="4">
                  <c:v>White</c:v>
                </c:pt>
              </c:strCache>
            </c:strRef>
          </c:cat>
          <c:val>
            <c:numRef>
              <c:f>'Sheet1'!$C$2:$C$6</c:f>
              <c:numCache>
                <c:formatCode>General</c:formatCode>
                <c:ptCount val="5"/>
                <c:pt idx="0">
                  <c:v>30</c:v>
                </c:pt>
                <c:pt idx="1">
                  <c:v>11</c:v>
                </c:pt>
                <c:pt idx="2">
                  <c:v>28</c:v>
                </c:pt>
                <c:pt idx="3">
                  <c:v>33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'Sheet1'!$D$1</c:f>
              <c:strCache>
                <c:ptCount val="1"/>
                <c:pt idx="0">
                  <c:v>College Enrollment</c:v>
                </c:pt>
              </c:strCache>
            </c:strRef>
          </c:tx>
          <c:dLbls>
            <c:showVal val="1"/>
          </c:dLbls>
          <c:cat>
            <c:strRef>
              <c:f>'Sheet1'!$A$2:$A$6</c:f>
              <c:strCache>
                <c:ptCount val="5"/>
                <c:pt idx="0">
                  <c:v>African American</c:v>
                </c:pt>
                <c:pt idx="1">
                  <c:v>Asian American</c:v>
                </c:pt>
                <c:pt idx="2">
                  <c:v>Latino/a</c:v>
                </c:pt>
                <c:pt idx="3">
                  <c:v>Native American</c:v>
                </c:pt>
                <c:pt idx="4">
                  <c:v>White</c:v>
                </c:pt>
              </c:strCache>
            </c:strRef>
          </c:cat>
          <c:val>
            <c:numRef>
              <c:f>'Sheet1'!$D$2:$D$6</c:f>
              <c:numCache>
                <c:formatCode>General</c:formatCode>
                <c:ptCount val="5"/>
                <c:pt idx="0">
                  <c:v>37</c:v>
                </c:pt>
                <c:pt idx="1">
                  <c:v>62</c:v>
                </c:pt>
                <c:pt idx="2">
                  <c:v>37</c:v>
                </c:pt>
                <c:pt idx="3">
                  <c:v>30</c:v>
                </c:pt>
                <c:pt idx="4">
                  <c:v>51</c:v>
                </c:pt>
              </c:numCache>
            </c:numRef>
          </c:val>
        </c:ser>
        <c:ser>
          <c:idx val="3"/>
          <c:order val="3"/>
          <c:tx>
            <c:strRef>
              <c:f>'Sheet1'!$E$1</c:f>
              <c:strCache>
                <c:ptCount val="1"/>
                <c:pt idx="0">
                  <c:v>Degree Attained</c:v>
                </c:pt>
              </c:strCache>
            </c:strRef>
          </c:tx>
          <c:dLbls>
            <c:showVal val="1"/>
          </c:dLbls>
          <c:cat>
            <c:strRef>
              <c:f>'Sheet1'!$A$2:$A$6</c:f>
              <c:strCache>
                <c:ptCount val="5"/>
                <c:pt idx="0">
                  <c:v>African American</c:v>
                </c:pt>
                <c:pt idx="1">
                  <c:v>Asian American</c:v>
                </c:pt>
                <c:pt idx="2">
                  <c:v>Latino/a</c:v>
                </c:pt>
                <c:pt idx="3">
                  <c:v>Native American</c:v>
                </c:pt>
                <c:pt idx="4">
                  <c:v>White</c:v>
                </c:pt>
              </c:strCache>
            </c:strRef>
          </c:cat>
          <c:val>
            <c:numRef>
              <c:f>'Sheet1'!$E$2:$E$6</c:f>
              <c:numCache>
                <c:formatCode>General</c:formatCode>
                <c:ptCount val="5"/>
                <c:pt idx="0">
                  <c:v>6</c:v>
                </c:pt>
                <c:pt idx="1">
                  <c:v>20</c:v>
                </c:pt>
                <c:pt idx="2">
                  <c:v>7</c:v>
                </c:pt>
                <c:pt idx="3">
                  <c:v>6</c:v>
                </c:pt>
                <c:pt idx="4">
                  <c:v>14</c:v>
                </c:pt>
              </c:numCache>
            </c:numRef>
          </c:val>
        </c:ser>
        <c:gapWidth val="75"/>
        <c:overlap val="100"/>
        <c:axId val="74281344"/>
        <c:axId val="91256320"/>
      </c:barChart>
      <c:catAx>
        <c:axId val="74281344"/>
        <c:scaling>
          <c:orientation val="minMax"/>
        </c:scaling>
        <c:axPos val="b"/>
        <c:majorTickMark val="none"/>
        <c:tickLblPos val="nextTo"/>
        <c:crossAx val="91256320"/>
        <c:crosses val="autoZero"/>
        <c:auto val="1"/>
        <c:lblAlgn val="ctr"/>
        <c:lblOffset val="100"/>
      </c:catAx>
      <c:valAx>
        <c:axId val="91256320"/>
        <c:scaling>
          <c:orientation val="minMax"/>
        </c:scaling>
        <c:axPos val="l"/>
        <c:majorGridlines/>
        <c:numFmt formatCode="0%" sourceLinked="1"/>
        <c:majorTickMark val="none"/>
        <c:tickLblPos val="nextTo"/>
        <c:spPr>
          <a:ln w="9525">
            <a:noFill/>
          </a:ln>
        </c:spPr>
        <c:crossAx val="7428134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2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'Sheet1'!$B$1</c:f>
              <c:strCache>
                <c:ptCount val="1"/>
                <c:pt idx="0">
                  <c:v>Less than HS</c:v>
                </c:pt>
              </c:strCache>
            </c:strRef>
          </c:tx>
          <c:dLbls>
            <c:showVal val="1"/>
          </c:dLbls>
          <c:cat>
            <c:numRef>
              <c:f>'Sheet1'!$A$2:$A$3</c:f>
              <c:numCache>
                <c:formatCode>General</c:formatCode>
                <c:ptCount val="2"/>
                <c:pt idx="0">
                  <c:v>2000</c:v>
                </c:pt>
                <c:pt idx="1">
                  <c:v>2008</c:v>
                </c:pt>
              </c:numCache>
            </c:numRef>
          </c:cat>
          <c:val>
            <c:numRef>
              <c:f>'Sheet1'!$B$2:$B$3</c:f>
              <c:numCache>
                <c:formatCode>General</c:formatCode>
                <c:ptCount val="2"/>
                <c:pt idx="0">
                  <c:v>34</c:v>
                </c:pt>
                <c:pt idx="1">
                  <c:v>26</c:v>
                </c:pt>
              </c:numCache>
            </c:numRef>
          </c: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HS Diploma / GED</c:v>
                </c:pt>
              </c:strCache>
            </c:strRef>
          </c:tx>
          <c:dLbls>
            <c:showVal val="1"/>
          </c:dLbls>
          <c:cat>
            <c:numRef>
              <c:f>'Sheet1'!$A$2:$A$3</c:f>
              <c:numCache>
                <c:formatCode>General</c:formatCode>
                <c:ptCount val="2"/>
                <c:pt idx="0">
                  <c:v>2000</c:v>
                </c:pt>
                <c:pt idx="1">
                  <c:v>2008</c:v>
                </c:pt>
              </c:numCache>
            </c:numRef>
          </c:cat>
          <c:val>
            <c:numRef>
              <c:f>'Sheet1'!$C$2:$C$3</c:f>
              <c:numCache>
                <c:formatCode>General</c:formatCode>
                <c:ptCount val="2"/>
                <c:pt idx="0">
                  <c:v>29</c:v>
                </c:pt>
                <c:pt idx="1">
                  <c:v>30</c:v>
                </c:pt>
              </c:numCache>
            </c:numRef>
          </c:val>
        </c:ser>
        <c:ser>
          <c:idx val="2"/>
          <c:order val="2"/>
          <c:tx>
            <c:strRef>
              <c:f>'Sheet1'!$D$1</c:f>
              <c:strCache>
                <c:ptCount val="1"/>
                <c:pt idx="0">
                  <c:v>College Enrollment</c:v>
                </c:pt>
              </c:strCache>
            </c:strRef>
          </c:tx>
          <c:dLbls>
            <c:showVal val="1"/>
          </c:dLbls>
          <c:cat>
            <c:numRef>
              <c:f>'Sheet1'!$A$2:$A$3</c:f>
              <c:numCache>
                <c:formatCode>General</c:formatCode>
                <c:ptCount val="2"/>
                <c:pt idx="0">
                  <c:v>2000</c:v>
                </c:pt>
                <c:pt idx="1">
                  <c:v>2008</c:v>
                </c:pt>
              </c:numCache>
            </c:numRef>
          </c:cat>
          <c:val>
            <c:numRef>
              <c:f>'Sheet1'!$D$2:$D$3</c:f>
              <c:numCache>
                <c:formatCode>General</c:formatCode>
                <c:ptCount val="2"/>
                <c:pt idx="0">
                  <c:v>32</c:v>
                </c:pt>
                <c:pt idx="1">
                  <c:v>37</c:v>
                </c:pt>
              </c:numCache>
            </c:numRef>
          </c:val>
        </c:ser>
        <c:ser>
          <c:idx val="3"/>
          <c:order val="3"/>
          <c:tx>
            <c:strRef>
              <c:f>'Sheet1'!$E$1</c:f>
              <c:strCache>
                <c:ptCount val="1"/>
                <c:pt idx="0">
                  <c:v>Degree Attainment</c:v>
                </c:pt>
              </c:strCache>
            </c:strRef>
          </c:tx>
          <c:dLbls>
            <c:showVal val="1"/>
          </c:dLbls>
          <c:cat>
            <c:numRef>
              <c:f>'Sheet1'!$A$2:$A$3</c:f>
              <c:numCache>
                <c:formatCode>General</c:formatCode>
                <c:ptCount val="2"/>
                <c:pt idx="0">
                  <c:v>2000</c:v>
                </c:pt>
                <c:pt idx="1">
                  <c:v>2008</c:v>
                </c:pt>
              </c:numCache>
            </c:numRef>
          </c:cat>
          <c:val>
            <c:numRef>
              <c:f>'Sheet1'!$E$2:$E$3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gapWidth val="75"/>
        <c:axId val="91415680"/>
        <c:axId val="91417216"/>
      </c:barChart>
      <c:catAx>
        <c:axId val="91415680"/>
        <c:scaling>
          <c:orientation val="minMax"/>
        </c:scaling>
        <c:axPos val="b"/>
        <c:numFmt formatCode="General" sourceLinked="1"/>
        <c:majorTickMark val="none"/>
        <c:tickLblPos val="nextTo"/>
        <c:crossAx val="91417216"/>
        <c:crosses val="autoZero"/>
        <c:auto val="1"/>
        <c:lblAlgn val="ctr"/>
        <c:lblOffset val="100"/>
      </c:catAx>
      <c:valAx>
        <c:axId val="914172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9141568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40788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2912"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005223-9BC0-4CD0-85F6-2DD098FFF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050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>
            <a:lvl1pPr algn="r"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6675" cy="41862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defTabSz="932912" eaLnBrk="0" hangingPunct="0">
              <a:defRPr sz="12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4" rIns="93269" bIns="46634" numCol="1" anchor="b" anchorCtr="0" compatLnSpc="1">
            <a:prstTxWarp prst="textNoShape">
              <a:avLst/>
            </a:prstTxWarp>
          </a:bodyPr>
          <a:lstStyle>
            <a:lvl1pPr algn="r" defTabSz="932912" eaLnBrk="0" hangingPunct="0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B50C399-29FE-4834-8549-2881593A58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5095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2060EE86-561F-4B3E-82F6-9C7006FA3749}" type="slidenum">
              <a:rPr lang="en-US">
                <a:solidFill>
                  <a:prstClr val="black"/>
                </a:solidFill>
                <a:cs typeface="Arial" charset="0"/>
              </a:rPr>
              <a:pPr defTabSz="931863"/>
              <a:t>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1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780BA044-CA48-4D29-AEA7-2372576E3C07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10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00A990D9-A1B1-41FC-96B9-E462CBA2E36C}" type="slidenum">
              <a:rPr lang="en-US">
                <a:solidFill>
                  <a:prstClr val="black"/>
                </a:solidFill>
                <a:cs typeface="Arial" charset="0"/>
              </a:rPr>
              <a:pPr defTabSz="931863"/>
              <a:t>11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12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13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14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15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16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72ACD62D-8665-47B6-A1B4-658A38AC66A2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2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pPr eaLnBrk="1" hangingPunct="1"/>
            <a:endParaRPr lang="en-US" sz="10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31863"/>
            <a:fld id="{51810C18-4130-4348-8BFE-8849C8E8AFE4}" type="slidenum">
              <a:rPr lang="en-US">
                <a:solidFill>
                  <a:prstClr val="black"/>
                </a:solidFill>
                <a:cs typeface="Arial" charset="0"/>
              </a:rPr>
              <a:pPr defTabSz="931863"/>
              <a:t>3</a:t>
            </a:fld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1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B8D8AC6C-8682-42FA-9D3E-2B241739B64E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4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B94192F1-1B30-4CE1-AD44-FECF80B3F830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72ACD62D-8665-47B6-A1B4-658A38AC66A2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6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pPr eaLnBrk="1" hangingPunct="1"/>
            <a:endParaRPr lang="en-US" sz="10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72ACD62D-8665-47B6-A1B4-658A38AC66A2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7</a:t>
            </a:fld>
            <a:endParaRPr lang="en-US" sz="1200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pPr eaLnBrk="1" hangingPunct="1"/>
            <a:endParaRPr lang="en-US" sz="10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99ACFD3F-7AE9-45BE-8296-D84D9D5EF413}" type="slidenum">
              <a:rPr lang="en-US" sz="1200"/>
              <a:pPr algn="r" defTabSz="966788" eaLnBrk="0" hangingPunct="0"/>
              <a:t>8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76688" y="8842375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48" tIns="46625" rIns="93248" bIns="46625" anchor="b"/>
          <a:lstStyle/>
          <a:p>
            <a:pPr algn="r" defTabSz="966788" eaLnBrk="0" hangingPunct="0"/>
            <a:fld id="{234CCD18-CFD8-422D-B34A-2F972781F327}" type="slidenum">
              <a:rPr lang="en-US" sz="1200" smtClean="0">
                <a:solidFill>
                  <a:prstClr val="black"/>
                </a:solidFill>
              </a:rPr>
              <a:pPr algn="r" defTabSz="966788" eaLnBrk="0" hangingPunct="0"/>
              <a:t>9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21188"/>
            <a:ext cx="5146675" cy="4351337"/>
          </a:xfrm>
          <a:noFill/>
        </p:spPr>
        <p:txBody>
          <a:bodyPr lIns="93248" tIns="46625" rIns="93248" bIns="46625"/>
          <a:lstStyle/>
          <a:p>
            <a:endParaRPr lang="en-US" dirty="0" smtClean="0">
              <a:latin typeface="Palatino Linotype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F658C-A6C9-495D-91AE-D56C42892B09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69D54-0445-46F7-9245-D0740BBA3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0F979-8F42-411D-804F-C601BDF8E007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7BAB3-586A-46ED-8A2F-F3D1C6892F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11476-9197-4F2A-B8E9-C2F19FAD02AD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2DC1-6AD6-4167-8D52-669D17613F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CB126-1DF8-46EF-8722-6D6D3379BA0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A401-554B-409A-9FC0-995B3BE3B5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CDCED-98FC-4CBE-BD05-21B55E55C4A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12B1-2B40-4B49-9F6E-F3C38DBD1D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17286-3A2B-4799-A09F-B026CB69DDA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C218-AD77-4548-82BE-44C5D6269C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265FB-B31B-43ED-871D-074CE28B1F7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CE0B-A36F-4856-9B1D-72957D2583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45D1-163D-4081-8714-92201CAB210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A18E-727E-44DA-B21B-3A8D85749D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0C6A3-7D86-40DB-AC34-FF0363B3EDB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9B91-BF98-45C2-9980-2092B293B9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C6924-A812-492D-A878-2C564B229A4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9726E-1060-41D1-9EB5-A5248D9EAC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2DD71-ADB5-4483-B768-4D4802B4D08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1109-0143-42AA-B128-9A5417B0BB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597F9-BE08-433B-9C37-33DE5D1CB1D8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E055C-AF28-4DFE-8965-FB5489418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08A19-6609-4198-A8C6-8E39D0AD2D2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C0E4-872D-4B2B-A58C-05048E723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3AC2F-43A3-4827-92B2-69BC3A45D5B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853F2-2876-4EDC-8108-33B2F638E3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EEFAE-0C31-4462-A2A1-9489998F6C6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96D3F-8368-4716-8136-6F9CB7793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188B3-EEC5-4B8C-8478-85EF4FCECDF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5B1D-FC22-47E5-AD90-B85ACAE0AF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47BC-CAE1-4CAF-817D-5A9ABF7E755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76948-7B98-4340-94D9-51CC94BD23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8F69-15E2-479D-A7EB-C721F60AA7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0345-4FDA-431E-8298-7BB54C5B0E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F319A-6950-4016-A85B-6734BE05F3F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E8DF0-C10C-48F6-85C4-47DD7A1959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0296-9303-4FB8-9BDF-33CF78BA3B0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A5E3-3670-4ABB-BCCF-96A45828E8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FB136-DD71-4734-9BB5-D5CFBC37E7C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4B9A3-593F-4B1F-9E80-3A1B06412F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B042-3F39-4A4D-8B3A-23724294EE1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9FFF-9D70-4AD4-BD5F-2FB48B039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167A6-5207-4E1F-BA67-8559F826CCEA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27D16-A3FC-459D-A782-6D052DDDA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603B-B357-4AA7-8D97-2581472D6F8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6E1B-86F1-4C19-8519-CB7DC7E38C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8DB8-7C93-468D-942E-65EE117A25E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B025C-01A4-4731-918F-A86B7D1A94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F33D6-7FA4-4C03-A1B0-632777A75BD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8E3D0-F0B5-4166-8E88-D2EF9A8A02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14E95-3943-465B-AD13-9D6AE9218E2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0B584-2625-423F-B6AB-BA9688B809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6FB2-2090-4956-9DA0-1F0DDE874CF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A401-554B-409A-9FC0-995B3BE3B5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0EDBB-5E2D-44BA-9C94-FE5ABD28B0B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912B1-2B40-4B49-9F6E-F3C38DBD1D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E7A06-84DE-4152-960E-09E96F012B7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C218-AD77-4548-82BE-44C5D6269C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D998-6916-44CB-9A42-7BE6D4BD5B1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CE0B-A36F-4856-9B1D-72957D2583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E258-3F8F-41C1-9EB5-A4A65DF568A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A18E-727E-44DA-B21B-3A8D85749D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F29CC-9B38-4C43-BA0C-9E479E6FAAC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9B91-BF98-45C2-9980-2092B293B9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F513A-48E0-428C-8FAB-7D85BEB709C3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03997-06E0-4864-93C6-DEC4E29FA0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7230-9CA8-4FC2-AC34-3EB9A465EAC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9726E-1060-41D1-9EB5-A5248D9EAC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4CD26-B9DB-4701-8512-8E5A8A84E68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F1109-0143-42AA-B128-9A5417B0BB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CF586-AFA7-4E1B-AD7A-AFA01049EEC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C0E4-872D-4B2B-A58C-05048E7231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F070D-2B07-45D2-97D2-A0333EA6E40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853F2-2876-4EDC-8108-33B2F638E3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3E039-80F4-4284-85F7-B87D301A692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96D3F-8368-4716-8136-6F9CB7793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947-197A-495D-A798-124A909FB15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CB404-2BFA-42E1-B554-174576B00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3C704-367C-4162-B648-05A1EA2AE98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6987-C020-4F7E-8D62-2443188173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BA35D-CD97-4177-A261-1D74F3C106C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1996-44AA-47DA-AA01-B13E4314D7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1A4F8-8742-4AAE-B13E-FF4B32E6FE7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39BA5-10DD-45D5-98EB-DE16F5157C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5234-DAEC-407A-AA05-53AF08C617A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6B4A-AA2F-4684-BB2D-71170F05E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7656-4AAD-4C5A-AE31-D8AAB9C1828B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BAE7D-A9A6-4678-912D-5F8CECE81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C41A8-D8AC-40CE-B651-5911AD4D06D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F952-92A7-426B-8F60-12ABB7553A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32651-EC2A-4C56-84F9-D6B6EC5BAD9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382B4-7C7F-4961-89E6-8721202B8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973C6-9CA4-4AB2-A0DD-365AD113020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2562-4618-49F5-8BE6-073CFE20A6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4866C-2D46-4E19-83ED-DBF31C2A1FF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34FD9-D2C9-41BD-867B-81C2B41B53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F1CB0-8465-42A7-B1EA-3BC188BC3A9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D74F-9B2A-460E-8DEA-FB9D24C141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1A700-FD8F-4586-892C-86E35340F7D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5F41D-BA6C-4FE3-A764-CAC9A060B0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DB944-684C-4859-8F20-1F230BD2284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CB404-2BFA-42E1-B554-174576B00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41A64-CA25-4CA3-A93C-2ADEAB56DF3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6987-C020-4F7E-8D62-2443188173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630E8-B40C-49AA-871B-0CE3AC77A42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1996-44AA-47DA-AA01-B13E4314D7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9B1D-A1B5-4954-BFBB-052E82AFF6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39BA5-10DD-45D5-98EB-DE16F5157C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4E843-3F5A-4FEC-B664-5695D9712F26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058D5-D44A-4BA3-AB8B-F0CBB4224E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476D8-8E72-427E-AED3-ECF2640C8A1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6B4A-AA2F-4684-BB2D-71170F05E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2F5CE-FFC6-40C5-8EB1-137F67516B2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F952-92A7-426B-8F60-12ABB7553A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D6C2C-2492-41B5-8405-229868259E2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382B4-7C7F-4961-89E6-8721202B8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B224C-36A1-4DAC-A9B0-AB9D9416324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2562-4618-49F5-8BE6-073CFE20A6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F37F-B425-4AD1-B1EA-BD34EFC2F66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34FD9-D2C9-41BD-867B-81C2B41B53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F6647-70FE-4AE3-A8F4-3A92E0CEBD2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D74F-9B2A-460E-8DEA-FB9D24C141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BF866-B902-4360-AF37-C729810D925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5F41D-BA6C-4FE3-A764-CAC9A060B0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4A068-2457-44B2-B356-1349087F4FE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CB404-2BFA-42E1-B554-174576B00A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6EAD-2956-42AE-8158-D4DBCC4DE53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F6987-C020-4F7E-8D62-2443188173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E2B80-3507-420B-9096-DB15F17D8FF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1996-44AA-47DA-AA01-B13E4314D7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9264-AF90-4570-9BDB-4D44D7852DFF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F3D2F-6741-4022-9157-19A2277FB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4812C-C727-474A-B003-40577D88803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39BA5-10DD-45D5-98EB-DE16F5157C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A812B-BEF4-4392-82E2-33194D719ED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26B4A-AA2F-4684-BB2D-71170F05E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0B7EA-815B-4D89-AFB5-83087D42E65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F952-92A7-426B-8F60-12ABB7553A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D63A0-3E6C-4014-9216-530921D14E4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382B4-7C7F-4961-89E6-8721202B8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08CE0-C234-4AEA-9295-13C0835FD6A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2562-4618-49F5-8BE6-073CFE20A6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A3B7A-D90C-4794-8276-7BD6622C3A1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34FD9-D2C9-41BD-867B-81C2B41B53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641BD-BCEF-43F3-8887-88B9FAF9B51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D74F-9B2A-460E-8DEA-FB9D24C141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9CA6D-0E4D-498A-B686-74627575DC7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5F41D-BA6C-4FE3-A764-CAC9A060B0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F7F80-D9F1-4C9C-9B5A-596E0FD5254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7149-6EEB-40C4-8EC1-5183B81E08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39CCC-BDEB-491F-A8DF-B2FB3AF56B4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208DB-9248-46F2-B275-7BA5BFD04D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4F3CB-73C7-4212-900D-009A9C05F09E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491D5-EC73-413C-AC92-7FDF2B4B6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801AE-14F2-4D3B-A672-9ACE7974394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64883-F4F2-40F1-A45C-DAB468D918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38C28-0C4E-4446-A976-6CC89C5A869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D401A-9670-42B2-90F0-30EECAC3B9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08AE1-5883-4E58-8F54-34785B520F34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EFF6B-7632-457A-939C-D614B968A3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B324-4C89-4FB5-B906-1A303B192C7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E0B41-533E-46A7-B0AA-C9B1FCD2A5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5969-F8F4-445A-AE68-05F356BF84D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90D1-1594-4B72-AE05-C9E6164019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F123-C511-469D-90F8-E978D22DCFB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0B3E0-EC87-4101-B256-A7A9B3C364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1C8A2-A50A-4FD7-9559-6E64B5729EE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B8BCA-C880-44D9-B236-28489AD8B6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77391-9B78-4A20-8985-259DD9BCB5C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655A1-DF1C-4368-81B5-07933D1EFF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3BC60-9632-4702-A363-AFBD10D5A1B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81C7F-87DE-409B-B912-2BE3A8475C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3CD8D-B3EE-4975-87B6-32AFB7BFEDD2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C6561-8734-4DFA-B79A-889FFBDFDD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D07EF-8B4D-4C90-B893-E17A02D5FF7A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3BCF0-190F-481B-8FD8-23CC6BDB3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BDA00-A963-4DCE-BCA5-FE51D2BA685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18AF4-8641-48B9-BEEA-BAB5992139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BFD7-7BB2-4C8E-A1FE-3B623AA3BD30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DF28-091C-4053-A043-0066AAC102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9E48A-39ED-4D7D-A0AD-7EC8758E681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E0907-0FE8-47BB-A790-91FA0E075E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86362-F166-4DD1-BD80-0BCB2442828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07C85-BFEB-443D-B2AC-CBFEE813A9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489D0-F955-4E95-803E-9FDEB06038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9FB24-CB59-406E-903B-61CBE68E2A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1C22E-CA97-46EA-B73B-8589A896030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2AB2-6D67-46FE-BE99-EB6F392777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39E3-5B43-4002-885D-AEDDFD41296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899EB-F020-4E11-A10E-48D202BE69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A920-3C3A-4D01-866F-B1435714723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A0E5A-D166-40A6-AB46-9BA89F6662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C0014-AA76-4C36-A87B-BB021987E5F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F98A6-C828-4A99-8681-0D09BEAD66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4071A-20C5-4796-A019-950737EA0E1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25CE-1680-4986-A454-5A0B9B6565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913342E-F4CE-4588-8969-FC8C3F1B9086}" type="datetime1">
              <a:rPr lang="en-US" smtClean="0"/>
              <a:pPr>
                <a:defRPr/>
              </a:pPr>
              <a:t>6/13/2012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B219983-45D6-4E3E-B501-97A1C8C0E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E167D54-D8C7-40D0-B3FA-E350F535B86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4D59168-2154-47B0-B151-5413633BCF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C50F96B3-6869-4979-B144-12F2D10DC77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923583CC-0BDE-4EB0-A9CA-54B0668EA8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D414D0-A950-4EE5-BBFC-4B4C8252D41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4D59168-2154-47B0-B151-5413633BCF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B64B018-8A00-475C-AB8D-35384647542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B698160-289A-4C4E-B4ED-759753BA7C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25F553A-E459-42E0-A207-269FFC4B0DF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B698160-289A-4C4E-B4ED-759753BA7C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7FC34132-8270-408B-9C4C-62DE683186C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B698160-289A-4C4E-B4ED-759753BA7C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74361C1-3BDE-47D7-AF53-067DF1FB569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8FE4BE7-B6B3-4849-8B6E-61B717A6A9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AC8ABEF-0973-4040-B538-02330206D52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6/13/2012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91E2443-965E-4602-914B-F97560FB34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6553200" cy="34290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200" i="1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sz="3200" i="1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Positioning HBCUs in the</a:t>
            </a:r>
            <a:b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</a:rPr>
              <a:t>Current Environment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895600" y="3048000"/>
            <a:ext cx="5562600" cy="15382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b="1" dirty="0">
                <a:solidFill>
                  <a:srgbClr val="FFFFFF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Michelle </a:t>
            </a:r>
            <a:r>
              <a:rPr lang="en-US" sz="2800" b="1" dirty="0" err="1">
                <a:solidFill>
                  <a:srgbClr val="FFFFFF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Asha</a:t>
            </a:r>
            <a:r>
              <a:rPr lang="en-US" sz="2800" b="1" dirty="0">
                <a:solidFill>
                  <a:srgbClr val="FFFFFF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 Cooper, PhD</a:t>
            </a:r>
          </a:p>
          <a:p>
            <a:pPr algn="ctr" eaLnBrk="0" hangingPunct="0">
              <a:defRPr/>
            </a:pPr>
            <a:r>
              <a:rPr lang="en-US" sz="2800" b="1" dirty="0">
                <a:solidFill>
                  <a:srgbClr val="FFFFFF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President</a:t>
            </a:r>
          </a:p>
          <a:p>
            <a:pPr algn="ctr" eaLnBrk="0" hangingPunct="0">
              <a:defRPr/>
            </a:pPr>
            <a:r>
              <a:rPr lang="en-US" b="1" dirty="0">
                <a:solidFill>
                  <a:srgbClr val="FFFFFF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mcooper@ihep.org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ACACAC"/>
              </a:solidFill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4724400" y="59436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smtClean="0">
                <a:solidFill>
                  <a:srgbClr val="FFFFFF"/>
                </a:solidFill>
              </a:rPr>
              <a:t>PRESENTED BY</a:t>
            </a:r>
          </a:p>
          <a:p>
            <a:r>
              <a:rPr lang="en-US" sz="1100" smtClean="0">
                <a:solidFill>
                  <a:srgbClr val="FFFFFF"/>
                </a:solidFill>
              </a:rPr>
              <a:t>The Institute for Higher Education Policy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895600" y="5181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 smtClean="0">
                <a:solidFill>
                  <a:srgbClr val="FFFFFF"/>
                </a:solidFill>
                <a:latin typeface="Calibri" pitchFamily="34" charset="0"/>
              </a:rPr>
              <a:t>Leadership Summit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Calibri" pitchFamily="34" charset="0"/>
              </a:rPr>
              <a:t>June 2012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288925"/>
            <a:ext cx="6781800" cy="11430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C00202"/>
                </a:solidFill>
                <a:latin typeface="Calibri" pitchFamily="34" charset="0"/>
              </a:rPr>
              <a:t>Building Blocks for College Success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9800" y="1524000"/>
            <a:ext cx="69342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b="1" dirty="0">
              <a:solidFill>
                <a:srgbClr val="000000"/>
              </a:solidFill>
              <a:latin typeface="Calibri" pitchFamily="34" charset="0"/>
              <a:ea typeface="ＭＳ Ｐゴシック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/>
              </a:rPr>
              <a:t>Academics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800" b="1" dirty="0">
              <a:solidFill>
                <a:srgbClr val="000000"/>
              </a:solidFill>
              <a:latin typeface="Calibri" pitchFamily="34" charset="0"/>
              <a:ea typeface="ＭＳ Ｐゴシック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/>
              </a:rPr>
              <a:t>Academic and Social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Calibri" pitchFamily="34" charset="0"/>
                <a:ea typeface="ＭＳ Ｐゴシック"/>
              </a:rPr>
              <a:t>	Support </a:t>
            </a: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  <a:ea typeface="ＭＳ Ｐゴシック"/>
              </a:rPr>
              <a:t>Services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  <a:ea typeface="ＭＳ Ｐゴシック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alibri" pitchFamily="34" charset="0"/>
                <a:ea typeface="ＭＳ Ｐゴシック"/>
              </a:rPr>
              <a:t>Financial Assistance</a:t>
            </a:r>
            <a:endParaRPr lang="en-US" sz="2800" b="1" dirty="0">
              <a:solidFill>
                <a:srgbClr val="000000"/>
              </a:solidFill>
              <a:latin typeface="Calibri" pitchFamily="34" charset="0"/>
              <a:ea typeface="ＭＳ Ｐゴシック"/>
            </a:endParaRPr>
          </a:p>
        </p:txBody>
      </p:sp>
      <p:pic>
        <p:nvPicPr>
          <p:cNvPr id="11268" name="Picture 2" descr="C:\Documents and Settings\elowerbasch\Local Settings\Temporary Internet Files\Content.IE5\W3Q1OI22\MC90043845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057400"/>
            <a:ext cx="2743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70E68-3B4B-4244-BC13-4A6C80B32A3E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z="3600" b="1" smtClean="0">
                <a:solidFill>
                  <a:srgbClr val="C00000"/>
                </a:solidFill>
                <a:latin typeface="Calibri" pitchFamily="34" charset="0"/>
              </a:rPr>
              <a:t>Financial Need Contributes </a:t>
            </a:r>
            <a:br>
              <a:rPr lang="en-US" sz="3600" b="1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3600" b="1" smtClean="0">
                <a:solidFill>
                  <a:srgbClr val="C00000"/>
                </a:solidFill>
                <a:latin typeface="Calibri" pitchFamily="34" charset="0"/>
              </a:rPr>
              <a:t>to Failure to Complete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2286000"/>
            <a:ext cx="18288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Work/Loan Burden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95600" y="1752600"/>
            <a:ext cx="16764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Too much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0" y="5638800"/>
            <a:ext cx="17526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buFontTx/>
              <a:buNone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Failure to complete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2895600"/>
            <a:ext cx="16764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Stress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19400" y="3962400"/>
            <a:ext cx="19050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Housing and food insecurity 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638800" y="1828800"/>
            <a:ext cx="17526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Too little sleep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638800" y="4800600"/>
            <a:ext cx="17526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FFFFFF"/>
                </a:solidFill>
              </a:rPr>
              <a:t>Part-time enrollment</a:t>
            </a: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5638800" y="2819400"/>
            <a:ext cx="17526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</a:rPr>
              <a:t>Too little studying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638800" y="3810000"/>
            <a:ext cx="1752600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FFFFFF"/>
                </a:solidFill>
              </a:rPr>
              <a:t>Poor grades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2286000" y="2209800"/>
            <a:ext cx="5334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2743200"/>
            <a:ext cx="5334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1866900" y="3162300"/>
            <a:ext cx="12954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3582988" y="2665412"/>
            <a:ext cx="304800" cy="317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24400" y="2133600"/>
            <a:ext cx="762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648200" y="2286000"/>
            <a:ext cx="990600" cy="838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 rot="5400000">
            <a:off x="6363494" y="3656806"/>
            <a:ext cx="304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810000" y="3276600"/>
            <a:ext cx="25908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6248400" y="5562600"/>
            <a:ext cx="4572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4800600"/>
            <a:ext cx="2667000" cy="1295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7048500" y="4610100"/>
            <a:ext cx="1295400" cy="457200"/>
          </a:xfrm>
          <a:prstGeom prst="bentConnector3">
            <a:avLst>
              <a:gd name="adj1" fmla="val -2084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3733800" y="4419600"/>
            <a:ext cx="2514600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34000" y="6019800"/>
            <a:ext cx="13716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648200" y="3352800"/>
            <a:ext cx="9144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>
            <a:off x="7391400" y="4038600"/>
            <a:ext cx="533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781800" y="2895600"/>
            <a:ext cx="1828800" cy="457200"/>
          </a:xfrm>
          <a:prstGeom prst="bentConnector3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800600" y="4191000"/>
            <a:ext cx="762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6"/>
          <p:cNvSpPr txBox="1">
            <a:spLocks noChangeArrowheads="1"/>
          </p:cNvSpPr>
          <p:nvPr/>
        </p:nvSpPr>
        <p:spPr bwMode="auto">
          <a:xfrm>
            <a:off x="1981200" y="6553200"/>
            <a:ext cx="716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Calibri" pitchFamily="34" charset="0"/>
              </a:rPr>
              <a:t>				                                                       Source: CLASP, 2011 </a:t>
            </a:r>
          </a:p>
        </p:txBody>
      </p:sp>
      <p:pic>
        <p:nvPicPr>
          <p:cNvPr id="13342" name="Picture 4" descr="C:\Documents and Settings\elowerbasch\Local Settings\Temporary Internet Files\Content.IE5\BP25L8QL\MC9003634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657600"/>
            <a:ext cx="2362200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rot="5400000" flipH="1" flipV="1">
            <a:off x="3582988" y="3732212"/>
            <a:ext cx="304800" cy="317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4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68113-FC7D-45C9-A762-284674AA3AC0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080504" cy="1219200"/>
          </a:xfrm>
          <a:noFill/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(Proven) Promising Practices:  </a:t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Strategies that Support Student</a:t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Success</a:t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36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133600" y="1524000"/>
            <a:ext cx="6477000" cy="5334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Institutions should amplify their capacity to identify and track students, particularly those most at-risk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Engage faculty early in the process and provide continuous support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Embrace curricular change as a way to improve student success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Institutions must ensure that promising practices are visible both internally and externally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800" b="1" dirty="0" smtClean="0">
              <a:latin typeface="Calibri" pitchFamily="34" charset="0"/>
              <a:cs typeface="Calibri" pitchFamily="34" charset="0"/>
            </a:endParaRPr>
          </a:p>
          <a:p>
            <a:pPr marL="1657350" lvl="3" indent="-342900" eaLnBrk="1" hangingPunct="1">
              <a:buFont typeface="Wingdings" pitchFamily="2" charset="2"/>
              <a:buChar char="v"/>
              <a:defRPr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Institutional leaders must be VOCAL participants in policy conversations, particularly those related to accountability and affordability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296" y="6324600"/>
            <a:ext cx="563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IHEP (forthcoming): </a:t>
            </a: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Supporting First-Generation College Students Through Classroom-Based Practices</a:t>
            </a:r>
            <a:endParaRPr lang="en-US" sz="1200" i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5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080504" cy="1219200"/>
          </a:xfrm>
          <a:noFill/>
        </p:spPr>
        <p:txBody>
          <a:bodyPr wrap="none" anchor="t"/>
          <a:lstStyle/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Recommendation 1: 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Institutions should amplify their capacity to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identify and track students, particularly those most at-risk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36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296" y="6324600"/>
            <a:ext cx="5632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IHEP (forthcoming): </a:t>
            </a:r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Supporting First-Generation College Students </a:t>
            </a:r>
          </a:p>
          <a:p>
            <a:pPr algn="r"/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Through Classroom-Based Practices (graphic modified)</a:t>
            </a:r>
            <a:endParaRPr lang="en-US" sz="1000" i="1" dirty="0">
              <a:latin typeface="Calibri" pitchFamily="34" charset="0"/>
              <a:cs typeface="Calibri" pitchFamily="34" charset="0"/>
            </a:endParaRPr>
          </a:p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1435369"/>
          <a:ext cx="6553200" cy="4889231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213922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Evidence-Based Solutions an Holistic Approaches to Success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Strategy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9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Strategy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How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2835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Identifying the number of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potentially at-risk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 as a means to corroborate institutional efforts.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Create methods via admissions and orientation to ascertain specific number of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upon enrollment.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More targeted approach to the types of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at-risk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069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Using qualitative and quantitative approaches to understanding and supporting first-generation students.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Use national and institutional-created data sets to track student outcomes.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programmatic design and institutionalization efforts.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240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Utilizing traditional research modeling and design to track effective practices and first-genera­tion students progression.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Use interviews and focus groups to enhance anecdotal understanding.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analysis and evidence of what works.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719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Thinking beyond standard measures of success.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Examine nonstandard measures of student learning (noncognitive, self-regulation, etc.).</a:t>
                      </a:r>
                      <a:endParaRPr lang="en-US" sz="120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More holistic approach to engagement and learning. 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55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080504" cy="1219200"/>
          </a:xfrm>
          <a:noFill/>
        </p:spPr>
        <p:txBody>
          <a:bodyPr wrap="none" anchor="t"/>
          <a:lstStyle/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Recommendation 2: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Engage faculty early in the process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and provide continuous support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36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296" y="6473279"/>
            <a:ext cx="5632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IHEP (forthcoming): </a:t>
            </a:r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Supporting First-Generation College Students </a:t>
            </a:r>
          </a:p>
          <a:p>
            <a:pPr algn="r"/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Through Classroom-Based Practices (graphic modified)</a:t>
            </a:r>
            <a:endParaRPr lang="en-US" sz="1000" i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1600200"/>
          <a:ext cx="6629400" cy="4718858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20089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Faculty as Key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Allies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Strategy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How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205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Formalizing and reinforcing changes to faculty roles as related to student success.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Required professional development sessions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Scholarly and collaborative faculty learning communities.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Unique inter- and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intradisciplinary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 exchanges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Greater cohesion around student success goals and learning outcomes.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6071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Formalizing and reinforcing changes to faculty roles as related to student success.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Explicit language to support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at-risk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 faculty position descriptions.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Formal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recognition as part of perfor­mance evaluations and incentives..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Clearer expectations of faculty roles inside and outside of the classroom.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interest and ownership in participating in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student-related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success initiatives and programs.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2053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Engaging faculty in disciplines and departments where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traditionally struggle.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Identify high-enrollment, high-failure courses.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Allow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faculty in specific departments determine the types of academic and social supports needed.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student performance and pass rates.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Greater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faculty ownership of creating a more engaging classroom environment.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55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080504" cy="1219200"/>
          </a:xfrm>
          <a:noFill/>
        </p:spPr>
        <p:txBody>
          <a:bodyPr wrap="none" anchor="t"/>
          <a:lstStyle/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Recommendation 3: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Embrace curricular change as a way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to improve student success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36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296" y="6473279"/>
            <a:ext cx="5632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IHEP (forthcoming): </a:t>
            </a:r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Supporting First-Generation College Students </a:t>
            </a:r>
          </a:p>
          <a:p>
            <a:pPr algn="r"/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Through Classroom-Based Practices (graphic modified)</a:t>
            </a:r>
            <a:endParaRPr lang="en-US" sz="1000" i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1" y="1371599"/>
          <a:ext cx="6553200" cy="5154963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224755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Curricular and Pedagogical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Redesign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all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Strategy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How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all">
                          <a:latin typeface="Cambria"/>
                          <a:ea typeface="Calibri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882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Redesigning developmental and/or general education as a means to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advance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students to discipline-specific courses.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Introduce high-impact practices into developmental/general education delivery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Consider new tools and assessment measures to refine student placement and intake.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Renewed and/or reformed approaches to the delivery of remedial and general education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student performance and pass rates.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573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Embedding supplemental services such as instructors and peer tutors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Train peer learning facilitators/instructors to serve as additional classroom mentors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Embed supplemental instruction in specific high-failure courses.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student pass rates.</a:t>
                      </a: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Stronger faculty-student relationships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A more accountable and engaging classroom environment.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123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Introducing and including culturally relevant material into classroom practices.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Integrate specific cultural characteristics from the local community and students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Establish forums for cultural exchanges and awareness.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More inclusive and attuned classroom practices to engage students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Swiss 72 1 B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Swiss 72 1 BT"/>
                        </a:rPr>
                        <a:t>More engaging and applied curriculum.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261" marR="6626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55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04800"/>
            <a:ext cx="7080504" cy="1219200"/>
          </a:xfrm>
          <a:noFill/>
        </p:spPr>
        <p:txBody>
          <a:bodyPr wrap="none" anchor="t"/>
          <a:lstStyle/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Recommendation 4: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Institutions must ensure that promising practices 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are visible both internally and externally</a:t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2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36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1296" y="6473279"/>
            <a:ext cx="5632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IHEP (forthcoming): </a:t>
            </a:r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Supporting First-Generation College Students </a:t>
            </a:r>
          </a:p>
          <a:p>
            <a:pPr algn="r"/>
            <a:r>
              <a:rPr lang="en-US" sz="1000" i="1" dirty="0" smtClean="0">
                <a:latin typeface="Calibri" pitchFamily="34" charset="0"/>
                <a:cs typeface="Calibri" pitchFamily="34" charset="0"/>
              </a:rPr>
              <a:t>Through Classroom-Based Practices (graphic modified)</a:t>
            </a:r>
            <a:endParaRPr lang="en-US" sz="1000" i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1371600"/>
          <a:ext cx="6400800" cy="517652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</a:tblGrid>
              <a:tr h="203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Building Partnerships and External Allies to Highlight Student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Success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all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Strategy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latin typeface="Cambria"/>
                          <a:ea typeface="Calibri"/>
                          <a:cs typeface="Times New Roman"/>
                        </a:rPr>
                        <a:t>How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latin typeface="Cambria"/>
                          <a:ea typeface="Calibri"/>
                          <a:cs typeface="Times New Roman"/>
                        </a:rPr>
                        <a:t>Result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Institutionalizing the recognition of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student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success on campus.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 pitchFamily="18" charset="0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Public and institutional presence centered on the needs of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at-risk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students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(Web-based, mission statement, etc.).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mbria" pitchFamily="18" charset="0"/>
                        <a:ea typeface="Calibri"/>
                        <a:cs typeface="Swiss 72 1 B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Broad recognition and acceptance of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at-risk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students, internally and externally.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Establishing classroom activities that relate to the larger community</a:t>
                      </a:r>
                      <a:endParaRPr lang="en-US" sz="120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Classroom and learning themes related to community or global issues.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More applied student learning and understanding of material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New and stronger connections with community organizations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7A6"/>
                    </a:solidFill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Disseminating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success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 stories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on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and beyond the campus.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Participating in campus meetings and presenting at national education-related conferences to garner interest among peer institutions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Conducting interviews with media outlets to disseminate project results to broader audience.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Stronger external acknowledgment of project work and support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More peer institution connections and exchanges that build on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capacity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mbria" pitchFamily="18" charset="0"/>
                          <a:ea typeface="Calibri"/>
                          <a:cs typeface="Swiss 72 1 BT"/>
                        </a:rPr>
                        <a:t>and scalability.</a:t>
                      </a:r>
                      <a:endParaRPr lang="en-US" sz="1200" dirty="0"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3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55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81000"/>
            <a:ext cx="6781800" cy="6858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About IHEP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48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en-US" sz="2200" smtClean="0">
              <a:solidFill>
                <a:srgbClr val="000000"/>
              </a:solidFill>
            </a:endParaRPr>
          </a:p>
          <a:p>
            <a:endParaRPr lang="en-US" sz="1200" smtClean="0">
              <a:solidFill>
                <a:srgbClr val="ACACA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00325" y="1285875"/>
            <a:ext cx="6096000" cy="495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Our Vision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Calibri" pitchFamily="34" charset="0"/>
              </a:rPr>
              <a:t>The Institute for Higher Education Policy (IHEP) envisions a world where all people—particularly populations who have been underserved—have the opportunity to reach their full potential by participating and succeeding in higher education.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2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Our Mission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Calibri" pitchFamily="34" charset="0"/>
              </a:rPr>
              <a:t>IHEP is committed to improving college access and success in higher education for all students—with a special focus on underserved populations—by providing timely research to inform public policy decisions.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2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defRPr/>
            </a:pPr>
            <a:endParaRPr lang="en-US" sz="180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867F7C"/>
              </a:buClr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4A014-87B6-41D6-9EB6-D002D229A09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6553200" cy="34290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OVERVIEW OF THE </a:t>
            </a:r>
            <a:b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HIGHER EDUCTION </a:t>
            </a:r>
            <a:b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LANDSCAPE</a:t>
            </a:r>
            <a:b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</a:br>
            <a:endParaRPr lang="en-US" sz="36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4724400" y="59436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 smtClean="0">
                <a:solidFill>
                  <a:srgbClr val="FFFFFF"/>
                </a:solidFill>
              </a:rPr>
              <a:t>PRESENTED BY</a:t>
            </a:r>
          </a:p>
          <a:p>
            <a:r>
              <a:rPr lang="en-US" sz="1100" dirty="0" smtClean="0">
                <a:solidFill>
                  <a:srgbClr val="FFFFFF"/>
                </a:solidFill>
              </a:rPr>
              <a:t>The Institute for Higher Education Policy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81000"/>
            <a:ext cx="6781800" cy="8382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C00202"/>
                </a:solidFill>
                <a:latin typeface="Calibri" pitchFamily="34" charset="0"/>
              </a:rPr>
              <a:t>The College Completion Agenda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352800" y="1619250"/>
            <a:ext cx="5562600" cy="4986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Obama Administration’s Education Goal:</a:t>
            </a:r>
          </a:p>
          <a:p>
            <a:pPr marL="342900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President's Bold Goal:  Have the highest proportion of college graduates in the world by 2020.</a:t>
            </a:r>
          </a:p>
          <a:p>
            <a:pPr>
              <a:defRPr/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Lumina Foundation for Education: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Increase the percent of Americans with a two or four year degree from 37.9% to 60% by 2025</a:t>
            </a:r>
          </a:p>
          <a:p>
            <a:pPr>
              <a:defRPr/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College Board: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 least 55 percent of the U.S. population holds a college degree or certificate by 2025</a:t>
            </a:r>
          </a:p>
          <a:p>
            <a:pPr marL="738187" lvl="1">
              <a:buFont typeface="Arial" pitchFamily="34" charset="0"/>
              <a:buChar char="•"/>
              <a:defRPr/>
            </a:pPr>
            <a:endParaRPr lang="en-US" sz="18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eaLnBrk="1" hangingPunct="1">
              <a:defRPr/>
            </a:pPr>
            <a:endParaRPr lang="en-US" b="1" dirty="0" smtClean="0">
              <a:solidFill>
                <a:srgbClr val="C00202"/>
              </a:solidFill>
              <a:latin typeface="Calibri" pitchFamily="34" charset="0"/>
              <a:cs typeface="Calibri" pitchFamily="34" charset="0"/>
            </a:endParaRPr>
          </a:p>
          <a:p>
            <a:pPr marL="971550" lvl="1" indent="-514350" eaLnBrk="1" hangingPunct="1">
              <a:buFontTx/>
              <a:buAutoNum type="romanUcPeriod"/>
              <a:defRPr/>
            </a:pPr>
            <a:endParaRPr lang="en-US" b="1" dirty="0" smtClean="0">
              <a:solidFill>
                <a:srgbClr val="C00202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defRPr/>
            </a:pPr>
            <a:endParaRPr lang="en-US" sz="2800" dirty="0" smtClean="0">
              <a:solidFill>
                <a:srgbClr val="867F7C"/>
              </a:solidFill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614738" y="1581150"/>
            <a:ext cx="499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-533400" y="6324600"/>
            <a:ext cx="640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4649788" y="5797550"/>
            <a:ext cx="624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038" y="5407025"/>
            <a:ext cx="12446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8200" y="3478213"/>
            <a:ext cx="12446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38350" y="1765300"/>
            <a:ext cx="1257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5"/>
          <p:cNvPicPr>
            <a:picLocks noChangeAspect="1" noChangeArrowheads="1"/>
          </p:cNvPicPr>
          <p:nvPr/>
        </p:nvPicPr>
        <p:blipFill>
          <a:blip r:embed="rId7" cstate="print"/>
          <a:srcRect b="23334"/>
          <a:stretch>
            <a:fillRect/>
          </a:stretch>
        </p:blipFill>
        <p:spPr bwMode="auto">
          <a:xfrm>
            <a:off x="2603500" y="1619250"/>
            <a:ext cx="5556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6F501-504C-4952-AE6D-71110779DE5A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4</a:t>
            </a:fld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6781800" cy="11430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  <a:t>Low-income children are less </a:t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  <a:t>likely to enroll in college, </a:t>
            </a:r>
            <a:b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Calibri" pitchFamily="34" charset="0"/>
              </a:rPr>
              <a:t>less likely to graduate </a:t>
            </a:r>
            <a:endParaRPr lang="en-US" sz="3600" b="1" dirty="0" smtClean="0">
              <a:solidFill>
                <a:srgbClr val="C00202"/>
              </a:solidFill>
              <a:latin typeface="Calibr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l="6104" t="30247" r="8791" b="11728"/>
          <a:stretch>
            <a:fillRect/>
          </a:stretch>
        </p:blipFill>
        <p:spPr bwMode="auto">
          <a:xfrm>
            <a:off x="2057400" y="18288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7086600" y="1828800"/>
            <a:ext cx="685800" cy="3048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96000" y="4572000"/>
            <a:ext cx="685800" cy="3048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9F335-18B9-49F5-B536-48B766E4E65A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81000"/>
            <a:ext cx="6781800" cy="6858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Highest Level of Attainment by </a:t>
            </a:r>
            <a:b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Low-Income Young Adults, 2008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(by percent)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48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en-US" sz="2200" smtClean="0">
              <a:solidFill>
                <a:srgbClr val="000000"/>
              </a:solidFill>
            </a:endParaRPr>
          </a:p>
          <a:p>
            <a:endParaRPr lang="en-US" sz="1200" smtClean="0">
              <a:solidFill>
                <a:srgbClr val="ACACA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00325" y="1285875"/>
            <a:ext cx="6096000" cy="495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defRPr/>
            </a:pPr>
            <a:endParaRPr lang="en-US" sz="22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2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defRPr/>
            </a:pPr>
            <a:endParaRPr lang="en-US" sz="180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867F7C"/>
              </a:buClr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4A014-87B6-41D6-9EB6-D002D229A093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590800" y="1371600"/>
          <a:ext cx="5867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57800" y="601980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libri" pitchFamily="34" charset="0"/>
              </a:rPr>
              <a:t>Source:  IHEP (2010). Portraits of Low-Income Young Adults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81000"/>
            <a:ext cx="6781800" cy="6858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Change in Highest Level of Attainment by </a:t>
            </a:r>
            <a:b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African Americans, 2000 and 2008</a:t>
            </a:r>
            <a:b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  <a:ea typeface="ＭＳ Ｐゴシック" pitchFamily="34" charset="-128"/>
              </a:rPr>
              <a:t>(by percent)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286000" y="1295400"/>
            <a:ext cx="6248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en-US" sz="2200" smtClean="0">
              <a:solidFill>
                <a:srgbClr val="000000"/>
              </a:solidFill>
            </a:endParaRPr>
          </a:p>
          <a:p>
            <a:endParaRPr lang="en-US" sz="1200" smtClean="0">
              <a:solidFill>
                <a:srgbClr val="ACACAC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00325" y="1285875"/>
            <a:ext cx="6096000" cy="495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20000"/>
              </a:spcBef>
              <a:defRPr/>
            </a:pPr>
            <a:endParaRPr lang="en-US" sz="22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200" b="1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 algn="just">
              <a:lnSpc>
                <a:spcPct val="80000"/>
              </a:lnSpc>
              <a:spcBef>
                <a:spcPct val="20000"/>
              </a:spcBef>
              <a:defRPr/>
            </a:pPr>
            <a:endParaRPr lang="en-US" sz="180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lnSpc>
                <a:spcPct val="80000"/>
              </a:lnSpc>
              <a:buClr>
                <a:srgbClr val="867F7C"/>
              </a:buClr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dirty="0" smtClean="0">
              <a:solidFill>
                <a:srgbClr val="867F7C"/>
              </a:solidFill>
              <a:latin typeface="Garamond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4A014-87B6-41D6-9EB6-D002D229A093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6019800"/>
            <a:ext cx="3268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libri" pitchFamily="34" charset="0"/>
              </a:rPr>
              <a:t>Source:  IHEP (2010). Portraits of Low-Income Young Adults</a:t>
            </a:r>
            <a:endParaRPr lang="en-US" sz="1000" dirty="0">
              <a:latin typeface="Calibri" pitchFamily="34" charset="0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2590800" y="1676400"/>
          <a:ext cx="6096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8363" y="304800"/>
            <a:ext cx="6781800" cy="762000"/>
          </a:xfrm>
          <a:noFill/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HBCUs within the </a:t>
            </a:r>
            <a:b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Current Landscape</a:t>
            </a:r>
            <a:br>
              <a:rPr lang="en-US" sz="2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</a:br>
            <a:endParaRPr lang="en-US" sz="2800" b="1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362200" y="1295400"/>
            <a:ext cx="6015038" cy="4800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Enroll 11 percent of all African-American students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8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Award approximately 22 percent of all bachelor’s degrees to African Americans: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endParaRPr lang="en-US" sz="800" b="1" dirty="0" smtClean="0">
              <a:latin typeface="Calibri" pitchFamily="34" charset="0"/>
              <a:cs typeface="Calibri" pitchFamily="34" charset="0"/>
            </a:endParaRPr>
          </a:p>
          <a:p>
            <a:pPr marL="1200150" lvl="2" indent="-342900" eaLnBrk="1" hangingPunct="1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35 percent of astronomy, biology, chemistry, mathematics, and physics graduates</a:t>
            </a:r>
          </a:p>
          <a:p>
            <a:pPr marL="1200150" lvl="2" indent="-342900" eaLnBrk="1" hangingPunct="1">
              <a:buFont typeface="Arial" pitchFamily="34" charset="0"/>
              <a:buChar char="•"/>
              <a:defRPr/>
            </a:pPr>
            <a:endParaRPr lang="en-US" sz="800" b="1" dirty="0" smtClean="0">
              <a:latin typeface="Calibri" pitchFamily="34" charset="0"/>
              <a:cs typeface="Calibri" pitchFamily="34" charset="0"/>
            </a:endParaRPr>
          </a:p>
          <a:p>
            <a:pPr marL="1200150" lvl="2" indent="-342900" eaLnBrk="1" hangingPunct="1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50 percent of all African American teachers</a:t>
            </a:r>
          </a:p>
          <a:p>
            <a:pPr marL="1200150" lvl="2" indent="-342900" eaLnBrk="1" hangingPunct="1">
              <a:buFont typeface="Arial" pitchFamily="34" charset="0"/>
              <a:buChar char="•"/>
              <a:defRPr/>
            </a:pPr>
            <a:endParaRPr lang="en-US" sz="800" b="1" dirty="0" smtClean="0">
              <a:latin typeface="Calibri" pitchFamily="34" charset="0"/>
              <a:cs typeface="Calibri" pitchFamily="34" charset="0"/>
            </a:endParaRPr>
          </a:p>
          <a:p>
            <a:pPr marL="1200150" lvl="2" indent="-342900" eaLnBrk="1" hangingPunct="1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24 percent of all African American science and engineering graduates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200" y="6248400"/>
            <a:ext cx="564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Source: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Nelms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, Charlie (2011). </a:t>
            </a:r>
            <a:br>
              <a:rPr lang="en-US" sz="1200" dirty="0" smtClean="0">
                <a:latin typeface="Calibri" pitchFamily="34" charset="0"/>
                <a:cs typeface="Calibri" pitchFamily="34" charset="0"/>
              </a:rPr>
            </a:b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Strengthening America’s Historically Black Colleges and Universities: A Call to Action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F3D2F-6741-4022-9157-19A2277FB4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6781800" cy="1143000"/>
          </a:xfrm>
        </p:spPr>
        <p:txBody>
          <a:bodyPr wrap="none" anchor="t"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C00202"/>
                </a:solidFill>
                <a:latin typeface="Calibri" pitchFamily="34" charset="0"/>
              </a:rPr>
              <a:t>Drivers of the </a:t>
            </a:r>
            <a:br>
              <a:rPr lang="en-US" sz="3600" b="1" dirty="0" smtClean="0">
                <a:solidFill>
                  <a:srgbClr val="C00202"/>
                </a:solidFill>
                <a:latin typeface="Calibri" pitchFamily="34" charset="0"/>
              </a:rPr>
            </a:br>
            <a:r>
              <a:rPr lang="en-US" sz="3600" b="1" dirty="0" smtClean="0">
                <a:solidFill>
                  <a:srgbClr val="C00202"/>
                </a:solidFill>
                <a:latin typeface="Calibri" pitchFamily="34" charset="0"/>
              </a:rPr>
              <a:t>College Completion Agenda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2182813" y="1779588"/>
            <a:ext cx="6477000" cy="50784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7663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Global Imperative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Globalized knowledge economy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  <a:r>
              <a:rPr lang="en-US" sz="2000" b="1" baseline="30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Century consciousness </a:t>
            </a:r>
          </a:p>
          <a:p>
            <a:pPr marL="347663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7663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Economic Imperative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Current labor market signals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Future workforce readiness </a:t>
            </a:r>
          </a:p>
          <a:p>
            <a:pPr marL="347663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7663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Equity Imperative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Fastest-population growth occurring among racial/ethnic minorities 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Growing need to reengage and retrain growing number of adult learners</a:t>
            </a:r>
          </a:p>
          <a:p>
            <a:pPr marL="800100" lvl="1" indent="-342900">
              <a:buClr>
                <a:srgbClr val="902430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Stratification along socioeconomic status </a:t>
            </a:r>
            <a:endParaRPr lang="en-US" sz="2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902430"/>
              </a:buClr>
              <a:defRPr/>
            </a:pPr>
            <a:endParaRPr lang="en-US" sz="2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953F0-B0CF-4552-9F81-49BC0A571394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9</a:t>
            </a:fld>
            <a:endParaRPr lang="en-US" dirty="0" smtClean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Blank Presentation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14831</TotalTime>
  <Words>1145</Words>
  <Application>Microsoft Office PowerPoint</Application>
  <PresentationFormat>On-screen Show (4:3)</PresentationFormat>
  <Paragraphs>238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2_Blank Presentation</vt:lpstr>
      <vt:lpstr>1_Blank Presentation</vt:lpstr>
      <vt:lpstr>3_Blank Presentation</vt:lpstr>
      <vt:lpstr>4_Blank Presentation</vt:lpstr>
      <vt:lpstr>5_Blank Presentation</vt:lpstr>
      <vt:lpstr>6_Blank Presentation</vt:lpstr>
      <vt:lpstr>7_Blank Presentation</vt:lpstr>
      <vt:lpstr>8_Blank Presentation</vt:lpstr>
      <vt:lpstr>9_Blank Presentation</vt:lpstr>
      <vt:lpstr> Positioning HBCUs in the Current Environment</vt:lpstr>
      <vt:lpstr>About IHEP</vt:lpstr>
      <vt:lpstr> OVERVIEW OF THE  HIGHER EDUCTION  LANDSCAPE </vt:lpstr>
      <vt:lpstr>The College Completion Agenda</vt:lpstr>
      <vt:lpstr>Low-income children are less  likely to enroll in college,  less likely to graduate </vt:lpstr>
      <vt:lpstr>Highest Level of Attainment by  Low-Income Young Adults, 2008 (by percent)</vt:lpstr>
      <vt:lpstr>Change in Highest Level of Attainment by  African Americans, 2000 and 2008 (by percent)</vt:lpstr>
      <vt:lpstr>HBCUs within the  Current Landscape </vt:lpstr>
      <vt:lpstr>Drivers of the  College Completion Agenda</vt:lpstr>
      <vt:lpstr>Building Blocks for College Success</vt:lpstr>
      <vt:lpstr>Financial Need Contributes  to Failure to Complete</vt:lpstr>
      <vt:lpstr>(Proven) Promising Practices:   Strategies that Support Student Success    </vt:lpstr>
      <vt:lpstr>Recommendation 1:   Institutions should amplify their capacity to  identify and track students, particularly those most at-risk     </vt:lpstr>
      <vt:lpstr>Recommendation 2:  Engage faculty early in the process  and provide continuous support     </vt:lpstr>
      <vt:lpstr>Recommendation 3:  Embrace curricular change as a way  to improve student success      </vt:lpstr>
      <vt:lpstr>Recommendation 4:  Institutions must ensure that promising practices  are visible both internally and externally       </vt:lpstr>
    </vt:vector>
  </TitlesOfParts>
  <Company>Design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Issues and Trends In Higher Education Financing The Emerging Private Sector Role</dc:title>
  <dc:creator>Brian Sponsler</dc:creator>
  <cp:lastModifiedBy>LaptopUser</cp:lastModifiedBy>
  <cp:revision>518</cp:revision>
  <cp:lastPrinted>2011-11-15T21:13:05Z</cp:lastPrinted>
  <dcterms:modified xsi:type="dcterms:W3CDTF">2012-06-13T16:56:14Z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0x010100E2E6579A97761C44BF987A35D9FCC28E</vt:lpwstr>
  </property>
  <property fmtid="{D5CDD505-2E9C-101B-9397-08002B2CF9AE}" pid="3" name="ContentType">
    <vt:lpwstr>Document</vt:lpwstr>
  </property>
</Properties>
</file>