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329" r:id="rId6"/>
    <p:sldId id="267" r:id="rId7"/>
    <p:sldId id="268" r:id="rId8"/>
    <p:sldId id="319" r:id="rId9"/>
    <p:sldId id="272" r:id="rId10"/>
    <p:sldId id="281" r:id="rId11"/>
    <p:sldId id="331" r:id="rId12"/>
    <p:sldId id="318" r:id="rId1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2B2"/>
    <a:srgbClr val="5D5F64"/>
    <a:srgbClr val="001A45"/>
    <a:srgbClr val="F8972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>
        <p:scale>
          <a:sx n="110" d="100"/>
          <a:sy n="110" d="100"/>
        </p:scale>
        <p:origin x="21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0331-0B37-4E8F-8B6E-3612F0440700}" type="datetimeFigureOut">
              <a:rPr lang="en-AU" smtClean="0"/>
              <a:pPr/>
              <a:t>6/03/2015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F4CF0-FC16-4396-9963-C847D5FF9E1F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F4CF0-FC16-4396-9963-C847D5FF9E1F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Stage 3 and 4 timetable yet to be finalised.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F4CF0-FC16-4396-9963-C847D5FF9E1F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3E81D-7D70-47F6-A5F0-D3E954F9F7E4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03848" y="3212976"/>
            <a:ext cx="5940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3563888" y="4437112"/>
            <a:ext cx="547260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>
                <a:solidFill>
                  <a:srgbClr val="F8972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323528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E458F-DA80-42A3-848B-2EDF0FC2C0F9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040560" cy="720080"/>
          </a:xfrm>
        </p:spPr>
        <p:txBody>
          <a:bodyPr/>
          <a:lstStyle>
            <a:lvl1pPr>
              <a:defRPr>
                <a:solidFill>
                  <a:srgbClr val="5D5F64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F89728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1560" y="1052736"/>
            <a:ext cx="7848872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67544" y="0"/>
            <a:ext cx="7772400" cy="1470025"/>
          </a:xfrm>
        </p:spPr>
        <p:txBody>
          <a:bodyPr/>
          <a:lstStyle>
            <a:lvl1pPr algn="l">
              <a:defRPr>
                <a:solidFill>
                  <a:srgbClr val="001A4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A38E458F-DA80-42A3-848B-2EDF0FC2C0F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5D5F64"/>
                </a:solidFill>
              </a:defRPr>
            </a:lvl1pPr>
            <a:lvl2pPr>
              <a:defRPr sz="2400">
                <a:solidFill>
                  <a:srgbClr val="F89728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5D5F64"/>
                </a:solidFill>
              </a:defRPr>
            </a:lvl1pPr>
            <a:lvl2pPr>
              <a:defRPr sz="2400">
                <a:solidFill>
                  <a:srgbClr val="F89728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1560" y="1052736"/>
            <a:ext cx="7848872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 userDrawn="1"/>
        </p:nvSpPr>
        <p:spPr>
          <a:xfrm>
            <a:off x="467544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>
                <a:solidFill>
                  <a:srgbClr val="001A4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A4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001A4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323528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E458F-DA80-42A3-848B-2EDF0FC2C0F9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D5F64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D5F64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11560" y="1052736"/>
            <a:ext cx="7848872" cy="0"/>
          </a:xfrm>
          <a:prstGeom prst="line">
            <a:avLst/>
          </a:prstGeom>
          <a:ln w="38100">
            <a:solidFill>
              <a:srgbClr val="F7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 userDrawn="1"/>
        </p:nvSpPr>
        <p:spPr>
          <a:xfrm>
            <a:off x="467544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>
                <a:solidFill>
                  <a:srgbClr val="001A4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A4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001A4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6"/>
          <p:cNvSpPr txBox="1">
            <a:spLocks/>
          </p:cNvSpPr>
          <p:nvPr userDrawn="1"/>
        </p:nvSpPr>
        <p:spPr>
          <a:xfrm>
            <a:off x="323528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E458F-DA80-42A3-848B-2EDF0FC2C0F9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594015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323528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E458F-DA80-42A3-848B-2EDF0FC2C0F9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323528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E458F-DA80-42A3-848B-2EDF0FC2C0F9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323528" y="638132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8E458F-DA80-42A3-848B-2EDF0FC2C0F9}" type="slidenum">
              <a:rPr kumimoji="0" lang="en-A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3848" y="3212976"/>
            <a:ext cx="5940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7904" y="4437112"/>
            <a:ext cx="50405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2800" kern="1200">
          <a:solidFill>
            <a:srgbClr val="F8972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79712" y="3212976"/>
            <a:ext cx="6910759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Role of the F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air Work Commission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the 4 yearly review of modern awards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627784" y="4581128"/>
            <a:ext cx="6262687" cy="93650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9728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Senior Deputy President Acton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F89728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16832"/>
            <a:ext cx="7992888" cy="4104456"/>
          </a:xfrm>
        </p:spPr>
        <p:txBody>
          <a:bodyPr/>
          <a:lstStyle/>
          <a:p>
            <a:pPr marL="719138" indent="-541338"/>
            <a:r>
              <a:rPr lang="en-AU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2008-09 — Award modernisation</a:t>
            </a:r>
          </a:p>
          <a:p>
            <a:pPr marL="719138" indent="-541338"/>
            <a:endParaRPr lang="en-AU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719138" indent="-541338"/>
            <a:r>
              <a:rPr lang="en-AU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2012-13 — Transitional review</a:t>
            </a:r>
          </a:p>
          <a:p>
            <a:pPr marL="719138" indent="-541338"/>
            <a:endParaRPr lang="en-AU" dirty="0" smtClean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719138" indent="-541338"/>
            <a:r>
              <a:rPr lang="en-AU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2014-15 —  4 yearly review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7544" y="1"/>
            <a:ext cx="7772400" cy="1340768"/>
          </a:xfrm>
        </p:spPr>
        <p:txBody>
          <a:bodyPr/>
          <a:lstStyle/>
          <a:p>
            <a:r>
              <a:rPr lang="en-A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Levenim MT" pitchFamily="2" charset="-79"/>
              </a:rPr>
              <a:t>Award modernisation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58F-DA80-42A3-848B-2EDF0FC2C0F9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55650" y="980728"/>
            <a:ext cx="8229600" cy="4852541"/>
          </a:xfrm>
        </p:spPr>
        <p:txBody>
          <a:bodyPr>
            <a:normAutofit fontScale="92500" lnSpcReduction="20000"/>
          </a:bodyPr>
          <a:lstStyle/>
          <a:p>
            <a:endParaRPr lang="en-AU" sz="17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541338" indent="-363538">
              <a:spcBef>
                <a:spcPts val="1200"/>
              </a:spcBef>
              <a:spcAft>
                <a:spcPts val="600"/>
              </a:spcAft>
            </a:pPr>
            <a:r>
              <a:rPr lang="en-AU" sz="2400" dirty="0" smtClean="0">
                <a:solidFill>
                  <a:schemeClr val="tx1"/>
                </a:solidFill>
              </a:rPr>
              <a:t>The common issues are:</a:t>
            </a:r>
          </a:p>
          <a:p>
            <a:pPr marL="1116000" lvl="1" indent="-447675">
              <a:spcAft>
                <a:spcPts val="600"/>
              </a:spcAft>
              <a:buFont typeface="Wingdings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apprentice conditions</a:t>
            </a:r>
          </a:p>
          <a:p>
            <a:pPr marL="1116000" lvl="1" indent="-447675">
              <a:spcAft>
                <a:spcPts val="600"/>
              </a:spcAft>
              <a:buFont typeface="Wingdings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annual </a:t>
            </a:r>
            <a:r>
              <a:rPr lang="en-AU" sz="2400" dirty="0" smtClean="0">
                <a:solidFill>
                  <a:schemeClr val="tx1"/>
                </a:solidFill>
              </a:rPr>
              <a:t>leave</a:t>
            </a:r>
          </a:p>
          <a:p>
            <a:pPr marL="1116000" lvl="1" indent="-447675">
              <a:spcAft>
                <a:spcPts val="600"/>
              </a:spcAft>
              <a:buFont typeface="Wingdings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public holidays</a:t>
            </a:r>
          </a:p>
          <a:p>
            <a:pPr marL="1116000" lvl="1" indent="-447675">
              <a:spcAft>
                <a:spcPts val="600"/>
              </a:spcAft>
              <a:buFont typeface="Wingdings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award flexibility</a:t>
            </a:r>
          </a:p>
          <a:p>
            <a:pPr marL="1116000" lvl="1" indent="-447675">
              <a:spcAft>
                <a:spcPts val="600"/>
              </a:spcAft>
              <a:buFont typeface="Wingdings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casual employment and part-time employment</a:t>
            </a:r>
          </a:p>
          <a:p>
            <a:pPr marL="1116000" lvl="1" indent="-447675">
              <a:spcAft>
                <a:spcPts val="600"/>
              </a:spcAft>
              <a:buFont typeface="Wingdings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transitional provisions (accident pay &amp; district allowances)</a:t>
            </a:r>
          </a:p>
          <a:p>
            <a:pPr marL="1116000" lvl="1" indent="-447675">
              <a:spcAft>
                <a:spcPts val="600"/>
              </a:spcAft>
              <a:buFont typeface="Wingdings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family </a:t>
            </a:r>
            <a:r>
              <a:rPr lang="en-AU" sz="2400" dirty="0" smtClean="0">
                <a:solidFill>
                  <a:schemeClr val="tx1"/>
                </a:solidFill>
              </a:rPr>
              <a:t>and domestic violence</a:t>
            </a:r>
          </a:p>
          <a:p>
            <a:pPr marL="1116000" lvl="1" indent="-447675">
              <a:spcAft>
                <a:spcPts val="600"/>
              </a:spcAft>
              <a:buFont typeface="Wingdings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family friendly work arrangements</a:t>
            </a:r>
          </a:p>
          <a:p>
            <a:pPr marL="1116000" lvl="1" indent="-447675">
              <a:spcAft>
                <a:spcPts val="600"/>
              </a:spcAft>
              <a:buFont typeface="Wingdings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micro business schedule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989013" lvl="1" indent="-447675">
              <a:spcAft>
                <a:spcPts val="600"/>
              </a:spcAft>
              <a:buFont typeface="Wingdings" pitchFamily="2" charset="2"/>
              <a:buChar char="Ø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989013" lvl="1" indent="-447675">
              <a:spcAft>
                <a:spcPts val="600"/>
              </a:spcAft>
              <a:buFont typeface="Wingdings" pitchFamily="2" charset="2"/>
              <a:buChar char="Ø"/>
            </a:pPr>
            <a:endParaRPr lang="en-AU" sz="2200" dirty="0" smtClean="0">
              <a:solidFill>
                <a:schemeClr val="tx1"/>
              </a:solidFill>
            </a:endParaRPr>
          </a:p>
          <a:p>
            <a:pPr marL="989013" lvl="1" indent="-447675">
              <a:spcAft>
                <a:spcPts val="600"/>
              </a:spcAft>
              <a:buFont typeface="Wingdings" pitchFamily="2" charset="2"/>
              <a:buChar char="Ø"/>
            </a:pPr>
            <a:endParaRPr lang="en-AU" sz="2600" dirty="0" smtClean="0">
              <a:solidFill>
                <a:schemeClr val="tx1"/>
              </a:solidFill>
            </a:endParaRPr>
          </a:p>
          <a:p>
            <a:endParaRPr lang="en-AU" dirty="0" smtClean="0"/>
          </a:p>
        </p:txBody>
      </p:sp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67544" y="1"/>
            <a:ext cx="7992888" cy="1268759"/>
          </a:xfrm>
        </p:spPr>
        <p:txBody>
          <a:bodyPr/>
          <a:lstStyle/>
          <a:p>
            <a:r>
              <a:rPr lang="en-A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Levenim MT" pitchFamily="2" charset="-79"/>
              </a:rPr>
              <a:t>Common issues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58F-DA80-42A3-848B-2EDF0FC2C0F9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55650" y="1844823"/>
            <a:ext cx="8280846" cy="3672409"/>
          </a:xfrm>
        </p:spPr>
        <p:txBody>
          <a:bodyPr>
            <a:normAutofit/>
          </a:bodyPr>
          <a:lstStyle/>
          <a:p>
            <a:pPr marL="989013" lvl="1" indent="-447675">
              <a:buFont typeface="Wingdings" pitchFamily="2" charset="2"/>
              <a:buChar char="Ø"/>
              <a:tabLst>
                <a:tab pos="989013" algn="l"/>
              </a:tabLst>
            </a:pPr>
            <a:r>
              <a:rPr lang="en-AU" dirty="0" smtClean="0">
                <a:solidFill>
                  <a:schemeClr val="tx1"/>
                </a:solidFill>
              </a:rPr>
              <a:t>Stage 1 — March 2014 to mid-2015</a:t>
            </a:r>
          </a:p>
          <a:p>
            <a:pPr marL="989013" lvl="1" indent="-447675">
              <a:buNone/>
              <a:tabLst>
                <a:tab pos="989013" algn="l"/>
              </a:tabLst>
            </a:pPr>
            <a:endParaRPr lang="en-AU" dirty="0" smtClean="0">
              <a:solidFill>
                <a:schemeClr val="tx1"/>
              </a:solidFill>
            </a:endParaRPr>
          </a:p>
          <a:p>
            <a:pPr marL="989013" lvl="1" indent="-447675">
              <a:buFont typeface="Wingdings" pitchFamily="2" charset="2"/>
              <a:buChar char="Ø"/>
              <a:tabLst>
                <a:tab pos="989013" algn="l"/>
              </a:tabLst>
            </a:pPr>
            <a:r>
              <a:rPr lang="en-AU" dirty="0" smtClean="0">
                <a:solidFill>
                  <a:schemeClr val="tx1"/>
                </a:solidFill>
              </a:rPr>
              <a:t>Stage 2 — October 2014 to late-2015</a:t>
            </a:r>
          </a:p>
          <a:p>
            <a:pPr marL="989013" lvl="1" indent="-447675">
              <a:buFont typeface="Wingdings" pitchFamily="2" charset="2"/>
              <a:buChar char="Ø"/>
              <a:tabLst>
                <a:tab pos="989013" algn="l"/>
              </a:tabLst>
            </a:pPr>
            <a:endParaRPr lang="en-AU" dirty="0" smtClean="0">
              <a:solidFill>
                <a:schemeClr val="tx1"/>
              </a:solidFill>
            </a:endParaRPr>
          </a:p>
          <a:p>
            <a:pPr marL="989013" lvl="1" indent="-447675">
              <a:buFont typeface="Wingdings" pitchFamily="2" charset="2"/>
              <a:buChar char="Ø"/>
              <a:tabLst>
                <a:tab pos="989013" algn="l"/>
              </a:tabLst>
            </a:pPr>
            <a:r>
              <a:rPr lang="en-AU" dirty="0" smtClean="0">
                <a:solidFill>
                  <a:schemeClr val="tx1"/>
                </a:solidFill>
              </a:rPr>
              <a:t>Stage 3 — March 2015 to late-2015</a:t>
            </a:r>
          </a:p>
          <a:p>
            <a:pPr marL="989013" lvl="1" indent="-447675">
              <a:buFont typeface="Wingdings" pitchFamily="2" charset="2"/>
              <a:buChar char="Ø"/>
              <a:tabLst>
                <a:tab pos="989013" algn="l"/>
              </a:tabLst>
            </a:pPr>
            <a:endParaRPr lang="en-AU" dirty="0" smtClean="0">
              <a:solidFill>
                <a:schemeClr val="tx1"/>
              </a:solidFill>
            </a:endParaRPr>
          </a:p>
          <a:p>
            <a:pPr marL="989013" lvl="1" indent="-447675">
              <a:buFont typeface="Wingdings" pitchFamily="2" charset="2"/>
              <a:buChar char="Ø"/>
              <a:tabLst>
                <a:tab pos="989013" algn="l"/>
              </a:tabLst>
            </a:pPr>
            <a:r>
              <a:rPr lang="en-AU" dirty="0" smtClean="0">
                <a:solidFill>
                  <a:schemeClr val="tx1"/>
                </a:solidFill>
              </a:rPr>
              <a:t>Stage 4 — March 2015 to early-2016</a:t>
            </a:r>
          </a:p>
        </p:txBody>
      </p:sp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67544" y="0"/>
            <a:ext cx="8424936" cy="1772816"/>
          </a:xfrm>
        </p:spPr>
        <p:txBody>
          <a:bodyPr/>
          <a:lstStyle/>
          <a:p>
            <a:r>
              <a:rPr lang="en-A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Levenim MT" pitchFamily="2" charset="-79"/>
              </a:rPr>
              <a:t>Award stage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58F-DA80-42A3-848B-2EDF0FC2C0F9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"/>
            <a:ext cx="7772400" cy="1340768"/>
          </a:xfrm>
        </p:spPr>
        <p:txBody>
          <a:bodyPr/>
          <a:lstStyle/>
          <a:p>
            <a:r>
              <a:rPr lang="en-A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Levenim MT" pitchFamily="2" charset="-79"/>
              </a:rPr>
              <a:t>APTIA awards</a:t>
            </a:r>
            <a:endParaRPr lang="en-AU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3568" y="1268760"/>
          <a:ext cx="7488832" cy="4309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4"/>
                <a:gridCol w="1872208"/>
              </a:tblGrid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Award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65225" indent="-984250" algn="ctr">
                        <a:tabLst>
                          <a:tab pos="2155825" algn="dec"/>
                        </a:tabLst>
                      </a:pPr>
                      <a:r>
                        <a:rPr lang="en-AU" b="1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54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1"/>
                          </a:solidFill>
                          <a:latin typeface="Arial" pitchFamily="34" charset="0"/>
                        </a:rPr>
                        <a:t>Manufacturing and Associated Industries and Occupations Award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1C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5466">
                <a:tc>
                  <a:txBody>
                    <a:bodyPr/>
                    <a:lstStyle/>
                    <a:p>
                      <a:endParaRPr lang="en-AU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Vehicle Manufacturing, Repair, Services and Retail Award 2010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1C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5466">
                <a:tc>
                  <a:txBody>
                    <a:bodyPr/>
                    <a:lstStyle/>
                    <a:p>
                      <a:endParaRPr lang="en-AU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Passenger Vehicle Transportation Award 2010</a:t>
                      </a:r>
                    </a:p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2C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5466">
                <a:tc>
                  <a:txBody>
                    <a:bodyPr/>
                    <a:lstStyle/>
                    <a:p>
                      <a:endParaRPr lang="en-AU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Clerks – Private Sector Award 2010</a:t>
                      </a:r>
                    </a:p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3A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58F-DA80-42A3-848B-2EDF0FC2C0F9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050162" cy="4896544"/>
          </a:xfrm>
        </p:spPr>
        <p:txBody>
          <a:bodyPr>
            <a:normAutofit/>
          </a:bodyPr>
          <a:lstStyle/>
          <a:p>
            <a:pPr marL="900000" lvl="1" indent="-514350">
              <a:spcBef>
                <a:spcPts val="5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200" dirty="0" smtClean="0">
                <a:solidFill>
                  <a:schemeClr val="tx1"/>
                </a:solidFill>
              </a:rPr>
              <a:t>Initial conference – scheduling</a:t>
            </a:r>
          </a:p>
          <a:p>
            <a:pPr marL="900000" lvl="1" indent="-514350">
              <a:spcBef>
                <a:spcPts val="5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200" dirty="0" smtClean="0">
                <a:solidFill>
                  <a:schemeClr val="tx1"/>
                </a:solidFill>
              </a:rPr>
              <a:t>Parties asked to identify issues they wish to raise</a:t>
            </a:r>
          </a:p>
          <a:p>
            <a:pPr marL="900000" lvl="1" indent="-514350">
              <a:spcBef>
                <a:spcPts val="5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200" dirty="0" smtClean="0">
                <a:solidFill>
                  <a:schemeClr val="tx1"/>
                </a:solidFill>
              </a:rPr>
              <a:t>Each award referred to single member for conference</a:t>
            </a:r>
          </a:p>
          <a:p>
            <a:pPr marL="900000" lvl="1" indent="-514350">
              <a:spcBef>
                <a:spcPts val="5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200" dirty="0" smtClean="0">
                <a:solidFill>
                  <a:schemeClr val="tx1"/>
                </a:solidFill>
              </a:rPr>
              <a:t>Exposure draft published with directions for submissions</a:t>
            </a:r>
          </a:p>
          <a:p>
            <a:pPr marL="900000" lvl="1" indent="-514350">
              <a:spcBef>
                <a:spcPts val="5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200" dirty="0" smtClean="0">
                <a:solidFill>
                  <a:schemeClr val="tx1"/>
                </a:solidFill>
              </a:rPr>
              <a:t>Parties to make submissions on exposure drafts</a:t>
            </a:r>
          </a:p>
          <a:p>
            <a:pPr marL="900000" lvl="1" indent="-514350">
              <a:spcBef>
                <a:spcPts val="5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200" dirty="0" smtClean="0">
                <a:solidFill>
                  <a:schemeClr val="tx1"/>
                </a:solidFill>
              </a:rPr>
              <a:t>Parties to make submissions in reply on exposure drafts</a:t>
            </a:r>
          </a:p>
          <a:p>
            <a:pPr marL="900000" lvl="1" indent="-514350">
              <a:spcBef>
                <a:spcPts val="5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200" dirty="0" smtClean="0">
                <a:solidFill>
                  <a:schemeClr val="tx1"/>
                </a:solidFill>
              </a:rPr>
              <a:t>Further consultation with single member or Full Bench or hearing</a:t>
            </a:r>
          </a:p>
          <a:p>
            <a:pPr marL="900000" lvl="1" indent="-514350">
              <a:spcBef>
                <a:spcPts val="5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AU" sz="2200" dirty="0" smtClean="0">
                <a:solidFill>
                  <a:schemeClr val="tx1"/>
                </a:solidFill>
              </a:rPr>
              <a:t>Decision or statement issued by Full Bench with determination varying award</a:t>
            </a:r>
          </a:p>
          <a:p>
            <a:pPr marL="971550" lvl="1" indent="-514350">
              <a:spcBef>
                <a:spcPts val="500"/>
              </a:spcBef>
              <a:buFont typeface="+mj-lt"/>
              <a:buAutoNum type="arabicPeriod"/>
            </a:pPr>
            <a:endParaRPr lang="en-AU" sz="26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0"/>
            <a:ext cx="8229600" cy="126876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Levenim MT" pitchFamily="2" charset="-79"/>
              </a:rPr>
              <a:t>Steps in award stage</a:t>
            </a:r>
            <a:endParaRPr lang="en-AU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58F-DA80-42A3-848B-2EDF0FC2C0F9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>
            <a:noAutofit/>
          </a:bodyPr>
          <a:lstStyle/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AU" sz="2100" dirty="0" smtClean="0">
                <a:solidFill>
                  <a:schemeClr val="tx1"/>
                </a:solidFill>
                <a:cs typeface="Levenim MT" pitchFamily="2" charset="-79"/>
              </a:rPr>
              <a:t>Expressing rates of pay as hourly as well as weekly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AU" sz="2100" dirty="0" smtClean="0">
                <a:solidFill>
                  <a:schemeClr val="tx1"/>
                </a:solidFill>
                <a:latin typeface="+mn-lt"/>
                <a:cs typeface="Levenim MT" pitchFamily="2" charset="-79"/>
              </a:rPr>
              <a:t>Expressing work-related allowances as monetary amounts as well as percentages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AU" sz="2100" dirty="0" smtClean="0">
                <a:solidFill>
                  <a:schemeClr val="tx1"/>
                </a:solidFill>
                <a:cs typeface="Levenim MT" pitchFamily="2" charset="-79"/>
              </a:rPr>
              <a:t>Publishing tables of rates of pay incorporating overtime and penalty rates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AU" sz="2100" dirty="0" smtClean="0">
                <a:solidFill>
                  <a:schemeClr val="tx1"/>
                </a:solidFill>
                <a:latin typeface="+mn-lt"/>
                <a:cs typeface="Levenim MT" pitchFamily="2" charset="-79"/>
              </a:rPr>
              <a:t>Including examples of how more complex provisions operate, </a:t>
            </a:r>
            <a:br>
              <a:rPr lang="en-AU" sz="2100" dirty="0" smtClean="0">
                <a:solidFill>
                  <a:schemeClr val="tx1"/>
                </a:solidFill>
                <a:latin typeface="+mn-lt"/>
                <a:cs typeface="Levenim MT" pitchFamily="2" charset="-79"/>
              </a:rPr>
            </a:br>
            <a:r>
              <a:rPr lang="en-AU" sz="2100" dirty="0" smtClean="0">
                <a:solidFill>
                  <a:schemeClr val="tx1"/>
                </a:solidFill>
                <a:latin typeface="+mn-lt"/>
                <a:cs typeface="Levenim MT" pitchFamily="2" charset="-79"/>
              </a:rPr>
              <a:t>e.g. breaks after overtime and penalty rates for casuals working outside ordinary hours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AU" sz="2100" dirty="0" smtClean="0">
                <a:solidFill>
                  <a:schemeClr val="tx1"/>
                </a:solidFill>
                <a:cs typeface="Levenim MT" pitchFamily="2" charset="-79"/>
              </a:rPr>
              <a:t>Some</a:t>
            </a:r>
            <a:r>
              <a:rPr lang="en-AU" sz="2100" dirty="0" smtClean="0">
                <a:solidFill>
                  <a:schemeClr val="tx1"/>
                </a:solidFill>
                <a:latin typeface="+mn-lt"/>
                <a:cs typeface="Levenim MT" pitchFamily="2" charset="-79"/>
              </a:rPr>
              <a:t> re-wording of provisions for plain English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r>
              <a:rPr lang="en-AU" sz="2100" dirty="0" smtClean="0">
                <a:solidFill>
                  <a:schemeClr val="tx1"/>
                </a:solidFill>
                <a:cs typeface="Levenim MT" pitchFamily="2" charset="-79"/>
              </a:rPr>
              <a:t>Re-arranging provisions to group like provisions together, </a:t>
            </a:r>
            <a:br>
              <a:rPr lang="en-AU" sz="2100" dirty="0" smtClean="0">
                <a:solidFill>
                  <a:schemeClr val="tx1"/>
                </a:solidFill>
                <a:cs typeface="Levenim MT" pitchFamily="2" charset="-79"/>
              </a:rPr>
            </a:br>
            <a:r>
              <a:rPr lang="en-AU" sz="2100" dirty="0" smtClean="0">
                <a:solidFill>
                  <a:schemeClr val="tx1"/>
                </a:solidFill>
                <a:cs typeface="Levenim MT" pitchFamily="2" charset="-79"/>
              </a:rPr>
              <a:t>e.g. putting all provisions in relation to breaks in a single clause</a:t>
            </a:r>
          </a:p>
          <a:p>
            <a:pPr lvl="1">
              <a:spcAft>
                <a:spcPts val="1000"/>
              </a:spcAft>
              <a:buFont typeface="Arial" pitchFamily="34" charset="0"/>
              <a:buChar char="•"/>
            </a:pPr>
            <a:endParaRPr lang="en-AU" sz="2100" dirty="0" smtClean="0">
              <a:solidFill>
                <a:srgbClr val="5D5F64"/>
              </a:solidFill>
              <a:latin typeface="+mn-lt"/>
              <a:cs typeface="Levenim MT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"/>
            <a:ext cx="7772400" cy="1124743"/>
          </a:xfrm>
        </p:spPr>
        <p:txBody>
          <a:bodyPr/>
          <a:lstStyle/>
          <a:p>
            <a:r>
              <a:rPr lang="en-AU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Levenim MT" pitchFamily="2" charset="-79"/>
              </a:rPr>
              <a:t>Technical and drafting changes in exposure drafts</a:t>
            </a:r>
            <a:endParaRPr lang="en-AU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Levenim MT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58F-DA80-42A3-848B-2EDF0FC2C0F9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7269669" y="6691769"/>
            <a:ext cx="15039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200" dirty="0" smtClean="0">
                <a:solidFill>
                  <a:srgbClr val="001A45"/>
                </a:solidFill>
                <a:cs typeface="Levenim MT" pitchFamily="2" charset="-79"/>
              </a:rPr>
              <a:t>awards or </a:t>
            </a:r>
            <a:endParaRPr lang="en-A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7776864" cy="4680520"/>
          </a:xfrm>
        </p:spPr>
        <p:txBody>
          <a:bodyPr>
            <a:normAutofit/>
          </a:bodyPr>
          <a:lstStyle/>
          <a:p>
            <a:pPr marL="0" lvl="1" indent="0">
              <a:spcAft>
                <a:spcPts val="1000"/>
              </a:spcAft>
              <a:buNone/>
            </a:pPr>
            <a:r>
              <a:rPr lang="en-AU" sz="2400" dirty="0" smtClean="0">
                <a:solidFill>
                  <a:schemeClr val="accent3">
                    <a:lumMod val="90000"/>
                    <a:lumOff val="10000"/>
                  </a:schemeClr>
                </a:solidFill>
                <a:cs typeface="Levenim MT" pitchFamily="2" charset="-79"/>
              </a:rPr>
              <a:t>As well as determining some changes sought by the parties, it was decided the following ‘general’ changes will be made to all awards:</a:t>
            </a:r>
          </a:p>
          <a:p>
            <a:pPr marL="360000" lvl="1">
              <a:spcAft>
                <a:spcPts val="1000"/>
              </a:spcAft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accent3">
                    <a:lumMod val="90000"/>
                    <a:lumOff val="10000"/>
                  </a:schemeClr>
                </a:solidFill>
                <a:cs typeface="Levenim MT" pitchFamily="2" charset="-79"/>
              </a:rPr>
              <a:t>The technical and drafting changes outlined previously.</a:t>
            </a:r>
          </a:p>
          <a:p>
            <a:pPr marL="360000" lvl="1">
              <a:spcAft>
                <a:spcPts val="1000"/>
              </a:spcAft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accent3">
                    <a:lumMod val="90000"/>
                    <a:lumOff val="10000"/>
                  </a:schemeClr>
                </a:solidFill>
                <a:cs typeface="Levenim MT" pitchFamily="2" charset="-79"/>
              </a:rPr>
              <a:t>Examples clarifying the operation of award provisions.</a:t>
            </a:r>
          </a:p>
          <a:p>
            <a:pPr marL="360000" lvl="1">
              <a:spcAft>
                <a:spcPts val="1000"/>
              </a:spcAft>
              <a:buFont typeface="Arial" pitchFamily="34" charset="0"/>
              <a:buChar char="•"/>
            </a:pPr>
            <a:r>
              <a:rPr lang="en-AU" sz="2400" dirty="0" smtClean="0">
                <a:solidFill>
                  <a:schemeClr val="accent3">
                    <a:lumMod val="90000"/>
                    <a:lumOff val="10000"/>
                  </a:schemeClr>
                </a:solidFill>
                <a:cs typeface="Levenim MT" pitchFamily="2" charset="-79"/>
              </a:rPr>
              <a:t>An index of award facilitative provisions.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7544" y="1"/>
            <a:ext cx="7772400" cy="1124743"/>
          </a:xfrm>
        </p:spPr>
        <p:txBody>
          <a:bodyPr/>
          <a:lstStyle/>
          <a:p>
            <a:r>
              <a:rPr lang="en-A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Levenim MT" pitchFamily="2" charset="-79"/>
              </a:rPr>
              <a:t>Group 1A &amp; 1B awards decision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58F-DA80-42A3-848B-2EDF0FC2C0F9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8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347864" y="2204864"/>
            <a:ext cx="5614615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Questions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WCThemedraft">
  <a:themeElements>
    <a:clrScheme name="FWC">
      <a:dk1>
        <a:srgbClr val="001A45"/>
      </a:dk1>
      <a:lt1>
        <a:srgbClr val="FFFFFF"/>
      </a:lt1>
      <a:dk2>
        <a:srgbClr val="5D5F64"/>
      </a:dk2>
      <a:lt2>
        <a:srgbClr val="F89728"/>
      </a:lt2>
      <a:accent1>
        <a:srgbClr val="F89728"/>
      </a:accent1>
      <a:accent2>
        <a:srgbClr val="5D5F64"/>
      </a:accent2>
      <a:accent3>
        <a:srgbClr val="001A45"/>
      </a:accent3>
      <a:accent4>
        <a:srgbClr val="FFFFFF"/>
      </a:accent4>
      <a:accent5>
        <a:srgbClr val="005E82"/>
      </a:accent5>
      <a:accent6>
        <a:srgbClr val="F79646"/>
      </a:accent6>
      <a:hlink>
        <a:srgbClr val="0043B3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B xmlns="1c541ee4-6bb6-4651-b50f-6126f84c8d24">
      <Url xsi:nil="true"/>
      <Description xsi:nil="true"/>
    </PB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72096D0883D4583EE83D171ACDDE8" ma:contentTypeVersion="1" ma:contentTypeDescription="Create a new document." ma:contentTypeScope="" ma:versionID="8bec83dbce1fb5b71a69b770cba44bf3">
  <xsd:schema xmlns:xsd="http://www.w3.org/2001/XMLSchema" xmlns:p="http://schemas.microsoft.com/office/2006/metadata/properties" xmlns:ns1="http://schemas.microsoft.com/sharepoint/v3" xmlns:ns2="1c541ee4-6bb6-4651-b50f-6126f84c8d24" targetNamespace="http://schemas.microsoft.com/office/2006/metadata/properties" ma:root="true" ma:fieldsID="ec6d3f79efb3d3d8f1f9973e463fcadd" ns1:_="" ns2:_="">
    <xsd:import namespace="http://schemas.microsoft.com/sharepoint/v3"/>
    <xsd:import namespace="1c541ee4-6bb6-4651-b50f-6126f84c8d24"/>
    <xsd:element name="properties">
      <xsd:complexType>
        <xsd:sequence>
          <xsd:element name="documentManagement">
            <xsd:complexType>
              <xsd:all>
                <xsd:element ref="ns2:PB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9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1c541ee4-6bb6-4651-b50f-6126f84c8d24" elementFormDefault="qualified">
    <xsd:import namespace="http://schemas.microsoft.com/office/2006/documentManagement/types"/>
    <xsd:element name="PB" ma:index="8" nillable="true" ma:displayName="PB" ma:format="Hyperlink" ma:internalName="PB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503C252-42BD-4BE7-B73E-39873BF073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77D32D-D7F2-4C2F-AF92-D5B1D9027BB4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1c541ee4-6bb6-4651-b50f-6126f84c8d24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4AE3234-9E43-4208-870C-1A1EC214C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c541ee4-6bb6-4651-b50f-6126f84c8d2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329</Words>
  <Application>Microsoft Office PowerPoint</Application>
  <PresentationFormat>On-screen Show (4:3)</PresentationFormat>
  <Paragraphs>80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FWCThemedraft</vt:lpstr>
      <vt:lpstr>Slide 1</vt:lpstr>
      <vt:lpstr>Award modernisation overview</vt:lpstr>
      <vt:lpstr>Common issues</vt:lpstr>
      <vt:lpstr>Award stage </vt:lpstr>
      <vt:lpstr>APTIA awards</vt:lpstr>
      <vt:lpstr>Steps in award stage</vt:lpstr>
      <vt:lpstr>Technical and drafting changes in exposure drafts</vt:lpstr>
      <vt:lpstr>Group 1A &amp; 1B awards decision</vt:lpstr>
      <vt:lpstr>Slide 9</vt:lpstr>
    </vt:vector>
  </TitlesOfParts>
  <Company>Fair Work Australia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Clare McDonald</dc:creator>
  <cp:lastModifiedBy>luby</cp:lastModifiedBy>
  <cp:revision>798</cp:revision>
  <dcterms:created xsi:type="dcterms:W3CDTF">2013-12-02T22:38:51Z</dcterms:created>
  <dcterms:modified xsi:type="dcterms:W3CDTF">2015-03-06T05:41:57Z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0x010100BFD72096D0883D4583EE83D171ACDDE8</vt:lpwstr>
  </property>
</Properties>
</file>