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1"/>
  </p:notesMasterIdLst>
  <p:sldIdLst>
    <p:sldId id="258" r:id="rId2"/>
    <p:sldId id="289" r:id="rId3"/>
    <p:sldId id="291" r:id="rId4"/>
    <p:sldId id="290" r:id="rId5"/>
    <p:sldId id="304" r:id="rId6"/>
    <p:sldId id="306" r:id="rId7"/>
    <p:sldId id="307" r:id="rId8"/>
    <p:sldId id="308" r:id="rId9"/>
    <p:sldId id="309" r:id="rId10"/>
    <p:sldId id="310" r:id="rId11"/>
    <p:sldId id="305" r:id="rId12"/>
    <p:sldId id="302" r:id="rId13"/>
    <p:sldId id="295" r:id="rId14"/>
    <p:sldId id="297" r:id="rId15"/>
    <p:sldId id="299" r:id="rId16"/>
    <p:sldId id="311" r:id="rId17"/>
    <p:sldId id="293" r:id="rId18"/>
    <p:sldId id="300" r:id="rId19"/>
    <p:sldId id="301" r:id="rId20"/>
  </p:sldIdLst>
  <p:sldSz cx="9144000" cy="6858000" type="screen4x3"/>
  <p:notesSz cx="6858000" cy="91440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3" autoAdjust="0"/>
    <p:restoredTop sz="94420" autoAdjust="0"/>
  </p:normalViewPr>
  <p:slideViewPr>
    <p:cSldViewPr>
      <p:cViewPr varScale="1">
        <p:scale>
          <a:sx n="87" d="100"/>
          <a:sy n="87" d="100"/>
        </p:scale>
        <p:origin x="-139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84242F1-5F8B-4526-AF09-44E76E2ED0F2}" type="datetimeFigureOut">
              <a:rPr lang="en-US"/>
              <a:pPr>
                <a:defRPr/>
              </a:pPr>
              <a:t>1/16/2012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1217DA3-C329-4912-9192-F05803A836B7}" type="slidenum">
              <a:rPr lang="en-CA"/>
              <a:pPr>
                <a:defRPr/>
              </a:pPr>
              <a:t>‹#›</a:t>
            </a:fld>
            <a:endParaRPr lang="en-CA"/>
          </a:p>
        </p:txBody>
      </p:sp>
    </p:spTree>
    <p:extLst>
      <p:ext uri="{BB962C8B-B14F-4D97-AF65-F5344CB8AC3E}">
        <p14:creationId xmlns:p14="http://schemas.microsoft.com/office/powerpoint/2010/main" val="3134758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2C436F-8B27-4487-9842-D0FAEFB52391}" type="slidenum">
              <a:rPr lang="en-CA" smtClean="0"/>
              <a:pPr/>
              <a:t>1</a:t>
            </a:fld>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9FA4F0A-16F6-4785-8DA6-73FF25BE636D}" type="slidenum">
              <a:rPr lang="en-CA" smtClean="0"/>
              <a:pPr/>
              <a:t>2</a:t>
            </a:fld>
            <a:endParaRPr lang="en-C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0684AC-05D6-4439-90F1-09E70EBF26E7}" type="slidenum">
              <a:rPr lang="en-CA" smtClean="0"/>
              <a:pPr/>
              <a:t>3</a:t>
            </a:fld>
            <a:endParaRPr lang="en-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41EADD8-20FA-4AFD-98A9-3D1B891EF32E}" type="slidenum">
              <a:rPr lang="en-CA" smtClean="0"/>
              <a:pPr/>
              <a:t>4</a:t>
            </a:fld>
            <a:endParaRPr lang="en-C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6CBFEE-4BA4-4BBA-A222-F0102B90D1A6}" type="slidenum">
              <a:rPr lang="en-CA" smtClean="0"/>
              <a:pPr/>
              <a:t>17</a:t>
            </a:fld>
            <a:endParaRPr lang="en-C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9FA4F0A-16F6-4785-8DA6-73FF25BE636D}" type="slidenum">
              <a:rPr lang="en-CA" smtClean="0"/>
              <a:pPr/>
              <a:t>19</a:t>
            </a:fld>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5"/>
          <p:cNvPicPr>
            <a:picLocks noChangeAspect="1" noChangeArrowheads="1"/>
          </p:cNvPicPr>
          <p:nvPr userDrawn="1"/>
        </p:nvPicPr>
        <p:blipFill>
          <a:blip r:embed="rId2" cstate="print"/>
          <a:srcRect/>
          <a:stretch>
            <a:fillRect/>
          </a:stretch>
        </p:blipFill>
        <p:spPr bwMode="auto">
          <a:xfrm>
            <a:off x="0" y="0"/>
            <a:ext cx="2757488" cy="1031875"/>
          </a:xfrm>
          <a:prstGeom prst="rect">
            <a:avLst/>
          </a:prstGeom>
          <a:solidFill>
            <a:srgbClr val="FFFFFF"/>
          </a:solid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5" name="Date Placeholder 3"/>
          <p:cNvSpPr>
            <a:spLocks noGrp="1"/>
          </p:cNvSpPr>
          <p:nvPr>
            <p:ph type="dt" sz="half" idx="10"/>
          </p:nvPr>
        </p:nvSpPr>
        <p:spPr/>
        <p:txBody>
          <a:bodyPr/>
          <a:lstStyle>
            <a:lvl1pPr>
              <a:defRPr/>
            </a:lvl1pPr>
          </a:lstStyle>
          <a:p>
            <a:pPr>
              <a:defRPr/>
            </a:pPr>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AB1E293A-9A73-4DFC-9F15-B9FB9BB46A36}" type="slidenum">
              <a:rPr lang="en-CA"/>
              <a:pPr>
                <a:defRPr/>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8D6DDB40-9697-4047-A0EC-BD9EBA0EC813}" type="slidenum">
              <a:rPr lang="en-CA"/>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5611C598-185A-4DDC-9CA8-EA1072CB387C}" type="slidenum">
              <a:rPr lang="en-CA"/>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00364" y="274638"/>
            <a:ext cx="5686436" cy="1143000"/>
          </a:xfrm>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C64AE609-5F15-483D-B885-79F2BED22E7C}" type="slidenum">
              <a:rPr lang="en-CA"/>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B6F6337E-504B-49D8-823F-9C472A4F0EC6}" type="slidenum">
              <a:rPr lang="en-CA"/>
              <a:pPr>
                <a:defRPr/>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pPr>
              <a:defRPr/>
            </a:pPr>
            <a:endParaRPr lang="en-CA"/>
          </a:p>
        </p:txBody>
      </p:sp>
      <p:sp>
        <p:nvSpPr>
          <p:cNvPr id="6" name="Footer Placeholder 5"/>
          <p:cNvSpPr>
            <a:spLocks noGrp="1"/>
          </p:cNvSpPr>
          <p:nvPr>
            <p:ph type="ftr" sz="quarter" idx="11"/>
          </p:nvPr>
        </p:nvSpPr>
        <p:spPr/>
        <p:txBody>
          <a:bodyPr/>
          <a:lstStyle>
            <a:lvl1pPr>
              <a:defRPr/>
            </a:lvl1pPr>
          </a:lstStyle>
          <a:p>
            <a:pPr>
              <a:defRPr/>
            </a:pPr>
            <a:endParaRPr lang="en-CA"/>
          </a:p>
        </p:txBody>
      </p:sp>
      <p:sp>
        <p:nvSpPr>
          <p:cNvPr id="7" name="Slide Number Placeholder 6"/>
          <p:cNvSpPr>
            <a:spLocks noGrp="1"/>
          </p:cNvSpPr>
          <p:nvPr>
            <p:ph type="sldNum" sz="quarter" idx="12"/>
          </p:nvPr>
        </p:nvSpPr>
        <p:spPr/>
        <p:txBody>
          <a:bodyPr/>
          <a:lstStyle>
            <a:lvl1pPr>
              <a:defRPr/>
            </a:lvl1pPr>
          </a:lstStyle>
          <a:p>
            <a:pPr>
              <a:defRPr/>
            </a:pPr>
            <a:fld id="{9A0CD9AA-362D-4D5A-993B-5D7605980600}" type="slidenum">
              <a:rPr lang="en-CA"/>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pPr>
              <a:defRPr/>
            </a:pPr>
            <a:endParaRPr lang="en-CA"/>
          </a:p>
        </p:txBody>
      </p:sp>
      <p:sp>
        <p:nvSpPr>
          <p:cNvPr id="8" name="Footer Placeholder 7"/>
          <p:cNvSpPr>
            <a:spLocks noGrp="1"/>
          </p:cNvSpPr>
          <p:nvPr>
            <p:ph type="ftr" sz="quarter" idx="11"/>
          </p:nvPr>
        </p:nvSpPr>
        <p:spPr/>
        <p:txBody>
          <a:bodyPr/>
          <a:lstStyle>
            <a:lvl1pPr>
              <a:defRPr/>
            </a:lvl1pPr>
          </a:lstStyle>
          <a:p>
            <a:pPr>
              <a:defRPr/>
            </a:pPr>
            <a:endParaRPr lang="en-CA"/>
          </a:p>
        </p:txBody>
      </p:sp>
      <p:sp>
        <p:nvSpPr>
          <p:cNvPr id="9" name="Slide Number Placeholder 8"/>
          <p:cNvSpPr>
            <a:spLocks noGrp="1"/>
          </p:cNvSpPr>
          <p:nvPr>
            <p:ph type="sldNum" sz="quarter" idx="12"/>
          </p:nvPr>
        </p:nvSpPr>
        <p:spPr/>
        <p:txBody>
          <a:bodyPr/>
          <a:lstStyle>
            <a:lvl1pPr>
              <a:defRPr/>
            </a:lvl1pPr>
          </a:lstStyle>
          <a:p>
            <a:pPr>
              <a:defRPr/>
            </a:pPr>
            <a:fld id="{D95D08E8-42B9-4EF3-AB94-9267FD60383A}" type="slidenum">
              <a:rPr lang="en-CA"/>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pPr>
              <a:defRPr/>
            </a:pPr>
            <a:endParaRPr lang="en-CA"/>
          </a:p>
        </p:txBody>
      </p:sp>
      <p:sp>
        <p:nvSpPr>
          <p:cNvPr id="4" name="Footer Placeholder 3"/>
          <p:cNvSpPr>
            <a:spLocks noGrp="1"/>
          </p:cNvSpPr>
          <p:nvPr>
            <p:ph type="ftr" sz="quarter" idx="11"/>
          </p:nvPr>
        </p:nvSpPr>
        <p:spPr/>
        <p:txBody>
          <a:bodyPr/>
          <a:lstStyle>
            <a:lvl1pPr>
              <a:defRPr/>
            </a:lvl1pPr>
          </a:lstStyle>
          <a:p>
            <a:pPr>
              <a:defRPr/>
            </a:pPr>
            <a:endParaRPr lang="en-CA"/>
          </a:p>
        </p:txBody>
      </p:sp>
      <p:sp>
        <p:nvSpPr>
          <p:cNvPr id="5" name="Slide Number Placeholder 4"/>
          <p:cNvSpPr>
            <a:spLocks noGrp="1"/>
          </p:cNvSpPr>
          <p:nvPr>
            <p:ph type="sldNum" sz="quarter" idx="12"/>
          </p:nvPr>
        </p:nvSpPr>
        <p:spPr/>
        <p:txBody>
          <a:bodyPr/>
          <a:lstStyle>
            <a:lvl1pPr>
              <a:defRPr/>
            </a:lvl1pPr>
          </a:lstStyle>
          <a:p>
            <a:pPr>
              <a:defRPr/>
            </a:pPr>
            <a:fld id="{1FB7A5DA-FF66-4E89-A5A1-A4AADD36E159}" type="slidenum">
              <a:rPr lang="en-CA"/>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CA"/>
          </a:p>
        </p:txBody>
      </p:sp>
      <p:sp>
        <p:nvSpPr>
          <p:cNvPr id="3" name="Footer Placeholder 2"/>
          <p:cNvSpPr>
            <a:spLocks noGrp="1"/>
          </p:cNvSpPr>
          <p:nvPr>
            <p:ph type="ftr" sz="quarter" idx="11"/>
          </p:nvPr>
        </p:nvSpPr>
        <p:spPr/>
        <p:txBody>
          <a:bodyPr/>
          <a:lstStyle>
            <a:lvl1pPr>
              <a:defRPr/>
            </a:lvl1pPr>
          </a:lstStyle>
          <a:p>
            <a:pPr>
              <a:defRPr/>
            </a:pPr>
            <a:endParaRPr lang="en-CA"/>
          </a:p>
        </p:txBody>
      </p:sp>
      <p:sp>
        <p:nvSpPr>
          <p:cNvPr id="4" name="Slide Number Placeholder 3"/>
          <p:cNvSpPr>
            <a:spLocks noGrp="1"/>
          </p:cNvSpPr>
          <p:nvPr>
            <p:ph type="sldNum" sz="quarter" idx="12"/>
          </p:nvPr>
        </p:nvSpPr>
        <p:spPr/>
        <p:txBody>
          <a:bodyPr/>
          <a:lstStyle>
            <a:lvl1pPr>
              <a:defRPr/>
            </a:lvl1pPr>
          </a:lstStyle>
          <a:p>
            <a:pPr>
              <a:defRPr/>
            </a:pPr>
            <a:fld id="{16E57489-8527-40BD-BF4F-338C0840B720}" type="slidenum">
              <a:rPr lang="en-CA"/>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CA"/>
          </a:p>
        </p:txBody>
      </p:sp>
      <p:sp>
        <p:nvSpPr>
          <p:cNvPr id="6" name="Footer Placeholder 5"/>
          <p:cNvSpPr>
            <a:spLocks noGrp="1"/>
          </p:cNvSpPr>
          <p:nvPr>
            <p:ph type="ftr" sz="quarter" idx="11"/>
          </p:nvPr>
        </p:nvSpPr>
        <p:spPr/>
        <p:txBody>
          <a:bodyPr/>
          <a:lstStyle>
            <a:lvl1pPr>
              <a:defRPr/>
            </a:lvl1pPr>
          </a:lstStyle>
          <a:p>
            <a:pPr>
              <a:defRPr/>
            </a:pPr>
            <a:endParaRPr lang="en-CA"/>
          </a:p>
        </p:txBody>
      </p:sp>
      <p:sp>
        <p:nvSpPr>
          <p:cNvPr id="7" name="Slide Number Placeholder 6"/>
          <p:cNvSpPr>
            <a:spLocks noGrp="1"/>
          </p:cNvSpPr>
          <p:nvPr>
            <p:ph type="sldNum" sz="quarter" idx="12"/>
          </p:nvPr>
        </p:nvSpPr>
        <p:spPr/>
        <p:txBody>
          <a:bodyPr/>
          <a:lstStyle>
            <a:lvl1pPr>
              <a:defRPr/>
            </a:lvl1pPr>
          </a:lstStyle>
          <a:p>
            <a:pPr>
              <a:defRPr/>
            </a:pPr>
            <a:fld id="{3B13D31E-C4DC-403C-B860-2626CA5C54F4}" type="slidenum">
              <a:rPr lang="en-CA"/>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CA"/>
          </a:p>
        </p:txBody>
      </p:sp>
      <p:sp>
        <p:nvSpPr>
          <p:cNvPr id="6" name="Footer Placeholder 5"/>
          <p:cNvSpPr>
            <a:spLocks noGrp="1"/>
          </p:cNvSpPr>
          <p:nvPr>
            <p:ph type="ftr" sz="quarter" idx="11"/>
          </p:nvPr>
        </p:nvSpPr>
        <p:spPr/>
        <p:txBody>
          <a:bodyPr/>
          <a:lstStyle>
            <a:lvl1pPr>
              <a:defRPr/>
            </a:lvl1pPr>
          </a:lstStyle>
          <a:p>
            <a:pPr>
              <a:defRPr/>
            </a:pPr>
            <a:endParaRPr lang="en-CA"/>
          </a:p>
        </p:txBody>
      </p:sp>
      <p:sp>
        <p:nvSpPr>
          <p:cNvPr id="7" name="Slide Number Placeholder 6"/>
          <p:cNvSpPr>
            <a:spLocks noGrp="1"/>
          </p:cNvSpPr>
          <p:nvPr>
            <p:ph type="sldNum" sz="quarter" idx="12"/>
          </p:nvPr>
        </p:nvSpPr>
        <p:spPr/>
        <p:txBody>
          <a:bodyPr/>
          <a:lstStyle>
            <a:lvl1pPr>
              <a:defRPr/>
            </a:lvl1pPr>
          </a:lstStyle>
          <a:p>
            <a:pPr>
              <a:defRPr/>
            </a:pPr>
            <a:fld id="{455458C6-E44B-430A-AF1A-4E1B695E81D7}" type="slidenum">
              <a:rPr lang="en-CA"/>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00375" y="274638"/>
            <a:ext cx="56864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Nov 24, 2009</a:t>
            </a:r>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AGM</a:t>
            </a: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D2722C-5CBD-4A89-9798-CC109B76A28D}" type="slidenum">
              <a:rPr lang="en-CA"/>
              <a:pPr>
                <a:defRPr/>
              </a:pPr>
              <a:t>‹#›</a:t>
            </a:fld>
            <a:endParaRPr lang="en-CA" dirty="0"/>
          </a:p>
        </p:txBody>
      </p:sp>
      <p:pic>
        <p:nvPicPr>
          <p:cNvPr id="1031" name="Picture 11"/>
          <p:cNvPicPr>
            <a:picLocks noChangeAspect="1" noChangeArrowheads="1"/>
          </p:cNvPicPr>
          <p:nvPr userDrawn="1"/>
        </p:nvPicPr>
        <p:blipFill>
          <a:blip r:embed="rId13" cstate="print"/>
          <a:srcRect/>
          <a:stretch>
            <a:fillRect/>
          </a:stretch>
        </p:blipFill>
        <p:spPr bwMode="auto">
          <a:xfrm>
            <a:off x="0" y="0"/>
            <a:ext cx="2757488" cy="1031875"/>
          </a:xfrm>
          <a:prstGeom prst="rect">
            <a:avLst/>
          </a:prstGeom>
          <a:solidFill>
            <a:srgbClr val="FFFFFF"/>
          </a:solid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8" Type="http://schemas.openxmlformats.org/officeDocument/2006/relationships/package" Target="../embeddings/Microsoft_Word_Document5.docx"/><Relationship Id="rId3" Type="http://schemas.openxmlformats.org/officeDocument/2006/relationships/notesSlide" Target="../notesSlides/notesSlide5.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Microsoft_Word_97_-_2003_Document2.doc"/><Relationship Id="rId5" Type="http://schemas.openxmlformats.org/officeDocument/2006/relationships/image" Target="../media/image8.wmf"/><Relationship Id="rId4" Type="http://schemas.openxmlformats.org/officeDocument/2006/relationships/package" Target="../embeddings/Microsoft_Word_Document4.docx"/><Relationship Id="rId9" Type="http://schemas.openxmlformats.org/officeDocument/2006/relationships/image" Target="../media/image1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p:txBody>
          <a:bodyPr/>
          <a:lstStyle/>
          <a:p>
            <a:pPr eaLnBrk="1" hangingPunct="1"/>
            <a:r>
              <a:rPr lang="en-CA" smtClean="0"/>
              <a:t>CNIA Annual General</a:t>
            </a:r>
            <a:br>
              <a:rPr lang="en-CA" smtClean="0"/>
            </a:br>
            <a:r>
              <a:rPr lang="en-CA" smtClean="0"/>
              <a:t>Meeting</a:t>
            </a:r>
          </a:p>
        </p:txBody>
      </p:sp>
      <p:sp>
        <p:nvSpPr>
          <p:cNvPr id="3075" name="Rectangle 5"/>
          <p:cNvSpPr>
            <a:spLocks noGrp="1" noChangeArrowheads="1"/>
          </p:cNvSpPr>
          <p:nvPr>
            <p:ph type="subTitle" idx="1"/>
          </p:nvPr>
        </p:nvSpPr>
        <p:spPr/>
        <p:txBody>
          <a:bodyPr rtlCol="0">
            <a:normAutofit/>
          </a:bodyPr>
          <a:lstStyle/>
          <a:p>
            <a:pPr eaLnBrk="1" fontAlgn="auto" hangingPunct="1">
              <a:spcAft>
                <a:spcPts val="0"/>
              </a:spcAft>
              <a:buFont typeface="Arial" pitchFamily="34" charset="0"/>
              <a:buNone/>
              <a:defRPr/>
            </a:pPr>
            <a:r>
              <a:rPr lang="en-CA" dirty="0" smtClean="0"/>
              <a:t>November 24, 2011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64" y="274638"/>
            <a:ext cx="5964124" cy="1143000"/>
          </a:xfrm>
        </p:spPr>
        <p:txBody>
          <a:bodyPr/>
          <a:lstStyle/>
          <a:p>
            <a:r>
              <a:rPr lang="en-CA" dirty="0" smtClean="0"/>
              <a:t>Key Projects</a:t>
            </a:r>
            <a:endParaRPr lang="en-CA" dirty="0"/>
          </a:p>
        </p:txBody>
      </p:sp>
      <p:sp>
        <p:nvSpPr>
          <p:cNvPr id="3" name="Content Placeholder 2"/>
          <p:cNvSpPr>
            <a:spLocks noGrp="1"/>
          </p:cNvSpPr>
          <p:nvPr>
            <p:ph idx="1"/>
          </p:nvPr>
        </p:nvSpPr>
        <p:spPr>
          <a:solidFill>
            <a:schemeClr val="accent3">
              <a:lumMod val="60000"/>
              <a:lumOff val="40000"/>
            </a:schemeClr>
          </a:solidFill>
        </p:spPr>
        <p:txBody>
          <a:bodyPr/>
          <a:lstStyle/>
          <a:p>
            <a:pPr marL="514350" indent="-514350">
              <a:buFont typeface="+mj-lt"/>
              <a:buAutoNum type="arabicPeriod"/>
            </a:pPr>
            <a:r>
              <a:rPr lang="en-CA" dirty="0" smtClean="0"/>
              <a:t>Increase engagement &amp; value for membership by Fall 2011</a:t>
            </a:r>
          </a:p>
          <a:p>
            <a:pPr marL="514350" indent="-514350">
              <a:buFont typeface="+mj-lt"/>
              <a:buAutoNum type="arabicPeriod"/>
            </a:pPr>
            <a:r>
              <a:rPr lang="en-CA" dirty="0" smtClean="0"/>
              <a:t>Increase membership by Fall 2011 AGM</a:t>
            </a:r>
          </a:p>
          <a:p>
            <a:pPr marL="514350" indent="-514350">
              <a:buFont typeface="+mj-lt"/>
              <a:buAutoNum type="arabicPeriod"/>
            </a:pPr>
            <a:r>
              <a:rPr lang="en-CA" dirty="0" smtClean="0"/>
              <a:t>Create structures to progress work</a:t>
            </a:r>
          </a:p>
          <a:p>
            <a:pPr marL="514350" indent="-514350">
              <a:buFont typeface="+mj-lt"/>
              <a:buAutoNum type="arabicPeriod"/>
            </a:pPr>
            <a:r>
              <a:rPr lang="en-CA" dirty="0" smtClean="0"/>
              <a:t>Provide opportunities for connectivity &amp; sharing for NI</a:t>
            </a:r>
            <a:endParaRPr lang="en-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Treasurer Report</a:t>
            </a:r>
            <a:endParaRPr lang="en-CA"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291258141"/>
              </p:ext>
            </p:extLst>
          </p:nvPr>
        </p:nvGraphicFramePr>
        <p:xfrm>
          <a:off x="3779912" y="2780928"/>
          <a:ext cx="1825214" cy="1540024"/>
        </p:xfrm>
        <a:graphic>
          <a:graphicData uri="http://schemas.openxmlformats.org/presentationml/2006/ole">
            <mc:AlternateContent xmlns:mc="http://schemas.openxmlformats.org/markup-compatibility/2006">
              <mc:Choice xmlns:v="urn:schemas-microsoft-com:vml" Requires="v">
                <p:oleObj spid="_x0000_s38916" name="Acrobat Document" showAsIcon="1" r:id="rId3" imgW="914400" imgH="771480" progId="AcroExch.Document.7">
                  <p:embed/>
                </p:oleObj>
              </mc:Choice>
              <mc:Fallback>
                <p:oleObj name="Acrobat Document" showAsIcon="1" r:id="rId3" imgW="914400" imgH="771480" progId="AcroExch.Document.7">
                  <p:embed/>
                  <p:pic>
                    <p:nvPicPr>
                      <p:cNvPr id="0" name="Content Placeholder 3"/>
                      <p:cNvPicPr>
                        <a:picLocks noChangeAspect="1" noChangeArrowheads="1"/>
                      </p:cNvPicPr>
                      <p:nvPr/>
                    </p:nvPicPr>
                    <p:blipFill>
                      <a:blip r:embed="rId4"/>
                      <a:srcRect/>
                      <a:stretch>
                        <a:fillRect/>
                      </a:stretch>
                    </p:blipFill>
                    <p:spPr bwMode="auto">
                      <a:xfrm>
                        <a:off x="3779912" y="2780928"/>
                        <a:ext cx="1825214" cy="1540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CA" dirty="0" smtClean="0"/>
              <a:t>Treasurer’s Report</a:t>
            </a:r>
            <a:endParaRPr lang="en-CA" dirty="0"/>
          </a:p>
        </p:txBody>
      </p:sp>
      <p:graphicFrame>
        <p:nvGraphicFramePr>
          <p:cNvPr id="9" name="Content Placeholder 8"/>
          <p:cNvGraphicFramePr>
            <a:graphicFrameLocks noGrp="1"/>
          </p:cNvGraphicFramePr>
          <p:nvPr>
            <p:ph idx="1"/>
          </p:nvPr>
        </p:nvGraphicFramePr>
        <p:xfrm>
          <a:off x="457200" y="1600200"/>
          <a:ext cx="8229600" cy="50647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CA" dirty="0"/>
                    </a:p>
                  </a:txBody>
                  <a:tcPr/>
                </a:tc>
                <a:tc>
                  <a:txBody>
                    <a:bodyPr/>
                    <a:lstStyle/>
                    <a:p>
                      <a:r>
                        <a:rPr lang="en-CA" dirty="0" smtClean="0"/>
                        <a:t>2010</a:t>
                      </a:r>
                      <a:endParaRPr lang="en-CA" dirty="0"/>
                    </a:p>
                  </a:txBody>
                  <a:tcPr/>
                </a:tc>
                <a:tc>
                  <a:txBody>
                    <a:bodyPr/>
                    <a:lstStyle/>
                    <a:p>
                      <a:r>
                        <a:rPr lang="en-CA" dirty="0" smtClean="0"/>
                        <a:t>2011</a:t>
                      </a:r>
                      <a:endParaRPr lang="en-CA" dirty="0"/>
                    </a:p>
                  </a:txBody>
                  <a:tcPr/>
                </a:tc>
              </a:tr>
              <a:tr h="370840">
                <a:tc>
                  <a:txBody>
                    <a:bodyPr/>
                    <a:lstStyle/>
                    <a:p>
                      <a:r>
                        <a:rPr lang="en-CA" dirty="0" err="1" smtClean="0"/>
                        <a:t>Chequing</a:t>
                      </a:r>
                      <a:r>
                        <a:rPr lang="en-CA" dirty="0" smtClean="0"/>
                        <a:t> Account</a:t>
                      </a:r>
                      <a:endParaRPr lang="en-CA" dirty="0"/>
                    </a:p>
                  </a:txBody>
                  <a:tcPr/>
                </a:tc>
                <a:tc>
                  <a:txBody>
                    <a:bodyPr/>
                    <a:lstStyle/>
                    <a:p>
                      <a:pPr algn="r"/>
                      <a:r>
                        <a:rPr lang="en-CA" dirty="0" smtClean="0"/>
                        <a:t>$46,417.17</a:t>
                      </a:r>
                      <a:endParaRPr lang="en-CA" dirty="0"/>
                    </a:p>
                  </a:txBody>
                  <a:tcPr/>
                </a:tc>
                <a:tc>
                  <a:txBody>
                    <a:bodyPr/>
                    <a:lstStyle/>
                    <a:p>
                      <a:pPr algn="r"/>
                      <a:r>
                        <a:rPr lang="en-CA" dirty="0" smtClean="0"/>
                        <a:t>$36,553.39 </a:t>
                      </a:r>
                      <a:endParaRPr lang="en-CA" dirty="0"/>
                    </a:p>
                  </a:txBody>
                  <a:tcPr/>
                </a:tc>
              </a:tr>
              <a:tr h="370840">
                <a:tc>
                  <a:txBody>
                    <a:bodyPr/>
                    <a:lstStyle/>
                    <a:p>
                      <a:r>
                        <a:rPr lang="en-CA" dirty="0" smtClean="0"/>
                        <a:t>PayPal</a:t>
                      </a:r>
                      <a:r>
                        <a:rPr lang="en-CA" baseline="0" dirty="0" smtClean="0"/>
                        <a:t> Account</a:t>
                      </a:r>
                      <a:endParaRPr lang="en-CA" dirty="0"/>
                    </a:p>
                  </a:txBody>
                  <a:tcPr/>
                </a:tc>
                <a:tc>
                  <a:txBody>
                    <a:bodyPr/>
                    <a:lstStyle/>
                    <a:p>
                      <a:pPr algn="r"/>
                      <a:r>
                        <a:rPr lang="en-CA" dirty="0" smtClean="0"/>
                        <a:t>$7041.28</a:t>
                      </a:r>
                      <a:endParaRPr lang="en-CA" dirty="0"/>
                    </a:p>
                  </a:txBody>
                  <a:tcPr/>
                </a:tc>
                <a:tc>
                  <a:txBody>
                    <a:bodyPr/>
                    <a:lstStyle/>
                    <a:p>
                      <a:pPr algn="r"/>
                      <a:r>
                        <a:rPr lang="en-CA" dirty="0" smtClean="0"/>
                        <a:t>$7,039.35</a:t>
                      </a:r>
                      <a:endParaRPr lang="en-CA" dirty="0"/>
                    </a:p>
                  </a:txBody>
                  <a:tcPr/>
                </a:tc>
              </a:tr>
              <a:tr h="370840">
                <a:tc>
                  <a:txBody>
                    <a:bodyPr/>
                    <a:lstStyle/>
                    <a:p>
                      <a:r>
                        <a:rPr lang="en-CA" dirty="0" smtClean="0"/>
                        <a:t>Cash on Hand</a:t>
                      </a:r>
                      <a:endParaRPr lang="en-CA" dirty="0"/>
                    </a:p>
                  </a:txBody>
                  <a:tcPr/>
                </a:tc>
                <a:tc>
                  <a:txBody>
                    <a:bodyPr/>
                    <a:lstStyle/>
                    <a:p>
                      <a:pPr algn="r"/>
                      <a:r>
                        <a:rPr lang="en-CA" b="1" dirty="0" smtClean="0"/>
                        <a:t>$53,458.45</a:t>
                      </a:r>
                      <a:endParaRPr lang="en-CA" dirty="0"/>
                    </a:p>
                  </a:txBody>
                  <a:tcPr/>
                </a:tc>
                <a:tc>
                  <a:txBody>
                    <a:bodyPr/>
                    <a:lstStyle/>
                    <a:p>
                      <a:pPr algn="r"/>
                      <a:r>
                        <a:rPr lang="en-CA" b="1" dirty="0" smtClean="0"/>
                        <a:t>$43,592.74</a:t>
                      </a:r>
                      <a:endParaRPr lang="en-CA" dirty="0"/>
                    </a:p>
                  </a:txBody>
                  <a:tcPr/>
                </a:tc>
              </a:tr>
              <a:tr h="370840">
                <a:tc>
                  <a:txBody>
                    <a:bodyPr/>
                    <a:lstStyle/>
                    <a:p>
                      <a:endParaRPr lang="en-CA"/>
                    </a:p>
                  </a:txBody>
                  <a:tcPr/>
                </a:tc>
                <a:tc>
                  <a:txBody>
                    <a:bodyPr/>
                    <a:lstStyle/>
                    <a:p>
                      <a:endParaRPr lang="en-CA"/>
                    </a:p>
                  </a:txBody>
                  <a:tcPr/>
                </a:tc>
                <a:tc>
                  <a:txBody>
                    <a:bodyPr/>
                    <a:lstStyle/>
                    <a:p>
                      <a:endParaRPr lang="en-CA" dirty="0"/>
                    </a:p>
                  </a:txBody>
                  <a:tcPr/>
                </a:tc>
              </a:tr>
              <a:tr h="370840">
                <a:tc>
                  <a:txBody>
                    <a:bodyPr/>
                    <a:lstStyle/>
                    <a:p>
                      <a:r>
                        <a:rPr lang="en-CA" dirty="0" smtClean="0"/>
                        <a:t>Key expenses:</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kern="1200" baseline="0" dirty="0" smtClean="0">
                          <a:solidFill>
                            <a:schemeClr val="dk1"/>
                          </a:solidFill>
                          <a:latin typeface="+mn-lt"/>
                          <a:ea typeface="+mn-ea"/>
                          <a:cs typeface="+mn-cs"/>
                        </a:rPr>
                        <a:t>CNIA Bursary =$1000</a:t>
                      </a:r>
                    </a:p>
                  </a:txBody>
                  <a:tcPr/>
                </a:tc>
                <a:tc>
                  <a:txBody>
                    <a:bodyPr/>
                    <a:lstStyle/>
                    <a:p>
                      <a:r>
                        <a:rPr lang="en-CA" sz="1800" kern="1200" baseline="0" dirty="0" smtClean="0">
                          <a:solidFill>
                            <a:schemeClr val="dk1"/>
                          </a:solidFill>
                          <a:latin typeface="+mn-lt"/>
                          <a:ea typeface="+mn-ea"/>
                          <a:cs typeface="+mn-cs"/>
                        </a:rPr>
                        <a:t>CNIA Bursary = $1000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Conf 2009 deficit</a:t>
                      </a:r>
                      <a:r>
                        <a:rPr lang="en-CA" baseline="0" dirty="0" smtClean="0"/>
                        <a:t> </a:t>
                      </a:r>
                      <a:r>
                        <a:rPr lang="en-CA" dirty="0" smtClean="0"/>
                        <a:t>$20,000 (calculated into Balance)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kern="1200" baseline="0" dirty="0" smtClean="0">
                          <a:solidFill>
                            <a:schemeClr val="dk1"/>
                          </a:solidFill>
                          <a:latin typeface="+mn-lt"/>
                          <a:ea typeface="+mn-ea"/>
                          <a:cs typeface="+mn-cs"/>
                        </a:rPr>
                        <a:t>Sponsorship 2012 International NI Conference  =$8500</a:t>
                      </a:r>
                    </a:p>
                  </a:txBody>
                  <a:tcPr/>
                </a:tc>
              </a:tr>
              <a:tr h="370840">
                <a:tc>
                  <a:txBody>
                    <a:bodyPr/>
                    <a:lstStyle/>
                    <a:p>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CNIA Rep Travel -</a:t>
                      </a:r>
                    </a:p>
                    <a:p>
                      <a:r>
                        <a:rPr lang="en-CA" dirty="0" smtClean="0"/>
                        <a:t>ANIA – Caring Conf =  </a:t>
                      </a:r>
                      <a:endParaRPr lang="en-CA" sz="1800" kern="1200" baseline="0" dirty="0" smtClean="0">
                        <a:solidFill>
                          <a:schemeClr val="dk1"/>
                        </a:solidFill>
                        <a:latin typeface="+mn-lt"/>
                        <a:ea typeface="+mn-ea"/>
                        <a:cs typeface="+mn-cs"/>
                      </a:endParaRPr>
                    </a:p>
                    <a:p>
                      <a:r>
                        <a:rPr lang="en-CA" sz="1800" kern="1200" baseline="0" dirty="0" smtClean="0">
                          <a:solidFill>
                            <a:schemeClr val="dk1"/>
                          </a:solidFill>
                          <a:latin typeface="+mn-lt"/>
                          <a:ea typeface="+mn-ea"/>
                          <a:cs typeface="+mn-cs"/>
                        </a:rPr>
                        <a:t>$2551.85</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kern="1200" baseline="0" dirty="0" smtClean="0">
                          <a:solidFill>
                            <a:schemeClr val="dk1"/>
                          </a:solidFill>
                          <a:latin typeface="+mn-lt"/>
                          <a:ea typeface="+mn-ea"/>
                          <a:cs typeface="+mn-cs"/>
                        </a:rPr>
                        <a:t>Sponsorship NSNIG Conference  =$500</a:t>
                      </a:r>
                    </a:p>
                  </a:txBody>
                  <a:tcPr/>
                </a:tc>
              </a:tr>
              <a:tr h="370840">
                <a:tc>
                  <a:txBody>
                    <a:bodyPr/>
                    <a:lstStyle/>
                    <a:p>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Teleconference line $250</a:t>
                      </a:r>
                    </a:p>
                  </a:txBody>
                  <a:tcPr/>
                </a:tc>
                <a:tc>
                  <a:txBody>
                    <a:bodyPr/>
                    <a:lstStyle/>
                    <a:p>
                      <a:r>
                        <a:rPr lang="en-CA" sz="1800" kern="1200" baseline="0" dirty="0" smtClean="0">
                          <a:solidFill>
                            <a:schemeClr val="dk1"/>
                          </a:solidFill>
                          <a:latin typeface="+mn-lt"/>
                          <a:ea typeface="+mn-ea"/>
                          <a:cs typeface="+mn-cs"/>
                        </a:rPr>
                        <a:t>Teleconference line $40</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GST/HST for 2009 &amp; 2010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kern="1200" baseline="0" dirty="0" smtClean="0">
                          <a:solidFill>
                            <a:schemeClr val="dk1"/>
                          </a:solidFill>
                          <a:latin typeface="+mn-lt"/>
                          <a:ea typeface="+mn-ea"/>
                          <a:cs typeface="+mn-cs"/>
                        </a:rPr>
                        <a:t>CNA membership fees  = $226</a:t>
                      </a: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Membership Report</a:t>
            </a:r>
            <a:endParaRPr lang="en-CA" dirty="0"/>
          </a:p>
        </p:txBody>
      </p:sp>
      <p:graphicFrame>
        <p:nvGraphicFramePr>
          <p:cNvPr id="6" name="Object 5"/>
          <p:cNvGraphicFramePr>
            <a:graphicFrameLocks noChangeAspect="1"/>
          </p:cNvGraphicFramePr>
          <p:nvPr/>
        </p:nvGraphicFramePr>
        <p:xfrm>
          <a:off x="3419872" y="2636912"/>
          <a:ext cx="1651999" cy="1393874"/>
        </p:xfrm>
        <a:graphic>
          <a:graphicData uri="http://schemas.openxmlformats.org/presentationml/2006/ole">
            <mc:AlternateContent xmlns:mc="http://schemas.openxmlformats.org/markup-compatibility/2006">
              <mc:Choice xmlns:v="urn:schemas-microsoft-com:vml" Requires="v">
                <p:oleObj spid="_x0000_s1029" name="Document" showAsIcon="1" r:id="rId3" imgW="914400" imgH="771480" progId="Word.Document.12">
                  <p:embed/>
                </p:oleObj>
              </mc:Choice>
              <mc:Fallback>
                <p:oleObj name="Document" showAsIcon="1" r:id="rId3" imgW="914400" imgH="771480" progId="Word.Documen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636912"/>
                        <a:ext cx="1651999" cy="1393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Education Report</a:t>
            </a:r>
            <a:endParaRPr lang="en-CA"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98562175"/>
              </p:ext>
            </p:extLst>
          </p:nvPr>
        </p:nvGraphicFramePr>
        <p:xfrm>
          <a:off x="3419872" y="2708920"/>
          <a:ext cx="1654528" cy="1396008"/>
        </p:xfrm>
        <a:graphic>
          <a:graphicData uri="http://schemas.openxmlformats.org/presentationml/2006/ole">
            <mc:AlternateContent xmlns:mc="http://schemas.openxmlformats.org/markup-compatibility/2006">
              <mc:Choice xmlns:v="urn:schemas-microsoft-com:vml" Requires="v">
                <p:oleObj spid="_x0000_s9219" name="Document" showAsIcon="1" r:id="rId3" imgW="914400" imgH="771480" progId="Word.Document.12">
                  <p:embed/>
                </p:oleObj>
              </mc:Choice>
              <mc:Fallback>
                <p:oleObj name="Document" showAsIcon="1" r:id="rId3" imgW="914400" imgH="771480" progId="Word.Document.12">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708920"/>
                        <a:ext cx="1654528" cy="1396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Communication</a:t>
            </a:r>
            <a:endParaRPr lang="en-CA"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465844509"/>
              </p:ext>
            </p:extLst>
          </p:nvPr>
        </p:nvGraphicFramePr>
        <p:xfrm>
          <a:off x="3347864" y="2708920"/>
          <a:ext cx="1398500" cy="1179984"/>
        </p:xfrm>
        <a:graphic>
          <a:graphicData uri="http://schemas.openxmlformats.org/presentationml/2006/ole">
            <mc:AlternateContent xmlns:mc="http://schemas.openxmlformats.org/markup-compatibility/2006">
              <mc:Choice xmlns:v="urn:schemas-microsoft-com:vml" Requires="v">
                <p:oleObj spid="_x0000_s8195" name="Document" showAsIcon="1" r:id="rId3" imgW="914400" imgH="771480" progId="Word.Document.8">
                  <p:embed/>
                </p:oleObj>
              </mc:Choice>
              <mc:Fallback>
                <p:oleObj name="Document" showAsIcon="1" r:id="rId3" imgW="914400" imgH="771480" progId="Word.Document.8">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708920"/>
                        <a:ext cx="1398500" cy="11799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Projects</a:t>
            </a:r>
            <a:endParaRPr lang="en-CA"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4051544854"/>
              </p:ext>
            </p:extLst>
          </p:nvPr>
        </p:nvGraphicFramePr>
        <p:xfrm>
          <a:off x="4114800" y="2852937"/>
          <a:ext cx="1654528" cy="1396008"/>
        </p:xfrm>
        <a:graphic>
          <a:graphicData uri="http://schemas.openxmlformats.org/presentationml/2006/ole">
            <mc:AlternateContent xmlns:mc="http://schemas.openxmlformats.org/markup-compatibility/2006">
              <mc:Choice xmlns:v="urn:schemas-microsoft-com:vml" Requires="v">
                <p:oleObj spid="_x0000_s39940" name="Document" showAsIcon="1" r:id="rId3" imgW="914400" imgH="771480" progId="Word.Document.12">
                  <p:embed/>
                </p:oleObj>
              </mc:Choice>
              <mc:Fallback>
                <p:oleObj name="Document" showAsIcon="1" r:id="rId3" imgW="914400" imgH="771480" progId="Word.Document.12">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852937"/>
                        <a:ext cx="1654528" cy="1396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000375" y="274638"/>
            <a:ext cx="5686425" cy="1143000"/>
          </a:xfrm>
        </p:spPr>
        <p:txBody>
          <a:bodyPr/>
          <a:lstStyle/>
          <a:p>
            <a:pPr eaLnBrk="1" hangingPunct="1"/>
            <a:r>
              <a:rPr lang="en-US" dirty="0" smtClean="0"/>
              <a:t>Jurisdictional Updates</a:t>
            </a:r>
            <a:endParaRPr lang="en-CA" dirty="0" smtClean="0"/>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en-US" dirty="0" smtClean="0"/>
              <a:t>BC - Sue Sepa</a:t>
            </a:r>
          </a:p>
          <a:p>
            <a:pPr eaLnBrk="1" fontAlgn="auto" hangingPunct="1">
              <a:spcAft>
                <a:spcPts val="0"/>
              </a:spcAft>
              <a:buFont typeface="Arial" pitchFamily="34" charset="0"/>
              <a:buChar char="•"/>
              <a:defRPr/>
            </a:pPr>
            <a:r>
              <a:rPr lang="en-US" dirty="0" smtClean="0"/>
              <a:t>Alberta – Tracy Shaben </a:t>
            </a:r>
            <a:endParaRPr lang="en-CA" dirty="0" smtClean="0"/>
          </a:p>
          <a:p>
            <a:pPr eaLnBrk="1" fontAlgn="auto" hangingPunct="1">
              <a:spcAft>
                <a:spcPts val="0"/>
              </a:spcAft>
              <a:buFont typeface="Arial" pitchFamily="34" charset="0"/>
              <a:buChar char="•"/>
              <a:defRPr/>
            </a:pPr>
            <a:r>
              <a:rPr lang="en-US" dirty="0" smtClean="0"/>
              <a:t>Saskatchewan – Della Stumborg</a:t>
            </a:r>
          </a:p>
          <a:p>
            <a:pPr eaLnBrk="1" fontAlgn="auto" hangingPunct="1">
              <a:spcAft>
                <a:spcPts val="0"/>
              </a:spcAft>
              <a:buFont typeface="Arial" pitchFamily="34" charset="0"/>
              <a:buChar char="•"/>
              <a:defRPr/>
            </a:pPr>
            <a:r>
              <a:rPr lang="en-US" dirty="0" smtClean="0"/>
              <a:t>Manitoba – </a:t>
            </a:r>
            <a:r>
              <a:rPr lang="en-CA" dirty="0" smtClean="0"/>
              <a:t>Heather Wiens</a:t>
            </a:r>
            <a:endParaRPr lang="en-US" dirty="0" smtClean="0"/>
          </a:p>
          <a:p>
            <a:pPr eaLnBrk="1" fontAlgn="auto" hangingPunct="1">
              <a:spcAft>
                <a:spcPts val="0"/>
              </a:spcAft>
              <a:buFont typeface="Arial" pitchFamily="34" charset="0"/>
              <a:buChar char="•"/>
              <a:defRPr/>
            </a:pPr>
            <a:r>
              <a:rPr lang="en-US" dirty="0" smtClean="0"/>
              <a:t>Ontario – Lynn </a:t>
            </a:r>
            <a:r>
              <a:rPr lang="en-US" dirty="0" err="1" smtClean="0"/>
              <a:t>Tkac</a:t>
            </a:r>
            <a:endParaRPr lang="en-US" dirty="0" smtClean="0"/>
          </a:p>
          <a:p>
            <a:pPr eaLnBrk="1" fontAlgn="auto" hangingPunct="1">
              <a:spcAft>
                <a:spcPts val="0"/>
              </a:spcAft>
              <a:buFont typeface="Arial" pitchFamily="34" charset="0"/>
              <a:buChar char="•"/>
              <a:defRPr/>
            </a:pPr>
            <a:r>
              <a:rPr lang="en-US" dirty="0" smtClean="0"/>
              <a:t>Quebec – </a:t>
            </a:r>
            <a:r>
              <a:rPr lang="en-CA" dirty="0" smtClean="0"/>
              <a:t>François-</a:t>
            </a:r>
            <a:r>
              <a:rPr lang="en-CA" dirty="0" err="1" smtClean="0"/>
              <a:t>Régis</a:t>
            </a:r>
            <a:r>
              <a:rPr lang="en-CA" dirty="0" smtClean="0"/>
              <a:t> </a:t>
            </a:r>
            <a:r>
              <a:rPr lang="en-CA" dirty="0" err="1" smtClean="0"/>
              <a:t>Fréchette</a:t>
            </a:r>
            <a:endParaRPr lang="en-US" dirty="0" smtClean="0"/>
          </a:p>
          <a:p>
            <a:pPr eaLnBrk="1" fontAlgn="auto" hangingPunct="1">
              <a:spcAft>
                <a:spcPts val="0"/>
              </a:spcAft>
              <a:buFont typeface="Arial" pitchFamily="34" charset="0"/>
              <a:buChar char="•"/>
              <a:defRPr/>
            </a:pPr>
            <a:r>
              <a:rPr lang="en-US" dirty="0" smtClean="0"/>
              <a:t>New Brunswick – Peggy Corrigan</a:t>
            </a:r>
          </a:p>
          <a:p>
            <a:pPr eaLnBrk="1" fontAlgn="auto" hangingPunct="1">
              <a:spcAft>
                <a:spcPts val="0"/>
              </a:spcAft>
              <a:buFont typeface="Arial" pitchFamily="34" charset="0"/>
              <a:buChar char="•"/>
              <a:defRPr/>
            </a:pPr>
            <a:r>
              <a:rPr lang="en-US" dirty="0" smtClean="0"/>
              <a:t>Nova Scotia – Nancy McCara</a:t>
            </a:r>
          </a:p>
          <a:p>
            <a:pPr eaLnBrk="1" fontAlgn="auto" hangingPunct="1">
              <a:spcAft>
                <a:spcPts val="0"/>
              </a:spcAft>
              <a:buFont typeface="Arial" pitchFamily="34" charset="0"/>
              <a:buChar char="•"/>
              <a:defRPr/>
            </a:pPr>
            <a:r>
              <a:rPr lang="en-US" dirty="0" smtClean="0"/>
              <a:t>Newfoundland – Pat Walsh</a:t>
            </a:r>
          </a:p>
          <a:p>
            <a:pPr eaLnBrk="1" fontAlgn="auto" hangingPunct="1">
              <a:spcAft>
                <a:spcPts val="0"/>
              </a:spcAft>
              <a:buFont typeface="Arial" pitchFamily="34" charset="0"/>
              <a:buChar char="•"/>
              <a:defRPr/>
            </a:pPr>
            <a:r>
              <a:rPr lang="en-US" dirty="0" smtClean="0"/>
              <a:t>PEI – Margaret Duffy</a:t>
            </a:r>
          </a:p>
          <a:p>
            <a:pPr eaLnBrk="1" fontAlgn="auto" hangingPunct="1">
              <a:spcAft>
                <a:spcPts val="0"/>
              </a:spcAft>
              <a:buFont typeface="Arial" pitchFamily="34" charset="0"/>
              <a:buChar char="•"/>
              <a:defRPr/>
            </a:pPr>
            <a:r>
              <a:rPr lang="en-US" dirty="0" smtClean="0"/>
              <a:t>NWT -  </a:t>
            </a:r>
            <a:r>
              <a:rPr lang="en-CA" dirty="0" smtClean="0"/>
              <a:t>Paul McCaskill</a:t>
            </a:r>
            <a:endParaRPr lang="en-US" dirty="0" smtClean="0"/>
          </a:p>
          <a:p>
            <a:pPr eaLnBrk="1" fontAlgn="auto" hangingPunct="1">
              <a:spcAft>
                <a:spcPts val="0"/>
              </a:spcAft>
              <a:buFont typeface="Arial" pitchFamily="34" charset="0"/>
              <a:buChar char="•"/>
              <a:defRPr/>
            </a:pPr>
            <a:endParaRPr lang="en-CA" dirty="0" smtClean="0"/>
          </a:p>
        </p:txBody>
      </p:sp>
      <p:graphicFrame>
        <p:nvGraphicFramePr>
          <p:cNvPr id="4" name="Object 3"/>
          <p:cNvGraphicFramePr>
            <a:graphicFrameLocks noChangeAspect="1"/>
          </p:cNvGraphicFramePr>
          <p:nvPr/>
        </p:nvGraphicFramePr>
        <p:xfrm>
          <a:off x="4716016" y="1556792"/>
          <a:ext cx="914400" cy="771525"/>
        </p:xfrm>
        <a:graphic>
          <a:graphicData uri="http://schemas.openxmlformats.org/presentationml/2006/ole">
            <mc:AlternateContent xmlns:mc="http://schemas.openxmlformats.org/markup-compatibility/2006">
              <mc:Choice xmlns:v="urn:schemas-microsoft-com:vml" Requires="v">
                <p:oleObj spid="_x0000_s7173" name="Document" showAsIcon="1" r:id="rId4" imgW="914400" imgH="771480" progId="Word.Document.12">
                  <p:embed/>
                </p:oleObj>
              </mc:Choice>
              <mc:Fallback>
                <p:oleObj name="Document" showAsIcon="1" r:id="rId4" imgW="914400" imgH="771480" progId="Word.Document.12">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1556792"/>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6012160" y="1628800"/>
          <a:ext cx="914400" cy="771525"/>
        </p:xfrm>
        <a:graphic>
          <a:graphicData uri="http://schemas.openxmlformats.org/presentationml/2006/ole">
            <mc:AlternateContent xmlns:mc="http://schemas.openxmlformats.org/markup-compatibility/2006">
              <mc:Choice xmlns:v="urn:schemas-microsoft-com:vml" Requires="v">
                <p:oleObj spid="_x0000_s7174" name="Document" showAsIcon="1" r:id="rId6" imgW="914400" imgH="771480" progId="Word.Document.8">
                  <p:embed/>
                </p:oleObj>
              </mc:Choice>
              <mc:Fallback>
                <p:oleObj name="Document" showAsIcon="1" r:id="rId6" imgW="914400" imgH="771480" progId="Word.Document.8">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2160" y="1628800"/>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title="Nova Scotia Report"/>
          <p:cNvGraphicFramePr>
            <a:graphicFrameLocks noChangeAspect="1"/>
          </p:cNvGraphicFramePr>
          <p:nvPr>
            <p:extLst>
              <p:ext uri="{D42A27DB-BD31-4B8C-83A1-F6EECF244321}">
                <p14:modId xmlns:p14="http://schemas.microsoft.com/office/powerpoint/2010/main" val="756522142"/>
              </p:ext>
            </p:extLst>
          </p:nvPr>
        </p:nvGraphicFramePr>
        <p:xfrm>
          <a:off x="5940152" y="2996952"/>
          <a:ext cx="914400" cy="771525"/>
        </p:xfrm>
        <a:graphic>
          <a:graphicData uri="http://schemas.openxmlformats.org/presentationml/2006/ole">
            <mc:AlternateContent xmlns:mc="http://schemas.openxmlformats.org/markup-compatibility/2006">
              <mc:Choice xmlns:v="urn:schemas-microsoft-com:vml" Requires="v">
                <p:oleObj spid="_x0000_s7175" name="Document" showAsIcon="1" r:id="rId8" imgW="914400" imgH="771480" progId="Word.Document.12">
                  <p:embed/>
                </p:oleObj>
              </mc:Choice>
              <mc:Fallback>
                <p:oleObj name="Document" showAsIcon="1" r:id="rId8" imgW="914400" imgH="771480" progId="Word.Document.12">
                  <p:embed/>
                  <p:pic>
                    <p:nvPicPr>
                      <p:cNvPr id="0" name=""/>
                      <p:cNvPicPr/>
                      <p:nvPr/>
                    </p:nvPicPr>
                    <p:blipFill>
                      <a:blip r:embed="rId9"/>
                      <a:stretch>
                        <a:fillRect/>
                      </a:stretch>
                    </p:blipFill>
                    <p:spPr>
                      <a:xfrm>
                        <a:off x="5940152" y="2996952"/>
                        <a:ext cx="914400" cy="7715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New Business</a:t>
            </a:r>
            <a:endParaRPr lang="en-CA" dirty="0"/>
          </a:p>
        </p:txBody>
      </p:sp>
      <p:sp>
        <p:nvSpPr>
          <p:cNvPr id="3" name="Content Placeholder 2"/>
          <p:cNvSpPr>
            <a:spLocks noGrp="1"/>
          </p:cNvSpPr>
          <p:nvPr>
            <p:ph idx="1"/>
          </p:nvPr>
        </p:nvSpPr>
        <p:spPr/>
        <p:txBody>
          <a:bodyPr/>
          <a:lstStyle/>
          <a:p>
            <a:r>
              <a:rPr lang="en-CA" dirty="0" smtClean="0"/>
              <a:t>2011 – Elections</a:t>
            </a:r>
          </a:p>
          <a:p>
            <a:pPr lvl="1"/>
            <a:r>
              <a:rPr lang="en-CA" dirty="0" smtClean="0"/>
              <a:t>Board</a:t>
            </a:r>
          </a:p>
          <a:p>
            <a:pPr lvl="1"/>
            <a:r>
              <a:rPr lang="en-CA" dirty="0" smtClean="0"/>
              <a:t>Transition of authority</a:t>
            </a:r>
          </a:p>
          <a:p>
            <a:pPr lvl="1"/>
            <a:endParaRPr lang="en-CA" dirty="0" smtClean="0"/>
          </a:p>
        </p:txBody>
      </p:sp>
      <p:graphicFrame>
        <p:nvGraphicFramePr>
          <p:cNvPr id="4" name="Object 3"/>
          <p:cNvGraphicFramePr>
            <a:graphicFrameLocks noChangeAspect="1"/>
          </p:cNvGraphicFramePr>
          <p:nvPr/>
        </p:nvGraphicFramePr>
        <p:xfrm>
          <a:off x="5076056" y="1700808"/>
          <a:ext cx="2133570" cy="1800200"/>
        </p:xfrm>
        <a:graphic>
          <a:graphicData uri="http://schemas.openxmlformats.org/presentationml/2006/ole">
            <mc:AlternateContent xmlns:mc="http://schemas.openxmlformats.org/markup-compatibility/2006">
              <mc:Choice xmlns:v="urn:schemas-microsoft-com:vml" Requires="v">
                <p:oleObj spid="_x0000_s5123" name="Document" showAsIcon="1" r:id="rId3" imgW="914400" imgH="771480" progId="Word.Document.8">
                  <p:embed/>
                </p:oleObj>
              </mc:Choice>
              <mc:Fallback>
                <p:oleObj name="Document" showAsIcon="1" r:id="rId3" imgW="914400" imgH="771480" progId="Word.Document.8">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1700808"/>
                        <a:ext cx="2133570"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786063" y="274638"/>
            <a:ext cx="5900737" cy="1143000"/>
          </a:xfrm>
        </p:spPr>
        <p:txBody>
          <a:bodyPr/>
          <a:lstStyle/>
          <a:p>
            <a:pPr eaLnBrk="1" hangingPunct="1"/>
            <a:r>
              <a:rPr lang="en-US" dirty="0" smtClean="0"/>
              <a:t>CNIA Executive 2012 </a:t>
            </a:r>
            <a:endParaRPr lang="en-CA" dirty="0" smtClean="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smtClean="0"/>
              <a:t>New Executive Management Board</a:t>
            </a:r>
          </a:p>
          <a:p>
            <a:pPr lvl="1" eaLnBrk="1" fontAlgn="auto" hangingPunct="1">
              <a:spcAft>
                <a:spcPts val="0"/>
              </a:spcAft>
              <a:buFont typeface="Arial" pitchFamily="34" charset="0"/>
              <a:buChar char="–"/>
              <a:defRPr/>
            </a:pPr>
            <a:r>
              <a:rPr lang="en-US" dirty="0" smtClean="0"/>
              <a:t>President – Margie Kennedy (NS)</a:t>
            </a:r>
          </a:p>
          <a:p>
            <a:pPr lvl="1" eaLnBrk="1" fontAlgn="auto" hangingPunct="1">
              <a:spcAft>
                <a:spcPts val="0"/>
              </a:spcAft>
              <a:buFont typeface="Arial" pitchFamily="34" charset="0"/>
              <a:buChar char="–"/>
              <a:defRPr/>
            </a:pPr>
            <a:r>
              <a:rPr lang="en-US" dirty="0" smtClean="0"/>
              <a:t>President-Elect – Pat Rothney (MB)</a:t>
            </a:r>
          </a:p>
          <a:p>
            <a:pPr lvl="1" eaLnBrk="1" fontAlgn="auto" hangingPunct="1">
              <a:spcAft>
                <a:spcPts val="0"/>
              </a:spcAft>
              <a:buFont typeface="Arial" pitchFamily="34" charset="0"/>
              <a:buChar char="–"/>
              <a:defRPr/>
            </a:pPr>
            <a:r>
              <a:rPr lang="en-US" dirty="0" smtClean="0"/>
              <a:t>Past President – Eithne Reichert (SK)</a:t>
            </a:r>
          </a:p>
          <a:p>
            <a:pPr lvl="1" eaLnBrk="1" fontAlgn="auto" hangingPunct="1">
              <a:spcAft>
                <a:spcPts val="0"/>
              </a:spcAft>
              <a:buFont typeface="Arial" pitchFamily="34" charset="0"/>
              <a:buChar char="–"/>
              <a:defRPr/>
            </a:pPr>
            <a:r>
              <a:rPr lang="en-US" dirty="0" smtClean="0"/>
              <a:t>Treasurer – Tracy Shaben(AB)</a:t>
            </a:r>
          </a:p>
          <a:p>
            <a:pPr lvl="1" eaLnBrk="1" fontAlgn="auto" hangingPunct="1">
              <a:spcAft>
                <a:spcPts val="0"/>
              </a:spcAft>
              <a:buFont typeface="Arial" pitchFamily="34" charset="0"/>
              <a:buChar char="–"/>
              <a:defRPr/>
            </a:pPr>
            <a:r>
              <a:rPr lang="en-US" dirty="0" smtClean="0"/>
              <a:t>Director of Communication – June </a:t>
            </a:r>
            <a:r>
              <a:rPr lang="en-US" dirty="0" err="1" smtClean="0"/>
              <a:t>Kaminiski</a:t>
            </a:r>
            <a:r>
              <a:rPr lang="en-US" dirty="0" smtClean="0"/>
              <a:t> (BC)</a:t>
            </a:r>
          </a:p>
          <a:p>
            <a:pPr lvl="1" eaLnBrk="1" fontAlgn="auto" hangingPunct="1">
              <a:spcAft>
                <a:spcPts val="0"/>
              </a:spcAft>
              <a:buFont typeface="Arial" pitchFamily="34" charset="0"/>
              <a:buChar char="–"/>
              <a:defRPr/>
            </a:pPr>
            <a:r>
              <a:rPr lang="en-US" dirty="0" smtClean="0"/>
              <a:t>Director of Education – Cheryl Stephens-Lee (ON)</a:t>
            </a:r>
          </a:p>
          <a:p>
            <a:pPr lvl="1" eaLnBrk="1" fontAlgn="auto" hangingPunct="1">
              <a:spcAft>
                <a:spcPts val="0"/>
              </a:spcAft>
              <a:buFont typeface="Arial" pitchFamily="34" charset="0"/>
              <a:buChar char="–"/>
              <a:defRPr/>
            </a:pPr>
            <a:r>
              <a:rPr lang="en-US" dirty="0" smtClean="0"/>
              <a:t>Director of Membership – </a:t>
            </a:r>
          </a:p>
          <a:p>
            <a:pPr lvl="1"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CA"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786063" y="274638"/>
            <a:ext cx="5900737" cy="1143000"/>
          </a:xfrm>
        </p:spPr>
        <p:txBody>
          <a:bodyPr/>
          <a:lstStyle/>
          <a:p>
            <a:pPr eaLnBrk="1" hangingPunct="1"/>
            <a:r>
              <a:rPr lang="en-US" dirty="0" smtClean="0"/>
              <a:t>CNIA Executive 2011 </a:t>
            </a:r>
            <a:endParaRPr lang="en-CA" dirty="0" smtClean="0"/>
          </a:p>
        </p:txBody>
      </p:sp>
      <p:sp>
        <p:nvSpPr>
          <p:cNvPr id="3" name="Content Placeholder 2"/>
          <p:cNvSpPr>
            <a:spLocks noGrp="1"/>
          </p:cNvSpPr>
          <p:nvPr>
            <p:ph idx="1"/>
          </p:nvPr>
        </p:nvSpPr>
        <p:spPr>
          <a:xfrm>
            <a:off x="323528" y="1268760"/>
            <a:ext cx="8363272" cy="5256584"/>
          </a:xfrm>
        </p:spPr>
        <p:txBody>
          <a:bodyPr rtlCol="0">
            <a:normAutofit fontScale="55000" lnSpcReduction="20000"/>
          </a:bodyPr>
          <a:lstStyle/>
          <a:p>
            <a:pPr eaLnBrk="1" fontAlgn="auto" hangingPunct="1">
              <a:spcAft>
                <a:spcPts val="0"/>
              </a:spcAft>
              <a:buFont typeface="Arial" pitchFamily="34" charset="0"/>
              <a:buChar char="•"/>
              <a:defRPr/>
            </a:pPr>
            <a:r>
              <a:rPr lang="en-US" dirty="0" smtClean="0"/>
              <a:t>Executive Board</a:t>
            </a:r>
          </a:p>
          <a:p>
            <a:pPr lvl="1" eaLnBrk="1" fontAlgn="auto" hangingPunct="1">
              <a:spcAft>
                <a:spcPts val="0"/>
              </a:spcAft>
              <a:buFont typeface="Arial" pitchFamily="34" charset="0"/>
              <a:buChar char="–"/>
              <a:defRPr/>
            </a:pPr>
            <a:r>
              <a:rPr lang="en-US" dirty="0" smtClean="0"/>
              <a:t>President – Eithne Reichert (SK)</a:t>
            </a:r>
          </a:p>
          <a:p>
            <a:pPr lvl="1" eaLnBrk="1" fontAlgn="auto" hangingPunct="1">
              <a:spcAft>
                <a:spcPts val="0"/>
              </a:spcAft>
              <a:buFont typeface="Arial" pitchFamily="34" charset="0"/>
              <a:buChar char="–"/>
              <a:defRPr/>
            </a:pPr>
            <a:r>
              <a:rPr lang="en-US" dirty="0" smtClean="0"/>
              <a:t>President-Elect – Margie Kennedy (NS)</a:t>
            </a:r>
          </a:p>
          <a:p>
            <a:pPr lvl="1" eaLnBrk="1" fontAlgn="auto" hangingPunct="1">
              <a:spcAft>
                <a:spcPts val="0"/>
              </a:spcAft>
              <a:buFont typeface="Arial" pitchFamily="34" charset="0"/>
              <a:buChar char="–"/>
              <a:defRPr/>
            </a:pPr>
            <a:r>
              <a:rPr lang="en-US" dirty="0" smtClean="0"/>
              <a:t>Past President – June </a:t>
            </a:r>
            <a:r>
              <a:rPr lang="en-US" dirty="0" err="1" smtClean="0"/>
              <a:t>Kaminiski</a:t>
            </a:r>
            <a:r>
              <a:rPr lang="en-US" dirty="0" smtClean="0"/>
              <a:t> (BC)</a:t>
            </a:r>
          </a:p>
          <a:p>
            <a:pPr lvl="1" eaLnBrk="1" fontAlgn="auto" hangingPunct="1">
              <a:spcAft>
                <a:spcPts val="0"/>
              </a:spcAft>
              <a:buFont typeface="Arial" pitchFamily="34" charset="0"/>
              <a:buChar char="–"/>
              <a:defRPr/>
            </a:pPr>
            <a:r>
              <a:rPr lang="en-US" dirty="0" smtClean="0"/>
              <a:t>Director of Communication – June </a:t>
            </a:r>
            <a:r>
              <a:rPr lang="en-US" dirty="0" err="1" smtClean="0"/>
              <a:t>Kaminiski</a:t>
            </a:r>
            <a:r>
              <a:rPr lang="en-US" dirty="0" smtClean="0"/>
              <a:t> (BC)</a:t>
            </a:r>
          </a:p>
          <a:p>
            <a:pPr lvl="1" eaLnBrk="1" fontAlgn="auto" hangingPunct="1">
              <a:spcAft>
                <a:spcPts val="0"/>
              </a:spcAft>
              <a:buFont typeface="Arial" pitchFamily="34" charset="0"/>
              <a:buChar char="–"/>
              <a:defRPr/>
            </a:pPr>
            <a:r>
              <a:rPr lang="en-US" dirty="0" smtClean="0"/>
              <a:t>Director of Membership – Mary Eileen </a:t>
            </a:r>
            <a:r>
              <a:rPr lang="en-US" dirty="0" err="1" smtClean="0"/>
              <a:t>McPhail</a:t>
            </a:r>
            <a:r>
              <a:rPr lang="en-US" dirty="0" smtClean="0"/>
              <a:t> (NS)</a:t>
            </a:r>
          </a:p>
          <a:p>
            <a:pPr lvl="1" eaLnBrk="1" fontAlgn="auto" hangingPunct="1">
              <a:spcAft>
                <a:spcPts val="0"/>
              </a:spcAft>
              <a:buFont typeface="Arial" pitchFamily="34" charset="0"/>
              <a:buChar char="–"/>
              <a:defRPr/>
            </a:pPr>
            <a:r>
              <a:rPr lang="en-US" dirty="0" smtClean="0"/>
              <a:t>Director of Education – Cheryl Stephens-Lee (ON)</a:t>
            </a:r>
          </a:p>
          <a:p>
            <a:pPr lvl="1" eaLnBrk="1" fontAlgn="auto" hangingPunct="1">
              <a:spcAft>
                <a:spcPts val="0"/>
              </a:spcAft>
              <a:buFont typeface="Arial" pitchFamily="34" charset="0"/>
              <a:buChar char="–"/>
              <a:defRPr/>
            </a:pPr>
            <a:r>
              <a:rPr lang="en-US" dirty="0" smtClean="0"/>
              <a:t>Treasurer – Robin Carriere (ON)</a:t>
            </a:r>
          </a:p>
          <a:p>
            <a:pPr lvl="1" eaLnBrk="1" fontAlgn="auto" hangingPunct="1">
              <a:spcAft>
                <a:spcPts val="0"/>
              </a:spcAft>
              <a:buFont typeface="Arial" pitchFamily="34" charset="0"/>
              <a:buChar char="–"/>
              <a:defRPr/>
            </a:pPr>
            <a:r>
              <a:rPr lang="en-US" dirty="0" smtClean="0"/>
              <a:t>Director NI2012 – Lynn Nagle (ON)</a:t>
            </a:r>
          </a:p>
          <a:p>
            <a:pPr lvl="1" eaLnBrk="1" fontAlgn="auto" hangingPunct="1">
              <a:spcAft>
                <a:spcPts val="0"/>
              </a:spcAft>
              <a:buFont typeface="Arial" pitchFamily="34" charset="0"/>
              <a:buChar char="–"/>
              <a:defRPr/>
            </a:pPr>
            <a:r>
              <a:rPr lang="en-US" dirty="0" smtClean="0"/>
              <a:t>Jurisdictional Reps</a:t>
            </a:r>
          </a:p>
          <a:p>
            <a:pPr lvl="2" eaLnBrk="1" fontAlgn="auto" hangingPunct="1">
              <a:spcAft>
                <a:spcPts val="0"/>
              </a:spcAft>
              <a:buFont typeface="Arial" pitchFamily="34" charset="0"/>
              <a:buChar char="–"/>
              <a:defRPr/>
            </a:pPr>
            <a:r>
              <a:rPr lang="en-US" dirty="0" smtClean="0"/>
              <a:t>BC – Sue Sepa</a:t>
            </a:r>
          </a:p>
          <a:p>
            <a:pPr lvl="2" eaLnBrk="1" fontAlgn="auto" hangingPunct="1">
              <a:spcAft>
                <a:spcPts val="0"/>
              </a:spcAft>
              <a:buFont typeface="Arial" pitchFamily="34" charset="0"/>
              <a:buChar char="–"/>
              <a:defRPr/>
            </a:pPr>
            <a:r>
              <a:rPr lang="en-US" dirty="0" smtClean="0"/>
              <a:t>AB – Tracy Shaben</a:t>
            </a:r>
          </a:p>
          <a:p>
            <a:pPr lvl="2" eaLnBrk="1" fontAlgn="auto" hangingPunct="1">
              <a:spcAft>
                <a:spcPts val="0"/>
              </a:spcAft>
              <a:buFont typeface="Arial" pitchFamily="34" charset="0"/>
              <a:buChar char="–"/>
              <a:defRPr/>
            </a:pPr>
            <a:r>
              <a:rPr lang="en-US" dirty="0" smtClean="0"/>
              <a:t>SK – Della Stumborg</a:t>
            </a:r>
          </a:p>
          <a:p>
            <a:pPr lvl="2" eaLnBrk="1" fontAlgn="auto" hangingPunct="1">
              <a:spcAft>
                <a:spcPts val="0"/>
              </a:spcAft>
              <a:buFont typeface="Arial" pitchFamily="34" charset="0"/>
              <a:buChar char="–"/>
              <a:defRPr/>
            </a:pPr>
            <a:r>
              <a:rPr lang="en-US" dirty="0" smtClean="0"/>
              <a:t>MB – </a:t>
            </a:r>
            <a:r>
              <a:rPr lang="en-CA" dirty="0" smtClean="0"/>
              <a:t>Heather Wiens</a:t>
            </a:r>
            <a:endParaRPr lang="en-US" dirty="0" smtClean="0"/>
          </a:p>
          <a:p>
            <a:pPr lvl="2" eaLnBrk="1" fontAlgn="auto" hangingPunct="1">
              <a:spcAft>
                <a:spcPts val="0"/>
              </a:spcAft>
              <a:buFont typeface="Arial" pitchFamily="34" charset="0"/>
              <a:buChar char="–"/>
              <a:defRPr/>
            </a:pPr>
            <a:r>
              <a:rPr lang="en-US" dirty="0" smtClean="0"/>
              <a:t>ON – Lynn </a:t>
            </a:r>
            <a:r>
              <a:rPr lang="en-US" dirty="0" err="1" smtClean="0"/>
              <a:t>Tkac</a:t>
            </a:r>
            <a:endParaRPr lang="en-US" dirty="0" smtClean="0"/>
          </a:p>
          <a:p>
            <a:pPr lvl="2" eaLnBrk="1" fontAlgn="auto" hangingPunct="1">
              <a:spcAft>
                <a:spcPts val="0"/>
              </a:spcAft>
              <a:buFont typeface="Arial" pitchFamily="34" charset="0"/>
              <a:buChar char="–"/>
              <a:defRPr/>
            </a:pPr>
            <a:r>
              <a:rPr lang="en-US" dirty="0" smtClean="0"/>
              <a:t>PQ - </a:t>
            </a:r>
            <a:r>
              <a:rPr lang="en-CA" dirty="0" smtClean="0"/>
              <a:t>François-</a:t>
            </a:r>
            <a:r>
              <a:rPr lang="en-CA" dirty="0" err="1" smtClean="0"/>
              <a:t>Régis</a:t>
            </a:r>
            <a:r>
              <a:rPr lang="en-CA" dirty="0" smtClean="0"/>
              <a:t> </a:t>
            </a:r>
            <a:r>
              <a:rPr lang="en-CA" dirty="0" err="1" smtClean="0"/>
              <a:t>Fréchette</a:t>
            </a:r>
            <a:endParaRPr lang="en-US" dirty="0" smtClean="0"/>
          </a:p>
          <a:p>
            <a:pPr lvl="2" eaLnBrk="1" fontAlgn="auto" hangingPunct="1">
              <a:spcAft>
                <a:spcPts val="0"/>
              </a:spcAft>
              <a:buFont typeface="Arial" pitchFamily="34" charset="0"/>
              <a:buChar char="–"/>
              <a:defRPr/>
            </a:pPr>
            <a:r>
              <a:rPr lang="en-US" dirty="0" smtClean="0"/>
              <a:t>NB - Peggy Corrigan</a:t>
            </a:r>
          </a:p>
          <a:p>
            <a:pPr lvl="2" eaLnBrk="1" fontAlgn="auto" hangingPunct="1">
              <a:spcAft>
                <a:spcPts val="0"/>
              </a:spcAft>
              <a:buFont typeface="Arial" pitchFamily="34" charset="0"/>
              <a:buChar char="–"/>
              <a:defRPr/>
            </a:pPr>
            <a:r>
              <a:rPr lang="en-US" dirty="0" smtClean="0"/>
              <a:t>NS – Nancy McCara </a:t>
            </a:r>
          </a:p>
          <a:p>
            <a:pPr lvl="2" eaLnBrk="1" fontAlgn="auto" hangingPunct="1">
              <a:spcAft>
                <a:spcPts val="0"/>
              </a:spcAft>
              <a:buFont typeface="Arial" pitchFamily="34" charset="0"/>
              <a:buChar char="–"/>
              <a:defRPr/>
            </a:pPr>
            <a:r>
              <a:rPr lang="en-US" dirty="0" smtClean="0"/>
              <a:t>PEI - Margaret Duffy</a:t>
            </a:r>
          </a:p>
          <a:p>
            <a:pPr lvl="2" eaLnBrk="1" fontAlgn="auto" hangingPunct="1">
              <a:spcAft>
                <a:spcPts val="0"/>
              </a:spcAft>
              <a:buFont typeface="Arial" pitchFamily="34" charset="0"/>
              <a:buChar char="–"/>
              <a:defRPr/>
            </a:pPr>
            <a:r>
              <a:rPr lang="en-US" dirty="0" smtClean="0"/>
              <a:t>NF –  Pat Walsh</a:t>
            </a:r>
          </a:p>
          <a:p>
            <a:pPr lvl="2" eaLnBrk="1" fontAlgn="auto" hangingPunct="1">
              <a:spcAft>
                <a:spcPts val="0"/>
              </a:spcAft>
              <a:buFont typeface="Arial" pitchFamily="34" charset="0"/>
              <a:buChar char="–"/>
              <a:defRPr/>
            </a:pPr>
            <a:r>
              <a:rPr lang="en-US" dirty="0" smtClean="0"/>
              <a:t>NWT - </a:t>
            </a:r>
            <a:r>
              <a:rPr lang="en-CA" dirty="0" smtClean="0"/>
              <a:t>Paul McCaskill</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000375" y="274638"/>
            <a:ext cx="5686425" cy="1143000"/>
          </a:xfrm>
        </p:spPr>
        <p:txBody>
          <a:bodyPr/>
          <a:lstStyle/>
          <a:p>
            <a:pPr eaLnBrk="1" hangingPunct="1"/>
            <a:r>
              <a:rPr lang="en-US" smtClean="0"/>
              <a:t>Agenda</a:t>
            </a:r>
            <a:endParaRPr lang="en-CA" smtClean="0"/>
          </a:p>
        </p:txBody>
      </p:sp>
      <p:sp>
        <p:nvSpPr>
          <p:cNvPr id="3" name="Content Placeholder 2"/>
          <p:cNvSpPr>
            <a:spLocks noGrp="1"/>
          </p:cNvSpPr>
          <p:nvPr>
            <p:ph idx="1"/>
          </p:nvPr>
        </p:nvSpPr>
        <p:spPr/>
        <p:txBody>
          <a:bodyPr rtlCol="0">
            <a:normAutofit fontScale="85000" lnSpcReduction="20000"/>
          </a:bodyPr>
          <a:lstStyle/>
          <a:p>
            <a:pPr marL="514350" lvl="1" indent="-514350" eaLnBrk="1" fontAlgn="auto" hangingPunct="1">
              <a:spcAft>
                <a:spcPts val="0"/>
              </a:spcAft>
              <a:buFont typeface="Arial" charset="0"/>
              <a:buNone/>
              <a:defRPr/>
            </a:pPr>
            <a:r>
              <a:rPr lang="en-US" sz="3200" dirty="0" smtClean="0"/>
              <a:t>Minutes</a:t>
            </a:r>
          </a:p>
          <a:p>
            <a:pPr marL="514350" lvl="1" indent="-514350" eaLnBrk="1" fontAlgn="auto" hangingPunct="1">
              <a:spcAft>
                <a:spcPts val="0"/>
              </a:spcAft>
              <a:defRPr/>
            </a:pPr>
            <a:r>
              <a:rPr lang="en-US" dirty="0" smtClean="0"/>
              <a:t>Business arising from minutes of AGM Oct 2010</a:t>
            </a:r>
          </a:p>
          <a:p>
            <a:pPr marL="514350" indent="-514350" eaLnBrk="1" fontAlgn="auto" hangingPunct="1">
              <a:spcAft>
                <a:spcPts val="0"/>
              </a:spcAft>
              <a:buFont typeface="Arial" pitchFamily="34" charset="0"/>
              <a:buNone/>
              <a:defRPr/>
            </a:pPr>
            <a:r>
              <a:rPr lang="en-US" dirty="0" smtClean="0"/>
              <a:t>Reports</a:t>
            </a:r>
          </a:p>
          <a:p>
            <a:pPr marL="514350" indent="-514350" eaLnBrk="1" fontAlgn="auto" hangingPunct="1">
              <a:spcAft>
                <a:spcPts val="0"/>
              </a:spcAft>
              <a:defRPr/>
            </a:pPr>
            <a:r>
              <a:rPr lang="en-US" dirty="0" smtClean="0"/>
              <a:t>President</a:t>
            </a:r>
          </a:p>
          <a:p>
            <a:pPr marL="514350" indent="-514350" eaLnBrk="1" fontAlgn="auto" hangingPunct="1">
              <a:spcAft>
                <a:spcPts val="0"/>
              </a:spcAft>
              <a:defRPr/>
            </a:pPr>
            <a:r>
              <a:rPr lang="en-US" dirty="0" smtClean="0"/>
              <a:t>Finance</a:t>
            </a:r>
          </a:p>
          <a:p>
            <a:pPr marL="514350" indent="-514350" eaLnBrk="1" fontAlgn="auto" hangingPunct="1">
              <a:spcAft>
                <a:spcPts val="0"/>
              </a:spcAft>
              <a:defRPr/>
            </a:pPr>
            <a:r>
              <a:rPr lang="en-US" dirty="0" smtClean="0"/>
              <a:t>Membership</a:t>
            </a:r>
          </a:p>
          <a:p>
            <a:pPr marL="514350" indent="-514350" eaLnBrk="1" fontAlgn="auto" hangingPunct="1">
              <a:spcAft>
                <a:spcPts val="0"/>
              </a:spcAft>
              <a:defRPr/>
            </a:pPr>
            <a:r>
              <a:rPr lang="en-US" dirty="0" smtClean="0"/>
              <a:t>Education</a:t>
            </a:r>
          </a:p>
          <a:p>
            <a:pPr marL="514350" indent="-514350" eaLnBrk="1" fontAlgn="auto" hangingPunct="1">
              <a:spcAft>
                <a:spcPts val="0"/>
              </a:spcAft>
              <a:defRPr/>
            </a:pPr>
            <a:r>
              <a:rPr lang="en-US" dirty="0" smtClean="0"/>
              <a:t>Communication</a:t>
            </a:r>
          </a:p>
          <a:p>
            <a:pPr marL="514350" indent="-514350" eaLnBrk="1" fontAlgn="auto" hangingPunct="1">
              <a:spcAft>
                <a:spcPts val="0"/>
              </a:spcAft>
              <a:defRPr/>
            </a:pPr>
            <a:r>
              <a:rPr lang="en-US" dirty="0" smtClean="0"/>
              <a:t>Jurisdictional Updates</a:t>
            </a:r>
          </a:p>
          <a:p>
            <a:pPr marL="514350" indent="-514350" eaLnBrk="1" fontAlgn="auto" hangingPunct="1">
              <a:spcAft>
                <a:spcPts val="0"/>
              </a:spcAft>
              <a:buFont typeface="Arial" pitchFamily="34" charset="0"/>
              <a:buNone/>
              <a:defRPr/>
            </a:pPr>
            <a:r>
              <a:rPr lang="en-US" dirty="0" smtClean="0"/>
              <a:t>New Business</a:t>
            </a:r>
          </a:p>
          <a:p>
            <a:pPr marL="914400" lvl="1" indent="-514350" eaLnBrk="1" fontAlgn="auto" hangingPunct="1">
              <a:spcAft>
                <a:spcPts val="0"/>
              </a:spcAft>
              <a:buFont typeface="+mj-lt"/>
              <a:buAutoNum type="arabicPeriod"/>
              <a:defRPr/>
            </a:pPr>
            <a:r>
              <a:rPr lang="en-US" dirty="0" smtClean="0"/>
              <a:t>Elections</a:t>
            </a:r>
          </a:p>
          <a:p>
            <a:pPr marL="914400" lvl="1" indent="-514350" eaLnBrk="1" fontAlgn="auto" hangingPunct="1">
              <a:spcAft>
                <a:spcPts val="0"/>
              </a:spcAft>
              <a:buFont typeface="+mj-lt"/>
              <a:buAutoNum type="arabicPeriod"/>
              <a:defRPr/>
            </a:pPr>
            <a:endParaRPr lang="en-US" dirty="0" smtClean="0"/>
          </a:p>
          <a:p>
            <a:pPr marL="914400" lvl="1"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endParaRPr lang="en-CA"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000375" y="274638"/>
            <a:ext cx="5686425" cy="1143000"/>
          </a:xfrm>
        </p:spPr>
        <p:txBody>
          <a:bodyPr/>
          <a:lstStyle/>
          <a:p>
            <a:pPr eaLnBrk="1" hangingPunct="1"/>
            <a:r>
              <a:rPr lang="en-US" smtClean="0"/>
              <a:t>President’s Report</a:t>
            </a:r>
            <a:endParaRPr lang="en-CA" smtClean="0"/>
          </a:p>
        </p:txBody>
      </p:sp>
      <p:sp>
        <p:nvSpPr>
          <p:cNvPr id="3" name="Content Placeholder 2"/>
          <p:cNvSpPr>
            <a:spLocks noGrp="1"/>
          </p:cNvSpPr>
          <p:nvPr>
            <p:ph idx="1"/>
          </p:nvPr>
        </p:nvSpPr>
        <p:spPr>
          <a:xfrm>
            <a:off x="457200" y="1600200"/>
            <a:ext cx="8472488" cy="4525963"/>
          </a:xfrm>
        </p:spPr>
        <p:txBody>
          <a:bodyPr rtlCol="0">
            <a:normAutofit fontScale="70000" lnSpcReduction="20000"/>
          </a:bodyPr>
          <a:lstStyle/>
          <a:p>
            <a:pPr eaLnBrk="1" fontAlgn="auto" hangingPunct="1">
              <a:spcAft>
                <a:spcPts val="0"/>
              </a:spcAft>
              <a:buNone/>
              <a:defRPr/>
            </a:pPr>
            <a:r>
              <a:rPr lang="en-US" dirty="0" smtClean="0"/>
              <a:t>Report of Activities – Eithne Reichert</a:t>
            </a:r>
          </a:p>
          <a:p>
            <a:pPr eaLnBrk="1" fontAlgn="auto" hangingPunct="1">
              <a:spcAft>
                <a:spcPts val="0"/>
              </a:spcAft>
              <a:defRPr/>
            </a:pPr>
            <a:r>
              <a:rPr lang="en-US" dirty="0" smtClean="0"/>
              <a:t>Arising Business</a:t>
            </a:r>
          </a:p>
          <a:p>
            <a:pPr eaLnBrk="1" fontAlgn="auto" hangingPunct="1">
              <a:spcAft>
                <a:spcPts val="0"/>
              </a:spcAft>
              <a:defRPr/>
            </a:pPr>
            <a:r>
              <a:rPr lang="en-US" dirty="0" smtClean="0"/>
              <a:t>NI 2012  June 22 -23 Montreal</a:t>
            </a:r>
          </a:p>
          <a:p>
            <a:pPr eaLnBrk="1" fontAlgn="auto" hangingPunct="1">
              <a:spcAft>
                <a:spcPts val="0"/>
              </a:spcAft>
              <a:defRPr/>
            </a:pPr>
            <a:r>
              <a:rPr lang="en-US" dirty="0" smtClean="0"/>
              <a:t>CNIA Strategy</a:t>
            </a:r>
          </a:p>
          <a:p>
            <a:pPr eaLnBrk="1" fontAlgn="auto" hangingPunct="1">
              <a:spcAft>
                <a:spcPts val="0"/>
              </a:spcAft>
              <a:defRPr/>
            </a:pPr>
            <a:r>
              <a:rPr lang="en-US" dirty="0" smtClean="0"/>
              <a:t>Standards</a:t>
            </a:r>
          </a:p>
          <a:p>
            <a:pPr lvl="1" eaLnBrk="1" fontAlgn="auto" hangingPunct="1">
              <a:spcAft>
                <a:spcPts val="0"/>
              </a:spcAft>
              <a:defRPr/>
            </a:pPr>
            <a:r>
              <a:rPr lang="en-US" dirty="0" smtClean="0"/>
              <a:t>Nursing Data Standards </a:t>
            </a:r>
          </a:p>
          <a:p>
            <a:pPr lvl="1" eaLnBrk="1" fontAlgn="auto" hangingPunct="1">
              <a:spcAft>
                <a:spcPts val="0"/>
              </a:spcAft>
              <a:defRPr/>
            </a:pPr>
            <a:r>
              <a:rPr lang="en-US" dirty="0" smtClean="0"/>
              <a:t>Standard Collaborative </a:t>
            </a:r>
          </a:p>
          <a:p>
            <a:pPr eaLnBrk="1" fontAlgn="auto" hangingPunct="1">
              <a:spcAft>
                <a:spcPts val="0"/>
              </a:spcAft>
              <a:defRPr/>
            </a:pPr>
            <a:r>
              <a:rPr lang="en-US" dirty="0" smtClean="0"/>
              <a:t>Networking</a:t>
            </a:r>
          </a:p>
          <a:p>
            <a:pPr lvl="1" eaLnBrk="1" fontAlgn="auto" hangingPunct="1">
              <a:spcAft>
                <a:spcPts val="0"/>
              </a:spcAft>
              <a:defRPr/>
            </a:pPr>
            <a:r>
              <a:rPr lang="en-US" dirty="0" smtClean="0"/>
              <a:t>CNIA Conference 2011</a:t>
            </a:r>
          </a:p>
          <a:p>
            <a:pPr eaLnBrk="1" fontAlgn="auto" hangingPunct="1">
              <a:spcAft>
                <a:spcPts val="0"/>
              </a:spcAft>
              <a:defRPr/>
            </a:pPr>
            <a:r>
              <a:rPr lang="en-US" dirty="0" smtClean="0"/>
              <a:t>Ongoing</a:t>
            </a:r>
          </a:p>
          <a:p>
            <a:pPr lvl="1" eaLnBrk="1" fontAlgn="auto" hangingPunct="1">
              <a:spcAft>
                <a:spcPts val="0"/>
              </a:spcAft>
              <a:defRPr/>
            </a:pPr>
            <a:r>
              <a:rPr lang="en-US" dirty="0" smtClean="0"/>
              <a:t>Education</a:t>
            </a:r>
          </a:p>
          <a:p>
            <a:pPr lvl="1" eaLnBrk="1" fontAlgn="auto" hangingPunct="1">
              <a:spcAft>
                <a:spcPts val="0"/>
              </a:spcAft>
              <a:defRPr/>
            </a:pPr>
            <a:r>
              <a:rPr lang="en-US" dirty="0" smtClean="0"/>
              <a:t>Canadian Journal of Nursing Informatics</a:t>
            </a:r>
          </a:p>
          <a:p>
            <a:pPr lvl="1" eaLnBrk="1" fontAlgn="auto" hangingPunct="1">
              <a:spcAft>
                <a:spcPts val="0"/>
              </a:spcAft>
              <a:defRPr/>
            </a:pPr>
            <a:r>
              <a:rPr lang="en-US" dirty="0" smtClean="0"/>
              <a:t>CNA</a:t>
            </a:r>
          </a:p>
          <a:p>
            <a:pPr lvl="1" eaLnBrk="1" fontAlgn="auto" hangingPunct="1">
              <a:spcAft>
                <a:spcPts val="0"/>
              </a:spcAft>
              <a:buFont typeface="Arial" pitchFamily="34" charset="0"/>
              <a:buChar char="–"/>
              <a:defRPr/>
            </a:pPr>
            <a:endParaRPr lang="en-US" dirty="0" smtClean="0"/>
          </a:p>
          <a:p>
            <a:pPr lvl="1" eaLnBrk="1" fontAlgn="auto" hangingPunct="1">
              <a:spcAft>
                <a:spcPts val="0"/>
              </a:spcAft>
              <a:buFont typeface="Arial" pitchFamily="34" charset="0"/>
              <a:buChar char="–"/>
              <a:defRPr/>
            </a:pPr>
            <a:endParaRPr lang="en-US" dirty="0" smtClean="0"/>
          </a:p>
          <a:p>
            <a:pPr lvl="1" eaLnBrk="1" fontAlgn="auto" hangingPunct="1">
              <a:spcAft>
                <a:spcPts val="0"/>
              </a:spcAft>
              <a:buFont typeface="Arial" pitchFamily="34" charset="0"/>
              <a:buChar char="–"/>
              <a:defRPr/>
            </a:pPr>
            <a:endParaRPr lang="en-US" dirty="0" smtClean="0"/>
          </a:p>
          <a:p>
            <a:pPr lvl="1" eaLnBrk="1" fontAlgn="auto" hangingPunct="1">
              <a:spcAft>
                <a:spcPts val="0"/>
              </a:spcAft>
              <a:buFont typeface="Arial" pitchFamily="34" charset="0"/>
              <a:buChar char="–"/>
              <a:defRPr/>
            </a:pPr>
            <a:endParaRPr lang="en-US" dirty="0" smtClean="0"/>
          </a:p>
          <a:p>
            <a:pPr lvl="1" eaLnBrk="1" fontAlgn="auto" hangingPunct="1">
              <a:spcAft>
                <a:spcPts val="0"/>
              </a:spcAft>
              <a:buFont typeface="Arial" pitchFamily="34" charset="0"/>
              <a:buChar char="–"/>
              <a:defRPr/>
            </a:pPr>
            <a:endParaRPr lang="en-CA"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Membership</a:t>
            </a:r>
            <a:endParaRPr lang="en-CA" dirty="0"/>
          </a:p>
        </p:txBody>
      </p:sp>
      <p:pic>
        <p:nvPicPr>
          <p:cNvPr id="37890" name="Picture 2"/>
          <p:cNvPicPr>
            <a:picLocks noChangeAspect="1" noChangeArrowheads="1"/>
          </p:cNvPicPr>
          <p:nvPr/>
        </p:nvPicPr>
        <p:blipFill>
          <a:blip r:embed="rId2" cstate="print"/>
          <a:srcRect/>
          <a:stretch>
            <a:fillRect/>
          </a:stretch>
        </p:blipFill>
        <p:spPr bwMode="auto">
          <a:xfrm>
            <a:off x="1115616" y="2276872"/>
            <a:ext cx="7017380" cy="326285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CNIA Vision</a:t>
            </a:r>
            <a:endParaRPr lang="en-CA" dirty="0"/>
          </a:p>
        </p:txBody>
      </p:sp>
      <p:sp>
        <p:nvSpPr>
          <p:cNvPr id="3" name="Content Placeholder 2"/>
          <p:cNvSpPr>
            <a:spLocks noGrp="1"/>
          </p:cNvSpPr>
          <p:nvPr>
            <p:ph sz="half" idx="1"/>
          </p:nvPr>
        </p:nvSpPr>
        <p:spPr/>
        <p:txBody>
          <a:bodyPr/>
          <a:lstStyle/>
          <a:p>
            <a:pPr>
              <a:buNone/>
            </a:pPr>
            <a:r>
              <a:rPr lang="en-CA" dirty="0" smtClean="0"/>
              <a:t>Current Mission Statement</a:t>
            </a:r>
          </a:p>
          <a:p>
            <a:r>
              <a:rPr lang="en-CA" dirty="0" smtClean="0"/>
              <a:t>To be the voice for Nursing Informatics in Canada</a:t>
            </a:r>
            <a:endParaRPr lang="en-CA" dirty="0"/>
          </a:p>
        </p:txBody>
      </p:sp>
      <p:sp>
        <p:nvSpPr>
          <p:cNvPr id="4" name="Content Placeholder 3"/>
          <p:cNvSpPr>
            <a:spLocks noGrp="1"/>
          </p:cNvSpPr>
          <p:nvPr>
            <p:ph sz="half" idx="2"/>
          </p:nvPr>
        </p:nvSpPr>
        <p:spPr>
          <a:solidFill>
            <a:schemeClr val="accent3">
              <a:lumMod val="60000"/>
              <a:lumOff val="40000"/>
            </a:schemeClr>
          </a:solidFill>
        </p:spPr>
        <p:txBody>
          <a:bodyPr/>
          <a:lstStyle/>
          <a:p>
            <a:pPr>
              <a:buNone/>
            </a:pPr>
            <a:r>
              <a:rPr lang="en-CA" dirty="0" smtClean="0"/>
              <a:t>New Vision statement</a:t>
            </a:r>
          </a:p>
          <a:p>
            <a:r>
              <a:rPr lang="en-CA" dirty="0" smtClean="0"/>
              <a:t>To be the voice for Nursing Informatics in Canada</a:t>
            </a:r>
          </a:p>
          <a:p>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CNIA Mission</a:t>
            </a:r>
            <a:endParaRPr lang="en-CA" dirty="0"/>
          </a:p>
        </p:txBody>
      </p:sp>
      <p:sp>
        <p:nvSpPr>
          <p:cNvPr id="3" name="Content Placeholder 2"/>
          <p:cNvSpPr>
            <a:spLocks noGrp="1"/>
          </p:cNvSpPr>
          <p:nvPr>
            <p:ph sz="half" idx="1"/>
          </p:nvPr>
        </p:nvSpPr>
        <p:spPr/>
        <p:txBody>
          <a:bodyPr/>
          <a:lstStyle/>
          <a:p>
            <a:pPr>
              <a:buNone/>
            </a:pPr>
            <a:r>
              <a:rPr lang="en-CA" dirty="0" smtClean="0"/>
              <a:t>Current</a:t>
            </a:r>
          </a:p>
          <a:p>
            <a:r>
              <a:rPr lang="en-CA" dirty="0" smtClean="0"/>
              <a:t>The mission of the CNIA is to be the voice for Health Informatics in Canada. (or)</a:t>
            </a:r>
          </a:p>
          <a:p>
            <a:r>
              <a:rPr lang="en-CA" dirty="0" smtClean="0"/>
              <a:t>To be the voice for Nursing Informatics in Canada. </a:t>
            </a:r>
          </a:p>
          <a:p>
            <a:endParaRPr lang="en-CA" dirty="0"/>
          </a:p>
        </p:txBody>
      </p:sp>
      <p:sp>
        <p:nvSpPr>
          <p:cNvPr id="4" name="Content Placeholder 3"/>
          <p:cNvSpPr>
            <a:spLocks noGrp="1"/>
          </p:cNvSpPr>
          <p:nvPr>
            <p:ph sz="half" idx="2"/>
          </p:nvPr>
        </p:nvSpPr>
        <p:spPr>
          <a:xfrm>
            <a:off x="4427984" y="1600200"/>
            <a:ext cx="4320480" cy="4525963"/>
          </a:xfrm>
          <a:solidFill>
            <a:schemeClr val="accent3">
              <a:lumMod val="60000"/>
              <a:lumOff val="40000"/>
            </a:schemeClr>
          </a:solidFill>
        </p:spPr>
        <p:txBody>
          <a:bodyPr/>
          <a:lstStyle/>
          <a:p>
            <a:pPr>
              <a:buNone/>
            </a:pPr>
            <a:r>
              <a:rPr lang="en-CA" dirty="0" smtClean="0"/>
              <a:t>New</a:t>
            </a:r>
          </a:p>
          <a:p>
            <a:r>
              <a:rPr lang="en-CA" dirty="0" smtClean="0"/>
              <a:t>The mission of the CNIA is to enable the improvement of Nursing through the use of evidence-based practice using Nursing Informatics,  Information Technology and Information Management.</a:t>
            </a:r>
            <a:endParaRPr lang="en-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Goals 2011-12</a:t>
            </a:r>
            <a:endParaRPr lang="en-CA" dirty="0"/>
          </a:p>
        </p:txBody>
      </p:sp>
      <p:sp>
        <p:nvSpPr>
          <p:cNvPr id="6" name="Content Placeholder 5"/>
          <p:cNvSpPr>
            <a:spLocks noGrp="1"/>
          </p:cNvSpPr>
          <p:nvPr>
            <p:ph idx="1"/>
          </p:nvPr>
        </p:nvSpPr>
        <p:spPr>
          <a:solidFill>
            <a:schemeClr val="accent3">
              <a:lumMod val="60000"/>
              <a:lumOff val="40000"/>
            </a:schemeClr>
          </a:solidFill>
        </p:spPr>
        <p:txBody>
          <a:bodyPr>
            <a:normAutofit fontScale="77500" lnSpcReduction="20000"/>
          </a:bodyPr>
          <a:lstStyle/>
          <a:p>
            <a:pPr>
              <a:buNone/>
            </a:pPr>
            <a:r>
              <a:rPr lang="en-CA" dirty="0" smtClean="0"/>
              <a:t>Defined Goals</a:t>
            </a:r>
          </a:p>
          <a:p>
            <a:pPr marL="514350" indent="-514350">
              <a:buAutoNum type="arabicPeriod"/>
            </a:pPr>
            <a:r>
              <a:rPr lang="en-CA" b="1" dirty="0" smtClean="0"/>
              <a:t>Influence and advance </a:t>
            </a:r>
            <a:r>
              <a:rPr lang="en-CA" dirty="0" smtClean="0"/>
              <a:t>the use of nursing informatics and nursing data standards.</a:t>
            </a:r>
          </a:p>
          <a:p>
            <a:pPr marL="514350" indent="-514350">
              <a:buAutoNum type="arabicPeriod"/>
            </a:pPr>
            <a:r>
              <a:rPr lang="en-CA" b="1" dirty="0" smtClean="0"/>
              <a:t>Connect</a:t>
            </a:r>
            <a:r>
              <a:rPr lang="en-CA" dirty="0" smtClean="0"/>
              <a:t> nurses and health professionals from across the country for a purpose of improving best practice.</a:t>
            </a:r>
          </a:p>
          <a:p>
            <a:pPr marL="514350" indent="-514350">
              <a:buAutoNum type="arabicPeriod"/>
            </a:pPr>
            <a:r>
              <a:rPr lang="en-CA" b="1" dirty="0" smtClean="0"/>
              <a:t>Support </a:t>
            </a:r>
            <a:r>
              <a:rPr lang="en-CA" dirty="0" smtClean="0"/>
              <a:t>nurses in practice and education by providing resources for the advancement of nursing informatics competencies via training, toolkits, standards and communities of practice. (change management, project management, IT skills, information management skills, business analysis).</a:t>
            </a:r>
          </a:p>
          <a:p>
            <a:pPr marL="514350" indent="-514350">
              <a:buAutoNum type="arabicPeriod"/>
            </a:pPr>
            <a:r>
              <a:rPr lang="en-CA" b="1" dirty="0" smtClean="0"/>
              <a:t>Establish best practices </a:t>
            </a:r>
            <a:r>
              <a:rPr lang="en-CA" dirty="0" smtClean="0"/>
              <a:t>in clinical IT and information management</a:t>
            </a:r>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Strategies 2011-12</a:t>
            </a:r>
            <a:endParaRPr lang="en-CA" dirty="0"/>
          </a:p>
        </p:txBody>
      </p:sp>
      <p:sp>
        <p:nvSpPr>
          <p:cNvPr id="3" name="Content Placeholder 2"/>
          <p:cNvSpPr>
            <a:spLocks noGrp="1"/>
          </p:cNvSpPr>
          <p:nvPr>
            <p:ph idx="1"/>
          </p:nvPr>
        </p:nvSpPr>
        <p:spPr>
          <a:solidFill>
            <a:schemeClr val="accent3">
              <a:lumMod val="60000"/>
              <a:lumOff val="40000"/>
            </a:schemeClr>
          </a:solidFill>
        </p:spPr>
        <p:txBody>
          <a:bodyPr>
            <a:normAutofit fontScale="77500" lnSpcReduction="20000"/>
          </a:bodyPr>
          <a:lstStyle/>
          <a:p>
            <a:pPr marL="514350" indent="-514350">
              <a:buFont typeface="+mj-lt"/>
              <a:buAutoNum type="arabicPeriod"/>
            </a:pPr>
            <a:r>
              <a:rPr lang="en-CA" dirty="0" smtClean="0"/>
              <a:t>Increase engagement with and increase value for membership</a:t>
            </a:r>
          </a:p>
          <a:p>
            <a:pPr marL="514350" indent="-514350">
              <a:buFont typeface="+mj-lt"/>
              <a:buAutoNum type="arabicPeriod"/>
            </a:pPr>
            <a:r>
              <a:rPr lang="en-CA" dirty="0" smtClean="0"/>
              <a:t>Increase membership through marketing, communication and alignment with informatics community</a:t>
            </a:r>
          </a:p>
          <a:p>
            <a:pPr marL="514350" indent="-514350">
              <a:buFont typeface="+mj-lt"/>
              <a:buAutoNum type="arabicPeriod"/>
            </a:pPr>
            <a:r>
              <a:rPr lang="en-CA" dirty="0" smtClean="0"/>
              <a:t>Connect with and  support the Provincial NI Groups to leverage work and enthusiasm in the local level</a:t>
            </a:r>
          </a:p>
          <a:p>
            <a:pPr marL="514350" indent="-514350">
              <a:buFont typeface="+mj-lt"/>
              <a:buAutoNum type="arabicPeriod"/>
            </a:pPr>
            <a:r>
              <a:rPr lang="en-CA" dirty="0" smtClean="0"/>
              <a:t>Create a leadership role for CNIA by NI2012</a:t>
            </a:r>
          </a:p>
          <a:p>
            <a:pPr marL="514350" indent="-514350">
              <a:buFont typeface="+mj-lt"/>
              <a:buAutoNum type="arabicPeriod"/>
            </a:pPr>
            <a:r>
              <a:rPr lang="en-CA" dirty="0" smtClean="0"/>
              <a:t>Connectivity and integration for nurses working in the informatics field</a:t>
            </a:r>
          </a:p>
          <a:p>
            <a:pPr marL="514350" indent="-514350">
              <a:buFont typeface="+mj-lt"/>
              <a:buAutoNum type="arabicPeriod"/>
            </a:pPr>
            <a:r>
              <a:rPr lang="en-CA" dirty="0" smtClean="0"/>
              <a:t>Create structures/committees to allow interested work to progress including focus on nursing data standards.  </a:t>
            </a:r>
          </a:p>
          <a:p>
            <a:pPr marL="514350" indent="-514350">
              <a:buFont typeface="+mj-lt"/>
              <a:buAutoNum type="arabicPeriod"/>
            </a:pPr>
            <a:r>
              <a:rPr lang="en-CA" dirty="0" smtClean="0"/>
              <a:t>Roles and responsibilities of the Board be empowered to Lead</a:t>
            </a:r>
            <a:endParaRPr lang="en-CA"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2095</TotalTime>
  <Words>681</Words>
  <Application>Microsoft Office PowerPoint</Application>
  <PresentationFormat>On-screen Show (4:3)</PresentationFormat>
  <Paragraphs>146</Paragraphs>
  <Slides>19</Slides>
  <Notes>6</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19</vt:i4>
      </vt:variant>
    </vt:vector>
  </HeadingPairs>
  <TitlesOfParts>
    <vt:vector size="24" baseType="lpstr">
      <vt:lpstr>Office Theme</vt:lpstr>
      <vt:lpstr>Adobe Acrobat Document</vt:lpstr>
      <vt:lpstr>Document</vt:lpstr>
      <vt:lpstr>Microsoft Word Document</vt:lpstr>
      <vt:lpstr>Microsoft Word 97 - 2003 Document</vt:lpstr>
      <vt:lpstr>CNIA Annual General Meeting</vt:lpstr>
      <vt:lpstr>CNIA Executive 2011 </vt:lpstr>
      <vt:lpstr>Agenda</vt:lpstr>
      <vt:lpstr>President’s Report</vt:lpstr>
      <vt:lpstr>Membership</vt:lpstr>
      <vt:lpstr>CNIA Vision</vt:lpstr>
      <vt:lpstr>CNIA Mission</vt:lpstr>
      <vt:lpstr>Goals 2011-12</vt:lpstr>
      <vt:lpstr>Strategies 2011-12</vt:lpstr>
      <vt:lpstr>Key Projects</vt:lpstr>
      <vt:lpstr>Treasurer Report</vt:lpstr>
      <vt:lpstr>Treasurer’s Report</vt:lpstr>
      <vt:lpstr>Membership Report</vt:lpstr>
      <vt:lpstr>Education Report</vt:lpstr>
      <vt:lpstr>Communication</vt:lpstr>
      <vt:lpstr>Projects</vt:lpstr>
      <vt:lpstr>Jurisdictional Updates</vt:lpstr>
      <vt:lpstr>New Business</vt:lpstr>
      <vt:lpstr>CNIA Executive 2012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 Networking</dc:title>
  <dc:creator>Eithne Reichert</dc:creator>
  <cp:lastModifiedBy>June</cp:lastModifiedBy>
  <cp:revision>19</cp:revision>
  <dcterms:created xsi:type="dcterms:W3CDTF">2009-11-16T03:37:22Z</dcterms:created>
  <dcterms:modified xsi:type="dcterms:W3CDTF">2012-01-16T08:42:14Z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TC011774721033</vt:lpwstr>
  </property>
</Properties>
</file>