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99" r:id="rId2"/>
    <p:sldId id="472" r:id="rId3"/>
    <p:sldId id="542" r:id="rId4"/>
    <p:sldId id="541" r:id="rId5"/>
    <p:sldId id="543" r:id="rId6"/>
    <p:sldId id="544" r:id="rId7"/>
    <p:sldId id="550" r:id="rId8"/>
    <p:sldId id="547" r:id="rId9"/>
    <p:sldId id="551" r:id="rId10"/>
    <p:sldId id="548" r:id="rId11"/>
    <p:sldId id="545" r:id="rId12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FFFF66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PVMWARE01" initials="X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66"/>
    <a:srgbClr val="2901BD"/>
    <a:srgbClr val="3A05FD"/>
    <a:srgbClr val="FF9900"/>
    <a:srgbClr val="FFFF99"/>
    <a:srgbClr val="99CCFF"/>
    <a:srgbClr val="FFCC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7"/>
    <p:restoredTop sz="90929"/>
  </p:normalViewPr>
  <p:slideViewPr>
    <p:cSldViewPr>
      <p:cViewPr varScale="1">
        <p:scale>
          <a:sx n="74" d="100"/>
          <a:sy n="74" d="100"/>
        </p:scale>
        <p:origin x="-7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26"/>
    </p:cViewPr>
  </p:sorterViewPr>
  <p:notesViewPr>
    <p:cSldViewPr>
      <p:cViewPr varScale="1">
        <p:scale>
          <a:sx n="40" d="100"/>
          <a:sy n="40" d="100"/>
        </p:scale>
        <p:origin x="-1392" y="-84"/>
      </p:cViewPr>
      <p:guideLst>
        <p:guide orient="horz" pos="2929"/>
        <p:guide pos="216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7-10-23T09:14:49.723" idx="1">
    <p:pos x="3472" y="1558"/>
    <p:text>testdoc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7-10-23T09:17:10.968" idx="2">
    <p:pos x="2718" y="1679"/>
    <p:text>test phrase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t" anchorCtr="0" compatLnSpc="1">
            <a:prstTxWarp prst="textNoShape">
              <a:avLst/>
            </a:prstTxWarp>
          </a:bodyPr>
          <a:lstStyle>
            <a:lvl1pPr algn="l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SDS/SDS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t" anchorCtr="0" compatLnSpc="1">
            <a:prstTxWarp prst="textNoShape">
              <a:avLst/>
            </a:prstTxWarp>
          </a:bodyPr>
          <a:lstStyle>
            <a:lvl1pPr algn="r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9A9A3AC-7D87-4441-A633-53B9CA3FC5D3}" type="datetime1">
              <a:rPr lang="en-US"/>
              <a:pPr/>
              <a:t>10/23/2007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b" anchorCtr="0" compatLnSpc="1">
            <a:prstTxWarp prst="textNoShape">
              <a:avLst/>
            </a:prstTxWarp>
          </a:bodyPr>
          <a:lstStyle>
            <a:lvl1pPr algn="l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SDS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b" anchorCtr="0" compatLnSpc="1">
            <a:prstTxWarp prst="textNoShape">
              <a:avLst/>
            </a:prstTxWarp>
          </a:bodyPr>
          <a:lstStyle>
            <a:lvl1pPr algn="r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DCC02E8-4F43-407E-854B-69157846671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t" anchorCtr="0" compatLnSpc="1">
            <a:prstTxWarp prst="textNoShape">
              <a:avLst/>
            </a:prstTxWarp>
          </a:bodyPr>
          <a:lstStyle>
            <a:lvl1pPr algn="l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18013"/>
            <a:ext cx="5026025" cy="4181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t" anchorCtr="0" compatLnSpc="1">
            <a:prstTxWarp prst="textNoShape">
              <a:avLst/>
            </a:prstTxWarp>
          </a:bodyPr>
          <a:lstStyle>
            <a:lvl1pPr algn="r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36668E9-9399-4E26-8D66-0766B51BE7F6}" type="datetime1">
              <a:rPr lang="en-US"/>
              <a:pPr/>
              <a:t>10/23/2007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b" anchorCtr="0" compatLnSpc="1">
            <a:prstTxWarp prst="textNoShape">
              <a:avLst/>
            </a:prstTxWarp>
          </a:bodyPr>
          <a:lstStyle>
            <a:lvl1pPr algn="l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91" tIns="45895" rIns="91791" bIns="45895" numCol="1" anchor="b" anchorCtr="0" compatLnSpc="1">
            <a:prstTxWarp prst="textNoShape">
              <a:avLst/>
            </a:prstTxWarp>
          </a:bodyPr>
          <a:lstStyle>
            <a:lvl1pPr algn="r" defTabSz="919163">
              <a:defRPr kumimoji="0"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73F5B70A-9BA1-44A3-A330-5D2BE2DC910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DA3EABB-0F83-4761-BD43-D3CD86C651BF}" type="datetime1">
              <a:rPr lang="en-US"/>
              <a:pPr/>
              <a:t>10/23/2007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3BA94-9408-4C91-B49B-CA8EA4B4011A}" type="slidenum">
              <a:rPr lang="en-US"/>
              <a:pPr/>
              <a:t>1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C4E13F1-B15C-4C57-9890-C5518C561AFE}" type="datetime1">
              <a:rPr lang="en-US"/>
              <a:pPr/>
              <a:t>10/23/2007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CAFDB-F4AB-4526-A1DE-6F83B243799D}" type="slidenum">
              <a:rPr lang="en-US"/>
              <a:pPr/>
              <a:t>10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96B3E93-7B02-43BE-B391-E47F0CAC2D0F}" type="datetime1">
              <a:rPr lang="en-US"/>
              <a:pPr/>
              <a:t>10/23/2007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4B3AA-10CD-4CF3-B051-1480D7B47977}" type="slidenum">
              <a:rPr lang="en-US"/>
              <a:pPr/>
              <a:t>11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418013"/>
            <a:ext cx="5026025" cy="4181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059FC8-A6FA-4A24-9DBF-D35BE95EADA4}" type="datetime1">
              <a:rPr lang="en-US"/>
              <a:pPr/>
              <a:t>10/23/2007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EE1DB-4468-4886-9639-35A047C92F85}" type="slidenum">
              <a:rPr lang="en-US"/>
              <a:pPr/>
              <a:t>2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4BF5407-2924-4EA7-8055-DE13FCF1E299}" type="datetime1">
              <a:rPr lang="en-US"/>
              <a:pPr/>
              <a:t>10/23/2007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AA84A-32B7-41C2-88AA-AE701E05DB58}" type="slidenum">
              <a:rPr lang="en-US"/>
              <a:pPr/>
              <a:t>3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D490AF0-D80F-4D97-AA61-FBCA21668740}" type="datetime1">
              <a:rPr lang="en-US"/>
              <a:pPr/>
              <a:t>10/23/2007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AB115-9AE8-4093-9F89-4B6E1BE91A6E}" type="slidenum">
              <a:rPr lang="en-US"/>
              <a:pPr/>
              <a:t>4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04EFF58-928E-4024-A3B4-377622E84747}" type="datetime1">
              <a:rPr lang="en-US"/>
              <a:pPr/>
              <a:t>10/23/2007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240CD-03DB-4EA6-A37F-F3C97BBD4488}" type="slidenum">
              <a:rPr lang="en-US"/>
              <a:pPr/>
              <a:t>5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AA4AAA4-6171-4080-9A8B-2EE900F4570F}" type="datetime1">
              <a:rPr lang="en-US"/>
              <a:pPr/>
              <a:t>10/23/2007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7CCD4-145B-480B-835A-124856AC8D40}" type="slidenum">
              <a:rPr lang="en-US"/>
              <a:pPr/>
              <a:t>6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49FE12-4DBC-4F48-B65C-853811D6B640}" type="datetime1">
              <a:rPr lang="en-US"/>
              <a:pPr/>
              <a:t>10/23/2007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244F8-EEE9-4A15-9E9B-12CC6A5B6CB2}" type="slidenum">
              <a:rPr lang="en-US"/>
              <a:pPr/>
              <a:t>7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58E161D-6EBE-46A0-B09F-52D4C5C20161}" type="datetime1">
              <a:rPr lang="en-US"/>
              <a:pPr/>
              <a:t>10/23/2007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F8FB7-C5D3-4101-BECD-7D75140159C9}" type="slidenum">
              <a:rPr lang="en-US"/>
              <a:pPr/>
              <a:t>8</a:t>
            </a:fld>
            <a:endParaRPr lang="en-US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418013"/>
            <a:ext cx="5026025" cy="4181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0A4E297-FEF8-4A6E-BF25-6918C54C87DE}" type="datetime1">
              <a:rPr lang="en-US"/>
              <a:pPr/>
              <a:t>10/23/2007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0999C1-6EF5-4110-AEAC-EE81C1ED3DFA}" type="slidenum">
              <a:rPr lang="en-US"/>
              <a:pPr/>
              <a:t>9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418013"/>
            <a:ext cx="5026025" cy="4181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61961"/>
                  <a:invGamma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85800" y="2438400"/>
            <a:ext cx="84566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1009BEE-08D1-4E7C-BB74-2FC1EA67CE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35052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3DBBD-7A04-4723-B92B-FB6E26DB2E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84D52-7605-4E24-90FD-BBEC27583A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19B06-2EDA-49C0-9CB3-0BFDFA2365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92C9F-6B29-4E8B-932D-5AF219B186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6008F-E994-43C2-B553-FE6A25BB1F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F6C76-1B24-4CB7-A7C8-1A104215FD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5AA22-1F69-479F-8F85-319199CD2C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D2F92-9635-4E02-AB85-6B811FBB42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4AF668-990E-4361-9410-AAE25F6440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41A5F-AF75-4970-B510-CE0409F428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2400" y="17526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85800" y="6629400"/>
            <a:ext cx="3505200" cy="22701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62000" y="762000"/>
            <a:ext cx="83804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5D5815CD-596C-49F7-825B-434B95114BD9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zo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comments" Target="../comments/comment1.x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905000"/>
          </a:xfrm>
          <a:noFill/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Removing financing obstacles through project structuring</a:t>
            </a:r>
            <a:r>
              <a:rPr lang="en-US">
                <a:latin typeface="Plain"/>
                <a:cs typeface="Times New Roman" pitchFamily="18" charset="0"/>
              </a:rPr>
              <a:t> </a:t>
            </a:r>
            <a:endParaRPr lang="es-ES">
              <a:latin typeface="Plain"/>
              <a:cs typeface="Times New Roman" pitchFamily="18" charset="0"/>
            </a:endParaRP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			</a:t>
            </a:r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1219200" y="5181600"/>
            <a:ext cx="6705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Antonio Vives</a:t>
            </a:r>
          </a:p>
          <a:p>
            <a:r>
              <a:rPr lang="es-ES" sz="200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Manager, a.i.</a:t>
            </a:r>
          </a:p>
          <a:p>
            <a:r>
              <a:rPr lang="es-ES" sz="200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Sustainable Development Department</a:t>
            </a:r>
          </a:p>
          <a:p>
            <a:r>
              <a:rPr lang="es-ES" sz="200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Inter-American Development Bank</a:t>
            </a:r>
          </a:p>
        </p:txBody>
      </p:sp>
      <p:graphicFrame>
        <p:nvGraphicFramePr>
          <p:cNvPr id="584709" name="Object 5"/>
          <p:cNvGraphicFramePr>
            <a:graphicFrameLocks noChangeAspect="1"/>
          </p:cNvGraphicFramePr>
          <p:nvPr/>
        </p:nvGraphicFramePr>
        <p:xfrm>
          <a:off x="4038600" y="3733800"/>
          <a:ext cx="1066800" cy="1295400"/>
        </p:xfrm>
        <a:graphic>
          <a:graphicData uri="http://schemas.openxmlformats.org/presentationml/2006/ole">
            <p:oleObj spid="_x0000_s584709" name="Photo Editor Photo" r:id="rId4" imgW="3086531" imgH="3704762" progId="">
              <p:embed/>
            </p:oleObj>
          </a:graphicData>
        </a:graphic>
      </p:graphicFrame>
      <p:sp>
        <p:nvSpPr>
          <p:cNvPr id="584711" name="Text Box 7"/>
          <p:cNvSpPr txBox="1">
            <a:spLocks noChangeArrowheads="1"/>
          </p:cNvSpPr>
          <p:nvPr/>
        </p:nvSpPr>
        <p:spPr bwMode="auto">
          <a:xfrm>
            <a:off x="3032125" y="2047875"/>
            <a:ext cx="4054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_tradnl" sz="2800">
              <a:latin typeface="Times New Roman" pitchFamily="18" charset="0"/>
            </a:endParaRPr>
          </a:p>
        </p:txBody>
      </p:sp>
      <p:sp>
        <p:nvSpPr>
          <p:cNvPr id="584712" name="Text Box 8"/>
          <p:cNvSpPr txBox="1">
            <a:spLocks noChangeArrowheads="1"/>
          </p:cNvSpPr>
          <p:nvPr/>
        </p:nvSpPr>
        <p:spPr bwMode="auto">
          <a:xfrm>
            <a:off x="1295400" y="2438400"/>
            <a:ext cx="6553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Access </a:t>
            </a:r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to</a:t>
            </a:r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Finance</a:t>
            </a:r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for</a:t>
            </a:r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Local </a:t>
            </a:r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Governments</a:t>
            </a:r>
            <a:endParaRPr lang="es-ES" b="1" dirty="0">
              <a:solidFill>
                <a:srgbClr val="F6F00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IV </a:t>
            </a:r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World</a:t>
            </a:r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Water</a:t>
            </a:r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Forum</a:t>
            </a:r>
            <a:endParaRPr lang="es-ES" b="1" dirty="0">
              <a:solidFill>
                <a:srgbClr val="F6F00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r>
              <a:rPr lang="es-ES" b="1" dirty="0" err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March</a:t>
            </a:r>
            <a:r>
              <a:rPr lang="es-ES" b="1" dirty="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17, 2006</a:t>
            </a:r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summary</a:t>
            </a:r>
            <a:endParaRPr lang="es-ES_tradnl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Project preparation and structuring may not be a source of funds, but can help bring funds and enhance the long term sustainability of water projects</a:t>
            </a:r>
          </a:p>
          <a:p>
            <a:endParaRPr lang="en-US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All actors, all sources, all structures must be explored</a:t>
            </a:r>
            <a:endParaRPr lang="es-ES_tradnl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905000"/>
          </a:xfrm>
          <a:noFill/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  <a:cs typeface="Times New Roman" pitchFamily="18" charset="0"/>
              </a:rPr>
              <a:t>Removing financing obstacles through project structuring</a:t>
            </a:r>
            <a:r>
              <a:rPr lang="en-US">
                <a:latin typeface="Plain"/>
                <a:cs typeface="Times New Roman" pitchFamily="18" charset="0"/>
              </a:rPr>
              <a:t> </a:t>
            </a:r>
            <a:endParaRPr lang="es-ES">
              <a:latin typeface="Plain"/>
              <a:cs typeface="Times New Roman" pitchFamily="18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			</a:t>
            </a:r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1219200" y="5181600"/>
            <a:ext cx="6705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s-ES" b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Antonio Vives</a:t>
            </a:r>
          </a:p>
          <a:p>
            <a:r>
              <a:rPr lang="es-ES" sz="200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Manager, a.i.</a:t>
            </a:r>
          </a:p>
          <a:p>
            <a:r>
              <a:rPr lang="es-ES" sz="200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Sustainable Development Department</a:t>
            </a:r>
          </a:p>
          <a:p>
            <a:r>
              <a:rPr lang="es-ES" sz="2000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Inter-American Development Bank</a:t>
            </a:r>
          </a:p>
        </p:txBody>
      </p:sp>
      <p:graphicFrame>
        <p:nvGraphicFramePr>
          <p:cNvPr id="676869" name="Object 5"/>
          <p:cNvGraphicFramePr>
            <a:graphicFrameLocks noChangeAspect="1"/>
          </p:cNvGraphicFramePr>
          <p:nvPr/>
        </p:nvGraphicFramePr>
        <p:xfrm>
          <a:off x="4038600" y="3733800"/>
          <a:ext cx="1066800" cy="1295400"/>
        </p:xfrm>
        <a:graphic>
          <a:graphicData uri="http://schemas.openxmlformats.org/presentationml/2006/ole">
            <p:oleObj spid="_x0000_s676869" name="Photo Editor Photo" r:id="rId4" imgW="3086531" imgH="3704762" progId="">
              <p:embed/>
            </p:oleObj>
          </a:graphicData>
        </a:graphic>
      </p:graphicFrame>
      <p:sp>
        <p:nvSpPr>
          <p:cNvPr id="676870" name="Text Box 6"/>
          <p:cNvSpPr txBox="1">
            <a:spLocks noChangeArrowheads="1"/>
          </p:cNvSpPr>
          <p:nvPr/>
        </p:nvSpPr>
        <p:spPr bwMode="auto">
          <a:xfrm>
            <a:off x="3032125" y="2047875"/>
            <a:ext cx="4054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_tradnl" sz="2800">
              <a:latin typeface="Times New Roman" pitchFamily="18" charset="0"/>
            </a:endParaRPr>
          </a:p>
        </p:txBody>
      </p:sp>
      <p:sp>
        <p:nvSpPr>
          <p:cNvPr id="676871" name="Text Box 7"/>
          <p:cNvSpPr txBox="1">
            <a:spLocks noChangeArrowheads="1"/>
          </p:cNvSpPr>
          <p:nvPr/>
        </p:nvSpPr>
        <p:spPr bwMode="auto">
          <a:xfrm>
            <a:off x="1219200" y="2438400"/>
            <a:ext cx="6553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b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Access to Finance for Local Governments</a:t>
            </a:r>
          </a:p>
          <a:p>
            <a:r>
              <a:rPr lang="es-ES" b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IV World Water Forum</a:t>
            </a:r>
          </a:p>
          <a:p>
            <a:r>
              <a:rPr lang="es-ES" b="1">
                <a:solidFill>
                  <a:srgbClr val="F6F0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March 17, 2006</a:t>
            </a:r>
            <a:endParaRPr lang="en-US" sz="280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Outline of the presentation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3581400"/>
          </a:xfrm>
        </p:spPr>
        <p:txBody>
          <a:bodyPr/>
          <a:lstStyle/>
          <a:p>
            <a:endParaRPr lang="es-E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s-E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Project </a:t>
            </a:r>
            <a:r>
              <a:rPr lang="es-ES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preparation</a:t>
            </a:r>
            <a:endParaRPr lang="es-E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s-E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s-E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Project </a:t>
            </a:r>
            <a:r>
              <a:rPr lang="es-ES" b="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structuring</a:t>
            </a:r>
            <a:endParaRPr lang="es-ES" b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AutoShape 2"/>
          <p:cNvSpPr>
            <a:spLocks noChangeArrowheads="1"/>
          </p:cNvSpPr>
          <p:nvPr/>
        </p:nvSpPr>
        <p:spPr bwMode="auto">
          <a:xfrm>
            <a:off x="838200" y="2895600"/>
            <a:ext cx="1662113" cy="2286000"/>
          </a:xfrm>
          <a:prstGeom prst="homePlate">
            <a:avLst>
              <a:gd name="adj" fmla="val 25000"/>
            </a:avLst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9699" name="AutoShape 3"/>
          <p:cNvSpPr>
            <a:spLocks noChangeArrowheads="1"/>
          </p:cNvSpPr>
          <p:nvPr/>
        </p:nvSpPr>
        <p:spPr bwMode="auto">
          <a:xfrm>
            <a:off x="2895600" y="2971800"/>
            <a:ext cx="1600200" cy="2209800"/>
          </a:xfrm>
          <a:prstGeom prst="chevron">
            <a:avLst>
              <a:gd name="adj" fmla="val 25000"/>
            </a:avLst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7010400" y="3048000"/>
            <a:ext cx="1676400" cy="21336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9702" name="AutoShape 6"/>
          <p:cNvSpPr>
            <a:spLocks noChangeArrowheads="1"/>
          </p:cNvSpPr>
          <p:nvPr/>
        </p:nvSpPr>
        <p:spPr bwMode="auto">
          <a:xfrm>
            <a:off x="4876800" y="2971800"/>
            <a:ext cx="1600200" cy="2209800"/>
          </a:xfrm>
          <a:prstGeom prst="chevron">
            <a:avLst>
              <a:gd name="adj" fmla="val 25000"/>
            </a:avLst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9703" name="Text Box 7"/>
          <p:cNvSpPr txBox="1">
            <a:spLocks noChangeArrowheads="1"/>
          </p:cNvSpPr>
          <p:nvPr/>
        </p:nvSpPr>
        <p:spPr bwMode="auto">
          <a:xfrm>
            <a:off x="914400" y="39624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NEEDS</a:t>
            </a:r>
            <a:endParaRPr lang="es-ES_tradnl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69704" name="Text Box 8"/>
          <p:cNvSpPr txBox="1">
            <a:spLocks noChangeArrowheads="1"/>
          </p:cNvSpPr>
          <p:nvPr/>
        </p:nvSpPr>
        <p:spPr bwMode="auto">
          <a:xfrm>
            <a:off x="2743200" y="38862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Preparation</a:t>
            </a:r>
            <a:endParaRPr lang="es-ES_tradnl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69705" name="Text Box 9"/>
          <p:cNvSpPr txBox="1">
            <a:spLocks noChangeArrowheads="1"/>
          </p:cNvSpPr>
          <p:nvPr/>
        </p:nvSpPr>
        <p:spPr bwMode="auto">
          <a:xfrm>
            <a:off x="4724400" y="38862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Structuring</a:t>
            </a:r>
            <a:endParaRPr lang="es-ES_tradnl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69706" name="Text Box 10"/>
          <p:cNvSpPr txBox="1">
            <a:spLocks noChangeArrowheads="1"/>
          </p:cNvSpPr>
          <p:nvPr/>
        </p:nvSpPr>
        <p:spPr bwMode="auto">
          <a:xfrm>
            <a:off x="6858000" y="39624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Financing</a:t>
            </a:r>
            <a:endParaRPr lang="es-ES_tradnl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69707" name="Text Box 11"/>
          <p:cNvSpPr txBox="1">
            <a:spLocks noChangeArrowheads="1"/>
          </p:cNvSpPr>
          <p:nvPr/>
        </p:nvSpPr>
        <p:spPr bwMode="auto">
          <a:xfrm>
            <a:off x="762000" y="838200"/>
            <a:ext cx="792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Project finance cycle</a:t>
            </a:r>
            <a:endParaRPr lang="es-ES_tradnl" sz="40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preparation</a:t>
            </a:r>
            <a:endParaRPr lang="es-ES_tradnl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One of the major obstacles to water and sanitation finance is project preparation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Low institutional capacity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A local affair, sometimes removed from decision making centers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Difficult political and economic conditions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Scarcity of financial resources: users, taxpayers, markets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Project preparation not given the key role</a:t>
            </a:r>
            <a:endParaRPr lang="es-ES_tradnl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preparation</a:t>
            </a:r>
            <a:endParaRPr lang="es-ES_tradnl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077200" cy="4876800"/>
          </a:xfrm>
        </p:spPr>
        <p:txBody>
          <a:bodyPr/>
          <a:lstStyle/>
          <a:p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Donors and multilaterals financial institutions must emphasize support for the early stage.</a:t>
            </a:r>
          </a:p>
          <a:p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We at the IDB hope to approve on Monday a Project Preparation Fund with grants for capacity building and project preparation</a:t>
            </a:r>
          </a:p>
          <a:p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Donors should consider “debt for water swaps” as part of their official assistance.</a:t>
            </a:r>
          </a:p>
          <a:p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Both would leverage other funds: “teach them how to fish instead of giving them fish”</a:t>
            </a:r>
            <a:endParaRPr lang="es-ES_tradnl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structuring</a:t>
            </a:r>
            <a:endParaRPr lang="es-ES_tradnl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Financial structures adapted to local realities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Exploit all possibilities to maximize synergies between scarce resources: own labor, tariffs, donors, multilaterals, public and private resources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At one extreme, cooperatives, water microenterprises, municipal utilities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In the middle, management contracts, for operation, maintenance, collections, etc.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At the other extreme, full-fledged concessions</a:t>
            </a:r>
            <a:endParaRPr lang="es-ES_tradnl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458200" cy="1143000"/>
          </a:xfrm>
        </p:spPr>
        <p:txBody>
          <a:bodyPr/>
          <a:lstStyle/>
          <a:p>
            <a:r>
              <a:rPr lang="en-US"/>
              <a:t>Project structuring: local conditions</a:t>
            </a:r>
            <a:endParaRPr lang="es-ES_tradnl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Willingness to pay/local views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Tariff sustainability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Site and location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Institutional capacity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Fiscal space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Legal framework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Political risk</a:t>
            </a:r>
          </a:p>
          <a:p>
            <a:pPr>
              <a:lnSpc>
                <a:spcPct val="90000"/>
              </a:lnSpc>
            </a:pPr>
            <a:r>
              <a:rPr lang="en-US" b="0">
                <a:effectLst>
                  <a:outerShdw blurRad="38100" dist="38100" dir="2700000" algn="tl">
                    <a:srgbClr val="000000"/>
                  </a:outerShdw>
                </a:effectLst>
              </a:rPr>
              <a:t>Macroeconomic conditions</a:t>
            </a:r>
            <a:endParaRPr lang="es-ES_tradnl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ChangeArrowheads="1"/>
          </p:cNvSpPr>
          <p:nvPr/>
        </p:nvSpPr>
        <p:spPr bwMode="auto">
          <a:xfrm>
            <a:off x="1538288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81987" name="Object 3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681987" name="Slide" r:id="rId4" imgW="4664160" imgH="3497400" progId="PowerPoint.Slide.8">
              <p:embed/>
            </p:oleObj>
          </a:graphicData>
        </a:graphic>
      </p:graphicFrame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0" y="2819400"/>
            <a:ext cx="1508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Local conditions</a:t>
            </a:r>
            <a:endParaRPr lang="es-ES_tradnl" sz="1800" b="1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77200" cy="1143000"/>
          </a:xfrm>
        </p:spPr>
        <p:txBody>
          <a:bodyPr/>
          <a:lstStyle/>
          <a:p>
            <a:r>
              <a:rPr lang="es-ES"/>
              <a:t>Water financing model</a:t>
            </a:r>
            <a:endParaRPr lang="en-US"/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es-ES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Wingdings" pitchFamily="2" charset="2"/>
              <a:buNone/>
            </a:pPr>
            <a:r>
              <a:rPr lang="es-ES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Sesión FT3.40, </a:t>
            </a:r>
          </a:p>
          <a:p>
            <a:pPr algn="ctr">
              <a:buFont typeface="Wingdings" pitchFamily="2" charset="2"/>
              <a:buNone/>
            </a:pPr>
            <a:r>
              <a:rPr lang="es-ES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Domingo 19 marzo, 11:00 am </a:t>
            </a:r>
          </a:p>
          <a:p>
            <a:pPr algn="ctr">
              <a:buFont typeface="Wingdings" pitchFamily="2" charset="2"/>
              <a:buNone/>
            </a:pPr>
            <a:r>
              <a:rPr lang="es-ES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Diezmo 4</a:t>
            </a:r>
          </a:p>
          <a:p>
            <a:endParaRPr lang="en-US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zoom/>
  </p:transition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00"/>
      </a:lt1>
      <a:dk2>
        <a:srgbClr val="0066CC"/>
      </a:dk2>
      <a:lt2>
        <a:srgbClr val="F0FC02"/>
      </a:lt2>
      <a:accent1>
        <a:srgbClr val="00CCFF"/>
      </a:accent1>
      <a:accent2>
        <a:srgbClr val="00FFCC"/>
      </a:accent2>
      <a:accent3>
        <a:srgbClr val="AAB8E2"/>
      </a:accent3>
      <a:accent4>
        <a:srgbClr val="DADA00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20048</TotalTime>
  <Words>365</Words>
  <Application>Microsoft PowerPoint 7.0</Application>
  <PresentationFormat>On-screen Show (4:3)</PresentationFormat>
  <Paragraphs>91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Default Design</vt:lpstr>
      <vt:lpstr>Photo Editor Photo</vt:lpstr>
      <vt:lpstr>Slide</vt:lpstr>
      <vt:lpstr>Removing financing obstacles through project structuring </vt:lpstr>
      <vt:lpstr>Outline of the presentation</vt:lpstr>
      <vt:lpstr>Slide 3</vt:lpstr>
      <vt:lpstr>Project preparation</vt:lpstr>
      <vt:lpstr>Project preparation</vt:lpstr>
      <vt:lpstr>Project structuring</vt:lpstr>
      <vt:lpstr>Project structuring: local conditions</vt:lpstr>
      <vt:lpstr>Slide 8</vt:lpstr>
      <vt:lpstr>Water financing model</vt:lpstr>
      <vt:lpstr>In summary</vt:lpstr>
      <vt:lpstr>Removing financing obstacles through project structuring </vt:lpstr>
    </vt:vector>
  </TitlesOfParts>
  <Manager>Antonio Vives</Manager>
  <Company>IADB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Finance</dc:title>
  <dc:subject/>
  <dc:creator>Antonio Vives</dc:creator>
  <cp:lastModifiedBy>XPVMWARE01</cp:lastModifiedBy>
  <cp:revision>503</cp:revision>
  <cp:lastPrinted>2002-05-03T16:19:44Z</cp:lastPrinted>
  <dcterms:created xsi:type="dcterms:W3CDTF">1998-11-20T16:31:11Z</dcterms:created>
  <dcterms:modified xsi:type="dcterms:W3CDTF">2007-10-23T07:18:55Z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martinc@iadb.org</vt:lpwstr>
  </property>
  <property fmtid="{D5CDD505-2E9C-101B-9397-08002B2CF9AE}" pid="8" name="HomePage">
    <vt:lpwstr>sdsnet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I:\STRATEGY\Presentation</vt:lpwstr>
  </property>
</Properties>
</file>