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421" r:id="rId5"/>
    <p:sldId id="422" r:id="rId6"/>
    <p:sldId id="423" r:id="rId7"/>
    <p:sldId id="424" r:id="rId8"/>
    <p:sldId id="425" r:id="rId9"/>
    <p:sldId id="426" r:id="rId10"/>
    <p:sldId id="427" r:id="rId11"/>
    <p:sldId id="467" r:id="rId12"/>
    <p:sldId id="468" r:id="rId13"/>
    <p:sldId id="469" r:id="rId14"/>
    <p:sldId id="470" r:id="rId15"/>
    <p:sldId id="474" r:id="rId16"/>
    <p:sldId id="475" r:id="rId17"/>
    <p:sldId id="479" r:id="rId18"/>
    <p:sldId id="480" r:id="rId19"/>
    <p:sldId id="482" r:id="rId20"/>
    <p:sldId id="483" r:id="rId21"/>
    <p:sldId id="484" r:id="rId22"/>
    <p:sldId id="485" r:id="rId23"/>
    <p:sldId id="486" r:id="rId24"/>
    <p:sldId id="463" r:id="rId25"/>
    <p:sldId id="478" r:id="rId26"/>
    <p:sldId id="487" r:id="rId27"/>
    <p:sldId id="488" r:id="rId28"/>
    <p:sldId id="489" r:id="rId29"/>
    <p:sldId id="491" r:id="rId30"/>
    <p:sldId id="492" r:id="rId31"/>
    <p:sldId id="493" r:id="rId32"/>
  </p:sldIdLst>
  <p:sldSz cx="9144000" cy="5143500" type="screen16x9"/>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layouts" id="{C25F055A-E9D5-4B72-975A-CA8FFAF76653}">
          <p14:sldIdLst>
            <p14:sldId id="421"/>
            <p14:sldId id="422"/>
            <p14:sldId id="423"/>
            <p14:sldId id="424"/>
            <p14:sldId id="425"/>
            <p14:sldId id="426"/>
            <p14:sldId id="427"/>
            <p14:sldId id="467"/>
            <p14:sldId id="468"/>
            <p14:sldId id="469"/>
            <p14:sldId id="470"/>
            <p14:sldId id="474"/>
            <p14:sldId id="475"/>
            <p14:sldId id="479"/>
            <p14:sldId id="480"/>
            <p14:sldId id="482"/>
            <p14:sldId id="483"/>
            <p14:sldId id="484"/>
            <p14:sldId id="485"/>
            <p14:sldId id="486"/>
            <p14:sldId id="463"/>
            <p14:sldId id="478"/>
            <p14:sldId id="487"/>
            <p14:sldId id="488"/>
            <p14:sldId id="489"/>
            <p14:sldId id="491"/>
            <p14:sldId id="492"/>
            <p14:sldId id="493"/>
          </p14:sldIdLst>
        </p14:section>
      </p14:sectionLst>
    </p:ext>
    <p:ext uri="{EFAFB233-063F-42B5-8137-9DF3F51BA10A}">
      <p15:sldGuideLst xmlns:p15="http://schemas.microsoft.com/office/powerpoint/2012/main">
        <p15:guide id="1" orient="horz" pos="335">
          <p15:clr>
            <a:srgbClr val="A4A3A4"/>
          </p15:clr>
        </p15:guide>
        <p15:guide id="2" orient="horz" pos="167">
          <p15:clr>
            <a:srgbClr val="A4A3A4"/>
          </p15:clr>
        </p15:guide>
        <p15:guide id="3" orient="horz" pos="341">
          <p15:clr>
            <a:srgbClr val="A4A3A4"/>
          </p15:clr>
        </p15:guide>
        <p15:guide id="4" pos="2880">
          <p15:clr>
            <a:srgbClr val="A4A3A4"/>
          </p15:clr>
        </p15:guide>
        <p15:guide id="5" pos="1276">
          <p15:clr>
            <a:srgbClr val="A4A3A4"/>
          </p15:clr>
        </p15:guide>
        <p15:guide id="6" pos="296">
          <p15:clr>
            <a:srgbClr val="A4A3A4"/>
          </p15:clr>
        </p15:guide>
        <p15:guide id="7" pos="32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9C3"/>
    <a:srgbClr val="751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5747" autoAdjust="0"/>
    <p:restoredTop sz="28657" autoAdjust="0"/>
  </p:normalViewPr>
  <p:slideViewPr>
    <p:cSldViewPr snapToGrid="0" showGuides="1">
      <p:cViewPr varScale="1">
        <p:scale>
          <a:sx n="34" d="100"/>
          <a:sy n="34" d="100"/>
        </p:scale>
        <p:origin x="3498" y="36"/>
      </p:cViewPr>
      <p:guideLst>
        <p:guide orient="horz" pos="335"/>
        <p:guide orient="horz" pos="167"/>
        <p:guide orient="horz" pos="341"/>
        <p:guide pos="2880"/>
        <p:guide pos="1276"/>
        <p:guide pos="296"/>
        <p:guide pos="3270"/>
      </p:guideLst>
    </p:cSldViewPr>
  </p:slideViewPr>
  <p:notesTextViewPr>
    <p:cViewPr>
      <p:scale>
        <a:sx n="100" d="100"/>
        <a:sy n="100" d="100"/>
      </p:scale>
      <p:origin x="0" y="0"/>
    </p:cViewPr>
  </p:notesTextViewPr>
  <p:sorterViewPr>
    <p:cViewPr>
      <p:scale>
        <a:sx n="100" d="100"/>
        <a:sy n="100" d="100"/>
      </p:scale>
      <p:origin x="0" y="3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6343C-B1C6-4977-941C-E36A1276F006}" type="doc">
      <dgm:prSet loTypeId="urn:microsoft.com/office/officeart/2005/8/layout/hProcess9" loCatId="process" qsTypeId="urn:microsoft.com/office/officeart/2005/8/quickstyle/simple1" qsCatId="simple" csTypeId="urn:microsoft.com/office/officeart/2005/8/colors/accent1_2" csCatId="accent1" phldr="1"/>
      <dgm:spPr/>
    </dgm:pt>
    <dgm:pt modelId="{64BB0F08-726C-4248-B097-0E4C23AC711A}">
      <dgm:prSet phldrT="[Text]"/>
      <dgm:spPr/>
      <dgm:t>
        <a:bodyPr/>
        <a:lstStyle/>
        <a:p>
          <a:r>
            <a:rPr lang="en-GB" dirty="0"/>
            <a:t>Communication and planning</a:t>
          </a:r>
        </a:p>
      </dgm:t>
    </dgm:pt>
    <dgm:pt modelId="{E741E255-1826-44E1-8EA9-BA9DF2F21551}" type="parTrans" cxnId="{97D87C6D-8BC0-42B2-80FA-C4A57E5B8AA4}">
      <dgm:prSet/>
      <dgm:spPr/>
      <dgm:t>
        <a:bodyPr/>
        <a:lstStyle/>
        <a:p>
          <a:endParaRPr lang="en-GB"/>
        </a:p>
      </dgm:t>
    </dgm:pt>
    <dgm:pt modelId="{ACAB466D-8999-4511-87E4-1D27D0F8E406}" type="sibTrans" cxnId="{97D87C6D-8BC0-42B2-80FA-C4A57E5B8AA4}">
      <dgm:prSet/>
      <dgm:spPr/>
      <dgm:t>
        <a:bodyPr/>
        <a:lstStyle/>
        <a:p>
          <a:endParaRPr lang="en-GB"/>
        </a:p>
      </dgm:t>
    </dgm:pt>
    <dgm:pt modelId="{73096BAD-A76C-4741-8A52-64628E06ABE1}">
      <dgm:prSet phldrT="[Text]"/>
      <dgm:spPr/>
      <dgm:t>
        <a:bodyPr/>
        <a:lstStyle/>
        <a:p>
          <a:r>
            <a:rPr lang="en-GB" dirty="0"/>
            <a:t>Line Manager Training  and </a:t>
          </a:r>
          <a:r>
            <a:rPr lang="en-GB" dirty="0" err="1"/>
            <a:t>Prework</a:t>
          </a:r>
          <a:endParaRPr lang="en-GB" dirty="0"/>
        </a:p>
      </dgm:t>
    </dgm:pt>
    <dgm:pt modelId="{235DEC7C-9554-41A2-BAD8-742A95C593CB}" type="parTrans" cxnId="{9A0671EF-FAEE-4AC7-9058-429672FC9608}">
      <dgm:prSet/>
      <dgm:spPr/>
      <dgm:t>
        <a:bodyPr/>
        <a:lstStyle/>
        <a:p>
          <a:endParaRPr lang="en-GB"/>
        </a:p>
      </dgm:t>
    </dgm:pt>
    <dgm:pt modelId="{0B17BDAD-8B26-4F29-9052-AFE794D58483}" type="sibTrans" cxnId="{9A0671EF-FAEE-4AC7-9058-429672FC9608}">
      <dgm:prSet/>
      <dgm:spPr/>
      <dgm:t>
        <a:bodyPr/>
        <a:lstStyle/>
        <a:p>
          <a:endParaRPr lang="en-GB"/>
        </a:p>
      </dgm:t>
    </dgm:pt>
    <dgm:pt modelId="{732B61B2-D209-41DE-98B3-C74EB18D5F97}">
      <dgm:prSet phldrT="[Text]"/>
      <dgm:spPr/>
      <dgm:t>
        <a:bodyPr/>
        <a:lstStyle/>
        <a:p>
          <a:r>
            <a:rPr lang="en-GB" dirty="0"/>
            <a:t>Check data and gather insights</a:t>
          </a:r>
        </a:p>
      </dgm:t>
    </dgm:pt>
    <dgm:pt modelId="{D1D73979-33EB-4F66-8BAF-0FA751419867}" type="parTrans" cxnId="{AE48B11B-CCCB-4189-A155-39AB714053B5}">
      <dgm:prSet/>
      <dgm:spPr/>
      <dgm:t>
        <a:bodyPr/>
        <a:lstStyle/>
        <a:p>
          <a:endParaRPr lang="en-GB"/>
        </a:p>
      </dgm:t>
    </dgm:pt>
    <dgm:pt modelId="{F0624ED1-65AB-4FA5-8BBC-325D1164F139}" type="sibTrans" cxnId="{AE48B11B-CCCB-4189-A155-39AB714053B5}">
      <dgm:prSet/>
      <dgm:spPr/>
      <dgm:t>
        <a:bodyPr/>
        <a:lstStyle/>
        <a:p>
          <a:endParaRPr lang="en-GB"/>
        </a:p>
      </dgm:t>
    </dgm:pt>
    <dgm:pt modelId="{48DC239C-2BCE-4C99-A0DF-29CA25C36F52}">
      <dgm:prSet phldrT="[Text]"/>
      <dgm:spPr/>
      <dgm:t>
        <a:bodyPr/>
        <a:lstStyle/>
        <a:p>
          <a:r>
            <a:rPr lang="en-GB" dirty="0"/>
            <a:t>Lead Talent Review sessions</a:t>
          </a:r>
        </a:p>
      </dgm:t>
    </dgm:pt>
    <dgm:pt modelId="{DD27C62C-EC55-4B2E-BE8C-E8FD7F75DC57}" type="parTrans" cxnId="{B2459DCF-B82E-48A8-B777-5069628FC29D}">
      <dgm:prSet/>
      <dgm:spPr/>
      <dgm:t>
        <a:bodyPr/>
        <a:lstStyle/>
        <a:p>
          <a:endParaRPr lang="en-GB"/>
        </a:p>
      </dgm:t>
    </dgm:pt>
    <dgm:pt modelId="{CF599186-D6D0-48CB-9D57-45F07942C3CF}" type="sibTrans" cxnId="{B2459DCF-B82E-48A8-B777-5069628FC29D}">
      <dgm:prSet/>
      <dgm:spPr/>
      <dgm:t>
        <a:bodyPr/>
        <a:lstStyle/>
        <a:p>
          <a:endParaRPr lang="en-GB"/>
        </a:p>
      </dgm:t>
    </dgm:pt>
    <dgm:pt modelId="{197C37F1-4AA2-470B-88DF-69B8B76F5B1A}">
      <dgm:prSet phldrT="[Text]"/>
      <dgm:spPr/>
      <dgm:t>
        <a:bodyPr/>
        <a:lstStyle/>
        <a:p>
          <a:r>
            <a:rPr lang="en-GB" dirty="0"/>
            <a:t>Update Workday </a:t>
          </a:r>
        </a:p>
      </dgm:t>
    </dgm:pt>
    <dgm:pt modelId="{1B2BDE17-EC01-428A-8125-007F21021392}" type="parTrans" cxnId="{C7159288-31BE-471E-AC2E-33EC763AA5B2}">
      <dgm:prSet/>
      <dgm:spPr/>
      <dgm:t>
        <a:bodyPr/>
        <a:lstStyle/>
        <a:p>
          <a:endParaRPr lang="en-GB"/>
        </a:p>
      </dgm:t>
    </dgm:pt>
    <dgm:pt modelId="{A649075C-DBEC-4AC8-BD78-28A4B91678C0}" type="sibTrans" cxnId="{C7159288-31BE-471E-AC2E-33EC763AA5B2}">
      <dgm:prSet/>
      <dgm:spPr/>
      <dgm:t>
        <a:bodyPr/>
        <a:lstStyle/>
        <a:p>
          <a:endParaRPr lang="en-GB"/>
        </a:p>
      </dgm:t>
    </dgm:pt>
    <dgm:pt modelId="{6C4DDDE1-DB51-4983-96A4-7067722B929F}">
      <dgm:prSet phldrT="[Text]"/>
      <dgm:spPr/>
      <dgm:t>
        <a:bodyPr/>
        <a:lstStyle/>
        <a:p>
          <a:r>
            <a:rPr lang="en-GB" dirty="0"/>
            <a:t>Review total talent picture </a:t>
          </a:r>
        </a:p>
      </dgm:t>
    </dgm:pt>
    <dgm:pt modelId="{95682988-3AFD-4DA7-9E1D-3EA59DDB6323}" type="parTrans" cxnId="{4BCB2B57-08E4-4CA2-BC5E-75D1887A2037}">
      <dgm:prSet/>
      <dgm:spPr/>
      <dgm:t>
        <a:bodyPr/>
        <a:lstStyle/>
        <a:p>
          <a:endParaRPr lang="en-GB"/>
        </a:p>
      </dgm:t>
    </dgm:pt>
    <dgm:pt modelId="{3B077360-7B20-40AA-9712-FA3E261CA675}" type="sibTrans" cxnId="{4BCB2B57-08E4-4CA2-BC5E-75D1887A2037}">
      <dgm:prSet/>
      <dgm:spPr/>
      <dgm:t>
        <a:bodyPr/>
        <a:lstStyle/>
        <a:p>
          <a:endParaRPr lang="en-GB"/>
        </a:p>
      </dgm:t>
    </dgm:pt>
    <dgm:pt modelId="{BAD3FEF4-6013-4E6D-A3E7-82E3A92B6BD8}">
      <dgm:prSet phldrT="[Text]"/>
      <dgm:spPr/>
      <dgm:t>
        <a:bodyPr/>
        <a:lstStyle/>
        <a:p>
          <a:r>
            <a:rPr lang="en-GB" dirty="0"/>
            <a:t>Ensure employee feedback and follow through</a:t>
          </a:r>
        </a:p>
      </dgm:t>
    </dgm:pt>
    <dgm:pt modelId="{0F22814B-5624-440F-9D23-AEE96767EDC7}" type="parTrans" cxnId="{FFE002A8-B14B-4329-8501-C87629EE2B18}">
      <dgm:prSet/>
      <dgm:spPr/>
      <dgm:t>
        <a:bodyPr/>
        <a:lstStyle/>
        <a:p>
          <a:endParaRPr lang="en-GB"/>
        </a:p>
      </dgm:t>
    </dgm:pt>
    <dgm:pt modelId="{261D0DC2-3050-4FEC-8A02-7E63233057DB}" type="sibTrans" cxnId="{FFE002A8-B14B-4329-8501-C87629EE2B18}">
      <dgm:prSet/>
      <dgm:spPr/>
      <dgm:t>
        <a:bodyPr/>
        <a:lstStyle/>
        <a:p>
          <a:endParaRPr lang="en-GB"/>
        </a:p>
      </dgm:t>
    </dgm:pt>
    <dgm:pt modelId="{10A3F925-CC15-48DC-ABA9-A675193F0A6C}" type="pres">
      <dgm:prSet presAssocID="{0016343C-B1C6-4977-941C-E36A1276F006}" presName="CompostProcess" presStyleCnt="0">
        <dgm:presLayoutVars>
          <dgm:dir/>
          <dgm:resizeHandles val="exact"/>
        </dgm:presLayoutVars>
      </dgm:prSet>
      <dgm:spPr/>
    </dgm:pt>
    <dgm:pt modelId="{41D64E1D-A754-4ECA-87B2-50C1EC82B6BE}" type="pres">
      <dgm:prSet presAssocID="{0016343C-B1C6-4977-941C-E36A1276F006}" presName="arrow" presStyleLbl="bgShp" presStyleIdx="0" presStyleCnt="1" custLinFactNeighborY="-329"/>
      <dgm:spPr/>
    </dgm:pt>
    <dgm:pt modelId="{AB25F698-CEE3-4026-A951-F08CB89EEECA}" type="pres">
      <dgm:prSet presAssocID="{0016343C-B1C6-4977-941C-E36A1276F006}" presName="linearProcess" presStyleCnt="0"/>
      <dgm:spPr/>
    </dgm:pt>
    <dgm:pt modelId="{2ECE02DE-2D7C-44B6-8A8C-E441A3C1C132}" type="pres">
      <dgm:prSet presAssocID="{64BB0F08-726C-4248-B097-0E4C23AC711A}" presName="textNode" presStyleLbl="node1" presStyleIdx="0" presStyleCnt="7" custLinFactNeighborY="1156">
        <dgm:presLayoutVars>
          <dgm:bulletEnabled val="1"/>
        </dgm:presLayoutVars>
      </dgm:prSet>
      <dgm:spPr/>
    </dgm:pt>
    <dgm:pt modelId="{B3031ED1-1AE1-4AC9-9913-F9F465B9DD64}" type="pres">
      <dgm:prSet presAssocID="{ACAB466D-8999-4511-87E4-1D27D0F8E406}" presName="sibTrans" presStyleCnt="0"/>
      <dgm:spPr/>
    </dgm:pt>
    <dgm:pt modelId="{03BFA4C7-CBFC-482A-92DF-613A820DB562}" type="pres">
      <dgm:prSet presAssocID="{73096BAD-A76C-4741-8A52-64628E06ABE1}" presName="textNode" presStyleLbl="node1" presStyleIdx="1" presStyleCnt="7">
        <dgm:presLayoutVars>
          <dgm:bulletEnabled val="1"/>
        </dgm:presLayoutVars>
      </dgm:prSet>
      <dgm:spPr/>
    </dgm:pt>
    <dgm:pt modelId="{0B5F1588-9687-471E-8060-3612D4B8B75D}" type="pres">
      <dgm:prSet presAssocID="{0B17BDAD-8B26-4F29-9052-AFE794D58483}" presName="sibTrans" presStyleCnt="0"/>
      <dgm:spPr/>
    </dgm:pt>
    <dgm:pt modelId="{A4824E90-5971-437F-AF32-E4A4784A7ABB}" type="pres">
      <dgm:prSet presAssocID="{732B61B2-D209-41DE-98B3-C74EB18D5F97}" presName="textNode" presStyleLbl="node1" presStyleIdx="2" presStyleCnt="7">
        <dgm:presLayoutVars>
          <dgm:bulletEnabled val="1"/>
        </dgm:presLayoutVars>
      </dgm:prSet>
      <dgm:spPr/>
    </dgm:pt>
    <dgm:pt modelId="{6C613CAB-3C1B-48C6-A657-5B0D90C02D46}" type="pres">
      <dgm:prSet presAssocID="{F0624ED1-65AB-4FA5-8BBC-325D1164F139}" presName="sibTrans" presStyleCnt="0"/>
      <dgm:spPr/>
    </dgm:pt>
    <dgm:pt modelId="{B9A30A0E-9E3A-4D83-B9B0-FA3E9730D3DF}" type="pres">
      <dgm:prSet presAssocID="{48DC239C-2BCE-4C99-A0DF-29CA25C36F52}" presName="textNode" presStyleLbl="node1" presStyleIdx="3" presStyleCnt="7">
        <dgm:presLayoutVars>
          <dgm:bulletEnabled val="1"/>
        </dgm:presLayoutVars>
      </dgm:prSet>
      <dgm:spPr/>
    </dgm:pt>
    <dgm:pt modelId="{924015F6-68A0-41FF-9C7A-5BCAC749FFDB}" type="pres">
      <dgm:prSet presAssocID="{CF599186-D6D0-48CB-9D57-45F07942C3CF}" presName="sibTrans" presStyleCnt="0"/>
      <dgm:spPr/>
    </dgm:pt>
    <dgm:pt modelId="{2341B51F-409D-4302-9457-FA72975DDF21}" type="pres">
      <dgm:prSet presAssocID="{197C37F1-4AA2-470B-88DF-69B8B76F5B1A}" presName="textNode" presStyleLbl="node1" presStyleIdx="4" presStyleCnt="7">
        <dgm:presLayoutVars>
          <dgm:bulletEnabled val="1"/>
        </dgm:presLayoutVars>
      </dgm:prSet>
      <dgm:spPr/>
    </dgm:pt>
    <dgm:pt modelId="{C41D40B9-3CE7-4455-9CEF-E963DA378A6F}" type="pres">
      <dgm:prSet presAssocID="{A649075C-DBEC-4AC8-BD78-28A4B91678C0}" presName="sibTrans" presStyleCnt="0"/>
      <dgm:spPr/>
    </dgm:pt>
    <dgm:pt modelId="{3BD96AE9-160F-44B4-96E9-D50B353573D5}" type="pres">
      <dgm:prSet presAssocID="{6C4DDDE1-DB51-4983-96A4-7067722B929F}" presName="textNode" presStyleLbl="node1" presStyleIdx="5" presStyleCnt="7">
        <dgm:presLayoutVars>
          <dgm:bulletEnabled val="1"/>
        </dgm:presLayoutVars>
      </dgm:prSet>
      <dgm:spPr/>
    </dgm:pt>
    <dgm:pt modelId="{542AD1E6-CFD4-4CEB-AB07-13915D9C3A1A}" type="pres">
      <dgm:prSet presAssocID="{3B077360-7B20-40AA-9712-FA3E261CA675}" presName="sibTrans" presStyleCnt="0"/>
      <dgm:spPr/>
    </dgm:pt>
    <dgm:pt modelId="{3C768BAF-1275-4CE4-A8C7-48595A51D2F6}" type="pres">
      <dgm:prSet presAssocID="{BAD3FEF4-6013-4E6D-A3E7-82E3A92B6BD8}" presName="textNode" presStyleLbl="node1" presStyleIdx="6" presStyleCnt="7">
        <dgm:presLayoutVars>
          <dgm:bulletEnabled val="1"/>
        </dgm:presLayoutVars>
      </dgm:prSet>
      <dgm:spPr/>
    </dgm:pt>
  </dgm:ptLst>
  <dgm:cxnLst>
    <dgm:cxn modelId="{CED42912-F5E1-4896-A3DC-8EBDDFBA3602}" type="presOf" srcId="{6C4DDDE1-DB51-4983-96A4-7067722B929F}" destId="{3BD96AE9-160F-44B4-96E9-D50B353573D5}" srcOrd="0" destOrd="0" presId="urn:microsoft.com/office/officeart/2005/8/layout/hProcess9"/>
    <dgm:cxn modelId="{AE48B11B-CCCB-4189-A155-39AB714053B5}" srcId="{0016343C-B1C6-4977-941C-E36A1276F006}" destId="{732B61B2-D209-41DE-98B3-C74EB18D5F97}" srcOrd="2" destOrd="0" parTransId="{D1D73979-33EB-4F66-8BAF-0FA751419867}" sibTransId="{F0624ED1-65AB-4FA5-8BBC-325D1164F139}"/>
    <dgm:cxn modelId="{04A4FC36-8DFE-4137-9BE6-AFF696FD67E8}" type="presOf" srcId="{48DC239C-2BCE-4C99-A0DF-29CA25C36F52}" destId="{B9A30A0E-9E3A-4D83-B9B0-FA3E9730D3DF}" srcOrd="0" destOrd="0" presId="urn:microsoft.com/office/officeart/2005/8/layout/hProcess9"/>
    <dgm:cxn modelId="{79A48B48-FBDB-432E-BEE5-45B3B3E88601}" type="presOf" srcId="{197C37F1-4AA2-470B-88DF-69B8B76F5B1A}" destId="{2341B51F-409D-4302-9457-FA72975DDF21}" srcOrd="0" destOrd="0" presId="urn:microsoft.com/office/officeart/2005/8/layout/hProcess9"/>
    <dgm:cxn modelId="{97D87C6D-8BC0-42B2-80FA-C4A57E5B8AA4}" srcId="{0016343C-B1C6-4977-941C-E36A1276F006}" destId="{64BB0F08-726C-4248-B097-0E4C23AC711A}" srcOrd="0" destOrd="0" parTransId="{E741E255-1826-44E1-8EA9-BA9DF2F21551}" sibTransId="{ACAB466D-8999-4511-87E4-1D27D0F8E406}"/>
    <dgm:cxn modelId="{D3447171-C57F-43C4-90F7-5AA0815B098A}" type="presOf" srcId="{732B61B2-D209-41DE-98B3-C74EB18D5F97}" destId="{A4824E90-5971-437F-AF32-E4A4784A7ABB}" srcOrd="0" destOrd="0" presId="urn:microsoft.com/office/officeart/2005/8/layout/hProcess9"/>
    <dgm:cxn modelId="{69990953-CC78-4A38-98EC-31E578A7D913}" type="presOf" srcId="{64BB0F08-726C-4248-B097-0E4C23AC711A}" destId="{2ECE02DE-2D7C-44B6-8A8C-E441A3C1C132}" srcOrd="0" destOrd="0" presId="urn:microsoft.com/office/officeart/2005/8/layout/hProcess9"/>
    <dgm:cxn modelId="{865CB975-C5E3-4262-8F35-18EEC5AFD5DC}" type="presOf" srcId="{0016343C-B1C6-4977-941C-E36A1276F006}" destId="{10A3F925-CC15-48DC-ABA9-A675193F0A6C}" srcOrd="0" destOrd="0" presId="urn:microsoft.com/office/officeart/2005/8/layout/hProcess9"/>
    <dgm:cxn modelId="{4BCB2B57-08E4-4CA2-BC5E-75D1887A2037}" srcId="{0016343C-B1C6-4977-941C-E36A1276F006}" destId="{6C4DDDE1-DB51-4983-96A4-7067722B929F}" srcOrd="5" destOrd="0" parTransId="{95682988-3AFD-4DA7-9E1D-3EA59DDB6323}" sibTransId="{3B077360-7B20-40AA-9712-FA3E261CA675}"/>
    <dgm:cxn modelId="{F9258C58-65E9-4630-8CAC-703751FCFCD7}" type="presOf" srcId="{73096BAD-A76C-4741-8A52-64628E06ABE1}" destId="{03BFA4C7-CBFC-482A-92DF-613A820DB562}" srcOrd="0" destOrd="0" presId="urn:microsoft.com/office/officeart/2005/8/layout/hProcess9"/>
    <dgm:cxn modelId="{C7159288-31BE-471E-AC2E-33EC763AA5B2}" srcId="{0016343C-B1C6-4977-941C-E36A1276F006}" destId="{197C37F1-4AA2-470B-88DF-69B8B76F5B1A}" srcOrd="4" destOrd="0" parTransId="{1B2BDE17-EC01-428A-8125-007F21021392}" sibTransId="{A649075C-DBEC-4AC8-BD78-28A4B91678C0}"/>
    <dgm:cxn modelId="{FFE002A8-B14B-4329-8501-C87629EE2B18}" srcId="{0016343C-B1C6-4977-941C-E36A1276F006}" destId="{BAD3FEF4-6013-4E6D-A3E7-82E3A92B6BD8}" srcOrd="6" destOrd="0" parTransId="{0F22814B-5624-440F-9D23-AEE96767EDC7}" sibTransId="{261D0DC2-3050-4FEC-8A02-7E63233057DB}"/>
    <dgm:cxn modelId="{862E15B1-1275-4E18-B797-B0FA395AD189}" type="presOf" srcId="{BAD3FEF4-6013-4E6D-A3E7-82E3A92B6BD8}" destId="{3C768BAF-1275-4CE4-A8C7-48595A51D2F6}" srcOrd="0" destOrd="0" presId="urn:microsoft.com/office/officeart/2005/8/layout/hProcess9"/>
    <dgm:cxn modelId="{B2459DCF-B82E-48A8-B777-5069628FC29D}" srcId="{0016343C-B1C6-4977-941C-E36A1276F006}" destId="{48DC239C-2BCE-4C99-A0DF-29CA25C36F52}" srcOrd="3" destOrd="0" parTransId="{DD27C62C-EC55-4B2E-BE8C-E8FD7F75DC57}" sibTransId="{CF599186-D6D0-48CB-9D57-45F07942C3CF}"/>
    <dgm:cxn modelId="{9A0671EF-FAEE-4AC7-9058-429672FC9608}" srcId="{0016343C-B1C6-4977-941C-E36A1276F006}" destId="{73096BAD-A76C-4741-8A52-64628E06ABE1}" srcOrd="1" destOrd="0" parTransId="{235DEC7C-9554-41A2-BAD8-742A95C593CB}" sibTransId="{0B17BDAD-8B26-4F29-9052-AFE794D58483}"/>
    <dgm:cxn modelId="{239C89CB-5F0C-488A-8CB6-A48D2E2F13D2}" type="presParOf" srcId="{10A3F925-CC15-48DC-ABA9-A675193F0A6C}" destId="{41D64E1D-A754-4ECA-87B2-50C1EC82B6BE}" srcOrd="0" destOrd="0" presId="urn:microsoft.com/office/officeart/2005/8/layout/hProcess9"/>
    <dgm:cxn modelId="{343E58C5-DC2E-464E-A78B-7A1A40E30C5C}" type="presParOf" srcId="{10A3F925-CC15-48DC-ABA9-A675193F0A6C}" destId="{AB25F698-CEE3-4026-A951-F08CB89EEECA}" srcOrd="1" destOrd="0" presId="urn:microsoft.com/office/officeart/2005/8/layout/hProcess9"/>
    <dgm:cxn modelId="{E4BF9FE3-4004-404B-9FBD-4BE8DC0A938B}" type="presParOf" srcId="{AB25F698-CEE3-4026-A951-F08CB89EEECA}" destId="{2ECE02DE-2D7C-44B6-8A8C-E441A3C1C132}" srcOrd="0" destOrd="0" presId="urn:microsoft.com/office/officeart/2005/8/layout/hProcess9"/>
    <dgm:cxn modelId="{EA37225A-F61A-4474-A6F9-0EBE82D6CB00}" type="presParOf" srcId="{AB25F698-CEE3-4026-A951-F08CB89EEECA}" destId="{B3031ED1-1AE1-4AC9-9913-F9F465B9DD64}" srcOrd="1" destOrd="0" presId="urn:microsoft.com/office/officeart/2005/8/layout/hProcess9"/>
    <dgm:cxn modelId="{858557B1-4BA7-498D-BD36-2950DC10321A}" type="presParOf" srcId="{AB25F698-CEE3-4026-A951-F08CB89EEECA}" destId="{03BFA4C7-CBFC-482A-92DF-613A820DB562}" srcOrd="2" destOrd="0" presId="urn:microsoft.com/office/officeart/2005/8/layout/hProcess9"/>
    <dgm:cxn modelId="{FB055B3D-DF87-4DEE-BA58-EE4ABEFC4837}" type="presParOf" srcId="{AB25F698-CEE3-4026-A951-F08CB89EEECA}" destId="{0B5F1588-9687-471E-8060-3612D4B8B75D}" srcOrd="3" destOrd="0" presId="urn:microsoft.com/office/officeart/2005/8/layout/hProcess9"/>
    <dgm:cxn modelId="{11080BE8-238D-4B9F-80DB-91DE494DE8DC}" type="presParOf" srcId="{AB25F698-CEE3-4026-A951-F08CB89EEECA}" destId="{A4824E90-5971-437F-AF32-E4A4784A7ABB}" srcOrd="4" destOrd="0" presId="urn:microsoft.com/office/officeart/2005/8/layout/hProcess9"/>
    <dgm:cxn modelId="{0E9813B3-A5F9-4A2B-886F-F30B70A41F5F}" type="presParOf" srcId="{AB25F698-CEE3-4026-A951-F08CB89EEECA}" destId="{6C613CAB-3C1B-48C6-A657-5B0D90C02D46}" srcOrd="5" destOrd="0" presId="urn:microsoft.com/office/officeart/2005/8/layout/hProcess9"/>
    <dgm:cxn modelId="{1BF95B34-1DC6-4D9E-82A3-C2ABCA81C156}" type="presParOf" srcId="{AB25F698-CEE3-4026-A951-F08CB89EEECA}" destId="{B9A30A0E-9E3A-4D83-B9B0-FA3E9730D3DF}" srcOrd="6" destOrd="0" presId="urn:microsoft.com/office/officeart/2005/8/layout/hProcess9"/>
    <dgm:cxn modelId="{F904F45A-042A-4408-980D-CD4EE2272AEE}" type="presParOf" srcId="{AB25F698-CEE3-4026-A951-F08CB89EEECA}" destId="{924015F6-68A0-41FF-9C7A-5BCAC749FFDB}" srcOrd="7" destOrd="0" presId="urn:microsoft.com/office/officeart/2005/8/layout/hProcess9"/>
    <dgm:cxn modelId="{A022CDF4-394D-4116-99CF-135E3E2B84B1}" type="presParOf" srcId="{AB25F698-CEE3-4026-A951-F08CB89EEECA}" destId="{2341B51F-409D-4302-9457-FA72975DDF21}" srcOrd="8" destOrd="0" presId="urn:microsoft.com/office/officeart/2005/8/layout/hProcess9"/>
    <dgm:cxn modelId="{02C40F59-AFE8-4117-B650-8E706D11167C}" type="presParOf" srcId="{AB25F698-CEE3-4026-A951-F08CB89EEECA}" destId="{C41D40B9-3CE7-4455-9CEF-E963DA378A6F}" srcOrd="9" destOrd="0" presId="urn:microsoft.com/office/officeart/2005/8/layout/hProcess9"/>
    <dgm:cxn modelId="{37051700-925D-4534-A8D8-8BAD8341DE2A}" type="presParOf" srcId="{AB25F698-CEE3-4026-A951-F08CB89EEECA}" destId="{3BD96AE9-160F-44B4-96E9-D50B353573D5}" srcOrd="10" destOrd="0" presId="urn:microsoft.com/office/officeart/2005/8/layout/hProcess9"/>
    <dgm:cxn modelId="{A9F9C73C-2032-449B-ABF6-E48C5090DD56}" type="presParOf" srcId="{AB25F698-CEE3-4026-A951-F08CB89EEECA}" destId="{542AD1E6-CFD4-4CEB-AB07-13915D9C3A1A}" srcOrd="11" destOrd="0" presId="urn:microsoft.com/office/officeart/2005/8/layout/hProcess9"/>
    <dgm:cxn modelId="{4F4F829E-309C-4967-8750-619137268643}" type="presParOf" srcId="{AB25F698-CEE3-4026-A951-F08CB89EEECA}" destId="{3C768BAF-1275-4CE4-A8C7-48595A51D2F6}"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9878C7-3EB2-4B63-BDF9-B6C7D5C58DF8}"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47730F77-FDBA-4AB4-8249-FCADCB581F2B}">
      <dgm:prSet phldrT="[Text]" custT="1"/>
      <dgm:spPr>
        <a:solidFill>
          <a:schemeClr val="accent5"/>
        </a:solidFill>
      </dgm:spPr>
      <dgm:t>
        <a:bodyPr/>
        <a:lstStyle/>
        <a:p>
          <a:r>
            <a:rPr lang="en-US" sz="1800" b="1" i="1" dirty="0">
              <a:solidFill>
                <a:schemeClr val="bg1"/>
              </a:solidFill>
              <a:cs typeface="Arial" pitchFamily="34" charset="0"/>
            </a:rPr>
            <a:t>We express potential by matching people into succession pools </a:t>
          </a:r>
        </a:p>
      </dgm:t>
    </dgm:pt>
    <dgm:pt modelId="{4C0D8066-5AAB-4B2B-B109-945FDE67C531}" type="parTrans" cxnId="{B8192531-627E-48C1-9032-0D89E67E194B}">
      <dgm:prSet/>
      <dgm:spPr/>
      <dgm:t>
        <a:bodyPr/>
        <a:lstStyle/>
        <a:p>
          <a:endParaRPr lang="en-GB"/>
        </a:p>
      </dgm:t>
    </dgm:pt>
    <dgm:pt modelId="{9903C3F8-3574-40B9-B74E-309AA3858CB2}" type="sibTrans" cxnId="{B8192531-627E-48C1-9032-0D89E67E194B}">
      <dgm:prSet/>
      <dgm:spPr/>
      <dgm:t>
        <a:bodyPr/>
        <a:lstStyle/>
        <a:p>
          <a:endParaRPr lang="en-GB"/>
        </a:p>
      </dgm:t>
    </dgm:pt>
    <dgm:pt modelId="{8DE87FAC-75C3-4CC6-89AD-958630F23648}">
      <dgm:prSet phldrT="[Text]" custT="1"/>
      <dgm:spPr>
        <a:solidFill>
          <a:schemeClr val="accent5"/>
        </a:solidFill>
      </dgm:spPr>
      <dgm:t>
        <a:bodyPr/>
        <a:lstStyle/>
        <a:p>
          <a:r>
            <a:rPr lang="en-US" sz="1800" b="1" i="1" dirty="0">
              <a:solidFill>
                <a:schemeClr val="bg1"/>
              </a:solidFill>
              <a:latin typeface="+mn-lt"/>
              <a:cs typeface="Arial" pitchFamily="34" charset="0"/>
            </a:rPr>
            <a:t>This approach allows us to:</a:t>
          </a:r>
          <a:endParaRPr lang="en-GB" sz="1800" b="1" i="1" dirty="0">
            <a:solidFill>
              <a:schemeClr val="bg1"/>
            </a:solidFill>
          </a:endParaRPr>
        </a:p>
      </dgm:t>
    </dgm:pt>
    <dgm:pt modelId="{D4AC0229-0843-447C-A583-E18E4BA35F31}" type="parTrans" cxnId="{79E3FAA7-2F69-4C18-8D37-56B8A664636F}">
      <dgm:prSet/>
      <dgm:spPr/>
      <dgm:t>
        <a:bodyPr/>
        <a:lstStyle/>
        <a:p>
          <a:endParaRPr lang="en-GB"/>
        </a:p>
      </dgm:t>
    </dgm:pt>
    <dgm:pt modelId="{CEBEFA0F-E292-444B-A1C0-FF788FFCB50E}" type="sibTrans" cxnId="{79E3FAA7-2F69-4C18-8D37-56B8A664636F}">
      <dgm:prSet/>
      <dgm:spPr/>
      <dgm:t>
        <a:bodyPr/>
        <a:lstStyle/>
        <a:p>
          <a:endParaRPr lang="en-GB"/>
        </a:p>
      </dgm:t>
    </dgm:pt>
    <dgm:pt modelId="{87398870-D0EF-4757-99B5-E1336D7ACCC8}">
      <dgm:prSet phldrT="[Text]" custT="1"/>
      <dgm:spPr>
        <a:solidFill>
          <a:schemeClr val="accent6"/>
        </a:solidFill>
      </dgm:spPr>
      <dgm:t>
        <a:bodyPr/>
        <a:lstStyle/>
        <a:p>
          <a:r>
            <a:rPr lang="en-US" sz="1200" dirty="0">
              <a:solidFill>
                <a:schemeClr val="tx1"/>
              </a:solidFill>
              <a:cs typeface="Arial" pitchFamily="34" charset="0"/>
            </a:rPr>
            <a:t>Work out whether we will have the talent we need for specific types of roles in the future</a:t>
          </a:r>
          <a:endParaRPr lang="en-GB" sz="1200" dirty="0">
            <a:solidFill>
              <a:schemeClr val="tx1"/>
            </a:solidFill>
          </a:endParaRPr>
        </a:p>
      </dgm:t>
    </dgm:pt>
    <dgm:pt modelId="{70050354-BD63-4C05-8C6A-2CEBA10C96DA}" type="parTrans" cxnId="{B7553B4F-9588-423E-8DEB-E75C0B62CF52}">
      <dgm:prSet/>
      <dgm:spPr/>
      <dgm:t>
        <a:bodyPr/>
        <a:lstStyle/>
        <a:p>
          <a:endParaRPr lang="en-GB"/>
        </a:p>
      </dgm:t>
    </dgm:pt>
    <dgm:pt modelId="{75A34EC7-E9FC-4250-BA03-9307DA0AD592}" type="sibTrans" cxnId="{B7553B4F-9588-423E-8DEB-E75C0B62CF52}">
      <dgm:prSet/>
      <dgm:spPr/>
      <dgm:t>
        <a:bodyPr/>
        <a:lstStyle/>
        <a:p>
          <a:endParaRPr lang="en-GB"/>
        </a:p>
      </dgm:t>
    </dgm:pt>
    <dgm:pt modelId="{8921B8BD-BC3F-42E3-B77B-DF7F0AE7B1BE}">
      <dgm:prSet phldrT="[Text]" custT="1"/>
      <dgm:spPr>
        <a:solidFill>
          <a:schemeClr val="accent6"/>
        </a:solidFill>
      </dgm:spPr>
      <dgm:t>
        <a:bodyPr/>
        <a:lstStyle/>
        <a:p>
          <a:r>
            <a:rPr lang="en-US" sz="1200" dirty="0">
              <a:solidFill>
                <a:schemeClr val="tx1"/>
              </a:solidFill>
              <a:cs typeface="Arial" pitchFamily="34" charset="0"/>
            </a:rPr>
            <a:t>Better plan all the career steps an employee needs to take to fulfill their potential</a:t>
          </a:r>
          <a:endParaRPr lang="en-GB" sz="1200" dirty="0">
            <a:solidFill>
              <a:schemeClr val="tx1"/>
            </a:solidFill>
          </a:endParaRPr>
        </a:p>
      </dgm:t>
    </dgm:pt>
    <dgm:pt modelId="{35D36D29-3E0B-4D42-9BF9-AD65339C22E0}" type="parTrans" cxnId="{1098CD06-0ECC-49E0-BA8C-438BA8F4548D}">
      <dgm:prSet/>
      <dgm:spPr/>
      <dgm:t>
        <a:bodyPr/>
        <a:lstStyle/>
        <a:p>
          <a:endParaRPr lang="en-GB"/>
        </a:p>
      </dgm:t>
    </dgm:pt>
    <dgm:pt modelId="{088D4072-BE3A-4760-9770-D18493C9C5B0}" type="sibTrans" cxnId="{1098CD06-0ECC-49E0-BA8C-438BA8F4548D}">
      <dgm:prSet/>
      <dgm:spPr/>
      <dgm:t>
        <a:bodyPr/>
        <a:lstStyle/>
        <a:p>
          <a:endParaRPr lang="en-GB"/>
        </a:p>
      </dgm:t>
    </dgm:pt>
    <dgm:pt modelId="{5EB5FA09-A904-4B91-A9D9-49DA66BF1609}">
      <dgm:prSet phldrT="[Text]" custT="1"/>
      <dgm:spPr>
        <a:solidFill>
          <a:schemeClr val="accent5"/>
        </a:solidFill>
      </dgm:spPr>
      <dgm:t>
        <a:bodyPr/>
        <a:lstStyle/>
        <a:p>
          <a:r>
            <a:rPr lang="en-US" sz="1800" b="1" i="1" dirty="0">
              <a:solidFill>
                <a:schemeClr val="bg1"/>
              </a:solidFill>
              <a:latin typeface="+mn-lt"/>
              <a:cs typeface="Arial" pitchFamily="34" charset="0"/>
            </a:rPr>
            <a:t>Succession pools provide the start point for succession planning</a:t>
          </a:r>
          <a:endParaRPr lang="en-GB" sz="1800" b="1" i="1" dirty="0">
            <a:solidFill>
              <a:schemeClr val="bg1"/>
            </a:solidFill>
          </a:endParaRPr>
        </a:p>
      </dgm:t>
    </dgm:pt>
    <dgm:pt modelId="{111B76CC-9E5E-4B82-A6AC-2872C3C5E727}" type="parTrans" cxnId="{DB1EA6DF-F63B-44BA-A6B1-93A46522772B}">
      <dgm:prSet/>
      <dgm:spPr/>
      <dgm:t>
        <a:bodyPr/>
        <a:lstStyle/>
        <a:p>
          <a:endParaRPr lang="en-GB"/>
        </a:p>
      </dgm:t>
    </dgm:pt>
    <dgm:pt modelId="{9151842F-1896-4918-938A-2E709B5732F5}" type="sibTrans" cxnId="{DB1EA6DF-F63B-44BA-A6B1-93A46522772B}">
      <dgm:prSet/>
      <dgm:spPr/>
      <dgm:t>
        <a:bodyPr/>
        <a:lstStyle/>
        <a:p>
          <a:endParaRPr lang="en-GB"/>
        </a:p>
      </dgm:t>
    </dgm:pt>
    <dgm:pt modelId="{E2F827C9-561C-4809-9253-58A730888C3C}">
      <dgm:prSet phldrT="[Text]" custT="1"/>
      <dgm:spPr>
        <a:solidFill>
          <a:schemeClr val="accent6"/>
        </a:solidFill>
      </dgm:spPr>
      <dgm:t>
        <a:bodyPr/>
        <a:lstStyle/>
        <a:p>
          <a:r>
            <a:rPr lang="en-US" sz="1100" dirty="0">
              <a:solidFill>
                <a:schemeClr val="tx1"/>
              </a:solidFill>
              <a:cs typeface="Arial" pitchFamily="34" charset="0"/>
            </a:rPr>
            <a:t>We apply a readiness rating - </a:t>
          </a:r>
          <a:r>
            <a:rPr lang="en-US" sz="1100" b="0" dirty="0">
              <a:solidFill>
                <a:schemeClr val="tx1"/>
              </a:solidFill>
              <a:cs typeface="Arial" pitchFamily="34" charset="0"/>
            </a:rPr>
            <a:t>RN– 1, R2, R3-4 or R5+ </a:t>
          </a:r>
          <a:endParaRPr lang="en-GB" sz="1100" b="0" dirty="0">
            <a:solidFill>
              <a:schemeClr val="tx1"/>
            </a:solidFill>
          </a:endParaRPr>
        </a:p>
      </dgm:t>
    </dgm:pt>
    <dgm:pt modelId="{39CF79BE-979E-471A-B312-E4937E6CE6A9}" type="sibTrans" cxnId="{EA6777A7-BFA9-466B-A8DE-14FB907A31F5}">
      <dgm:prSet/>
      <dgm:spPr/>
      <dgm:t>
        <a:bodyPr/>
        <a:lstStyle/>
        <a:p>
          <a:endParaRPr lang="en-GB"/>
        </a:p>
      </dgm:t>
    </dgm:pt>
    <dgm:pt modelId="{66BD5224-5EB8-46E5-9F13-2E280993E57F}" type="parTrans" cxnId="{EA6777A7-BFA9-466B-A8DE-14FB907A31F5}">
      <dgm:prSet/>
      <dgm:spPr/>
      <dgm:t>
        <a:bodyPr/>
        <a:lstStyle/>
        <a:p>
          <a:endParaRPr lang="en-GB"/>
        </a:p>
      </dgm:t>
    </dgm:pt>
    <dgm:pt modelId="{09F74BC2-DB23-4DD2-99AF-787919D489FB}">
      <dgm:prSet custT="1"/>
      <dgm:spPr>
        <a:solidFill>
          <a:schemeClr val="accent6"/>
        </a:solidFill>
      </dgm:spPr>
      <dgm:t>
        <a:bodyPr/>
        <a:lstStyle/>
        <a:p>
          <a:r>
            <a:rPr lang="en-US" sz="1100" dirty="0">
              <a:solidFill>
                <a:schemeClr val="tx1"/>
              </a:solidFill>
              <a:cs typeface="Arial" pitchFamily="34" charset="0"/>
            </a:rPr>
            <a:t>Putting an  individual into a succession pool means we can see them doing that kind of role at some point in the future</a:t>
          </a:r>
          <a:endParaRPr lang="en-GB" sz="1100" dirty="0">
            <a:solidFill>
              <a:schemeClr val="tx1"/>
            </a:solidFill>
          </a:endParaRPr>
        </a:p>
      </dgm:t>
    </dgm:pt>
    <dgm:pt modelId="{2D6D20BE-0A57-42B6-8836-5E8CCB701712}" type="parTrans" cxnId="{B04511B0-AD66-47F1-B67E-B8ECB432E6AA}">
      <dgm:prSet/>
      <dgm:spPr/>
      <dgm:t>
        <a:bodyPr/>
        <a:lstStyle/>
        <a:p>
          <a:endParaRPr lang="en-GB"/>
        </a:p>
      </dgm:t>
    </dgm:pt>
    <dgm:pt modelId="{CB3FD661-90D5-4F93-A8A5-7F5F14495559}" type="sibTrans" cxnId="{B04511B0-AD66-47F1-B67E-B8ECB432E6AA}">
      <dgm:prSet/>
      <dgm:spPr/>
      <dgm:t>
        <a:bodyPr/>
        <a:lstStyle/>
        <a:p>
          <a:endParaRPr lang="en-GB"/>
        </a:p>
      </dgm:t>
    </dgm:pt>
    <dgm:pt modelId="{90D253D6-0C20-410C-A8E2-67CE689ED941}">
      <dgm:prSet custT="1"/>
      <dgm:spPr>
        <a:solidFill>
          <a:schemeClr val="accent6"/>
        </a:solidFill>
      </dgm:spPr>
      <dgm:t>
        <a:bodyPr/>
        <a:lstStyle/>
        <a:p>
          <a:r>
            <a:rPr lang="en-US" sz="1100" dirty="0">
              <a:solidFill>
                <a:schemeClr val="tx1"/>
              </a:solidFill>
              <a:cs typeface="Arial" pitchFamily="34" charset="0"/>
            </a:rPr>
            <a:t>It includes people who need this kind of experience to grow and strengthen our talent pipeline</a:t>
          </a:r>
        </a:p>
      </dgm:t>
    </dgm:pt>
    <dgm:pt modelId="{1835C352-4C99-47B1-A81B-6C26279C56EE}" type="parTrans" cxnId="{D43A3881-FE6E-4542-9FC2-212857C168BD}">
      <dgm:prSet/>
      <dgm:spPr/>
      <dgm:t>
        <a:bodyPr/>
        <a:lstStyle/>
        <a:p>
          <a:endParaRPr lang="en-GB"/>
        </a:p>
      </dgm:t>
    </dgm:pt>
    <dgm:pt modelId="{674DDACF-4F2E-46E8-8636-7E04A14A4E87}" type="sibTrans" cxnId="{D43A3881-FE6E-4542-9FC2-212857C168BD}">
      <dgm:prSet/>
      <dgm:spPr/>
      <dgm:t>
        <a:bodyPr/>
        <a:lstStyle/>
        <a:p>
          <a:endParaRPr lang="en-GB"/>
        </a:p>
      </dgm:t>
    </dgm:pt>
    <dgm:pt modelId="{83EA6848-7222-43D9-964D-633D4DEB0D9B}">
      <dgm:prSet phldrT="[Text]" custT="1"/>
      <dgm:spPr>
        <a:solidFill>
          <a:schemeClr val="accent6"/>
        </a:solidFill>
      </dgm:spPr>
      <dgm:t>
        <a:bodyPr/>
        <a:lstStyle/>
        <a:p>
          <a:r>
            <a:rPr lang="en-US" sz="1400" dirty="0">
              <a:solidFill>
                <a:schemeClr val="tx1"/>
              </a:solidFill>
              <a:cs typeface="Arial" pitchFamily="34" charset="0"/>
            </a:rPr>
            <a:t>Target our hiring to fill future gaps as well as current gaps</a:t>
          </a:r>
        </a:p>
      </dgm:t>
    </dgm:pt>
    <dgm:pt modelId="{B285A60F-4CA5-432D-83A8-B12A72C95DF5}" type="parTrans" cxnId="{82D3CDAF-0386-4BDE-8C28-79AC946144BD}">
      <dgm:prSet/>
      <dgm:spPr/>
      <dgm:t>
        <a:bodyPr/>
        <a:lstStyle/>
        <a:p>
          <a:endParaRPr lang="en-GB"/>
        </a:p>
      </dgm:t>
    </dgm:pt>
    <dgm:pt modelId="{2774BD04-DCCE-4EE4-99A4-3A5A54DC59C8}" type="sibTrans" cxnId="{82D3CDAF-0386-4BDE-8C28-79AC946144BD}">
      <dgm:prSet/>
      <dgm:spPr/>
      <dgm:t>
        <a:bodyPr/>
        <a:lstStyle/>
        <a:p>
          <a:endParaRPr lang="en-GB"/>
        </a:p>
      </dgm:t>
    </dgm:pt>
    <dgm:pt modelId="{AEF9E15B-C074-463B-ABB1-85D768830C19}">
      <dgm:prSet custT="1"/>
      <dgm:spPr>
        <a:solidFill>
          <a:schemeClr val="accent6"/>
        </a:solidFill>
      </dgm:spPr>
      <dgm:t>
        <a:bodyPr/>
        <a:lstStyle/>
        <a:p>
          <a:r>
            <a:rPr lang="en-US" sz="1400">
              <a:solidFill>
                <a:schemeClr val="tx1"/>
              </a:solidFill>
              <a:cs typeface="Arial" pitchFamily="34" charset="0"/>
            </a:rPr>
            <a:t>We start succession planning for a specific role by reviewing the full list of people that we believe have the potential to do that type of role in the future</a:t>
          </a:r>
          <a:endParaRPr lang="en-GB" sz="1400">
            <a:solidFill>
              <a:schemeClr val="tx1"/>
            </a:solidFill>
          </a:endParaRPr>
        </a:p>
      </dgm:t>
    </dgm:pt>
    <dgm:pt modelId="{6638190E-AD07-4CC8-AAD9-BB8369C83AAF}" type="parTrans" cxnId="{0DFBEF1F-BC46-458D-9244-45FC52B22384}">
      <dgm:prSet/>
      <dgm:spPr/>
      <dgm:t>
        <a:bodyPr/>
        <a:lstStyle/>
        <a:p>
          <a:endParaRPr lang="en-GB"/>
        </a:p>
      </dgm:t>
    </dgm:pt>
    <dgm:pt modelId="{4F51DA34-2922-430B-9DBC-0496358D8D79}" type="sibTrans" cxnId="{0DFBEF1F-BC46-458D-9244-45FC52B22384}">
      <dgm:prSet/>
      <dgm:spPr/>
      <dgm:t>
        <a:bodyPr/>
        <a:lstStyle/>
        <a:p>
          <a:endParaRPr lang="en-GB"/>
        </a:p>
      </dgm:t>
    </dgm:pt>
    <dgm:pt modelId="{5F1F45AC-A6C3-4E46-A19D-5998817D5E65}">
      <dgm:prSet custT="1"/>
      <dgm:spPr>
        <a:solidFill>
          <a:schemeClr val="accent6"/>
        </a:solidFill>
      </dgm:spPr>
      <dgm:t>
        <a:bodyPr/>
        <a:lstStyle/>
        <a:p>
          <a:r>
            <a:rPr lang="en-US" sz="1400" dirty="0">
              <a:solidFill>
                <a:schemeClr val="tx1"/>
              </a:solidFill>
              <a:cs typeface="Arial" pitchFamily="34" charset="0"/>
            </a:rPr>
            <a:t>Starting with a pool means we avoid the usual suspects syndrome – it is more inclusive </a:t>
          </a:r>
        </a:p>
      </dgm:t>
    </dgm:pt>
    <dgm:pt modelId="{2ED447D9-C745-42C0-9B44-7887AE7C4719}" type="parTrans" cxnId="{63116AC2-6BE4-48FE-8351-22559E28B800}">
      <dgm:prSet/>
      <dgm:spPr/>
      <dgm:t>
        <a:bodyPr/>
        <a:lstStyle/>
        <a:p>
          <a:endParaRPr lang="en-GB"/>
        </a:p>
      </dgm:t>
    </dgm:pt>
    <dgm:pt modelId="{E5A4EAEB-012D-4D31-A43B-0D01A0ECDC5A}" type="sibTrans" cxnId="{63116AC2-6BE4-48FE-8351-22559E28B800}">
      <dgm:prSet/>
      <dgm:spPr/>
      <dgm:t>
        <a:bodyPr/>
        <a:lstStyle/>
        <a:p>
          <a:endParaRPr lang="en-GB"/>
        </a:p>
      </dgm:t>
    </dgm:pt>
    <dgm:pt modelId="{CD6FC309-B72F-4ACE-8583-7AB52BB54BDC}" type="pres">
      <dgm:prSet presAssocID="{739878C7-3EB2-4B63-BDF9-B6C7D5C58DF8}" presName="theList" presStyleCnt="0">
        <dgm:presLayoutVars>
          <dgm:dir/>
          <dgm:animLvl val="lvl"/>
          <dgm:resizeHandles val="exact"/>
        </dgm:presLayoutVars>
      </dgm:prSet>
      <dgm:spPr/>
    </dgm:pt>
    <dgm:pt modelId="{FB241706-83DD-4532-8B8C-637F6042BB62}" type="pres">
      <dgm:prSet presAssocID="{47730F77-FDBA-4AB4-8249-FCADCB581F2B}" presName="compNode" presStyleCnt="0"/>
      <dgm:spPr/>
    </dgm:pt>
    <dgm:pt modelId="{0ACD504D-8323-4E4B-9C71-91A5E60F29B6}" type="pres">
      <dgm:prSet presAssocID="{47730F77-FDBA-4AB4-8249-FCADCB581F2B}" presName="aNode" presStyleLbl="bgShp" presStyleIdx="0" presStyleCnt="3" custLinFactNeighborY="-334"/>
      <dgm:spPr/>
    </dgm:pt>
    <dgm:pt modelId="{1473D8C3-84AD-4D93-91EA-26B7B397C3CE}" type="pres">
      <dgm:prSet presAssocID="{47730F77-FDBA-4AB4-8249-FCADCB581F2B}" presName="textNode" presStyleLbl="bgShp" presStyleIdx="0" presStyleCnt="3"/>
      <dgm:spPr/>
    </dgm:pt>
    <dgm:pt modelId="{739B1029-E755-4775-B603-821ED25074C3}" type="pres">
      <dgm:prSet presAssocID="{47730F77-FDBA-4AB4-8249-FCADCB581F2B}" presName="compChildNode" presStyleCnt="0"/>
      <dgm:spPr/>
    </dgm:pt>
    <dgm:pt modelId="{EB1CFD09-9592-42D0-A12B-2AE31DFCFB2C}" type="pres">
      <dgm:prSet presAssocID="{47730F77-FDBA-4AB4-8249-FCADCB581F2B}" presName="theInnerList" presStyleCnt="0"/>
      <dgm:spPr/>
    </dgm:pt>
    <dgm:pt modelId="{D57F2B06-0D04-4EF9-9132-D59FFDAE16B7}" type="pres">
      <dgm:prSet presAssocID="{09F74BC2-DB23-4DD2-99AF-787919D489FB}" presName="childNode" presStyleLbl="node1" presStyleIdx="0" presStyleCnt="8" custScaleX="115193" custLinFactNeighborY="0">
        <dgm:presLayoutVars>
          <dgm:bulletEnabled val="1"/>
        </dgm:presLayoutVars>
      </dgm:prSet>
      <dgm:spPr/>
    </dgm:pt>
    <dgm:pt modelId="{9D951C95-385C-4D86-BB9A-BF0FB19C635C}" type="pres">
      <dgm:prSet presAssocID="{09F74BC2-DB23-4DD2-99AF-787919D489FB}" presName="aSpace2" presStyleCnt="0"/>
      <dgm:spPr/>
    </dgm:pt>
    <dgm:pt modelId="{9A43514E-A93D-4649-BF6F-6B04B9D50858}" type="pres">
      <dgm:prSet presAssocID="{E2F827C9-561C-4809-9253-58A730888C3C}" presName="childNode" presStyleLbl="node1" presStyleIdx="1" presStyleCnt="8" custScaleX="115193" custLinFactNeighborY="0">
        <dgm:presLayoutVars>
          <dgm:bulletEnabled val="1"/>
        </dgm:presLayoutVars>
      </dgm:prSet>
      <dgm:spPr/>
    </dgm:pt>
    <dgm:pt modelId="{FA91D32B-4B6B-486F-99B3-99EA55F9C71A}" type="pres">
      <dgm:prSet presAssocID="{E2F827C9-561C-4809-9253-58A730888C3C}" presName="aSpace2" presStyleCnt="0"/>
      <dgm:spPr/>
    </dgm:pt>
    <dgm:pt modelId="{8B3DAFC7-E354-4F42-92D4-2B2240547245}" type="pres">
      <dgm:prSet presAssocID="{90D253D6-0C20-410C-A8E2-67CE689ED941}" presName="childNode" presStyleLbl="node1" presStyleIdx="2" presStyleCnt="8" custScaleX="115193" custLinFactNeighborY="-32043">
        <dgm:presLayoutVars>
          <dgm:bulletEnabled val="1"/>
        </dgm:presLayoutVars>
      </dgm:prSet>
      <dgm:spPr/>
    </dgm:pt>
    <dgm:pt modelId="{D554C3A8-FE99-4E3D-B34B-840DE9EB45F7}" type="pres">
      <dgm:prSet presAssocID="{47730F77-FDBA-4AB4-8249-FCADCB581F2B}" presName="aSpace" presStyleCnt="0"/>
      <dgm:spPr/>
    </dgm:pt>
    <dgm:pt modelId="{E58E5EC6-666C-41CA-9894-FFD469E97D73}" type="pres">
      <dgm:prSet presAssocID="{8DE87FAC-75C3-4CC6-89AD-958630F23648}" presName="compNode" presStyleCnt="0"/>
      <dgm:spPr/>
    </dgm:pt>
    <dgm:pt modelId="{A448F19D-E3AB-418E-AC17-A19EDE4F6D85}" type="pres">
      <dgm:prSet presAssocID="{8DE87FAC-75C3-4CC6-89AD-958630F23648}" presName="aNode" presStyleLbl="bgShp" presStyleIdx="1" presStyleCnt="3" custLinFactNeighborX="-525" custLinFactNeighborY="-1001"/>
      <dgm:spPr/>
    </dgm:pt>
    <dgm:pt modelId="{8E0AE68E-E7AA-43B4-B5B7-9911E02F38DA}" type="pres">
      <dgm:prSet presAssocID="{8DE87FAC-75C3-4CC6-89AD-958630F23648}" presName="textNode" presStyleLbl="bgShp" presStyleIdx="1" presStyleCnt="3"/>
      <dgm:spPr/>
    </dgm:pt>
    <dgm:pt modelId="{8DE0FB05-4124-416E-9CBE-CC2C3F01AE76}" type="pres">
      <dgm:prSet presAssocID="{8DE87FAC-75C3-4CC6-89AD-958630F23648}" presName="compChildNode" presStyleCnt="0"/>
      <dgm:spPr/>
    </dgm:pt>
    <dgm:pt modelId="{6020186C-CB36-47CE-8107-EF5D817ECEEF}" type="pres">
      <dgm:prSet presAssocID="{8DE87FAC-75C3-4CC6-89AD-958630F23648}" presName="theInnerList" presStyleCnt="0"/>
      <dgm:spPr/>
    </dgm:pt>
    <dgm:pt modelId="{F874BB9D-9B9C-4538-B920-E63B5BDD3240}" type="pres">
      <dgm:prSet presAssocID="{87398870-D0EF-4757-99B5-E1336D7ACCC8}" presName="childNode" presStyleLbl="node1" presStyleIdx="3" presStyleCnt="8" custScaleX="115193">
        <dgm:presLayoutVars>
          <dgm:bulletEnabled val="1"/>
        </dgm:presLayoutVars>
      </dgm:prSet>
      <dgm:spPr/>
    </dgm:pt>
    <dgm:pt modelId="{01B56FCA-A94C-49FC-BF52-8C9D0B09F527}" type="pres">
      <dgm:prSet presAssocID="{87398870-D0EF-4757-99B5-E1336D7ACCC8}" presName="aSpace2" presStyleCnt="0"/>
      <dgm:spPr/>
    </dgm:pt>
    <dgm:pt modelId="{896861D3-A913-44FB-87FD-2996297BCB09}" type="pres">
      <dgm:prSet presAssocID="{8921B8BD-BC3F-42E3-B77B-DF7F0AE7B1BE}" presName="childNode" presStyleLbl="node1" presStyleIdx="4" presStyleCnt="8" custScaleX="115193">
        <dgm:presLayoutVars>
          <dgm:bulletEnabled val="1"/>
        </dgm:presLayoutVars>
      </dgm:prSet>
      <dgm:spPr/>
    </dgm:pt>
    <dgm:pt modelId="{4AF7763A-5714-410B-A285-807C5BC4154E}" type="pres">
      <dgm:prSet presAssocID="{8921B8BD-BC3F-42E3-B77B-DF7F0AE7B1BE}" presName="aSpace2" presStyleCnt="0"/>
      <dgm:spPr/>
    </dgm:pt>
    <dgm:pt modelId="{12831E1D-0369-4BE9-9D28-B6ABE1AF6681}" type="pres">
      <dgm:prSet presAssocID="{83EA6848-7222-43D9-964D-633D4DEB0D9B}" presName="childNode" presStyleLbl="node1" presStyleIdx="5" presStyleCnt="8" custScaleX="115193" custLinFactNeighborY="-32043">
        <dgm:presLayoutVars>
          <dgm:bulletEnabled val="1"/>
        </dgm:presLayoutVars>
      </dgm:prSet>
      <dgm:spPr/>
    </dgm:pt>
    <dgm:pt modelId="{56858F9C-468B-46D0-9456-8E8D26907FDF}" type="pres">
      <dgm:prSet presAssocID="{8DE87FAC-75C3-4CC6-89AD-958630F23648}" presName="aSpace" presStyleCnt="0"/>
      <dgm:spPr/>
    </dgm:pt>
    <dgm:pt modelId="{7E206ED5-19F2-41BF-8AE7-8225800D8236}" type="pres">
      <dgm:prSet presAssocID="{5EB5FA09-A904-4B91-A9D9-49DA66BF1609}" presName="compNode" presStyleCnt="0"/>
      <dgm:spPr/>
    </dgm:pt>
    <dgm:pt modelId="{093BF1F0-DC75-4B0B-BD61-7D5BB6EB6BB4}" type="pres">
      <dgm:prSet presAssocID="{5EB5FA09-A904-4B91-A9D9-49DA66BF1609}" presName="aNode" presStyleLbl="bgShp" presStyleIdx="2" presStyleCnt="3" custLinFactNeighborY="323"/>
      <dgm:spPr/>
    </dgm:pt>
    <dgm:pt modelId="{439B8820-177D-4CB8-9713-72BB37536507}" type="pres">
      <dgm:prSet presAssocID="{5EB5FA09-A904-4B91-A9D9-49DA66BF1609}" presName="textNode" presStyleLbl="bgShp" presStyleIdx="2" presStyleCnt="3"/>
      <dgm:spPr/>
    </dgm:pt>
    <dgm:pt modelId="{7DD79BAB-0AB5-49A1-8890-B6F2D77C8E81}" type="pres">
      <dgm:prSet presAssocID="{5EB5FA09-A904-4B91-A9D9-49DA66BF1609}" presName="compChildNode" presStyleCnt="0"/>
      <dgm:spPr/>
    </dgm:pt>
    <dgm:pt modelId="{5788E9B2-0318-4CE9-A497-31EF39A22DD4}" type="pres">
      <dgm:prSet presAssocID="{5EB5FA09-A904-4B91-A9D9-49DA66BF1609}" presName="theInnerList" presStyleCnt="0"/>
      <dgm:spPr/>
    </dgm:pt>
    <dgm:pt modelId="{47DE40D9-B734-4320-86A7-ECA7F1ECDA41}" type="pres">
      <dgm:prSet presAssocID="{AEF9E15B-C074-463B-ABB1-85D768830C19}" presName="childNode" presStyleLbl="node1" presStyleIdx="6" presStyleCnt="8" custScaleX="115193" custScaleY="150901">
        <dgm:presLayoutVars>
          <dgm:bulletEnabled val="1"/>
        </dgm:presLayoutVars>
      </dgm:prSet>
      <dgm:spPr/>
    </dgm:pt>
    <dgm:pt modelId="{BFFE2177-4E99-49C6-8CB7-64139ED72BAB}" type="pres">
      <dgm:prSet presAssocID="{AEF9E15B-C074-463B-ABB1-85D768830C19}" presName="aSpace2" presStyleCnt="0"/>
      <dgm:spPr/>
    </dgm:pt>
    <dgm:pt modelId="{351BDE77-197E-4929-B600-9373D18310C0}" type="pres">
      <dgm:prSet presAssocID="{5F1F45AC-A6C3-4E46-A19D-5998817D5E65}" presName="childNode" presStyleLbl="node1" presStyleIdx="7" presStyleCnt="8" custScaleX="115193">
        <dgm:presLayoutVars>
          <dgm:bulletEnabled val="1"/>
        </dgm:presLayoutVars>
      </dgm:prSet>
      <dgm:spPr/>
    </dgm:pt>
  </dgm:ptLst>
  <dgm:cxnLst>
    <dgm:cxn modelId="{1098CD06-0ECC-49E0-BA8C-438BA8F4548D}" srcId="{8DE87FAC-75C3-4CC6-89AD-958630F23648}" destId="{8921B8BD-BC3F-42E3-B77B-DF7F0AE7B1BE}" srcOrd="1" destOrd="0" parTransId="{35D36D29-3E0B-4D42-9BF9-AD65339C22E0}" sibTransId="{088D4072-BE3A-4760-9770-D18493C9C5B0}"/>
    <dgm:cxn modelId="{72726D18-69D8-4AE3-B93F-78F51DADB8D1}" type="presOf" srcId="{739878C7-3EB2-4B63-BDF9-B6C7D5C58DF8}" destId="{CD6FC309-B72F-4ACE-8583-7AB52BB54BDC}" srcOrd="0" destOrd="0" presId="urn:microsoft.com/office/officeart/2005/8/layout/lProcess2"/>
    <dgm:cxn modelId="{0DFBEF1F-BC46-458D-9244-45FC52B22384}" srcId="{5EB5FA09-A904-4B91-A9D9-49DA66BF1609}" destId="{AEF9E15B-C074-463B-ABB1-85D768830C19}" srcOrd="0" destOrd="0" parTransId="{6638190E-AD07-4CC8-AAD9-BB8369C83AAF}" sibTransId="{4F51DA34-2922-430B-9DBC-0496358D8D79}"/>
    <dgm:cxn modelId="{6E08BA23-EA42-4D41-AE25-A09716F05CDE}" type="presOf" srcId="{90D253D6-0C20-410C-A8E2-67CE689ED941}" destId="{8B3DAFC7-E354-4F42-92D4-2B2240547245}" srcOrd="0" destOrd="0" presId="urn:microsoft.com/office/officeart/2005/8/layout/lProcess2"/>
    <dgm:cxn modelId="{20B40F2E-BFD1-4013-9595-0C37E8556F1E}" type="presOf" srcId="{5EB5FA09-A904-4B91-A9D9-49DA66BF1609}" destId="{093BF1F0-DC75-4B0B-BD61-7D5BB6EB6BB4}" srcOrd="0" destOrd="0" presId="urn:microsoft.com/office/officeart/2005/8/layout/lProcess2"/>
    <dgm:cxn modelId="{B8192531-627E-48C1-9032-0D89E67E194B}" srcId="{739878C7-3EB2-4B63-BDF9-B6C7D5C58DF8}" destId="{47730F77-FDBA-4AB4-8249-FCADCB581F2B}" srcOrd="0" destOrd="0" parTransId="{4C0D8066-5AAB-4B2B-B109-945FDE67C531}" sibTransId="{9903C3F8-3574-40B9-B74E-309AA3858CB2}"/>
    <dgm:cxn modelId="{9B247B34-2374-47A3-B695-6F2B1B7651D6}" type="presOf" srcId="{47730F77-FDBA-4AB4-8249-FCADCB581F2B}" destId="{0ACD504D-8323-4E4B-9C71-91A5E60F29B6}" srcOrd="0" destOrd="0" presId="urn:microsoft.com/office/officeart/2005/8/layout/lProcess2"/>
    <dgm:cxn modelId="{B7553B4F-9588-423E-8DEB-E75C0B62CF52}" srcId="{8DE87FAC-75C3-4CC6-89AD-958630F23648}" destId="{87398870-D0EF-4757-99B5-E1336D7ACCC8}" srcOrd="0" destOrd="0" parTransId="{70050354-BD63-4C05-8C6A-2CEBA10C96DA}" sibTransId="{75A34EC7-E9FC-4250-BA03-9307DA0AD592}"/>
    <dgm:cxn modelId="{D43A3881-FE6E-4542-9FC2-212857C168BD}" srcId="{47730F77-FDBA-4AB4-8249-FCADCB581F2B}" destId="{90D253D6-0C20-410C-A8E2-67CE689ED941}" srcOrd="2" destOrd="0" parTransId="{1835C352-4C99-47B1-A81B-6C26279C56EE}" sibTransId="{674DDACF-4F2E-46E8-8636-7E04A14A4E87}"/>
    <dgm:cxn modelId="{55E76989-F422-4CE9-B645-DB06EB95168E}" type="presOf" srcId="{5EB5FA09-A904-4B91-A9D9-49DA66BF1609}" destId="{439B8820-177D-4CB8-9713-72BB37536507}" srcOrd="1" destOrd="0" presId="urn:microsoft.com/office/officeart/2005/8/layout/lProcess2"/>
    <dgm:cxn modelId="{E54EC394-48B4-43C4-9541-43724DDFB8EC}" type="presOf" srcId="{09F74BC2-DB23-4DD2-99AF-787919D489FB}" destId="{D57F2B06-0D04-4EF9-9132-D59FFDAE16B7}" srcOrd="0" destOrd="0" presId="urn:microsoft.com/office/officeart/2005/8/layout/lProcess2"/>
    <dgm:cxn modelId="{9D9BA597-1D44-46CD-9229-FD61284548BC}" type="presOf" srcId="{AEF9E15B-C074-463B-ABB1-85D768830C19}" destId="{47DE40D9-B734-4320-86A7-ECA7F1ECDA41}" srcOrd="0" destOrd="0" presId="urn:microsoft.com/office/officeart/2005/8/layout/lProcess2"/>
    <dgm:cxn modelId="{73F5F897-CB9C-4895-8102-5CB26BCA930F}" type="presOf" srcId="{83EA6848-7222-43D9-964D-633D4DEB0D9B}" destId="{12831E1D-0369-4BE9-9D28-B6ABE1AF6681}" srcOrd="0" destOrd="0" presId="urn:microsoft.com/office/officeart/2005/8/layout/lProcess2"/>
    <dgm:cxn modelId="{EA6777A7-BFA9-466B-A8DE-14FB907A31F5}" srcId="{47730F77-FDBA-4AB4-8249-FCADCB581F2B}" destId="{E2F827C9-561C-4809-9253-58A730888C3C}" srcOrd="1" destOrd="0" parTransId="{66BD5224-5EB8-46E5-9F13-2E280993E57F}" sibTransId="{39CF79BE-979E-471A-B312-E4937E6CE6A9}"/>
    <dgm:cxn modelId="{79E3FAA7-2F69-4C18-8D37-56B8A664636F}" srcId="{739878C7-3EB2-4B63-BDF9-B6C7D5C58DF8}" destId="{8DE87FAC-75C3-4CC6-89AD-958630F23648}" srcOrd="1" destOrd="0" parTransId="{D4AC0229-0843-447C-A583-E18E4BA35F31}" sibTransId="{CEBEFA0F-E292-444B-A1C0-FF788FFCB50E}"/>
    <dgm:cxn modelId="{82D3CDAF-0386-4BDE-8C28-79AC946144BD}" srcId="{8DE87FAC-75C3-4CC6-89AD-958630F23648}" destId="{83EA6848-7222-43D9-964D-633D4DEB0D9B}" srcOrd="2" destOrd="0" parTransId="{B285A60F-4CA5-432D-83A8-B12A72C95DF5}" sibTransId="{2774BD04-DCCE-4EE4-99A4-3A5A54DC59C8}"/>
    <dgm:cxn modelId="{B04511B0-AD66-47F1-B67E-B8ECB432E6AA}" srcId="{47730F77-FDBA-4AB4-8249-FCADCB581F2B}" destId="{09F74BC2-DB23-4DD2-99AF-787919D489FB}" srcOrd="0" destOrd="0" parTransId="{2D6D20BE-0A57-42B6-8836-5E8CCB701712}" sibTransId="{CB3FD661-90D5-4F93-A8A5-7F5F14495559}"/>
    <dgm:cxn modelId="{F131E6B1-BAE1-4701-BB69-1F947AC14C41}" type="presOf" srcId="{8DE87FAC-75C3-4CC6-89AD-958630F23648}" destId="{A448F19D-E3AB-418E-AC17-A19EDE4F6D85}" srcOrd="0" destOrd="0" presId="urn:microsoft.com/office/officeart/2005/8/layout/lProcess2"/>
    <dgm:cxn modelId="{C1CA6AB8-BDA8-42C0-97EB-B6B1D38D6984}" type="presOf" srcId="{8DE87FAC-75C3-4CC6-89AD-958630F23648}" destId="{8E0AE68E-E7AA-43B4-B5B7-9911E02F38DA}" srcOrd="1" destOrd="0" presId="urn:microsoft.com/office/officeart/2005/8/layout/lProcess2"/>
    <dgm:cxn modelId="{63116AC2-6BE4-48FE-8351-22559E28B800}" srcId="{5EB5FA09-A904-4B91-A9D9-49DA66BF1609}" destId="{5F1F45AC-A6C3-4E46-A19D-5998817D5E65}" srcOrd="1" destOrd="0" parTransId="{2ED447D9-C745-42C0-9B44-7887AE7C4719}" sibTransId="{E5A4EAEB-012D-4D31-A43B-0D01A0ECDC5A}"/>
    <dgm:cxn modelId="{F6F4EDCE-AE66-4177-A14D-AFC1A671B876}" type="presOf" srcId="{E2F827C9-561C-4809-9253-58A730888C3C}" destId="{9A43514E-A93D-4649-BF6F-6B04B9D50858}" srcOrd="0" destOrd="0" presId="urn:microsoft.com/office/officeart/2005/8/layout/lProcess2"/>
    <dgm:cxn modelId="{78471CD8-2A25-41DA-868F-C0DDE0B42CF8}" type="presOf" srcId="{5F1F45AC-A6C3-4E46-A19D-5998817D5E65}" destId="{351BDE77-197E-4929-B600-9373D18310C0}" srcOrd="0" destOrd="0" presId="urn:microsoft.com/office/officeart/2005/8/layout/lProcess2"/>
    <dgm:cxn modelId="{6190E3DE-60BB-4CA0-BE4F-DC8864A3BB49}" type="presOf" srcId="{87398870-D0EF-4757-99B5-E1336D7ACCC8}" destId="{F874BB9D-9B9C-4538-B920-E63B5BDD3240}" srcOrd="0" destOrd="0" presId="urn:microsoft.com/office/officeart/2005/8/layout/lProcess2"/>
    <dgm:cxn modelId="{DB1EA6DF-F63B-44BA-A6B1-93A46522772B}" srcId="{739878C7-3EB2-4B63-BDF9-B6C7D5C58DF8}" destId="{5EB5FA09-A904-4B91-A9D9-49DA66BF1609}" srcOrd="2" destOrd="0" parTransId="{111B76CC-9E5E-4B82-A6AC-2872C3C5E727}" sibTransId="{9151842F-1896-4918-938A-2E709B5732F5}"/>
    <dgm:cxn modelId="{F7881DF0-098F-4C60-A80A-B099F9EA0913}" type="presOf" srcId="{47730F77-FDBA-4AB4-8249-FCADCB581F2B}" destId="{1473D8C3-84AD-4D93-91EA-26B7B397C3CE}" srcOrd="1" destOrd="0" presId="urn:microsoft.com/office/officeart/2005/8/layout/lProcess2"/>
    <dgm:cxn modelId="{AC753CF1-A9B8-4659-8031-4249EC4D3ECB}" type="presOf" srcId="{8921B8BD-BC3F-42E3-B77B-DF7F0AE7B1BE}" destId="{896861D3-A913-44FB-87FD-2996297BCB09}" srcOrd="0" destOrd="0" presId="urn:microsoft.com/office/officeart/2005/8/layout/lProcess2"/>
    <dgm:cxn modelId="{FA845877-D6CA-4133-BA40-67E5A940B943}" type="presParOf" srcId="{CD6FC309-B72F-4ACE-8583-7AB52BB54BDC}" destId="{FB241706-83DD-4532-8B8C-637F6042BB62}" srcOrd="0" destOrd="0" presId="urn:microsoft.com/office/officeart/2005/8/layout/lProcess2"/>
    <dgm:cxn modelId="{F68F2B22-67A2-49FF-B5F2-9F36A8EB9350}" type="presParOf" srcId="{FB241706-83DD-4532-8B8C-637F6042BB62}" destId="{0ACD504D-8323-4E4B-9C71-91A5E60F29B6}" srcOrd="0" destOrd="0" presId="urn:microsoft.com/office/officeart/2005/8/layout/lProcess2"/>
    <dgm:cxn modelId="{3F3A6236-F915-4EF4-B27B-30247EAB33FD}" type="presParOf" srcId="{FB241706-83DD-4532-8B8C-637F6042BB62}" destId="{1473D8C3-84AD-4D93-91EA-26B7B397C3CE}" srcOrd="1" destOrd="0" presId="urn:microsoft.com/office/officeart/2005/8/layout/lProcess2"/>
    <dgm:cxn modelId="{24CA02BD-F37E-4C3C-A898-D420A273D185}" type="presParOf" srcId="{FB241706-83DD-4532-8B8C-637F6042BB62}" destId="{739B1029-E755-4775-B603-821ED25074C3}" srcOrd="2" destOrd="0" presId="urn:microsoft.com/office/officeart/2005/8/layout/lProcess2"/>
    <dgm:cxn modelId="{492C2EF9-18A1-4215-9EF4-BDC57D065AEF}" type="presParOf" srcId="{739B1029-E755-4775-B603-821ED25074C3}" destId="{EB1CFD09-9592-42D0-A12B-2AE31DFCFB2C}" srcOrd="0" destOrd="0" presId="urn:microsoft.com/office/officeart/2005/8/layout/lProcess2"/>
    <dgm:cxn modelId="{C7ED32AD-3870-4D56-96D2-0D2792121E8A}" type="presParOf" srcId="{EB1CFD09-9592-42D0-A12B-2AE31DFCFB2C}" destId="{D57F2B06-0D04-4EF9-9132-D59FFDAE16B7}" srcOrd="0" destOrd="0" presId="urn:microsoft.com/office/officeart/2005/8/layout/lProcess2"/>
    <dgm:cxn modelId="{827C734A-7727-4394-B12B-482AC7421FC6}" type="presParOf" srcId="{EB1CFD09-9592-42D0-A12B-2AE31DFCFB2C}" destId="{9D951C95-385C-4D86-BB9A-BF0FB19C635C}" srcOrd="1" destOrd="0" presId="urn:microsoft.com/office/officeart/2005/8/layout/lProcess2"/>
    <dgm:cxn modelId="{1FE92975-9C1C-46A0-8FCF-A7E1EA3E09F0}" type="presParOf" srcId="{EB1CFD09-9592-42D0-A12B-2AE31DFCFB2C}" destId="{9A43514E-A93D-4649-BF6F-6B04B9D50858}" srcOrd="2" destOrd="0" presId="urn:microsoft.com/office/officeart/2005/8/layout/lProcess2"/>
    <dgm:cxn modelId="{52E15692-9642-49FA-B34B-3D770AC13188}" type="presParOf" srcId="{EB1CFD09-9592-42D0-A12B-2AE31DFCFB2C}" destId="{FA91D32B-4B6B-486F-99B3-99EA55F9C71A}" srcOrd="3" destOrd="0" presId="urn:microsoft.com/office/officeart/2005/8/layout/lProcess2"/>
    <dgm:cxn modelId="{7D6BF0AA-12FB-4D5E-B9E0-456C03C24E69}" type="presParOf" srcId="{EB1CFD09-9592-42D0-A12B-2AE31DFCFB2C}" destId="{8B3DAFC7-E354-4F42-92D4-2B2240547245}" srcOrd="4" destOrd="0" presId="urn:microsoft.com/office/officeart/2005/8/layout/lProcess2"/>
    <dgm:cxn modelId="{CB69EC07-0A1B-466E-A82E-07F54411EA65}" type="presParOf" srcId="{CD6FC309-B72F-4ACE-8583-7AB52BB54BDC}" destId="{D554C3A8-FE99-4E3D-B34B-840DE9EB45F7}" srcOrd="1" destOrd="0" presId="urn:microsoft.com/office/officeart/2005/8/layout/lProcess2"/>
    <dgm:cxn modelId="{A9E1EBFA-387A-4410-9D18-1FE8E3444892}" type="presParOf" srcId="{CD6FC309-B72F-4ACE-8583-7AB52BB54BDC}" destId="{E58E5EC6-666C-41CA-9894-FFD469E97D73}" srcOrd="2" destOrd="0" presId="urn:microsoft.com/office/officeart/2005/8/layout/lProcess2"/>
    <dgm:cxn modelId="{C02C938B-EFAB-4A56-A85F-42DF0D375F90}" type="presParOf" srcId="{E58E5EC6-666C-41CA-9894-FFD469E97D73}" destId="{A448F19D-E3AB-418E-AC17-A19EDE4F6D85}" srcOrd="0" destOrd="0" presId="urn:microsoft.com/office/officeart/2005/8/layout/lProcess2"/>
    <dgm:cxn modelId="{ABD41A65-AC11-499F-86AB-5A9F06FF8276}" type="presParOf" srcId="{E58E5EC6-666C-41CA-9894-FFD469E97D73}" destId="{8E0AE68E-E7AA-43B4-B5B7-9911E02F38DA}" srcOrd="1" destOrd="0" presId="urn:microsoft.com/office/officeart/2005/8/layout/lProcess2"/>
    <dgm:cxn modelId="{4F5B47A4-B87C-459F-90D0-D4786A06BF8E}" type="presParOf" srcId="{E58E5EC6-666C-41CA-9894-FFD469E97D73}" destId="{8DE0FB05-4124-416E-9CBE-CC2C3F01AE76}" srcOrd="2" destOrd="0" presId="urn:microsoft.com/office/officeart/2005/8/layout/lProcess2"/>
    <dgm:cxn modelId="{BE9FB080-B0E1-4737-A18D-A0A32B7D6F42}" type="presParOf" srcId="{8DE0FB05-4124-416E-9CBE-CC2C3F01AE76}" destId="{6020186C-CB36-47CE-8107-EF5D817ECEEF}" srcOrd="0" destOrd="0" presId="urn:microsoft.com/office/officeart/2005/8/layout/lProcess2"/>
    <dgm:cxn modelId="{D47152BA-8748-4F49-894D-EDC81A46A9A0}" type="presParOf" srcId="{6020186C-CB36-47CE-8107-EF5D817ECEEF}" destId="{F874BB9D-9B9C-4538-B920-E63B5BDD3240}" srcOrd="0" destOrd="0" presId="urn:microsoft.com/office/officeart/2005/8/layout/lProcess2"/>
    <dgm:cxn modelId="{373CB472-B597-4ABF-9932-14BC36957997}" type="presParOf" srcId="{6020186C-CB36-47CE-8107-EF5D817ECEEF}" destId="{01B56FCA-A94C-49FC-BF52-8C9D0B09F527}" srcOrd="1" destOrd="0" presId="urn:microsoft.com/office/officeart/2005/8/layout/lProcess2"/>
    <dgm:cxn modelId="{8F111D8F-C769-40B0-A4E2-81D8F50E3D0B}" type="presParOf" srcId="{6020186C-CB36-47CE-8107-EF5D817ECEEF}" destId="{896861D3-A913-44FB-87FD-2996297BCB09}" srcOrd="2" destOrd="0" presId="urn:microsoft.com/office/officeart/2005/8/layout/lProcess2"/>
    <dgm:cxn modelId="{40657246-B3C0-4DF4-B409-43AA77C1EE1E}" type="presParOf" srcId="{6020186C-CB36-47CE-8107-EF5D817ECEEF}" destId="{4AF7763A-5714-410B-A285-807C5BC4154E}" srcOrd="3" destOrd="0" presId="urn:microsoft.com/office/officeart/2005/8/layout/lProcess2"/>
    <dgm:cxn modelId="{3CD56FC8-318D-4523-86AE-EF3B50EC8592}" type="presParOf" srcId="{6020186C-CB36-47CE-8107-EF5D817ECEEF}" destId="{12831E1D-0369-4BE9-9D28-B6ABE1AF6681}" srcOrd="4" destOrd="0" presId="urn:microsoft.com/office/officeart/2005/8/layout/lProcess2"/>
    <dgm:cxn modelId="{645C7D9B-134B-4EFF-97A2-B7AFA049D18C}" type="presParOf" srcId="{CD6FC309-B72F-4ACE-8583-7AB52BB54BDC}" destId="{56858F9C-468B-46D0-9456-8E8D26907FDF}" srcOrd="3" destOrd="0" presId="urn:microsoft.com/office/officeart/2005/8/layout/lProcess2"/>
    <dgm:cxn modelId="{DBC1033C-A9D6-4319-AA98-553A9DDD84C4}" type="presParOf" srcId="{CD6FC309-B72F-4ACE-8583-7AB52BB54BDC}" destId="{7E206ED5-19F2-41BF-8AE7-8225800D8236}" srcOrd="4" destOrd="0" presId="urn:microsoft.com/office/officeart/2005/8/layout/lProcess2"/>
    <dgm:cxn modelId="{2BA1713F-822A-4E5D-B5B8-2CE9553C0736}" type="presParOf" srcId="{7E206ED5-19F2-41BF-8AE7-8225800D8236}" destId="{093BF1F0-DC75-4B0B-BD61-7D5BB6EB6BB4}" srcOrd="0" destOrd="0" presId="urn:microsoft.com/office/officeart/2005/8/layout/lProcess2"/>
    <dgm:cxn modelId="{B2CD368F-BE38-4CD1-B182-5A06BEE4FDA8}" type="presParOf" srcId="{7E206ED5-19F2-41BF-8AE7-8225800D8236}" destId="{439B8820-177D-4CB8-9713-72BB37536507}" srcOrd="1" destOrd="0" presId="urn:microsoft.com/office/officeart/2005/8/layout/lProcess2"/>
    <dgm:cxn modelId="{4A2244AC-9F4C-48B0-9B5E-90B602E6FD67}" type="presParOf" srcId="{7E206ED5-19F2-41BF-8AE7-8225800D8236}" destId="{7DD79BAB-0AB5-49A1-8890-B6F2D77C8E81}" srcOrd="2" destOrd="0" presId="urn:microsoft.com/office/officeart/2005/8/layout/lProcess2"/>
    <dgm:cxn modelId="{4C77A56F-7F06-4119-A616-EF00B2B64F68}" type="presParOf" srcId="{7DD79BAB-0AB5-49A1-8890-B6F2D77C8E81}" destId="{5788E9B2-0318-4CE9-A497-31EF39A22DD4}" srcOrd="0" destOrd="0" presId="urn:microsoft.com/office/officeart/2005/8/layout/lProcess2"/>
    <dgm:cxn modelId="{B6EC19A3-007D-4B96-B1DC-5C551455816C}" type="presParOf" srcId="{5788E9B2-0318-4CE9-A497-31EF39A22DD4}" destId="{47DE40D9-B734-4320-86A7-ECA7F1ECDA41}" srcOrd="0" destOrd="0" presId="urn:microsoft.com/office/officeart/2005/8/layout/lProcess2"/>
    <dgm:cxn modelId="{2EB7A442-B73B-4A61-9B4A-1B980E79AB3B}" type="presParOf" srcId="{5788E9B2-0318-4CE9-A497-31EF39A22DD4}" destId="{BFFE2177-4E99-49C6-8CB7-64139ED72BAB}" srcOrd="1" destOrd="0" presId="urn:microsoft.com/office/officeart/2005/8/layout/lProcess2"/>
    <dgm:cxn modelId="{A377EC93-1B7A-45AB-9CA4-695C3077715D}" type="presParOf" srcId="{5788E9B2-0318-4CE9-A497-31EF39A22DD4}" destId="{351BDE77-197E-4929-B600-9373D18310C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A7ED2C-7C4F-4FB2-A4A4-69C7DC23EF9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2131D5CE-D386-4EA0-BCC2-6915152A9FA0}">
      <dgm:prSet phldrT="[Text]" custT="1"/>
      <dgm:spPr>
        <a:solidFill>
          <a:schemeClr val="accent2">
            <a:lumMod val="20000"/>
            <a:lumOff val="80000"/>
          </a:schemeClr>
        </a:solidFill>
      </dgm:spPr>
      <dgm:t>
        <a:bodyPr/>
        <a:lstStyle/>
        <a:p>
          <a:r>
            <a:rPr lang="en-GB" sz="1800" dirty="0">
              <a:solidFill>
                <a:schemeClr val="tx1"/>
              </a:solidFill>
            </a:rPr>
            <a:t>RN/1</a:t>
          </a:r>
        </a:p>
        <a:p>
          <a:r>
            <a:rPr lang="en-GB" sz="1400" dirty="0">
              <a:solidFill>
                <a:schemeClr val="tx1"/>
              </a:solidFill>
            </a:rPr>
            <a:t>Ready in the immediate/very short term</a:t>
          </a:r>
          <a:endParaRPr lang="en-GB" sz="1600" dirty="0">
            <a:solidFill>
              <a:schemeClr val="tx1"/>
            </a:solidFill>
          </a:endParaRPr>
        </a:p>
      </dgm:t>
    </dgm:pt>
    <dgm:pt modelId="{02D1522F-F1DA-4329-BA63-6BACE0521821}" type="parTrans" cxnId="{961FF964-E8EA-4ECA-9F66-C807EE2FC96F}">
      <dgm:prSet/>
      <dgm:spPr/>
      <dgm:t>
        <a:bodyPr/>
        <a:lstStyle/>
        <a:p>
          <a:endParaRPr lang="en-GB"/>
        </a:p>
      </dgm:t>
    </dgm:pt>
    <dgm:pt modelId="{A84B3554-E05C-43A8-A371-9553AAD441E4}" type="sibTrans" cxnId="{961FF964-E8EA-4ECA-9F66-C807EE2FC96F}">
      <dgm:prSet/>
      <dgm:spPr/>
      <dgm:t>
        <a:bodyPr/>
        <a:lstStyle/>
        <a:p>
          <a:endParaRPr lang="en-GB"/>
        </a:p>
      </dgm:t>
    </dgm:pt>
    <dgm:pt modelId="{1C73E836-5BDA-4FCB-8544-C7CCDDB0D266}">
      <dgm:prSet phldrT="[Text]" custT="1"/>
      <dgm:spPr>
        <a:solidFill>
          <a:schemeClr val="bg1">
            <a:lumMod val="85000"/>
            <a:alpha val="90000"/>
          </a:schemeClr>
        </a:solidFill>
      </dgm:spPr>
      <dgm:t>
        <a:bodyPr/>
        <a:lstStyle/>
        <a:p>
          <a:r>
            <a:rPr lang="en-GB" sz="1050" dirty="0"/>
            <a:t>L</a:t>
          </a:r>
          <a:r>
            <a:rPr lang="en-GB" sz="1050" baseline="0" dirty="0"/>
            <a:t>ikely to be ready to move into the role should it become available immediately, or within the next 12 months</a:t>
          </a:r>
          <a:endParaRPr lang="en-GB" sz="1050" dirty="0"/>
        </a:p>
      </dgm:t>
    </dgm:pt>
    <dgm:pt modelId="{9C150055-4E55-4C5D-BEE6-4DEA9BE3394D}" type="parTrans" cxnId="{06C10930-0CAB-45A5-94E9-452189E911CB}">
      <dgm:prSet/>
      <dgm:spPr/>
      <dgm:t>
        <a:bodyPr/>
        <a:lstStyle/>
        <a:p>
          <a:endParaRPr lang="en-GB"/>
        </a:p>
      </dgm:t>
    </dgm:pt>
    <dgm:pt modelId="{F0E78961-0824-4A30-8CA3-6E13CD25E768}" type="sibTrans" cxnId="{06C10930-0CAB-45A5-94E9-452189E911CB}">
      <dgm:prSet/>
      <dgm:spPr/>
      <dgm:t>
        <a:bodyPr/>
        <a:lstStyle/>
        <a:p>
          <a:endParaRPr lang="en-GB"/>
        </a:p>
      </dgm:t>
    </dgm:pt>
    <dgm:pt modelId="{0F2AEA7E-B626-4F1A-BFD0-BD232716AC16}">
      <dgm:prSet phldrT="[Text]" custT="1"/>
      <dgm:spPr>
        <a:solidFill>
          <a:schemeClr val="accent2">
            <a:lumMod val="20000"/>
            <a:lumOff val="80000"/>
          </a:schemeClr>
        </a:solidFill>
      </dgm:spPr>
      <dgm:t>
        <a:bodyPr/>
        <a:lstStyle/>
        <a:p>
          <a:r>
            <a:rPr lang="en-GB" sz="2000" dirty="0">
              <a:solidFill>
                <a:schemeClr val="tx1"/>
              </a:solidFill>
            </a:rPr>
            <a:t>R2</a:t>
          </a:r>
        </a:p>
        <a:p>
          <a:r>
            <a:rPr lang="en-GB" sz="1400" dirty="0">
              <a:solidFill>
                <a:schemeClr val="tx1"/>
              </a:solidFill>
            </a:rPr>
            <a:t>Ready in the short term</a:t>
          </a:r>
        </a:p>
      </dgm:t>
    </dgm:pt>
    <dgm:pt modelId="{6BD7A2F0-18AC-46DB-B0BB-DEC11C4A4391}" type="parTrans" cxnId="{C76D18CF-66E1-45C8-8E9D-630B3BA2EFD4}">
      <dgm:prSet/>
      <dgm:spPr/>
      <dgm:t>
        <a:bodyPr/>
        <a:lstStyle/>
        <a:p>
          <a:endParaRPr lang="en-GB"/>
        </a:p>
      </dgm:t>
    </dgm:pt>
    <dgm:pt modelId="{BA46A041-42D8-48A3-AB69-D6B34E6C1B89}" type="sibTrans" cxnId="{C76D18CF-66E1-45C8-8E9D-630B3BA2EFD4}">
      <dgm:prSet/>
      <dgm:spPr/>
      <dgm:t>
        <a:bodyPr/>
        <a:lstStyle/>
        <a:p>
          <a:endParaRPr lang="en-GB"/>
        </a:p>
      </dgm:t>
    </dgm:pt>
    <dgm:pt modelId="{2B21E0EF-B65B-4E1E-ACA5-F8DD1B382D40}">
      <dgm:prSet phldrT="[Text]" custT="1"/>
      <dgm:spPr>
        <a:solidFill>
          <a:schemeClr val="bg1">
            <a:lumMod val="85000"/>
            <a:alpha val="90000"/>
          </a:schemeClr>
        </a:solidFill>
      </dgm:spPr>
      <dgm:t>
        <a:bodyPr/>
        <a:lstStyle/>
        <a:p>
          <a:r>
            <a:rPr lang="en-GB" sz="1050" dirty="0"/>
            <a:t>L</a:t>
          </a:r>
          <a:r>
            <a:rPr lang="en-GB" sz="1050" baseline="0" dirty="0"/>
            <a:t>ikely to be ready to move into the role should it become available within the next 2 years</a:t>
          </a:r>
          <a:endParaRPr lang="en-GB" sz="1050" dirty="0"/>
        </a:p>
      </dgm:t>
    </dgm:pt>
    <dgm:pt modelId="{BDA4F666-49FD-4C5D-9230-3AAFEC5E74F3}" type="parTrans" cxnId="{1A99188C-73ED-4050-A874-7F725F3ADC6D}">
      <dgm:prSet/>
      <dgm:spPr/>
      <dgm:t>
        <a:bodyPr/>
        <a:lstStyle/>
        <a:p>
          <a:endParaRPr lang="en-GB"/>
        </a:p>
      </dgm:t>
    </dgm:pt>
    <dgm:pt modelId="{5610A2F3-FDB7-4BD5-9D68-998AA032B5D1}" type="sibTrans" cxnId="{1A99188C-73ED-4050-A874-7F725F3ADC6D}">
      <dgm:prSet/>
      <dgm:spPr/>
      <dgm:t>
        <a:bodyPr/>
        <a:lstStyle/>
        <a:p>
          <a:endParaRPr lang="en-GB"/>
        </a:p>
      </dgm:t>
    </dgm:pt>
    <dgm:pt modelId="{3985CB57-6061-4DBE-AAF6-52FE1C9319CD}">
      <dgm:prSet phldrT="[Text]" custT="1"/>
      <dgm:spPr>
        <a:solidFill>
          <a:schemeClr val="accent2">
            <a:lumMod val="20000"/>
            <a:lumOff val="80000"/>
          </a:schemeClr>
        </a:solidFill>
      </dgm:spPr>
      <dgm:t>
        <a:bodyPr/>
        <a:lstStyle/>
        <a:p>
          <a:r>
            <a:rPr lang="en-GB" sz="2000" dirty="0">
              <a:solidFill>
                <a:schemeClr val="tx1"/>
              </a:solidFill>
            </a:rPr>
            <a:t>R3-4</a:t>
          </a:r>
        </a:p>
        <a:p>
          <a:r>
            <a:rPr lang="en-GB" sz="1600" dirty="0">
              <a:solidFill>
                <a:schemeClr val="tx1"/>
              </a:solidFill>
            </a:rPr>
            <a:t>Ready in the medium  term</a:t>
          </a:r>
        </a:p>
      </dgm:t>
    </dgm:pt>
    <dgm:pt modelId="{18856EC5-3CEF-4C3F-8F1C-7D6BDA859E18}" type="parTrans" cxnId="{2C8A33A5-998B-423C-AD24-DD02B351D5BA}">
      <dgm:prSet/>
      <dgm:spPr/>
      <dgm:t>
        <a:bodyPr/>
        <a:lstStyle/>
        <a:p>
          <a:endParaRPr lang="en-GB"/>
        </a:p>
      </dgm:t>
    </dgm:pt>
    <dgm:pt modelId="{C1667BD4-2473-4245-B790-08675A0DCE2B}" type="sibTrans" cxnId="{2C8A33A5-998B-423C-AD24-DD02B351D5BA}">
      <dgm:prSet/>
      <dgm:spPr/>
      <dgm:t>
        <a:bodyPr/>
        <a:lstStyle/>
        <a:p>
          <a:endParaRPr lang="en-GB"/>
        </a:p>
      </dgm:t>
    </dgm:pt>
    <dgm:pt modelId="{D3CFB08E-AB25-447E-8634-8E1368E07FB9}">
      <dgm:prSet phldrT="[Text]" custT="1"/>
      <dgm:spPr>
        <a:solidFill>
          <a:schemeClr val="bg1">
            <a:lumMod val="85000"/>
            <a:alpha val="90000"/>
          </a:schemeClr>
        </a:solidFill>
      </dgm:spPr>
      <dgm:t>
        <a:bodyPr/>
        <a:lstStyle/>
        <a:p>
          <a:r>
            <a:rPr lang="en-GB" sz="1050" dirty="0"/>
            <a:t>L</a:t>
          </a:r>
          <a:r>
            <a:rPr lang="en-GB" sz="1050" baseline="0" dirty="0"/>
            <a:t>ikely to be ready to move into the role should it become available within the next 3-4 years</a:t>
          </a:r>
          <a:endParaRPr lang="en-GB" sz="1050" dirty="0"/>
        </a:p>
      </dgm:t>
    </dgm:pt>
    <dgm:pt modelId="{C849C9F5-FEB5-4941-AD2A-DE324B939595}" type="parTrans" cxnId="{5D0CCA28-43DE-4AA6-B6AF-495EB8A7AE49}">
      <dgm:prSet/>
      <dgm:spPr/>
      <dgm:t>
        <a:bodyPr/>
        <a:lstStyle/>
        <a:p>
          <a:endParaRPr lang="en-GB"/>
        </a:p>
      </dgm:t>
    </dgm:pt>
    <dgm:pt modelId="{BAF895C8-BB5C-44C9-80FD-384E3F0C95AB}" type="sibTrans" cxnId="{5D0CCA28-43DE-4AA6-B6AF-495EB8A7AE49}">
      <dgm:prSet/>
      <dgm:spPr/>
      <dgm:t>
        <a:bodyPr/>
        <a:lstStyle/>
        <a:p>
          <a:endParaRPr lang="en-GB"/>
        </a:p>
      </dgm:t>
    </dgm:pt>
    <dgm:pt modelId="{57E5F0B4-0D2E-406A-B72E-9F24EED5A160}">
      <dgm:prSet custT="1"/>
      <dgm:spPr>
        <a:solidFill>
          <a:schemeClr val="bg1">
            <a:lumMod val="85000"/>
            <a:alpha val="90000"/>
          </a:schemeClr>
        </a:solidFill>
      </dgm:spPr>
      <dgm:t>
        <a:bodyPr/>
        <a:lstStyle/>
        <a:p>
          <a:r>
            <a:rPr lang="en-GB" sz="1050" baseline="0" dirty="0"/>
            <a:t>There are few, if any, development gaps which are required to be closed.</a:t>
          </a:r>
        </a:p>
      </dgm:t>
    </dgm:pt>
    <dgm:pt modelId="{4A8709BB-437A-402C-A4C6-F854F37C3123}" type="parTrans" cxnId="{6E253CFC-1316-4754-B667-EAD0B89A8F06}">
      <dgm:prSet/>
      <dgm:spPr/>
      <dgm:t>
        <a:bodyPr/>
        <a:lstStyle/>
        <a:p>
          <a:endParaRPr lang="en-GB"/>
        </a:p>
      </dgm:t>
    </dgm:pt>
    <dgm:pt modelId="{009D10FD-0CCD-40AD-AED8-38C17FC0231D}" type="sibTrans" cxnId="{6E253CFC-1316-4754-B667-EAD0B89A8F06}">
      <dgm:prSet/>
      <dgm:spPr/>
      <dgm:t>
        <a:bodyPr/>
        <a:lstStyle/>
        <a:p>
          <a:endParaRPr lang="en-GB"/>
        </a:p>
      </dgm:t>
    </dgm:pt>
    <dgm:pt modelId="{B68E0BEB-508E-44A9-AEBB-3D4C6EE4B467}">
      <dgm:prSet custT="1"/>
      <dgm:spPr>
        <a:solidFill>
          <a:schemeClr val="bg1">
            <a:lumMod val="85000"/>
            <a:alpha val="90000"/>
          </a:schemeClr>
        </a:solidFill>
      </dgm:spPr>
      <dgm:t>
        <a:bodyPr/>
        <a:lstStyle/>
        <a:p>
          <a:r>
            <a:rPr lang="en-GB" sz="1050" baseline="0" dirty="0"/>
            <a:t>Any identified development gaps will likely be able to be closed whilst remaining within their current role</a:t>
          </a:r>
          <a:endParaRPr lang="en-GB" sz="1050" baseline="0" dirty="0">
            <a:latin typeface="Calibri" panose="020F0502020204030204" pitchFamily="34" charset="0"/>
          </a:endParaRPr>
        </a:p>
      </dgm:t>
    </dgm:pt>
    <dgm:pt modelId="{AE630EE6-CB76-4E91-B72C-724F15C390BA}" type="parTrans" cxnId="{5124CD84-7B1C-4A11-8873-8EFDDC6244C1}">
      <dgm:prSet/>
      <dgm:spPr/>
      <dgm:t>
        <a:bodyPr/>
        <a:lstStyle/>
        <a:p>
          <a:endParaRPr lang="en-GB"/>
        </a:p>
      </dgm:t>
    </dgm:pt>
    <dgm:pt modelId="{09723962-FE97-4A02-960F-ACD91FCD135D}" type="sibTrans" cxnId="{5124CD84-7B1C-4A11-8873-8EFDDC6244C1}">
      <dgm:prSet/>
      <dgm:spPr/>
      <dgm:t>
        <a:bodyPr/>
        <a:lstStyle/>
        <a:p>
          <a:endParaRPr lang="en-GB"/>
        </a:p>
      </dgm:t>
    </dgm:pt>
    <dgm:pt modelId="{8FA3E623-DABE-420F-B1FB-956EE08DB7C3}">
      <dgm:prSet custT="1"/>
      <dgm:spPr>
        <a:solidFill>
          <a:schemeClr val="bg1">
            <a:lumMod val="85000"/>
            <a:alpha val="90000"/>
          </a:schemeClr>
        </a:solidFill>
      </dgm:spPr>
      <dgm:t>
        <a:bodyPr/>
        <a:lstStyle/>
        <a:p>
          <a:pPr rtl="0"/>
          <a:r>
            <a:rPr lang="en-GB" sz="1050" dirty="0"/>
            <a:t>The individual</a:t>
          </a:r>
          <a:r>
            <a:rPr lang="en-GB" sz="1050" baseline="0" dirty="0"/>
            <a:t> has some development gaps which must be addressed in order to be ready to move into this role</a:t>
          </a:r>
        </a:p>
      </dgm:t>
    </dgm:pt>
    <dgm:pt modelId="{2FA6C08E-24AD-4D74-A14F-80009FA39136}" type="parTrans" cxnId="{2C35D68A-1F69-4E31-A65E-C69B10F301C8}">
      <dgm:prSet/>
      <dgm:spPr/>
      <dgm:t>
        <a:bodyPr/>
        <a:lstStyle/>
        <a:p>
          <a:endParaRPr lang="en-GB"/>
        </a:p>
      </dgm:t>
    </dgm:pt>
    <dgm:pt modelId="{EF6E97AB-0B20-4743-AC21-65F6570AAFA8}" type="sibTrans" cxnId="{2C35D68A-1F69-4E31-A65E-C69B10F301C8}">
      <dgm:prSet/>
      <dgm:spPr/>
      <dgm:t>
        <a:bodyPr/>
        <a:lstStyle/>
        <a:p>
          <a:endParaRPr lang="en-GB"/>
        </a:p>
      </dgm:t>
    </dgm:pt>
    <dgm:pt modelId="{37B2AC3D-ABC5-4EAB-BEB8-D0AD53336EE1}">
      <dgm:prSet custT="1"/>
      <dgm:spPr>
        <a:solidFill>
          <a:schemeClr val="bg1">
            <a:lumMod val="85000"/>
            <a:alpha val="90000"/>
          </a:schemeClr>
        </a:solidFill>
      </dgm:spPr>
      <dgm:t>
        <a:bodyPr/>
        <a:lstStyle/>
        <a:p>
          <a:r>
            <a:rPr lang="en-GB" sz="1050" baseline="0" dirty="0"/>
            <a:t>Another role rotation may be required in order to close development gaps or obtain a different experience, before they will be ready to move into this role </a:t>
          </a:r>
          <a:r>
            <a:rPr lang="en-GB" sz="1050" u="sng" baseline="0" dirty="0"/>
            <a:t>OR</a:t>
          </a:r>
          <a:r>
            <a:rPr lang="en-GB" sz="1050" baseline="0" dirty="0"/>
            <a:t> Individual should seek to maximise experience &amp; learning within their current role</a:t>
          </a:r>
          <a:endParaRPr lang="en-GB" sz="1050" baseline="0" dirty="0">
            <a:latin typeface="Calibri" panose="020F0502020204030204" pitchFamily="34" charset="0"/>
          </a:endParaRPr>
        </a:p>
      </dgm:t>
    </dgm:pt>
    <dgm:pt modelId="{298A933B-F4D2-4582-A1BC-7809A188422D}" type="parTrans" cxnId="{AF6B8D8B-DCE8-4E1D-8612-BF8BBEE01397}">
      <dgm:prSet/>
      <dgm:spPr/>
      <dgm:t>
        <a:bodyPr/>
        <a:lstStyle/>
        <a:p>
          <a:endParaRPr lang="en-GB"/>
        </a:p>
      </dgm:t>
    </dgm:pt>
    <dgm:pt modelId="{F63E58BA-E4E2-4632-999E-BEB14663E81E}" type="sibTrans" cxnId="{AF6B8D8B-DCE8-4E1D-8612-BF8BBEE01397}">
      <dgm:prSet/>
      <dgm:spPr/>
      <dgm:t>
        <a:bodyPr/>
        <a:lstStyle/>
        <a:p>
          <a:endParaRPr lang="en-GB"/>
        </a:p>
      </dgm:t>
    </dgm:pt>
    <dgm:pt modelId="{72670736-B8B6-4F15-8931-0644E46426B4}">
      <dgm:prSet custT="1"/>
      <dgm:spPr>
        <a:solidFill>
          <a:schemeClr val="bg1">
            <a:lumMod val="85000"/>
            <a:alpha val="90000"/>
          </a:schemeClr>
        </a:solidFill>
      </dgm:spPr>
      <dgm:t>
        <a:bodyPr/>
        <a:lstStyle/>
        <a:p>
          <a:pPr rtl="0"/>
          <a:r>
            <a:rPr lang="en-GB" sz="1050" dirty="0"/>
            <a:t>The individual</a:t>
          </a:r>
          <a:r>
            <a:rPr lang="en-GB" sz="1050" baseline="0" dirty="0"/>
            <a:t> has several development gaps , some significant, which must be addressed in order to be ready to move into this role</a:t>
          </a:r>
        </a:p>
      </dgm:t>
    </dgm:pt>
    <dgm:pt modelId="{F13A7333-2029-4FAA-A348-0C3AFC2158D3}" type="parTrans" cxnId="{5DD418B2-D4DD-454E-8817-71A31C92B199}">
      <dgm:prSet/>
      <dgm:spPr/>
      <dgm:t>
        <a:bodyPr/>
        <a:lstStyle/>
        <a:p>
          <a:endParaRPr lang="en-GB"/>
        </a:p>
      </dgm:t>
    </dgm:pt>
    <dgm:pt modelId="{29908B7D-E523-43A2-9E11-F8F0933CA26D}" type="sibTrans" cxnId="{5DD418B2-D4DD-454E-8817-71A31C92B199}">
      <dgm:prSet/>
      <dgm:spPr/>
      <dgm:t>
        <a:bodyPr/>
        <a:lstStyle/>
        <a:p>
          <a:endParaRPr lang="en-GB"/>
        </a:p>
      </dgm:t>
    </dgm:pt>
    <dgm:pt modelId="{CE8369EC-6300-470C-BFD8-2E4674ECA32F}">
      <dgm:prSet custT="1"/>
      <dgm:spPr>
        <a:solidFill>
          <a:schemeClr val="bg1">
            <a:lumMod val="85000"/>
            <a:alpha val="90000"/>
          </a:schemeClr>
        </a:solidFill>
      </dgm:spPr>
      <dgm:t>
        <a:bodyPr/>
        <a:lstStyle/>
        <a:p>
          <a:r>
            <a:rPr lang="en-GB" sz="1050" baseline="0" dirty="0"/>
            <a:t>Likely that they will need to have another 1- 2 role rotations / experiences, in order to close identified development gaps, before they will be ready for this role</a:t>
          </a:r>
          <a:endParaRPr lang="en-GB" sz="1050" dirty="0">
            <a:latin typeface="Calibri" panose="020F0502020204030204" pitchFamily="34" charset="0"/>
          </a:endParaRPr>
        </a:p>
      </dgm:t>
    </dgm:pt>
    <dgm:pt modelId="{725C4517-C8F3-45C4-A792-D5DEDD4CDB21}" type="parTrans" cxnId="{ECE9F116-7116-46C5-A0C1-B378CBB72956}">
      <dgm:prSet/>
      <dgm:spPr/>
      <dgm:t>
        <a:bodyPr/>
        <a:lstStyle/>
        <a:p>
          <a:endParaRPr lang="en-GB"/>
        </a:p>
      </dgm:t>
    </dgm:pt>
    <dgm:pt modelId="{43DA18C2-FEC6-4FE4-877D-82FFE2E67FF5}" type="sibTrans" cxnId="{ECE9F116-7116-46C5-A0C1-B378CBB72956}">
      <dgm:prSet/>
      <dgm:spPr/>
      <dgm:t>
        <a:bodyPr/>
        <a:lstStyle/>
        <a:p>
          <a:endParaRPr lang="en-GB"/>
        </a:p>
      </dgm:t>
    </dgm:pt>
    <dgm:pt modelId="{14B70C48-619F-4AC7-ADD9-52F209725A43}" type="pres">
      <dgm:prSet presAssocID="{13A7ED2C-7C4F-4FB2-A4A4-69C7DC23EF92}" presName="Name0" presStyleCnt="0">
        <dgm:presLayoutVars>
          <dgm:dir/>
          <dgm:animLvl val="lvl"/>
          <dgm:resizeHandles val="exact"/>
        </dgm:presLayoutVars>
      </dgm:prSet>
      <dgm:spPr/>
    </dgm:pt>
    <dgm:pt modelId="{79DF4115-999B-4842-BDD1-38E1F4D9FDFE}" type="pres">
      <dgm:prSet presAssocID="{2131D5CE-D386-4EA0-BCC2-6915152A9FA0}" presName="linNode" presStyleCnt="0"/>
      <dgm:spPr/>
    </dgm:pt>
    <dgm:pt modelId="{28BB59EE-1209-482B-8EBD-88995B8DF22A}" type="pres">
      <dgm:prSet presAssocID="{2131D5CE-D386-4EA0-BCC2-6915152A9FA0}" presName="parentText" presStyleLbl="node1" presStyleIdx="0" presStyleCnt="3" custScaleX="56794" custLinFactNeighborX="-580" custLinFactNeighborY="-152">
        <dgm:presLayoutVars>
          <dgm:chMax val="1"/>
          <dgm:bulletEnabled val="1"/>
        </dgm:presLayoutVars>
      </dgm:prSet>
      <dgm:spPr/>
    </dgm:pt>
    <dgm:pt modelId="{C4BE4443-21F9-47ED-A70E-7F18C6F173D8}" type="pres">
      <dgm:prSet presAssocID="{2131D5CE-D386-4EA0-BCC2-6915152A9FA0}" presName="descendantText" presStyleLbl="alignAccFollowNode1" presStyleIdx="0" presStyleCnt="3" custScaleX="107493">
        <dgm:presLayoutVars>
          <dgm:bulletEnabled val="1"/>
        </dgm:presLayoutVars>
      </dgm:prSet>
      <dgm:spPr/>
    </dgm:pt>
    <dgm:pt modelId="{CAA58E2C-9E16-45D1-B0B2-59641FB4733A}" type="pres">
      <dgm:prSet presAssocID="{A84B3554-E05C-43A8-A371-9553AAD441E4}" presName="sp" presStyleCnt="0"/>
      <dgm:spPr/>
    </dgm:pt>
    <dgm:pt modelId="{ABB7839B-A617-4FB7-B79A-FD0E3DC8191A}" type="pres">
      <dgm:prSet presAssocID="{0F2AEA7E-B626-4F1A-BFD0-BD232716AC16}" presName="linNode" presStyleCnt="0"/>
      <dgm:spPr/>
    </dgm:pt>
    <dgm:pt modelId="{4DDE5003-A91A-489C-83AE-14A2454C1BE9}" type="pres">
      <dgm:prSet presAssocID="{0F2AEA7E-B626-4F1A-BFD0-BD232716AC16}" presName="parentText" presStyleLbl="node1" presStyleIdx="1" presStyleCnt="3" custScaleX="58061" custLinFactNeighborX="-581">
        <dgm:presLayoutVars>
          <dgm:chMax val="1"/>
          <dgm:bulletEnabled val="1"/>
        </dgm:presLayoutVars>
      </dgm:prSet>
      <dgm:spPr/>
    </dgm:pt>
    <dgm:pt modelId="{93369ABC-DA30-4ADF-95CA-22E6B0AA26E0}" type="pres">
      <dgm:prSet presAssocID="{0F2AEA7E-B626-4F1A-BFD0-BD232716AC16}" presName="descendantText" presStyleLbl="alignAccFollowNode1" presStyleIdx="1" presStyleCnt="3" custScaleX="106896" custScaleY="123092">
        <dgm:presLayoutVars>
          <dgm:bulletEnabled val="1"/>
        </dgm:presLayoutVars>
      </dgm:prSet>
      <dgm:spPr/>
    </dgm:pt>
    <dgm:pt modelId="{33DB0D60-14F7-4E43-9B40-7DC59386B08B}" type="pres">
      <dgm:prSet presAssocID="{BA46A041-42D8-48A3-AB69-D6B34E6C1B89}" presName="sp" presStyleCnt="0"/>
      <dgm:spPr/>
    </dgm:pt>
    <dgm:pt modelId="{CFB5589C-5C90-4320-9BC5-85BF88D4A0F8}" type="pres">
      <dgm:prSet presAssocID="{3985CB57-6061-4DBE-AAF6-52FE1C9319CD}" presName="linNode" presStyleCnt="0"/>
      <dgm:spPr/>
    </dgm:pt>
    <dgm:pt modelId="{7A719B94-7ED4-4209-8723-0AC1B04FDF8D}" type="pres">
      <dgm:prSet presAssocID="{3985CB57-6061-4DBE-AAF6-52FE1C9319CD}" presName="parentText" presStyleLbl="node1" presStyleIdx="2" presStyleCnt="3" custScaleX="55910" custLinFactNeighborX="-610">
        <dgm:presLayoutVars>
          <dgm:chMax val="1"/>
          <dgm:bulletEnabled val="1"/>
        </dgm:presLayoutVars>
      </dgm:prSet>
      <dgm:spPr/>
    </dgm:pt>
    <dgm:pt modelId="{96686E2A-9807-4E52-90F3-AE00D36CDC94}" type="pres">
      <dgm:prSet presAssocID="{3985CB57-6061-4DBE-AAF6-52FE1C9319CD}" presName="descendantText" presStyleLbl="alignAccFollowNode1" presStyleIdx="2" presStyleCnt="3" custScaleX="106268" custScaleY="110066" custLinFactNeighborX="1146" custLinFactNeighborY="1304">
        <dgm:presLayoutVars>
          <dgm:bulletEnabled val="1"/>
        </dgm:presLayoutVars>
      </dgm:prSet>
      <dgm:spPr/>
    </dgm:pt>
  </dgm:ptLst>
  <dgm:cxnLst>
    <dgm:cxn modelId="{A9081601-6560-4829-820E-381B56381711}" type="presOf" srcId="{37B2AC3D-ABC5-4EAB-BEB8-D0AD53336EE1}" destId="{93369ABC-DA30-4ADF-95CA-22E6B0AA26E0}" srcOrd="0" destOrd="2" presId="urn:microsoft.com/office/officeart/2005/8/layout/vList5"/>
    <dgm:cxn modelId="{983C6615-1272-43D2-BC03-0BFB9B5D3382}" type="presOf" srcId="{B68E0BEB-508E-44A9-AEBB-3D4C6EE4B467}" destId="{C4BE4443-21F9-47ED-A70E-7F18C6F173D8}" srcOrd="0" destOrd="2" presId="urn:microsoft.com/office/officeart/2005/8/layout/vList5"/>
    <dgm:cxn modelId="{ECE9F116-7116-46C5-A0C1-B378CBB72956}" srcId="{3985CB57-6061-4DBE-AAF6-52FE1C9319CD}" destId="{CE8369EC-6300-470C-BFD8-2E4674ECA32F}" srcOrd="2" destOrd="0" parTransId="{725C4517-C8F3-45C4-A792-D5DEDD4CDB21}" sibTransId="{43DA18C2-FEC6-4FE4-877D-82FFE2E67FF5}"/>
    <dgm:cxn modelId="{D9AD6C28-5210-4FE8-BFEB-0E41D0AD6024}" type="presOf" srcId="{1C73E836-5BDA-4FCB-8544-C7CCDDB0D266}" destId="{C4BE4443-21F9-47ED-A70E-7F18C6F173D8}" srcOrd="0" destOrd="0" presId="urn:microsoft.com/office/officeart/2005/8/layout/vList5"/>
    <dgm:cxn modelId="{5D0CCA28-43DE-4AA6-B6AF-495EB8A7AE49}" srcId="{3985CB57-6061-4DBE-AAF6-52FE1C9319CD}" destId="{D3CFB08E-AB25-447E-8634-8E1368E07FB9}" srcOrd="0" destOrd="0" parTransId="{C849C9F5-FEB5-4941-AD2A-DE324B939595}" sibTransId="{BAF895C8-BB5C-44C9-80FD-384E3F0C95AB}"/>
    <dgm:cxn modelId="{C248162C-B4EA-4323-873A-B95E71E3A2F4}" type="presOf" srcId="{CE8369EC-6300-470C-BFD8-2E4674ECA32F}" destId="{96686E2A-9807-4E52-90F3-AE00D36CDC94}" srcOrd="0" destOrd="2" presId="urn:microsoft.com/office/officeart/2005/8/layout/vList5"/>
    <dgm:cxn modelId="{06C10930-0CAB-45A5-94E9-452189E911CB}" srcId="{2131D5CE-D386-4EA0-BCC2-6915152A9FA0}" destId="{1C73E836-5BDA-4FCB-8544-C7CCDDB0D266}" srcOrd="0" destOrd="0" parTransId="{9C150055-4E55-4C5D-BEE6-4DEA9BE3394D}" sibTransId="{F0E78961-0824-4A30-8CA3-6E13CD25E768}"/>
    <dgm:cxn modelId="{74466E39-4834-4FE0-8B99-065CC8A9D2E7}" type="presOf" srcId="{0F2AEA7E-B626-4F1A-BFD0-BD232716AC16}" destId="{4DDE5003-A91A-489C-83AE-14A2454C1BE9}" srcOrd="0" destOrd="0" presId="urn:microsoft.com/office/officeart/2005/8/layout/vList5"/>
    <dgm:cxn modelId="{961FF964-E8EA-4ECA-9F66-C807EE2FC96F}" srcId="{13A7ED2C-7C4F-4FB2-A4A4-69C7DC23EF92}" destId="{2131D5CE-D386-4EA0-BCC2-6915152A9FA0}" srcOrd="0" destOrd="0" parTransId="{02D1522F-F1DA-4329-BA63-6BACE0521821}" sibTransId="{A84B3554-E05C-43A8-A371-9553AAD441E4}"/>
    <dgm:cxn modelId="{64B22368-ABFE-49CA-9C4B-C7533BFC8904}" type="presOf" srcId="{13A7ED2C-7C4F-4FB2-A4A4-69C7DC23EF92}" destId="{14B70C48-619F-4AC7-ADD9-52F209725A43}" srcOrd="0" destOrd="0" presId="urn:microsoft.com/office/officeart/2005/8/layout/vList5"/>
    <dgm:cxn modelId="{FD1A4D84-61D5-4AD5-A4E9-8088497DB6DB}" type="presOf" srcId="{2131D5CE-D386-4EA0-BCC2-6915152A9FA0}" destId="{28BB59EE-1209-482B-8EBD-88995B8DF22A}" srcOrd="0" destOrd="0" presId="urn:microsoft.com/office/officeart/2005/8/layout/vList5"/>
    <dgm:cxn modelId="{5124CD84-7B1C-4A11-8873-8EFDDC6244C1}" srcId="{2131D5CE-D386-4EA0-BCC2-6915152A9FA0}" destId="{B68E0BEB-508E-44A9-AEBB-3D4C6EE4B467}" srcOrd="2" destOrd="0" parTransId="{AE630EE6-CB76-4E91-B72C-724F15C390BA}" sibTransId="{09723962-FE97-4A02-960F-ACD91FCD135D}"/>
    <dgm:cxn modelId="{2C35D68A-1F69-4E31-A65E-C69B10F301C8}" srcId="{0F2AEA7E-B626-4F1A-BFD0-BD232716AC16}" destId="{8FA3E623-DABE-420F-B1FB-956EE08DB7C3}" srcOrd="1" destOrd="0" parTransId="{2FA6C08E-24AD-4D74-A14F-80009FA39136}" sibTransId="{EF6E97AB-0B20-4743-AC21-65F6570AAFA8}"/>
    <dgm:cxn modelId="{AF6B8D8B-DCE8-4E1D-8612-BF8BBEE01397}" srcId="{0F2AEA7E-B626-4F1A-BFD0-BD232716AC16}" destId="{37B2AC3D-ABC5-4EAB-BEB8-D0AD53336EE1}" srcOrd="2" destOrd="0" parTransId="{298A933B-F4D2-4582-A1BC-7809A188422D}" sibTransId="{F63E58BA-E4E2-4632-999E-BEB14663E81E}"/>
    <dgm:cxn modelId="{1A99188C-73ED-4050-A874-7F725F3ADC6D}" srcId="{0F2AEA7E-B626-4F1A-BFD0-BD232716AC16}" destId="{2B21E0EF-B65B-4E1E-ACA5-F8DD1B382D40}" srcOrd="0" destOrd="0" parTransId="{BDA4F666-49FD-4C5D-9230-3AAFEC5E74F3}" sibTransId="{5610A2F3-FDB7-4BD5-9D68-998AA032B5D1}"/>
    <dgm:cxn modelId="{75E2178D-7215-4AC1-9D5F-392CE12E9A6D}" type="presOf" srcId="{72670736-B8B6-4F15-8931-0644E46426B4}" destId="{96686E2A-9807-4E52-90F3-AE00D36CDC94}" srcOrd="0" destOrd="1" presId="urn:microsoft.com/office/officeart/2005/8/layout/vList5"/>
    <dgm:cxn modelId="{2C8A33A5-998B-423C-AD24-DD02B351D5BA}" srcId="{13A7ED2C-7C4F-4FB2-A4A4-69C7DC23EF92}" destId="{3985CB57-6061-4DBE-AAF6-52FE1C9319CD}" srcOrd="2" destOrd="0" parTransId="{18856EC5-3CEF-4C3F-8F1C-7D6BDA859E18}" sibTransId="{C1667BD4-2473-4245-B790-08675A0DCE2B}"/>
    <dgm:cxn modelId="{66C551AA-BA97-484F-A8F8-AA3BA0A58685}" type="presOf" srcId="{2B21E0EF-B65B-4E1E-ACA5-F8DD1B382D40}" destId="{93369ABC-DA30-4ADF-95CA-22E6B0AA26E0}" srcOrd="0" destOrd="0" presId="urn:microsoft.com/office/officeart/2005/8/layout/vList5"/>
    <dgm:cxn modelId="{5DD418B2-D4DD-454E-8817-71A31C92B199}" srcId="{3985CB57-6061-4DBE-AAF6-52FE1C9319CD}" destId="{72670736-B8B6-4F15-8931-0644E46426B4}" srcOrd="1" destOrd="0" parTransId="{F13A7333-2029-4FAA-A348-0C3AFC2158D3}" sibTransId="{29908B7D-E523-43A2-9E11-F8F0933CA26D}"/>
    <dgm:cxn modelId="{66431BBE-0B53-41B3-B3D8-43FF2429E774}" type="presOf" srcId="{8FA3E623-DABE-420F-B1FB-956EE08DB7C3}" destId="{93369ABC-DA30-4ADF-95CA-22E6B0AA26E0}" srcOrd="0" destOrd="1" presId="urn:microsoft.com/office/officeart/2005/8/layout/vList5"/>
    <dgm:cxn modelId="{2009E5C6-66A9-4551-BA21-714F7962290D}" type="presOf" srcId="{57E5F0B4-0D2E-406A-B72E-9F24EED5A160}" destId="{C4BE4443-21F9-47ED-A70E-7F18C6F173D8}" srcOrd="0" destOrd="1" presId="urn:microsoft.com/office/officeart/2005/8/layout/vList5"/>
    <dgm:cxn modelId="{6BFEF4CA-CABF-4BA2-A8D8-95A9CF5103D6}" type="presOf" srcId="{3985CB57-6061-4DBE-AAF6-52FE1C9319CD}" destId="{7A719B94-7ED4-4209-8723-0AC1B04FDF8D}" srcOrd="0" destOrd="0" presId="urn:microsoft.com/office/officeart/2005/8/layout/vList5"/>
    <dgm:cxn modelId="{C76D18CF-66E1-45C8-8E9D-630B3BA2EFD4}" srcId="{13A7ED2C-7C4F-4FB2-A4A4-69C7DC23EF92}" destId="{0F2AEA7E-B626-4F1A-BFD0-BD232716AC16}" srcOrd="1" destOrd="0" parTransId="{6BD7A2F0-18AC-46DB-B0BB-DEC11C4A4391}" sibTransId="{BA46A041-42D8-48A3-AB69-D6B34E6C1B89}"/>
    <dgm:cxn modelId="{B29803E4-C8EE-450B-9418-3A13FD14865D}" type="presOf" srcId="{D3CFB08E-AB25-447E-8634-8E1368E07FB9}" destId="{96686E2A-9807-4E52-90F3-AE00D36CDC94}" srcOrd="0" destOrd="0" presId="urn:microsoft.com/office/officeart/2005/8/layout/vList5"/>
    <dgm:cxn modelId="{6E253CFC-1316-4754-B667-EAD0B89A8F06}" srcId="{2131D5CE-D386-4EA0-BCC2-6915152A9FA0}" destId="{57E5F0B4-0D2E-406A-B72E-9F24EED5A160}" srcOrd="1" destOrd="0" parTransId="{4A8709BB-437A-402C-A4C6-F854F37C3123}" sibTransId="{009D10FD-0CCD-40AD-AED8-38C17FC0231D}"/>
    <dgm:cxn modelId="{3EF324CF-0EF6-46B9-AECB-FB3A90A59803}" type="presParOf" srcId="{14B70C48-619F-4AC7-ADD9-52F209725A43}" destId="{79DF4115-999B-4842-BDD1-38E1F4D9FDFE}" srcOrd="0" destOrd="0" presId="urn:microsoft.com/office/officeart/2005/8/layout/vList5"/>
    <dgm:cxn modelId="{69A01038-FA42-4ED9-96D2-CC5FEEA0E9D2}" type="presParOf" srcId="{79DF4115-999B-4842-BDD1-38E1F4D9FDFE}" destId="{28BB59EE-1209-482B-8EBD-88995B8DF22A}" srcOrd="0" destOrd="0" presId="urn:microsoft.com/office/officeart/2005/8/layout/vList5"/>
    <dgm:cxn modelId="{320DDF18-7C83-4ED7-9EFB-0140CC9DE2B1}" type="presParOf" srcId="{79DF4115-999B-4842-BDD1-38E1F4D9FDFE}" destId="{C4BE4443-21F9-47ED-A70E-7F18C6F173D8}" srcOrd="1" destOrd="0" presId="urn:microsoft.com/office/officeart/2005/8/layout/vList5"/>
    <dgm:cxn modelId="{E2B76381-D71E-4946-A245-A1DCCCFE3AE3}" type="presParOf" srcId="{14B70C48-619F-4AC7-ADD9-52F209725A43}" destId="{CAA58E2C-9E16-45D1-B0B2-59641FB4733A}" srcOrd="1" destOrd="0" presId="urn:microsoft.com/office/officeart/2005/8/layout/vList5"/>
    <dgm:cxn modelId="{F31D6125-4370-46E0-88FF-B5381B3A7B2D}" type="presParOf" srcId="{14B70C48-619F-4AC7-ADD9-52F209725A43}" destId="{ABB7839B-A617-4FB7-B79A-FD0E3DC8191A}" srcOrd="2" destOrd="0" presId="urn:microsoft.com/office/officeart/2005/8/layout/vList5"/>
    <dgm:cxn modelId="{E80A5635-6968-403D-BBDA-A2BC5DB19E72}" type="presParOf" srcId="{ABB7839B-A617-4FB7-B79A-FD0E3DC8191A}" destId="{4DDE5003-A91A-489C-83AE-14A2454C1BE9}" srcOrd="0" destOrd="0" presId="urn:microsoft.com/office/officeart/2005/8/layout/vList5"/>
    <dgm:cxn modelId="{663F8778-C9E6-431A-AA6A-535F188656A7}" type="presParOf" srcId="{ABB7839B-A617-4FB7-B79A-FD0E3DC8191A}" destId="{93369ABC-DA30-4ADF-95CA-22E6B0AA26E0}" srcOrd="1" destOrd="0" presId="urn:microsoft.com/office/officeart/2005/8/layout/vList5"/>
    <dgm:cxn modelId="{7C56E0BB-BA34-4F89-A7E7-2E7F4CA879E0}" type="presParOf" srcId="{14B70C48-619F-4AC7-ADD9-52F209725A43}" destId="{33DB0D60-14F7-4E43-9B40-7DC59386B08B}" srcOrd="3" destOrd="0" presId="urn:microsoft.com/office/officeart/2005/8/layout/vList5"/>
    <dgm:cxn modelId="{F0A6E6C2-414B-4A86-8D77-9EBACCD5B307}" type="presParOf" srcId="{14B70C48-619F-4AC7-ADD9-52F209725A43}" destId="{CFB5589C-5C90-4320-9BC5-85BF88D4A0F8}" srcOrd="4" destOrd="0" presId="urn:microsoft.com/office/officeart/2005/8/layout/vList5"/>
    <dgm:cxn modelId="{A3EFA457-3436-4DC8-BDCF-C03E2906F21A}" type="presParOf" srcId="{CFB5589C-5C90-4320-9BC5-85BF88D4A0F8}" destId="{7A719B94-7ED4-4209-8723-0AC1B04FDF8D}" srcOrd="0" destOrd="0" presId="urn:microsoft.com/office/officeart/2005/8/layout/vList5"/>
    <dgm:cxn modelId="{23434F41-7D18-4C8A-BB55-7E0776FBEA7B}" type="presParOf" srcId="{CFB5589C-5C90-4320-9BC5-85BF88D4A0F8}" destId="{96686E2A-9807-4E52-90F3-AE00D36CDC94}" srcOrd="1" destOrd="0" presId="urn:microsoft.com/office/officeart/2005/8/layout/vList5"/>
  </dgm:cxnLst>
  <dgm:bg>
    <a:effectLst>
      <a:glow rad="228600">
        <a:schemeClr val="accent1">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A7ED2C-7C4F-4FB2-A4A4-69C7DC23EF9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2131D5CE-D386-4EA0-BCC2-6915152A9FA0}">
      <dgm:prSet phldrT="[Text]" custT="1"/>
      <dgm:spPr>
        <a:solidFill>
          <a:schemeClr val="accent2">
            <a:lumMod val="20000"/>
            <a:lumOff val="80000"/>
          </a:schemeClr>
        </a:solidFill>
      </dgm:spPr>
      <dgm:t>
        <a:bodyPr/>
        <a:lstStyle/>
        <a:p>
          <a:r>
            <a:rPr lang="en-GB" sz="2000" dirty="0">
              <a:solidFill>
                <a:schemeClr val="tx1"/>
              </a:solidFill>
            </a:rPr>
            <a:t>R5+</a:t>
          </a:r>
        </a:p>
        <a:p>
          <a:r>
            <a:rPr lang="en-GB" sz="1600" dirty="0">
              <a:solidFill>
                <a:schemeClr val="tx1"/>
              </a:solidFill>
            </a:rPr>
            <a:t>Ready in the longer term</a:t>
          </a:r>
        </a:p>
      </dgm:t>
    </dgm:pt>
    <dgm:pt modelId="{02D1522F-F1DA-4329-BA63-6BACE0521821}" type="parTrans" cxnId="{961FF964-E8EA-4ECA-9F66-C807EE2FC96F}">
      <dgm:prSet/>
      <dgm:spPr/>
      <dgm:t>
        <a:bodyPr/>
        <a:lstStyle/>
        <a:p>
          <a:endParaRPr lang="en-GB"/>
        </a:p>
      </dgm:t>
    </dgm:pt>
    <dgm:pt modelId="{A84B3554-E05C-43A8-A371-9553AAD441E4}" type="sibTrans" cxnId="{961FF964-E8EA-4ECA-9F66-C807EE2FC96F}">
      <dgm:prSet/>
      <dgm:spPr/>
      <dgm:t>
        <a:bodyPr/>
        <a:lstStyle/>
        <a:p>
          <a:endParaRPr lang="en-GB"/>
        </a:p>
      </dgm:t>
    </dgm:pt>
    <dgm:pt modelId="{1C73E836-5BDA-4FCB-8544-C7CCDDB0D266}">
      <dgm:prSet phldrT="[Text]" custT="1"/>
      <dgm:spPr>
        <a:solidFill>
          <a:schemeClr val="bg1">
            <a:lumMod val="85000"/>
            <a:alpha val="90000"/>
          </a:schemeClr>
        </a:solidFill>
      </dgm:spPr>
      <dgm:t>
        <a:bodyPr/>
        <a:lstStyle/>
        <a:p>
          <a:pPr algn="l"/>
          <a:r>
            <a:rPr lang="en-GB" sz="1200" dirty="0"/>
            <a:t>Individual</a:t>
          </a:r>
          <a:r>
            <a:rPr lang="en-GB" sz="1200" baseline="0" dirty="0"/>
            <a:t> is believed to have potential to fulfil this role in the longer term</a:t>
          </a:r>
          <a:endParaRPr lang="en-GB" sz="1200" dirty="0"/>
        </a:p>
      </dgm:t>
    </dgm:pt>
    <dgm:pt modelId="{9C150055-4E55-4C5D-BEE6-4DEA9BE3394D}" type="parTrans" cxnId="{06C10930-0CAB-45A5-94E9-452189E911CB}">
      <dgm:prSet/>
      <dgm:spPr/>
      <dgm:t>
        <a:bodyPr/>
        <a:lstStyle/>
        <a:p>
          <a:endParaRPr lang="en-GB"/>
        </a:p>
      </dgm:t>
    </dgm:pt>
    <dgm:pt modelId="{F0E78961-0824-4A30-8CA3-6E13CD25E768}" type="sibTrans" cxnId="{06C10930-0CAB-45A5-94E9-452189E911CB}">
      <dgm:prSet/>
      <dgm:spPr/>
      <dgm:t>
        <a:bodyPr/>
        <a:lstStyle/>
        <a:p>
          <a:endParaRPr lang="en-GB"/>
        </a:p>
      </dgm:t>
    </dgm:pt>
    <dgm:pt modelId="{FDC03922-D8CE-4767-9973-E88920BA8349}">
      <dgm:prSet custT="1"/>
      <dgm:spPr>
        <a:solidFill>
          <a:schemeClr val="bg1">
            <a:lumMod val="85000"/>
            <a:alpha val="90000"/>
          </a:schemeClr>
        </a:solidFill>
      </dgm:spPr>
      <dgm:t>
        <a:bodyPr/>
        <a:lstStyle/>
        <a:p>
          <a:pPr algn="l"/>
          <a:r>
            <a:rPr lang="en-GB" sz="1200" baseline="0" dirty="0"/>
            <a:t>Likely to have several significant development gaps at this time</a:t>
          </a:r>
          <a:endParaRPr lang="en-GB" sz="1200" dirty="0"/>
        </a:p>
      </dgm:t>
    </dgm:pt>
    <dgm:pt modelId="{E9707AB3-4B6E-4863-A5AE-6CFC4F76881D}" type="parTrans" cxnId="{C78A5401-1D13-402F-955C-54A5F0AF9DB0}">
      <dgm:prSet/>
      <dgm:spPr/>
      <dgm:t>
        <a:bodyPr/>
        <a:lstStyle/>
        <a:p>
          <a:endParaRPr lang="en-GB"/>
        </a:p>
      </dgm:t>
    </dgm:pt>
    <dgm:pt modelId="{DB5BA0CC-4BDB-4336-966A-758D7F615FAD}" type="sibTrans" cxnId="{C78A5401-1D13-402F-955C-54A5F0AF9DB0}">
      <dgm:prSet/>
      <dgm:spPr/>
      <dgm:t>
        <a:bodyPr/>
        <a:lstStyle/>
        <a:p>
          <a:endParaRPr lang="en-GB"/>
        </a:p>
      </dgm:t>
    </dgm:pt>
    <dgm:pt modelId="{52ED9D9E-AD51-429B-A343-8AA4348A0DC7}">
      <dgm:prSet custT="1"/>
      <dgm:spPr>
        <a:solidFill>
          <a:schemeClr val="bg1">
            <a:lumMod val="85000"/>
            <a:alpha val="90000"/>
          </a:schemeClr>
        </a:solidFill>
      </dgm:spPr>
      <dgm:t>
        <a:bodyPr/>
        <a:lstStyle/>
        <a:p>
          <a:pPr algn="l"/>
          <a:r>
            <a:rPr lang="en-GB" sz="1200" baseline="0" dirty="0"/>
            <a:t>Likely to require 2+ further role rotations / experiences, in order to close identified development gaps</a:t>
          </a:r>
          <a:endParaRPr lang="en-GB" sz="1200" dirty="0">
            <a:latin typeface="Calibri" panose="020F0502020204030204" pitchFamily="34" charset="0"/>
          </a:endParaRPr>
        </a:p>
      </dgm:t>
    </dgm:pt>
    <dgm:pt modelId="{2006934E-B6BB-40E2-BA3E-80133B9650C5}" type="parTrans" cxnId="{910A3F31-60EA-4485-8F08-BC455DF76E49}">
      <dgm:prSet/>
      <dgm:spPr/>
      <dgm:t>
        <a:bodyPr/>
        <a:lstStyle/>
        <a:p>
          <a:endParaRPr lang="en-GB"/>
        </a:p>
      </dgm:t>
    </dgm:pt>
    <dgm:pt modelId="{47BF8097-67CA-457C-9F58-DE4DE5C59827}" type="sibTrans" cxnId="{910A3F31-60EA-4485-8F08-BC455DF76E49}">
      <dgm:prSet/>
      <dgm:spPr/>
      <dgm:t>
        <a:bodyPr/>
        <a:lstStyle/>
        <a:p>
          <a:endParaRPr lang="en-GB"/>
        </a:p>
      </dgm:t>
    </dgm:pt>
    <dgm:pt modelId="{14B70C48-619F-4AC7-ADD9-52F209725A43}" type="pres">
      <dgm:prSet presAssocID="{13A7ED2C-7C4F-4FB2-A4A4-69C7DC23EF92}" presName="Name0" presStyleCnt="0">
        <dgm:presLayoutVars>
          <dgm:dir/>
          <dgm:animLvl val="lvl"/>
          <dgm:resizeHandles val="exact"/>
        </dgm:presLayoutVars>
      </dgm:prSet>
      <dgm:spPr/>
    </dgm:pt>
    <dgm:pt modelId="{79DF4115-999B-4842-BDD1-38E1F4D9FDFE}" type="pres">
      <dgm:prSet presAssocID="{2131D5CE-D386-4EA0-BCC2-6915152A9FA0}" presName="linNode" presStyleCnt="0"/>
      <dgm:spPr/>
    </dgm:pt>
    <dgm:pt modelId="{28BB59EE-1209-482B-8EBD-88995B8DF22A}" type="pres">
      <dgm:prSet presAssocID="{2131D5CE-D386-4EA0-BCC2-6915152A9FA0}" presName="parentText" presStyleLbl="node1" presStyleIdx="0" presStyleCnt="1" custScaleX="59278" custScaleY="88889" custLinFactNeighborX="440" custLinFactNeighborY="4528">
        <dgm:presLayoutVars>
          <dgm:chMax val="1"/>
          <dgm:bulletEnabled val="1"/>
        </dgm:presLayoutVars>
      </dgm:prSet>
      <dgm:spPr/>
    </dgm:pt>
    <dgm:pt modelId="{C4BE4443-21F9-47ED-A70E-7F18C6F173D8}" type="pres">
      <dgm:prSet presAssocID="{2131D5CE-D386-4EA0-BCC2-6915152A9FA0}" presName="descendantText" presStyleLbl="alignAccFollowNode1" presStyleIdx="0" presStyleCnt="1" custScaleX="116505" custLinFactNeighborX="456" custLinFactNeighborY="9023">
        <dgm:presLayoutVars>
          <dgm:bulletEnabled val="1"/>
        </dgm:presLayoutVars>
      </dgm:prSet>
      <dgm:spPr/>
    </dgm:pt>
  </dgm:ptLst>
  <dgm:cxnLst>
    <dgm:cxn modelId="{C78A5401-1D13-402F-955C-54A5F0AF9DB0}" srcId="{2131D5CE-D386-4EA0-BCC2-6915152A9FA0}" destId="{FDC03922-D8CE-4767-9973-E88920BA8349}" srcOrd="1" destOrd="0" parTransId="{E9707AB3-4B6E-4863-A5AE-6CFC4F76881D}" sibTransId="{DB5BA0CC-4BDB-4336-966A-758D7F615FAD}"/>
    <dgm:cxn modelId="{18C8D011-1C80-4353-A41A-9562512FD5F1}" type="presOf" srcId="{13A7ED2C-7C4F-4FB2-A4A4-69C7DC23EF92}" destId="{14B70C48-619F-4AC7-ADD9-52F209725A43}" srcOrd="0" destOrd="0" presId="urn:microsoft.com/office/officeart/2005/8/layout/vList5"/>
    <dgm:cxn modelId="{06C10930-0CAB-45A5-94E9-452189E911CB}" srcId="{2131D5CE-D386-4EA0-BCC2-6915152A9FA0}" destId="{1C73E836-5BDA-4FCB-8544-C7CCDDB0D266}" srcOrd="0" destOrd="0" parTransId="{9C150055-4E55-4C5D-BEE6-4DEA9BE3394D}" sibTransId="{F0E78961-0824-4A30-8CA3-6E13CD25E768}"/>
    <dgm:cxn modelId="{910A3F31-60EA-4485-8F08-BC455DF76E49}" srcId="{2131D5CE-D386-4EA0-BCC2-6915152A9FA0}" destId="{52ED9D9E-AD51-429B-A343-8AA4348A0DC7}" srcOrd="2" destOrd="0" parTransId="{2006934E-B6BB-40E2-BA3E-80133B9650C5}" sibTransId="{47BF8097-67CA-457C-9F58-DE4DE5C59827}"/>
    <dgm:cxn modelId="{E47C145C-B66D-4AEF-BAB5-5016936B36E8}" type="presOf" srcId="{1C73E836-5BDA-4FCB-8544-C7CCDDB0D266}" destId="{C4BE4443-21F9-47ED-A70E-7F18C6F173D8}" srcOrd="0" destOrd="0" presId="urn:microsoft.com/office/officeart/2005/8/layout/vList5"/>
    <dgm:cxn modelId="{961FF964-E8EA-4ECA-9F66-C807EE2FC96F}" srcId="{13A7ED2C-7C4F-4FB2-A4A4-69C7DC23EF92}" destId="{2131D5CE-D386-4EA0-BCC2-6915152A9FA0}" srcOrd="0" destOrd="0" parTransId="{02D1522F-F1DA-4329-BA63-6BACE0521821}" sibTransId="{A84B3554-E05C-43A8-A371-9553AAD441E4}"/>
    <dgm:cxn modelId="{31E0E4AC-E528-412A-8303-DAE4A8B8B0C1}" type="presOf" srcId="{2131D5CE-D386-4EA0-BCC2-6915152A9FA0}" destId="{28BB59EE-1209-482B-8EBD-88995B8DF22A}" srcOrd="0" destOrd="0" presId="urn:microsoft.com/office/officeart/2005/8/layout/vList5"/>
    <dgm:cxn modelId="{004F14CF-CB9B-472C-BE6C-E2624491A9CA}" type="presOf" srcId="{52ED9D9E-AD51-429B-A343-8AA4348A0DC7}" destId="{C4BE4443-21F9-47ED-A70E-7F18C6F173D8}" srcOrd="0" destOrd="2" presId="urn:microsoft.com/office/officeart/2005/8/layout/vList5"/>
    <dgm:cxn modelId="{A6E23FEF-BE85-405F-BEFF-43CB03474CEE}" type="presOf" srcId="{FDC03922-D8CE-4767-9973-E88920BA8349}" destId="{C4BE4443-21F9-47ED-A70E-7F18C6F173D8}" srcOrd="0" destOrd="1" presId="urn:microsoft.com/office/officeart/2005/8/layout/vList5"/>
    <dgm:cxn modelId="{FFD91DA4-E6CC-4BEC-80F3-AB17E38B24BD}" type="presParOf" srcId="{14B70C48-619F-4AC7-ADD9-52F209725A43}" destId="{79DF4115-999B-4842-BDD1-38E1F4D9FDFE}" srcOrd="0" destOrd="0" presId="urn:microsoft.com/office/officeart/2005/8/layout/vList5"/>
    <dgm:cxn modelId="{757373E6-D8A0-4E6F-B1E8-8F82DBA0B847}" type="presParOf" srcId="{79DF4115-999B-4842-BDD1-38E1F4D9FDFE}" destId="{28BB59EE-1209-482B-8EBD-88995B8DF22A}" srcOrd="0" destOrd="0" presId="urn:microsoft.com/office/officeart/2005/8/layout/vList5"/>
    <dgm:cxn modelId="{EE2EB249-ED4E-4988-90F4-7F249CF14D93}" type="presParOf" srcId="{79DF4115-999B-4842-BDD1-38E1F4D9FDFE}" destId="{C4BE4443-21F9-47ED-A70E-7F18C6F173D8}"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64E1D-A754-4ECA-87B2-50C1EC82B6BE}">
      <dsp:nvSpPr>
        <dsp:cNvPr id="0" name=""/>
        <dsp:cNvSpPr/>
      </dsp:nvSpPr>
      <dsp:spPr>
        <a:xfrm>
          <a:off x="678855" y="0"/>
          <a:ext cx="7693692" cy="24122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E02DE-2D7C-44B6-8A8C-E441A3C1C132}">
      <dsp:nvSpPr>
        <dsp:cNvPr id="0" name=""/>
        <dsp:cNvSpPr/>
      </dsp:nvSpPr>
      <dsp:spPr>
        <a:xfrm>
          <a:off x="773" y="734819"/>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Communication and planning</a:t>
          </a:r>
        </a:p>
      </dsp:txBody>
      <dsp:txXfrm>
        <a:off x="47875" y="781921"/>
        <a:ext cx="1145502" cy="870682"/>
      </dsp:txXfrm>
    </dsp:sp>
    <dsp:sp modelId="{03BFA4C7-CBFC-482A-92DF-613A820DB562}">
      <dsp:nvSpPr>
        <dsp:cNvPr id="0" name=""/>
        <dsp:cNvSpPr/>
      </dsp:nvSpPr>
      <dsp:spPr>
        <a:xfrm>
          <a:off x="1302465" y="723665"/>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Line Manager Training  and </a:t>
          </a:r>
          <a:r>
            <a:rPr lang="en-GB" sz="1200" kern="1200" dirty="0" err="1"/>
            <a:t>Prework</a:t>
          </a:r>
          <a:endParaRPr lang="en-GB" sz="1200" kern="1200" dirty="0"/>
        </a:p>
      </dsp:txBody>
      <dsp:txXfrm>
        <a:off x="1349567" y="770767"/>
        <a:ext cx="1145502" cy="870682"/>
      </dsp:txXfrm>
    </dsp:sp>
    <dsp:sp modelId="{A4824E90-5971-437F-AF32-E4A4784A7ABB}">
      <dsp:nvSpPr>
        <dsp:cNvPr id="0" name=""/>
        <dsp:cNvSpPr/>
      </dsp:nvSpPr>
      <dsp:spPr>
        <a:xfrm>
          <a:off x="2604156" y="723665"/>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Check data and gather insights</a:t>
          </a:r>
        </a:p>
      </dsp:txBody>
      <dsp:txXfrm>
        <a:off x="2651258" y="770767"/>
        <a:ext cx="1145502" cy="870682"/>
      </dsp:txXfrm>
    </dsp:sp>
    <dsp:sp modelId="{B9A30A0E-9E3A-4D83-B9B0-FA3E9730D3DF}">
      <dsp:nvSpPr>
        <dsp:cNvPr id="0" name=""/>
        <dsp:cNvSpPr/>
      </dsp:nvSpPr>
      <dsp:spPr>
        <a:xfrm>
          <a:off x="3905848" y="723665"/>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Lead Talent Review sessions</a:t>
          </a:r>
        </a:p>
      </dsp:txBody>
      <dsp:txXfrm>
        <a:off x="3952950" y="770767"/>
        <a:ext cx="1145502" cy="870682"/>
      </dsp:txXfrm>
    </dsp:sp>
    <dsp:sp modelId="{2341B51F-409D-4302-9457-FA72975DDF21}">
      <dsp:nvSpPr>
        <dsp:cNvPr id="0" name=""/>
        <dsp:cNvSpPr/>
      </dsp:nvSpPr>
      <dsp:spPr>
        <a:xfrm>
          <a:off x="5207539" y="723665"/>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Update Workday </a:t>
          </a:r>
        </a:p>
      </dsp:txBody>
      <dsp:txXfrm>
        <a:off x="5254641" y="770767"/>
        <a:ext cx="1145502" cy="870682"/>
      </dsp:txXfrm>
    </dsp:sp>
    <dsp:sp modelId="{3BD96AE9-160F-44B4-96E9-D50B353573D5}">
      <dsp:nvSpPr>
        <dsp:cNvPr id="0" name=""/>
        <dsp:cNvSpPr/>
      </dsp:nvSpPr>
      <dsp:spPr>
        <a:xfrm>
          <a:off x="6509231" y="723665"/>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Review total talent picture </a:t>
          </a:r>
        </a:p>
      </dsp:txBody>
      <dsp:txXfrm>
        <a:off x="6556333" y="770767"/>
        <a:ext cx="1145502" cy="870682"/>
      </dsp:txXfrm>
    </dsp:sp>
    <dsp:sp modelId="{3C768BAF-1275-4CE4-A8C7-48595A51D2F6}">
      <dsp:nvSpPr>
        <dsp:cNvPr id="0" name=""/>
        <dsp:cNvSpPr/>
      </dsp:nvSpPr>
      <dsp:spPr>
        <a:xfrm>
          <a:off x="7810923" y="723665"/>
          <a:ext cx="1239706" cy="964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Ensure employee feedback and follow through</a:t>
          </a:r>
        </a:p>
      </dsp:txBody>
      <dsp:txXfrm>
        <a:off x="7858025" y="770767"/>
        <a:ext cx="1145502" cy="870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D504D-8323-4E4B-9C71-91A5E60F29B6}">
      <dsp:nvSpPr>
        <dsp:cNvPr id="0" name=""/>
        <dsp:cNvSpPr/>
      </dsp:nvSpPr>
      <dsp:spPr>
        <a:xfrm>
          <a:off x="1000" y="0"/>
          <a:ext cx="2600382" cy="3678471"/>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bg1"/>
              </a:solidFill>
              <a:cs typeface="Arial" pitchFamily="34" charset="0"/>
            </a:rPr>
            <a:t>We express potential by matching people into succession pools </a:t>
          </a:r>
        </a:p>
      </dsp:txBody>
      <dsp:txXfrm>
        <a:off x="1000" y="0"/>
        <a:ext cx="2600382" cy="1103541"/>
      </dsp:txXfrm>
    </dsp:sp>
    <dsp:sp modelId="{D57F2B06-0D04-4EF9-9132-D59FFDAE16B7}">
      <dsp:nvSpPr>
        <dsp:cNvPr id="0" name=""/>
        <dsp:cNvSpPr/>
      </dsp:nvSpPr>
      <dsp:spPr>
        <a:xfrm>
          <a:off x="103007" y="1103855"/>
          <a:ext cx="2396367" cy="722672"/>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cs typeface="Arial" pitchFamily="34" charset="0"/>
            </a:rPr>
            <a:t>Putting an  individual into a succession pool means we can see them doing that kind of role at some point in the future</a:t>
          </a:r>
          <a:endParaRPr lang="en-GB" sz="1100" kern="1200" dirty="0">
            <a:solidFill>
              <a:schemeClr val="tx1"/>
            </a:solidFill>
          </a:endParaRPr>
        </a:p>
      </dsp:txBody>
      <dsp:txXfrm>
        <a:off x="124173" y="1125021"/>
        <a:ext cx="2354035" cy="680340"/>
      </dsp:txXfrm>
    </dsp:sp>
    <dsp:sp modelId="{9A43514E-A93D-4649-BF6F-6B04B9D50858}">
      <dsp:nvSpPr>
        <dsp:cNvPr id="0" name=""/>
        <dsp:cNvSpPr/>
      </dsp:nvSpPr>
      <dsp:spPr>
        <a:xfrm>
          <a:off x="103007" y="1937708"/>
          <a:ext cx="2396367" cy="722672"/>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cs typeface="Arial" pitchFamily="34" charset="0"/>
            </a:rPr>
            <a:t>We apply a readiness rating - </a:t>
          </a:r>
          <a:r>
            <a:rPr lang="en-US" sz="1100" b="0" kern="1200" dirty="0">
              <a:solidFill>
                <a:schemeClr val="tx1"/>
              </a:solidFill>
              <a:cs typeface="Arial" pitchFamily="34" charset="0"/>
            </a:rPr>
            <a:t>RN– 1, R2, R3-4 or R5+ </a:t>
          </a:r>
          <a:endParaRPr lang="en-GB" sz="1100" b="0" kern="1200" dirty="0">
            <a:solidFill>
              <a:schemeClr val="tx1"/>
            </a:solidFill>
          </a:endParaRPr>
        </a:p>
      </dsp:txBody>
      <dsp:txXfrm>
        <a:off x="124173" y="1958874"/>
        <a:ext cx="2354035" cy="680340"/>
      </dsp:txXfrm>
    </dsp:sp>
    <dsp:sp modelId="{8B3DAFC7-E354-4F42-92D4-2B2240547245}">
      <dsp:nvSpPr>
        <dsp:cNvPr id="0" name=""/>
        <dsp:cNvSpPr/>
      </dsp:nvSpPr>
      <dsp:spPr>
        <a:xfrm>
          <a:off x="103007" y="2735935"/>
          <a:ext cx="2396367" cy="722672"/>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cs typeface="Arial" pitchFamily="34" charset="0"/>
            </a:rPr>
            <a:t>It includes people who need this kind of experience to grow and strengthen our talent pipeline</a:t>
          </a:r>
        </a:p>
      </dsp:txBody>
      <dsp:txXfrm>
        <a:off x="124173" y="2757101"/>
        <a:ext cx="2354035" cy="680340"/>
      </dsp:txXfrm>
    </dsp:sp>
    <dsp:sp modelId="{A448F19D-E3AB-418E-AC17-A19EDE4F6D85}">
      <dsp:nvSpPr>
        <dsp:cNvPr id="0" name=""/>
        <dsp:cNvSpPr/>
      </dsp:nvSpPr>
      <dsp:spPr>
        <a:xfrm>
          <a:off x="2782759" y="0"/>
          <a:ext cx="2600382" cy="3678471"/>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bg1"/>
              </a:solidFill>
              <a:latin typeface="+mn-lt"/>
              <a:cs typeface="Arial" pitchFamily="34" charset="0"/>
            </a:rPr>
            <a:t>This approach allows us to:</a:t>
          </a:r>
          <a:endParaRPr lang="en-GB" sz="1800" b="1" i="1" kern="1200" dirty="0">
            <a:solidFill>
              <a:schemeClr val="bg1"/>
            </a:solidFill>
          </a:endParaRPr>
        </a:p>
      </dsp:txBody>
      <dsp:txXfrm>
        <a:off x="2782759" y="0"/>
        <a:ext cx="2600382" cy="1103541"/>
      </dsp:txXfrm>
    </dsp:sp>
    <dsp:sp modelId="{F874BB9D-9B9C-4538-B920-E63B5BDD3240}">
      <dsp:nvSpPr>
        <dsp:cNvPr id="0" name=""/>
        <dsp:cNvSpPr/>
      </dsp:nvSpPr>
      <dsp:spPr>
        <a:xfrm>
          <a:off x="2898419" y="1103855"/>
          <a:ext cx="2396367" cy="722672"/>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cs typeface="Arial" pitchFamily="34" charset="0"/>
            </a:rPr>
            <a:t>Work out whether we will have the talent we need for specific types of roles in the future</a:t>
          </a:r>
          <a:endParaRPr lang="en-GB" sz="1200" kern="1200" dirty="0">
            <a:solidFill>
              <a:schemeClr val="tx1"/>
            </a:solidFill>
          </a:endParaRPr>
        </a:p>
      </dsp:txBody>
      <dsp:txXfrm>
        <a:off x="2919585" y="1125021"/>
        <a:ext cx="2354035" cy="680340"/>
      </dsp:txXfrm>
    </dsp:sp>
    <dsp:sp modelId="{896861D3-A913-44FB-87FD-2996297BCB09}">
      <dsp:nvSpPr>
        <dsp:cNvPr id="0" name=""/>
        <dsp:cNvSpPr/>
      </dsp:nvSpPr>
      <dsp:spPr>
        <a:xfrm>
          <a:off x="2898419" y="1937708"/>
          <a:ext cx="2396367" cy="722672"/>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cs typeface="Arial" pitchFamily="34" charset="0"/>
            </a:rPr>
            <a:t>Better plan all the career steps an employee needs to take to fulfill their potential</a:t>
          </a:r>
          <a:endParaRPr lang="en-GB" sz="1200" kern="1200" dirty="0">
            <a:solidFill>
              <a:schemeClr val="tx1"/>
            </a:solidFill>
          </a:endParaRPr>
        </a:p>
      </dsp:txBody>
      <dsp:txXfrm>
        <a:off x="2919585" y="1958874"/>
        <a:ext cx="2354035" cy="680340"/>
      </dsp:txXfrm>
    </dsp:sp>
    <dsp:sp modelId="{12831E1D-0369-4BE9-9D28-B6ABE1AF6681}">
      <dsp:nvSpPr>
        <dsp:cNvPr id="0" name=""/>
        <dsp:cNvSpPr/>
      </dsp:nvSpPr>
      <dsp:spPr>
        <a:xfrm>
          <a:off x="2898419" y="2735935"/>
          <a:ext cx="2396367" cy="722672"/>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cs typeface="Arial" pitchFamily="34" charset="0"/>
            </a:rPr>
            <a:t>Target our hiring to fill future gaps as well as current gaps</a:t>
          </a:r>
        </a:p>
      </dsp:txBody>
      <dsp:txXfrm>
        <a:off x="2919585" y="2757101"/>
        <a:ext cx="2354035" cy="680340"/>
      </dsp:txXfrm>
    </dsp:sp>
    <dsp:sp modelId="{093BF1F0-DC75-4B0B-BD61-7D5BB6EB6BB4}">
      <dsp:nvSpPr>
        <dsp:cNvPr id="0" name=""/>
        <dsp:cNvSpPr/>
      </dsp:nvSpPr>
      <dsp:spPr>
        <a:xfrm>
          <a:off x="5591823" y="0"/>
          <a:ext cx="2600382" cy="3678471"/>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bg1"/>
              </a:solidFill>
              <a:latin typeface="+mn-lt"/>
              <a:cs typeface="Arial" pitchFamily="34" charset="0"/>
            </a:rPr>
            <a:t>Succession pools provide the start point for succession planning</a:t>
          </a:r>
          <a:endParaRPr lang="en-GB" sz="1800" b="1" i="1" kern="1200" dirty="0">
            <a:solidFill>
              <a:schemeClr val="bg1"/>
            </a:solidFill>
          </a:endParaRPr>
        </a:p>
      </dsp:txBody>
      <dsp:txXfrm>
        <a:off x="5591823" y="0"/>
        <a:ext cx="2600382" cy="1103541"/>
      </dsp:txXfrm>
    </dsp:sp>
    <dsp:sp modelId="{47DE40D9-B734-4320-86A7-ECA7F1ECDA41}">
      <dsp:nvSpPr>
        <dsp:cNvPr id="0" name=""/>
        <dsp:cNvSpPr/>
      </dsp:nvSpPr>
      <dsp:spPr>
        <a:xfrm>
          <a:off x="5693830" y="1103695"/>
          <a:ext cx="2396367" cy="1354781"/>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cs typeface="Arial" pitchFamily="34" charset="0"/>
            </a:rPr>
            <a:t>We start succession planning for a specific role by reviewing the full list of people that we believe have the potential to do that type of role in the future</a:t>
          </a:r>
          <a:endParaRPr lang="en-GB" sz="1400" kern="1200">
            <a:solidFill>
              <a:schemeClr val="tx1"/>
            </a:solidFill>
          </a:endParaRPr>
        </a:p>
      </dsp:txBody>
      <dsp:txXfrm>
        <a:off x="5733510" y="1143375"/>
        <a:ext cx="2317007" cy="1275421"/>
      </dsp:txXfrm>
    </dsp:sp>
    <dsp:sp modelId="{351BDE77-197E-4929-B600-9373D18310C0}">
      <dsp:nvSpPr>
        <dsp:cNvPr id="0" name=""/>
        <dsp:cNvSpPr/>
      </dsp:nvSpPr>
      <dsp:spPr>
        <a:xfrm>
          <a:off x="5693830" y="2596598"/>
          <a:ext cx="2396367" cy="897794"/>
        </a:xfrm>
        <a:prstGeom prst="roundRect">
          <a:avLst>
            <a:gd name="adj" fmla="val 10000"/>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cs typeface="Arial" pitchFamily="34" charset="0"/>
            </a:rPr>
            <a:t>Starting with a pool means we avoid the usual suspects syndrome – it is more inclusive </a:t>
          </a:r>
        </a:p>
      </dsp:txBody>
      <dsp:txXfrm>
        <a:off x="5720125" y="2622893"/>
        <a:ext cx="2343777" cy="845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4443-21F9-47ED-A70E-7F18C6F173D8}">
      <dsp:nvSpPr>
        <dsp:cNvPr id="0" name=""/>
        <dsp:cNvSpPr/>
      </dsp:nvSpPr>
      <dsp:spPr>
        <a:xfrm rot="5400000">
          <a:off x="4768240" y="-2457104"/>
          <a:ext cx="785812" cy="5899451"/>
        </a:xfrm>
        <a:prstGeom prst="round2SameRect">
          <a:avLst/>
        </a:prstGeom>
        <a:solidFill>
          <a:schemeClr val="bg1">
            <a:lumMod val="85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GB" sz="1050" kern="1200" dirty="0"/>
            <a:t>L</a:t>
          </a:r>
          <a:r>
            <a:rPr lang="en-GB" sz="1050" kern="1200" baseline="0" dirty="0"/>
            <a:t>ikely to be ready to move into the role should it become available immediately, or within the next 12 months</a:t>
          </a:r>
          <a:endParaRPr lang="en-GB" sz="1050" kern="1200" dirty="0"/>
        </a:p>
        <a:p>
          <a:pPr marL="57150" lvl="1" indent="-57150" algn="l" defTabSz="466725">
            <a:lnSpc>
              <a:spcPct val="90000"/>
            </a:lnSpc>
            <a:spcBef>
              <a:spcPct val="0"/>
            </a:spcBef>
            <a:spcAft>
              <a:spcPct val="15000"/>
            </a:spcAft>
            <a:buChar char="•"/>
          </a:pPr>
          <a:r>
            <a:rPr lang="en-GB" sz="1050" kern="1200" baseline="0" dirty="0"/>
            <a:t>There are few, if any, development gaps which are required to be closed.</a:t>
          </a:r>
        </a:p>
        <a:p>
          <a:pPr marL="57150" lvl="1" indent="-57150" algn="l" defTabSz="466725">
            <a:lnSpc>
              <a:spcPct val="90000"/>
            </a:lnSpc>
            <a:spcBef>
              <a:spcPct val="0"/>
            </a:spcBef>
            <a:spcAft>
              <a:spcPct val="15000"/>
            </a:spcAft>
            <a:buChar char="•"/>
          </a:pPr>
          <a:r>
            <a:rPr lang="en-GB" sz="1050" kern="1200" baseline="0" dirty="0"/>
            <a:t>Any identified development gaps will likely be able to be closed whilst remaining within their current role</a:t>
          </a:r>
          <a:endParaRPr lang="en-GB" sz="1050" kern="1200" baseline="0" dirty="0">
            <a:latin typeface="Calibri" panose="020F0502020204030204" pitchFamily="34" charset="0"/>
          </a:endParaRPr>
        </a:p>
      </dsp:txBody>
      <dsp:txXfrm rot="-5400000">
        <a:off x="2211421" y="138075"/>
        <a:ext cx="5861091" cy="709092"/>
      </dsp:txXfrm>
    </dsp:sp>
    <dsp:sp modelId="{28BB59EE-1209-482B-8EBD-88995B8DF22A}">
      <dsp:nvSpPr>
        <dsp:cNvPr id="0" name=""/>
        <dsp:cNvSpPr/>
      </dsp:nvSpPr>
      <dsp:spPr>
        <a:xfrm>
          <a:off x="426288" y="0"/>
          <a:ext cx="1753300" cy="982265"/>
        </a:xfrm>
        <a:prstGeom prst="roundRect">
          <a:avLst/>
        </a:prstGeom>
        <a:solidFill>
          <a:schemeClr val="accent2">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RN/1</a:t>
          </a:r>
        </a:p>
        <a:p>
          <a:pPr marL="0" lvl="0" indent="0" algn="ctr" defTabSz="800100">
            <a:lnSpc>
              <a:spcPct val="90000"/>
            </a:lnSpc>
            <a:spcBef>
              <a:spcPct val="0"/>
            </a:spcBef>
            <a:spcAft>
              <a:spcPct val="35000"/>
            </a:spcAft>
            <a:buNone/>
          </a:pPr>
          <a:r>
            <a:rPr lang="en-GB" sz="1400" kern="1200" dirty="0">
              <a:solidFill>
                <a:schemeClr val="tx1"/>
              </a:solidFill>
            </a:rPr>
            <a:t>Ready in the immediate/very short term</a:t>
          </a:r>
          <a:endParaRPr lang="en-GB" sz="1600" kern="1200" dirty="0">
            <a:solidFill>
              <a:schemeClr val="tx1"/>
            </a:solidFill>
          </a:endParaRPr>
        </a:p>
      </dsp:txBody>
      <dsp:txXfrm>
        <a:off x="474238" y="47950"/>
        <a:ext cx="1657400" cy="886365"/>
      </dsp:txXfrm>
    </dsp:sp>
    <dsp:sp modelId="{93369ABC-DA30-4ADF-95CA-22E6B0AA26E0}">
      <dsp:nvSpPr>
        <dsp:cNvPr id="0" name=""/>
        <dsp:cNvSpPr/>
      </dsp:nvSpPr>
      <dsp:spPr>
        <a:xfrm rot="5400000">
          <a:off x="4700242" y="-1409343"/>
          <a:ext cx="967272" cy="5866687"/>
        </a:xfrm>
        <a:prstGeom prst="round2SameRect">
          <a:avLst/>
        </a:prstGeom>
        <a:solidFill>
          <a:schemeClr val="bg1">
            <a:lumMod val="85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GB" sz="1050" kern="1200" dirty="0"/>
            <a:t>L</a:t>
          </a:r>
          <a:r>
            <a:rPr lang="en-GB" sz="1050" kern="1200" baseline="0" dirty="0"/>
            <a:t>ikely to be ready to move into the role should it become available within the next 2 years</a:t>
          </a:r>
          <a:endParaRPr lang="en-GB" sz="1050" kern="1200" dirty="0"/>
        </a:p>
        <a:p>
          <a:pPr marL="57150" lvl="1" indent="-57150" algn="l" defTabSz="466725" rtl="0">
            <a:lnSpc>
              <a:spcPct val="90000"/>
            </a:lnSpc>
            <a:spcBef>
              <a:spcPct val="0"/>
            </a:spcBef>
            <a:spcAft>
              <a:spcPct val="15000"/>
            </a:spcAft>
            <a:buChar char="•"/>
          </a:pPr>
          <a:r>
            <a:rPr lang="en-GB" sz="1050" kern="1200" dirty="0"/>
            <a:t>The individual</a:t>
          </a:r>
          <a:r>
            <a:rPr lang="en-GB" sz="1050" kern="1200" baseline="0" dirty="0"/>
            <a:t> has some development gaps which must be addressed in order to be ready to move into this role</a:t>
          </a:r>
        </a:p>
        <a:p>
          <a:pPr marL="57150" lvl="1" indent="-57150" algn="l" defTabSz="466725">
            <a:lnSpc>
              <a:spcPct val="90000"/>
            </a:lnSpc>
            <a:spcBef>
              <a:spcPct val="0"/>
            </a:spcBef>
            <a:spcAft>
              <a:spcPct val="15000"/>
            </a:spcAft>
            <a:buChar char="•"/>
          </a:pPr>
          <a:r>
            <a:rPr lang="en-GB" sz="1050" kern="1200" baseline="0" dirty="0"/>
            <a:t>Another role rotation may be required in order to close development gaps or obtain a different experience, before they will be ready to move into this role </a:t>
          </a:r>
          <a:r>
            <a:rPr lang="en-GB" sz="1050" u="sng" kern="1200" baseline="0" dirty="0"/>
            <a:t>OR</a:t>
          </a:r>
          <a:r>
            <a:rPr lang="en-GB" sz="1050" kern="1200" baseline="0" dirty="0"/>
            <a:t> Individual should seek to maximise experience &amp; learning within their current role</a:t>
          </a:r>
          <a:endParaRPr lang="en-GB" sz="1050" kern="1200" baseline="0" dirty="0">
            <a:latin typeface="Calibri" panose="020F0502020204030204" pitchFamily="34" charset="0"/>
          </a:endParaRPr>
        </a:p>
      </dsp:txBody>
      <dsp:txXfrm rot="-5400000">
        <a:off x="2250535" y="1087582"/>
        <a:ext cx="5819469" cy="872836"/>
      </dsp:txXfrm>
    </dsp:sp>
    <dsp:sp modelId="{4DDE5003-A91A-489C-83AE-14A2454C1BE9}">
      <dsp:nvSpPr>
        <dsp:cNvPr id="0" name=""/>
        <dsp:cNvSpPr/>
      </dsp:nvSpPr>
      <dsp:spPr>
        <a:xfrm>
          <a:off x="426233" y="1032867"/>
          <a:ext cx="1792414" cy="982265"/>
        </a:xfrm>
        <a:prstGeom prst="roundRect">
          <a:avLst/>
        </a:prstGeom>
        <a:solidFill>
          <a:schemeClr val="accent2">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tx1"/>
              </a:solidFill>
            </a:rPr>
            <a:t>R2</a:t>
          </a:r>
        </a:p>
        <a:p>
          <a:pPr marL="0" lvl="0" indent="0" algn="ctr" defTabSz="889000">
            <a:lnSpc>
              <a:spcPct val="90000"/>
            </a:lnSpc>
            <a:spcBef>
              <a:spcPct val="0"/>
            </a:spcBef>
            <a:spcAft>
              <a:spcPct val="35000"/>
            </a:spcAft>
            <a:buNone/>
          </a:pPr>
          <a:r>
            <a:rPr lang="en-GB" sz="1400" kern="1200" dirty="0">
              <a:solidFill>
                <a:schemeClr val="tx1"/>
              </a:solidFill>
            </a:rPr>
            <a:t>Ready in the short term</a:t>
          </a:r>
        </a:p>
      </dsp:txBody>
      <dsp:txXfrm>
        <a:off x="474183" y="1080817"/>
        <a:ext cx="1696514" cy="886365"/>
      </dsp:txXfrm>
    </dsp:sp>
    <dsp:sp modelId="{96686E2A-9807-4E52-90F3-AE00D36CDC94}">
      <dsp:nvSpPr>
        <dsp:cNvPr id="0" name=""/>
        <dsp:cNvSpPr/>
      </dsp:nvSpPr>
      <dsp:spPr>
        <a:xfrm rot="5400000">
          <a:off x="4703163" y="-350483"/>
          <a:ext cx="864912" cy="5832221"/>
        </a:xfrm>
        <a:prstGeom prst="round2SameRect">
          <a:avLst/>
        </a:prstGeom>
        <a:solidFill>
          <a:schemeClr val="bg1">
            <a:lumMod val="85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GB" sz="1050" kern="1200" dirty="0"/>
            <a:t>L</a:t>
          </a:r>
          <a:r>
            <a:rPr lang="en-GB" sz="1050" kern="1200" baseline="0" dirty="0"/>
            <a:t>ikely to be ready to move into the role should it become available within the next 3-4 years</a:t>
          </a:r>
          <a:endParaRPr lang="en-GB" sz="1050" kern="1200" dirty="0"/>
        </a:p>
        <a:p>
          <a:pPr marL="57150" lvl="1" indent="-57150" algn="l" defTabSz="466725" rtl="0">
            <a:lnSpc>
              <a:spcPct val="90000"/>
            </a:lnSpc>
            <a:spcBef>
              <a:spcPct val="0"/>
            </a:spcBef>
            <a:spcAft>
              <a:spcPct val="15000"/>
            </a:spcAft>
            <a:buChar char="•"/>
          </a:pPr>
          <a:r>
            <a:rPr lang="en-GB" sz="1050" kern="1200" dirty="0"/>
            <a:t>The individual</a:t>
          </a:r>
          <a:r>
            <a:rPr lang="en-GB" sz="1050" kern="1200" baseline="0" dirty="0"/>
            <a:t> has several development gaps , some significant, which must be addressed in order to be ready to move into this role</a:t>
          </a:r>
        </a:p>
        <a:p>
          <a:pPr marL="57150" lvl="1" indent="-57150" algn="l" defTabSz="466725">
            <a:lnSpc>
              <a:spcPct val="90000"/>
            </a:lnSpc>
            <a:spcBef>
              <a:spcPct val="0"/>
            </a:spcBef>
            <a:spcAft>
              <a:spcPct val="15000"/>
            </a:spcAft>
            <a:buChar char="•"/>
          </a:pPr>
          <a:r>
            <a:rPr lang="en-GB" sz="1050" kern="1200" baseline="0" dirty="0"/>
            <a:t>Likely that they will need to have another 1- 2 role rotations / experiences, in order to close identified development gaps, before they will be ready for this role</a:t>
          </a:r>
          <a:endParaRPr lang="en-GB" sz="1050" kern="1200" dirty="0">
            <a:latin typeface="Calibri" panose="020F0502020204030204" pitchFamily="34" charset="0"/>
          </a:endParaRPr>
        </a:p>
      </dsp:txBody>
      <dsp:txXfrm rot="-5400000">
        <a:off x="2219509" y="2175393"/>
        <a:ext cx="5789999" cy="780468"/>
      </dsp:txXfrm>
    </dsp:sp>
    <dsp:sp modelId="{7A719B94-7ED4-4209-8723-0AC1B04FDF8D}">
      <dsp:nvSpPr>
        <dsp:cNvPr id="0" name=""/>
        <dsp:cNvSpPr/>
      </dsp:nvSpPr>
      <dsp:spPr>
        <a:xfrm>
          <a:off x="424642" y="2064246"/>
          <a:ext cx="1726010" cy="982265"/>
        </a:xfrm>
        <a:prstGeom prst="roundRect">
          <a:avLst/>
        </a:prstGeom>
        <a:solidFill>
          <a:schemeClr val="accent2">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tx1"/>
              </a:solidFill>
            </a:rPr>
            <a:t>R3-4</a:t>
          </a:r>
        </a:p>
        <a:p>
          <a:pPr marL="0" lvl="0" indent="0" algn="ctr" defTabSz="889000">
            <a:lnSpc>
              <a:spcPct val="90000"/>
            </a:lnSpc>
            <a:spcBef>
              <a:spcPct val="0"/>
            </a:spcBef>
            <a:spcAft>
              <a:spcPct val="35000"/>
            </a:spcAft>
            <a:buNone/>
          </a:pPr>
          <a:r>
            <a:rPr lang="en-GB" sz="1600" kern="1200" dirty="0">
              <a:solidFill>
                <a:schemeClr val="tx1"/>
              </a:solidFill>
            </a:rPr>
            <a:t>Ready in the medium  term</a:t>
          </a:r>
        </a:p>
      </dsp:txBody>
      <dsp:txXfrm>
        <a:off x="472592" y="2112196"/>
        <a:ext cx="1630110" cy="8863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4443-21F9-47ED-A70E-7F18C6F173D8}">
      <dsp:nvSpPr>
        <dsp:cNvPr id="0" name=""/>
        <dsp:cNvSpPr/>
      </dsp:nvSpPr>
      <dsp:spPr>
        <a:xfrm rot="5400000">
          <a:off x="4419671" y="-2330074"/>
          <a:ext cx="924413" cy="5983615"/>
        </a:xfrm>
        <a:prstGeom prst="round2SameRect">
          <a:avLst/>
        </a:prstGeom>
        <a:solidFill>
          <a:schemeClr val="bg1">
            <a:lumMod val="85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Individual</a:t>
          </a:r>
          <a:r>
            <a:rPr lang="en-GB" sz="1200" kern="1200" baseline="0" dirty="0"/>
            <a:t> is believed to have potential to fulfil this role in the longer term</a:t>
          </a:r>
          <a:endParaRPr lang="en-GB" sz="1200" kern="1200" dirty="0"/>
        </a:p>
        <a:p>
          <a:pPr marL="114300" lvl="1" indent="-114300" algn="l" defTabSz="533400">
            <a:lnSpc>
              <a:spcPct val="90000"/>
            </a:lnSpc>
            <a:spcBef>
              <a:spcPct val="0"/>
            </a:spcBef>
            <a:spcAft>
              <a:spcPct val="15000"/>
            </a:spcAft>
            <a:buChar char="•"/>
          </a:pPr>
          <a:r>
            <a:rPr lang="en-GB" sz="1200" kern="1200" baseline="0" dirty="0"/>
            <a:t>Likely to have several significant development gaps at this time</a:t>
          </a:r>
          <a:endParaRPr lang="en-GB" sz="1200" kern="1200" dirty="0"/>
        </a:p>
        <a:p>
          <a:pPr marL="114300" lvl="1" indent="-114300" algn="l" defTabSz="533400">
            <a:lnSpc>
              <a:spcPct val="90000"/>
            </a:lnSpc>
            <a:spcBef>
              <a:spcPct val="0"/>
            </a:spcBef>
            <a:spcAft>
              <a:spcPct val="15000"/>
            </a:spcAft>
            <a:buChar char="•"/>
          </a:pPr>
          <a:r>
            <a:rPr lang="en-GB" sz="1200" kern="1200" baseline="0" dirty="0"/>
            <a:t>Likely to require 2+ further role rotations / experiences, in order to close identified development gaps</a:t>
          </a:r>
          <a:endParaRPr lang="en-GB" sz="1200" kern="1200" dirty="0">
            <a:latin typeface="Calibri" panose="020F0502020204030204" pitchFamily="34" charset="0"/>
          </a:endParaRPr>
        </a:p>
      </dsp:txBody>
      <dsp:txXfrm rot="-5400000">
        <a:off x="1890070" y="244653"/>
        <a:ext cx="5938489" cy="834161"/>
      </dsp:txXfrm>
    </dsp:sp>
    <dsp:sp modelId="{28BB59EE-1209-482B-8EBD-88995B8DF22A}">
      <dsp:nvSpPr>
        <dsp:cNvPr id="0" name=""/>
        <dsp:cNvSpPr/>
      </dsp:nvSpPr>
      <dsp:spPr>
        <a:xfrm>
          <a:off x="186976" y="117081"/>
          <a:ext cx="1712518" cy="1027127"/>
        </a:xfrm>
        <a:prstGeom prst="roundRect">
          <a:avLst/>
        </a:prstGeom>
        <a:solidFill>
          <a:schemeClr val="accent2">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chemeClr val="tx1"/>
              </a:solidFill>
            </a:rPr>
            <a:t>R5+</a:t>
          </a:r>
        </a:p>
        <a:p>
          <a:pPr marL="0" lvl="0" indent="0" algn="ctr" defTabSz="889000">
            <a:lnSpc>
              <a:spcPct val="90000"/>
            </a:lnSpc>
            <a:spcBef>
              <a:spcPct val="0"/>
            </a:spcBef>
            <a:spcAft>
              <a:spcPct val="35000"/>
            </a:spcAft>
            <a:buNone/>
          </a:pPr>
          <a:r>
            <a:rPr lang="en-GB" sz="1600" kern="1200" dirty="0">
              <a:solidFill>
                <a:schemeClr val="tx1"/>
              </a:solidFill>
            </a:rPr>
            <a:t>Ready in the longer term</a:t>
          </a:r>
        </a:p>
      </dsp:txBody>
      <dsp:txXfrm>
        <a:off x="237116" y="167221"/>
        <a:ext cx="1612238" cy="9268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426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4266"/>
          </a:xfrm>
          <a:prstGeom prst="rect">
            <a:avLst/>
          </a:prstGeom>
        </p:spPr>
        <p:txBody>
          <a:bodyPr vert="horz" lIns="91440" tIns="45720" rIns="91440" bIns="45720" rtlCol="0"/>
          <a:lstStyle>
            <a:lvl1pPr algn="r">
              <a:defRPr sz="1200"/>
            </a:lvl1pPr>
          </a:lstStyle>
          <a:p>
            <a:fld id="{E02A7681-FCD6-4A9A-8AFF-0AC97F1B7A77}" type="datetimeFigureOut">
              <a:rPr lang="en-GB" smtClean="0"/>
              <a:t>03/03/2017</a:t>
            </a:fld>
            <a:endParaRPr lang="en-GB"/>
          </a:p>
        </p:txBody>
      </p:sp>
      <p:sp>
        <p:nvSpPr>
          <p:cNvPr id="4" name="Footer Placeholder 3"/>
          <p:cNvSpPr>
            <a:spLocks noGrp="1"/>
          </p:cNvSpPr>
          <p:nvPr>
            <p:ph type="ftr" sz="quarter" idx="2"/>
          </p:nvPr>
        </p:nvSpPr>
        <p:spPr>
          <a:xfrm>
            <a:off x="0" y="9378406"/>
            <a:ext cx="2946400" cy="49426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378406"/>
            <a:ext cx="2946400" cy="494265"/>
          </a:xfrm>
          <a:prstGeom prst="rect">
            <a:avLst/>
          </a:prstGeom>
        </p:spPr>
        <p:txBody>
          <a:bodyPr vert="horz" lIns="91440" tIns="45720" rIns="91440" bIns="45720" rtlCol="0" anchor="b"/>
          <a:lstStyle>
            <a:lvl1pPr algn="r">
              <a:defRPr sz="1200"/>
            </a:lvl1pPr>
          </a:lstStyle>
          <a:p>
            <a:fld id="{7B84288B-FC88-4338-A875-C8EAE8E6A9DB}" type="slidenum">
              <a:rPr lang="en-GB" smtClean="0"/>
              <a:t>‹#›</a:t>
            </a:fld>
            <a:endParaRPr lang="en-GB"/>
          </a:p>
        </p:txBody>
      </p:sp>
    </p:spTree>
    <p:extLst>
      <p:ext uri="{BB962C8B-B14F-4D97-AF65-F5344CB8AC3E}">
        <p14:creationId xmlns:p14="http://schemas.microsoft.com/office/powerpoint/2010/main" val="2446598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426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4266"/>
          </a:xfrm>
          <a:prstGeom prst="rect">
            <a:avLst/>
          </a:prstGeom>
        </p:spPr>
        <p:txBody>
          <a:bodyPr vert="horz" lIns="91440" tIns="45720" rIns="91440" bIns="45720" rtlCol="0"/>
          <a:lstStyle>
            <a:lvl1pPr algn="r">
              <a:defRPr sz="1200"/>
            </a:lvl1pPr>
          </a:lstStyle>
          <a:p>
            <a:fld id="{303882FB-EA7D-48C2-9204-28B4D1AEDF3F}" type="datetimeFigureOut">
              <a:rPr lang="en-GB" smtClean="0"/>
              <a:t>03/03/2017</a:t>
            </a:fld>
            <a:endParaRPr lang="en-GB"/>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689993"/>
            <a:ext cx="5438775" cy="444364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8406"/>
            <a:ext cx="2946400" cy="49426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378406"/>
            <a:ext cx="2946400" cy="494265"/>
          </a:xfrm>
          <a:prstGeom prst="rect">
            <a:avLst/>
          </a:prstGeom>
        </p:spPr>
        <p:txBody>
          <a:bodyPr vert="horz" lIns="91440" tIns="45720" rIns="91440" bIns="45720" rtlCol="0" anchor="b"/>
          <a:lstStyle>
            <a:lvl1pPr algn="r">
              <a:defRPr sz="1200"/>
            </a:lvl1pPr>
          </a:lstStyle>
          <a:p>
            <a:fld id="{CB2CB822-3A1A-4521-ABBD-CA417154A483}" type="slidenum">
              <a:rPr lang="en-GB" smtClean="0"/>
              <a:t>‹#›</a:t>
            </a:fld>
            <a:endParaRPr lang="en-GB"/>
          </a:p>
        </p:txBody>
      </p:sp>
    </p:spTree>
    <p:extLst>
      <p:ext uri="{BB962C8B-B14F-4D97-AF65-F5344CB8AC3E}">
        <p14:creationId xmlns:p14="http://schemas.microsoft.com/office/powerpoint/2010/main" val="369508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182563"/>
            <a:ext cx="6588125" cy="37052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6650916" y="9615225"/>
            <a:ext cx="70532" cy="153076"/>
          </a:xfrm>
        </p:spPr>
        <p:txBody>
          <a:bodyPr/>
          <a:lstStyle/>
          <a:p>
            <a:pPr>
              <a:defRPr/>
            </a:pPr>
            <a:fld id="{6528B958-4664-421D-B4CF-7C0EBE081832}" type="slidenum">
              <a:rPr lang="en-US" smtClean="0"/>
              <a:pPr>
                <a:defRPr/>
              </a:pPr>
              <a:t>1</a:t>
            </a:fld>
            <a:endParaRPr lang="en-US" dirty="0"/>
          </a:p>
        </p:txBody>
      </p:sp>
    </p:spTree>
    <p:extLst>
      <p:ext uri="{BB962C8B-B14F-4D97-AF65-F5344CB8AC3E}">
        <p14:creationId xmlns:p14="http://schemas.microsoft.com/office/powerpoint/2010/main" val="369707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2CB822-3A1A-4521-ABBD-CA417154A483}" type="slidenum">
              <a:rPr lang="en-GB" smtClean="0"/>
              <a:t>11</a:t>
            </a:fld>
            <a:endParaRPr lang="en-GB"/>
          </a:p>
        </p:txBody>
      </p:sp>
    </p:spTree>
    <p:extLst>
      <p:ext uri="{BB962C8B-B14F-4D97-AF65-F5344CB8AC3E}">
        <p14:creationId xmlns:p14="http://schemas.microsoft.com/office/powerpoint/2010/main" val="3810635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388" indent="-179388"/>
            <a:r>
              <a:rPr lang="en-GB" sz="1200" kern="1200" dirty="0">
                <a:solidFill>
                  <a:schemeClr val="tx1"/>
                </a:solidFill>
                <a:effectLst/>
                <a:latin typeface="Arial" pitchFamily="34" charset="0"/>
                <a:ea typeface="ＭＳ Ｐゴシック" pitchFamily="127" charset="-128"/>
                <a:cs typeface="ＭＳ Ｐゴシック" pitchFamily="127" charset="-128"/>
              </a:rPr>
              <a:t>This tool is designed to structure and test your</a:t>
            </a:r>
            <a:r>
              <a:rPr lang="en-GB" sz="1200" kern="1200" baseline="0" dirty="0">
                <a:solidFill>
                  <a:schemeClr val="tx1"/>
                </a:solidFill>
                <a:effectLst/>
                <a:latin typeface="Arial" pitchFamily="34" charset="0"/>
                <a:ea typeface="ＭＳ Ｐゴシック" pitchFamily="127" charset="-128"/>
                <a:cs typeface="ＭＳ Ｐゴシック" pitchFamily="127" charset="-128"/>
              </a:rPr>
              <a:t> thinking.  It is not intended as an absolute assessment of capability</a:t>
            </a:r>
          </a:p>
          <a:p>
            <a:r>
              <a:rPr lang="en-GB" sz="1200" kern="1200" baseline="0" dirty="0">
                <a:solidFill>
                  <a:schemeClr val="tx1"/>
                </a:solidFill>
                <a:effectLst/>
                <a:latin typeface="Arial" pitchFamily="34" charset="0"/>
                <a:ea typeface="ＭＳ Ｐゴシック" pitchFamily="127" charset="-128"/>
                <a:cs typeface="ＭＳ Ｐゴシック" pitchFamily="127" charset="-128"/>
              </a:rPr>
              <a:t>Again, these are tools that support us in maintaining a consistent bar on how managers assess the capability and potential of their people. </a:t>
            </a:r>
          </a:p>
          <a:p>
            <a:endParaRPr lang="en-GB" sz="1200" kern="1200" baseline="0" dirty="0">
              <a:solidFill>
                <a:schemeClr val="tx1"/>
              </a:solidFill>
              <a:effectLst/>
              <a:latin typeface="Arial" pitchFamily="34" charset="0"/>
              <a:ea typeface="ＭＳ Ｐゴシック" pitchFamily="127" charset="-128"/>
              <a:cs typeface="ＭＳ Ｐゴシック" pitchFamily="127" charset="-128"/>
            </a:endParaRPr>
          </a:p>
          <a:p>
            <a:endParaRPr lang="en-GB" b="0" i="0" u="none" dirty="0"/>
          </a:p>
        </p:txBody>
      </p:sp>
      <p:sp>
        <p:nvSpPr>
          <p:cNvPr id="4" name="Slide Number Placeholder 3"/>
          <p:cNvSpPr>
            <a:spLocks noGrp="1"/>
          </p:cNvSpPr>
          <p:nvPr>
            <p:ph type="sldNum" sz="quarter" idx="10"/>
          </p:nvPr>
        </p:nvSpPr>
        <p:spPr/>
        <p:txBody>
          <a:bodyPr/>
          <a:lstStyle/>
          <a:p>
            <a:pPr>
              <a:defRPr/>
            </a:pPr>
            <a:fld id="{3D467F48-611D-4B43-A379-C483D5A0E313}" type="slidenum">
              <a:rPr lang="en-GB" smtClean="0"/>
              <a:pPr>
                <a:defRPr/>
              </a:pPr>
              <a:t>12</a:t>
            </a:fld>
            <a:endParaRPr lang="en-GB" dirty="0"/>
          </a:p>
        </p:txBody>
      </p:sp>
    </p:spTree>
    <p:extLst>
      <p:ext uri="{BB962C8B-B14F-4D97-AF65-F5344CB8AC3E}">
        <p14:creationId xmlns:p14="http://schemas.microsoft.com/office/powerpoint/2010/main" val="155835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Important to stress the link between succession pool management and career management. </a:t>
            </a:r>
          </a:p>
          <a:p>
            <a:r>
              <a:rPr lang="en-US" dirty="0"/>
              <a:t>Important to stress the individual and </a:t>
            </a:r>
            <a:r>
              <a:rPr lang="en-US" dirty="0" err="1"/>
              <a:t>organisational</a:t>
            </a:r>
            <a:r>
              <a:rPr lang="en-US" dirty="0"/>
              <a:t> benefit of making these assessments of every employee. </a:t>
            </a:r>
          </a:p>
        </p:txBody>
      </p:sp>
      <p:sp>
        <p:nvSpPr>
          <p:cNvPr id="4" name="Slide Number Placeholder 3"/>
          <p:cNvSpPr>
            <a:spLocks noGrp="1"/>
          </p:cNvSpPr>
          <p:nvPr>
            <p:ph type="sldNum" sz="quarter" idx="10"/>
          </p:nvPr>
        </p:nvSpPr>
        <p:spPr>
          <a:xfrm>
            <a:off x="6579645" y="9614946"/>
            <a:ext cx="141064" cy="153076"/>
          </a:xfrm>
        </p:spPr>
        <p:txBody>
          <a:bodyPr/>
          <a:lstStyle/>
          <a:p>
            <a:pPr>
              <a:defRPr/>
            </a:pPr>
            <a:fld id="{6528B958-4664-421D-B4CF-7C0EBE081832}" type="slidenum">
              <a:rPr lang="en-US" smtClean="0"/>
              <a:pPr>
                <a:defRPr/>
              </a:pPr>
              <a:t>13</a:t>
            </a:fld>
            <a:endParaRPr lang="en-US" dirty="0"/>
          </a:p>
        </p:txBody>
      </p:sp>
    </p:spTree>
    <p:extLst>
      <p:ext uri="{BB962C8B-B14F-4D97-AF65-F5344CB8AC3E}">
        <p14:creationId xmlns:p14="http://schemas.microsoft.com/office/powerpoint/2010/main" val="3575518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a:xfrm>
            <a:off x="6579645" y="9614946"/>
            <a:ext cx="141064" cy="153076"/>
          </a:xfrm>
        </p:spPr>
        <p:txBody>
          <a:bodyPr/>
          <a:lstStyle/>
          <a:p>
            <a:pPr>
              <a:defRPr/>
            </a:pPr>
            <a:fld id="{3D467F48-611D-4B43-A379-C483D5A0E313}" type="slidenum">
              <a:rPr lang="en-GB" smtClean="0">
                <a:solidFill>
                  <a:prstClr val="black"/>
                </a:solidFill>
              </a:rPr>
              <a:pPr>
                <a:defRPr/>
              </a:pPr>
              <a:t>18</a:t>
            </a:fld>
            <a:endParaRPr lang="en-GB">
              <a:solidFill>
                <a:prstClr val="black"/>
              </a:solidFill>
            </a:endParaRPr>
          </a:p>
        </p:txBody>
      </p:sp>
    </p:spTree>
    <p:extLst>
      <p:ext uri="{BB962C8B-B14F-4D97-AF65-F5344CB8AC3E}">
        <p14:creationId xmlns:p14="http://schemas.microsoft.com/office/powerpoint/2010/main" val="3967358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RAKHI</a:t>
            </a:r>
          </a:p>
          <a:p>
            <a:r>
              <a:rPr lang="en-US" dirty="0"/>
              <a:t>I don’t plan on describing all of these headings,</a:t>
            </a:r>
            <a:r>
              <a:rPr lang="en-US" baseline="0" dirty="0"/>
              <a:t> just a sample.  They will be included in the pre work we will be sending out after this call</a:t>
            </a:r>
          </a:p>
          <a:p>
            <a:r>
              <a:rPr lang="en-US" baseline="0" dirty="0"/>
              <a:t>When you are thinking about placing a person into a succession pool consider when they would be ready to do a role</a:t>
            </a:r>
            <a:endParaRPr lang="en-US" dirty="0"/>
          </a:p>
        </p:txBody>
      </p:sp>
      <p:sp>
        <p:nvSpPr>
          <p:cNvPr id="4" name="Slide Number Placeholder 3"/>
          <p:cNvSpPr>
            <a:spLocks noGrp="1"/>
          </p:cNvSpPr>
          <p:nvPr>
            <p:ph type="sldNum" sz="quarter" idx="10"/>
          </p:nvPr>
        </p:nvSpPr>
        <p:spPr>
          <a:xfrm>
            <a:off x="6579645" y="9614946"/>
            <a:ext cx="141064" cy="153076"/>
          </a:xfrm>
        </p:spPr>
        <p:txBody>
          <a:bodyPr/>
          <a:lstStyle/>
          <a:p>
            <a:pPr>
              <a:defRPr/>
            </a:pPr>
            <a:fld id="{6528B958-4664-421D-B4CF-7C0EBE081832}" type="slidenum">
              <a:rPr lang="en-US" smtClean="0"/>
              <a:pPr>
                <a:defRPr/>
              </a:pPr>
              <a:t>22</a:t>
            </a:fld>
            <a:endParaRPr lang="en-US" dirty="0"/>
          </a:p>
        </p:txBody>
      </p:sp>
    </p:spTree>
    <p:extLst>
      <p:ext uri="{BB962C8B-B14F-4D97-AF65-F5344CB8AC3E}">
        <p14:creationId xmlns:p14="http://schemas.microsoft.com/office/powerpoint/2010/main" val="3694168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538" y="741363"/>
            <a:ext cx="6578600" cy="3702050"/>
          </a:xfrm>
        </p:spPr>
      </p:sp>
      <p:sp>
        <p:nvSpPr>
          <p:cNvPr id="3" name="Notes Placeholder 2"/>
          <p:cNvSpPr>
            <a:spLocks noGrp="1"/>
          </p:cNvSpPr>
          <p:nvPr>
            <p:ph type="body" idx="1"/>
          </p:nvPr>
        </p:nvSpPr>
        <p:spPr/>
        <p:txBody>
          <a:bodyPr/>
          <a:lstStyle/>
          <a:p>
            <a:r>
              <a:rPr lang="en-GB" dirty="0"/>
              <a:t>Stress that everything you are showing them is available on the Academy or the Yammer site</a:t>
            </a:r>
          </a:p>
        </p:txBody>
      </p:sp>
      <p:sp>
        <p:nvSpPr>
          <p:cNvPr id="4" name="Slide Number Placeholder 3"/>
          <p:cNvSpPr>
            <a:spLocks noGrp="1"/>
          </p:cNvSpPr>
          <p:nvPr>
            <p:ph type="sldNum" sz="quarter" idx="10"/>
          </p:nvPr>
        </p:nvSpPr>
        <p:spPr/>
        <p:txBody>
          <a:bodyPr/>
          <a:lstStyle/>
          <a:p>
            <a:fld id="{8B672D2E-E101-47F5-9CD5-A790AA657FC3}" type="slidenum">
              <a:rPr lang="en-GB" smtClean="0"/>
              <a:t>23</a:t>
            </a:fld>
            <a:endParaRPr lang="en-GB" dirty="0"/>
          </a:p>
        </p:txBody>
      </p:sp>
    </p:spTree>
    <p:extLst>
      <p:ext uri="{BB962C8B-B14F-4D97-AF65-F5344CB8AC3E}">
        <p14:creationId xmlns:p14="http://schemas.microsoft.com/office/powerpoint/2010/main" val="247102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2CB822-3A1A-4521-ABBD-CA417154A483}" type="slidenum">
              <a:rPr lang="en-GB" smtClean="0"/>
              <a:t>25</a:t>
            </a:fld>
            <a:endParaRPr lang="en-GB"/>
          </a:p>
        </p:txBody>
      </p:sp>
    </p:spTree>
    <p:extLst>
      <p:ext uri="{BB962C8B-B14F-4D97-AF65-F5344CB8AC3E}">
        <p14:creationId xmlns:p14="http://schemas.microsoft.com/office/powerpoint/2010/main" val="3810635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2CB822-3A1A-4521-ABBD-CA417154A483}" type="slidenum">
              <a:rPr lang="en-GB" smtClean="0"/>
              <a:t>26</a:t>
            </a:fld>
            <a:endParaRPr lang="en-GB"/>
          </a:p>
        </p:txBody>
      </p:sp>
    </p:spTree>
    <p:extLst>
      <p:ext uri="{BB962C8B-B14F-4D97-AF65-F5344CB8AC3E}">
        <p14:creationId xmlns:p14="http://schemas.microsoft.com/office/powerpoint/2010/main" val="381063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2CB822-3A1A-4521-ABBD-CA417154A483}" type="slidenum">
              <a:rPr lang="en-GB" smtClean="0"/>
              <a:t>2</a:t>
            </a:fld>
            <a:endParaRPr lang="en-GB"/>
          </a:p>
        </p:txBody>
      </p:sp>
    </p:spTree>
    <p:extLst>
      <p:ext uri="{BB962C8B-B14F-4D97-AF65-F5344CB8AC3E}">
        <p14:creationId xmlns:p14="http://schemas.microsoft.com/office/powerpoint/2010/main" val="3116312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100" dirty="0"/>
              <a:t>10 mins</a:t>
            </a:r>
          </a:p>
          <a:p>
            <a:pPr marL="0" indent="0">
              <a:buNone/>
            </a:pPr>
            <a:r>
              <a:rPr lang="pt-BR" sz="1100" dirty="0"/>
              <a:t>This is the most important slide in the presentation. There is a great power in creating a shared intention and leading from that. For managers and leaders in particular, if they understand the intention the process can be very simple. In short principles help people do the things that matter and make good judgements</a:t>
            </a:r>
          </a:p>
          <a:p>
            <a:pPr marL="0" indent="0">
              <a:buNone/>
            </a:pPr>
            <a:r>
              <a:rPr lang="pt-BR" sz="1100" dirty="0"/>
              <a:t>These principles are an articulation of the central thinking behind our approach to talent management. Our focus with the consistent approach to talent reviews is to make our talent principles live and breath through our approach. It will give us an opportunity to educate leaders and managers in the thinking behind what we do. Although we have had these principles for a while they are not well known by managers across the organisation and if they are not well known then we can bet that they are not applied consistently. </a:t>
            </a:r>
          </a:p>
          <a:p>
            <a:pPr marL="228600" indent="-228600">
              <a:buAutoNum type="arabicParenR"/>
            </a:pPr>
            <a:r>
              <a:rPr lang="pt-BR" sz="1100" dirty="0"/>
              <a:t>Everyone in Diageo has a unique set of talents – In most companies talent management is focused on differentiating between those that have talent and those that do not. We believe that this is fundametally misguided. For our business to grow and for us to achieve our performance ambition it is essential that we create an environement where employees can grow and do teh best work of their lives. Everyone has talent and we should aim to create an environment where this can shine and develop. It’c consistent with our values but also it makes good business sense</a:t>
            </a:r>
            <a:r>
              <a:rPr lang="pt-BR" dirty="0"/>
              <a:t>. </a:t>
            </a:r>
            <a:endParaRPr kumimoji="0" lang="en-US" sz="1200" b="0" i="0" u="none" strike="noStrike" kern="0" cap="none" spc="0" normalizeH="0" baseline="0" noProof="0" dirty="0">
              <a:ln>
                <a:noFill/>
              </a:ln>
              <a:solidFill>
                <a:schemeClr val="tx1"/>
              </a:solidFill>
              <a:effectLst/>
              <a:uLnTx/>
              <a:uFillTx/>
              <a:latin typeface="Arial" pitchFamily="34" charset="0"/>
              <a:ea typeface="ＭＳ Ｐゴシック" pitchFamily="127" charset="-128"/>
              <a:cs typeface="Arial" pitchFamily="34" charset="0"/>
            </a:endParaRPr>
          </a:p>
          <a:p>
            <a:pPr marL="0" indent="0">
              <a:buNone/>
            </a:pPr>
            <a:r>
              <a:rPr kumimoji="0" lang="pt-BR" sz="1100" b="0" i="0" u="none" strike="noStrike" kern="0" cap="none" spc="0" normalizeH="0" baseline="0" noProof="0" dirty="0">
                <a:ln>
                  <a:noFill/>
                </a:ln>
                <a:solidFill>
                  <a:schemeClr val="tx1"/>
                </a:solidFill>
                <a:effectLst/>
                <a:uLnTx/>
                <a:uFillTx/>
                <a:cs typeface="Arial" pitchFamily="34" charset="0"/>
              </a:rPr>
              <a:t>2) Although many talents are inate, attitudes, behaviours and skills can be learned. So, we believe individuals are mutable – they can change. O</a:t>
            </a:r>
            <a:r>
              <a:rPr kumimoji="0" lang="pt-BR" sz="1100" b="0" i="0" u="none" strike="noStrike" kern="0" cap="none" spc="0" normalizeH="0" noProof="0" dirty="0">
                <a:ln>
                  <a:noFill/>
                </a:ln>
                <a:solidFill>
                  <a:schemeClr val="tx1"/>
                </a:solidFill>
                <a:effectLst/>
                <a:uLnTx/>
                <a:uFillTx/>
                <a:cs typeface="Arial" pitchFamily="34" charset="0"/>
              </a:rPr>
              <a:t>ur judgements about what we think it is possible for people to do in the future can only ever be based on what we have seen – it can only ever be partial. </a:t>
            </a:r>
            <a:r>
              <a:rPr lang="pt-BR" sz="1100" kern="0" dirty="0">
                <a:cs typeface="Arial" pitchFamily="34" charset="0"/>
              </a:rPr>
              <a:t>All this means that we can only ever assess potential </a:t>
            </a:r>
            <a:r>
              <a:rPr kumimoji="0" lang="pt-BR" sz="1100" b="0" i="0" u="none" strike="noStrike" kern="0" cap="none" spc="0" normalizeH="0" baseline="0" noProof="0" dirty="0">
                <a:ln>
                  <a:noFill/>
                </a:ln>
                <a:solidFill>
                  <a:schemeClr val="tx1"/>
                </a:solidFill>
                <a:effectLst/>
                <a:uLnTx/>
                <a:uFillTx/>
                <a:cs typeface="Arial" pitchFamily="34" charset="0"/>
              </a:rPr>
              <a:t>at</a:t>
            </a:r>
            <a:r>
              <a:rPr kumimoji="0" lang="pt-BR" sz="1100" b="0" i="0" u="none" strike="noStrike" kern="0" cap="none" spc="0" normalizeH="0" noProof="0" dirty="0">
                <a:ln>
                  <a:noFill/>
                </a:ln>
                <a:solidFill>
                  <a:schemeClr val="tx1"/>
                </a:solidFill>
                <a:effectLst/>
                <a:uLnTx/>
                <a:uFillTx/>
                <a:cs typeface="Arial" pitchFamily="34" charset="0"/>
              </a:rPr>
              <a:t> a point in time </a:t>
            </a:r>
            <a:r>
              <a:rPr kumimoji="0" lang="pt-BR" sz="1100" b="0" i="0" u="none" strike="noStrike" kern="0" cap="none" spc="0" normalizeH="0" baseline="0" noProof="0" dirty="0">
                <a:ln>
                  <a:noFill/>
                </a:ln>
                <a:solidFill>
                  <a:schemeClr val="tx1"/>
                </a:solidFill>
                <a:effectLst/>
                <a:uLnTx/>
                <a:uFillTx/>
                <a:cs typeface="Arial" pitchFamily="34" charset="0"/>
              </a:rPr>
              <a:t>and as a professiona lstage rather than an absolute concept.  This</a:t>
            </a:r>
            <a:r>
              <a:rPr kumimoji="0" lang="pt-BR" sz="1100" b="0" i="0" u="none" strike="noStrike" kern="0" cap="none" spc="0" normalizeH="0" noProof="0" dirty="0">
                <a:ln>
                  <a:noFill/>
                </a:ln>
                <a:solidFill>
                  <a:schemeClr val="tx1"/>
                </a:solidFill>
                <a:effectLst/>
                <a:uLnTx/>
                <a:uFillTx/>
                <a:cs typeface="Arial" pitchFamily="34" charset="0"/>
              </a:rPr>
              <a:t> is a liberating factor for us in Diageo. We start from a position which recognises that human beings can do amazing, surprising things and that we should not seek to put an absolute limit on what can be possible. </a:t>
            </a:r>
          </a:p>
          <a:p>
            <a:pPr marL="0" indent="0">
              <a:buNone/>
            </a:pPr>
            <a:r>
              <a:rPr lang="pt-BR" sz="1100" kern="0" noProof="0" dirty="0">
                <a:cs typeface="Arial" pitchFamily="34" charset="0"/>
              </a:rPr>
              <a:t>The way we express potential is as a means...not an end. A judegement at a point in time as to the sorts of roles an individual might do. This means we can look for </a:t>
            </a:r>
            <a:r>
              <a:rPr lang="en-GB" sz="1100" kern="0" dirty="0">
                <a:cs typeface="Arial" pitchFamily="34" charset="0"/>
              </a:rPr>
              <a:t>breath of potential as well as hierarchical potential. Potential is stage in career vs. a forever measure.  CONT ON NEXT PAGE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pt-BR" sz="1100" b="0" i="0" u="none" strike="noStrike" kern="0" cap="none" spc="0" normalizeH="0" baseline="0" noProof="0" dirty="0">
              <a:ln>
                <a:noFill/>
              </a:ln>
              <a:solidFill>
                <a:schemeClr val="tx1"/>
              </a:solidFill>
              <a:effectLst/>
              <a:uLnTx/>
              <a:uFillTx/>
              <a:cs typeface="Arial" pitchFamily="34" charset="0"/>
            </a:endParaRPr>
          </a:p>
          <a:p>
            <a:pPr marL="288925" indent="-231775" algn="l">
              <a:spcBef>
                <a:spcPts val="0"/>
              </a:spcBef>
              <a:buClr>
                <a:srgbClr val="0070C0"/>
              </a:buClr>
              <a:buFont typeface="Wingdings" pitchFamily="2" charset="2"/>
              <a:buNone/>
              <a:defRPr/>
            </a:pPr>
            <a:endParaRPr kumimoji="0" lang="pt-BR" sz="1100" b="0" i="0" u="none" strike="noStrike" kern="0" cap="none" spc="0" normalizeH="0" baseline="0" noProof="0" dirty="0">
              <a:ln>
                <a:noFill/>
              </a:ln>
              <a:solidFill>
                <a:schemeClr val="tx1"/>
              </a:solidFill>
              <a:effectLst/>
              <a:uLnTx/>
              <a:uFillTx/>
              <a:cs typeface="Arial" pitchFamily="34" charset="0"/>
            </a:endParaRPr>
          </a:p>
        </p:txBody>
      </p:sp>
      <p:sp>
        <p:nvSpPr>
          <p:cNvPr id="4" name="Slide Number Placeholder 3"/>
          <p:cNvSpPr>
            <a:spLocks noGrp="1"/>
          </p:cNvSpPr>
          <p:nvPr>
            <p:ph type="sldNum" sz="quarter" idx="10"/>
          </p:nvPr>
        </p:nvSpPr>
        <p:spPr/>
        <p:txBody>
          <a:bodyPr/>
          <a:lstStyle/>
          <a:p>
            <a:pPr>
              <a:defRPr/>
            </a:pPr>
            <a:fld id="{3D467F48-611D-4B43-A379-C483D5A0E313}" type="slidenum">
              <a:rPr lang="en-GB" smtClean="0"/>
              <a:pPr>
                <a:defRPr/>
              </a:pPr>
              <a:t>3</a:t>
            </a:fld>
            <a:endParaRPr lang="en-GB"/>
          </a:p>
        </p:txBody>
      </p:sp>
    </p:spTree>
    <p:extLst>
      <p:ext uri="{BB962C8B-B14F-4D97-AF65-F5344CB8AC3E}">
        <p14:creationId xmlns:p14="http://schemas.microsoft.com/office/powerpoint/2010/main" val="3506655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0">
              <a:spcBef>
                <a:spcPts val="0"/>
              </a:spcBef>
              <a:spcAft>
                <a:spcPct val="0"/>
              </a:spcAft>
              <a:buClr>
                <a:srgbClr val="0070C0"/>
              </a:buClr>
              <a:buNone/>
              <a:defRPr/>
            </a:pPr>
            <a:r>
              <a:rPr lang="pt-BR" sz="1100" kern="0" dirty="0">
                <a:cs typeface="Arial" pitchFamily="34" charset="0"/>
              </a:rPr>
              <a:t>3) Talent management is often seen as a black box. But we believe that transparency is a key ingredient – we often have great conversations about people and gain strong insights. This can only really impact performance if they know about it. If we want to be great talent builders we need to sweat every piece of feedbcak and insight and allow individuals to own and benefit from it.</a:t>
            </a:r>
          </a:p>
          <a:p>
            <a:pPr marL="57150" indent="0">
              <a:spcBef>
                <a:spcPts val="0"/>
              </a:spcBef>
              <a:spcAft>
                <a:spcPct val="0"/>
              </a:spcAft>
              <a:buClr>
                <a:srgbClr val="0070C0"/>
              </a:buClr>
              <a:buNone/>
              <a:defRPr/>
            </a:pPr>
            <a:endParaRPr lang="pt-BR" sz="1100" dirty="0"/>
          </a:p>
          <a:p>
            <a:pPr marL="57150" lvl="1" indent="0" algn="l">
              <a:spcBef>
                <a:spcPct val="20000"/>
              </a:spcBef>
              <a:buClr>
                <a:srgbClr val="0070C0"/>
              </a:buClr>
              <a:buNone/>
            </a:pPr>
            <a:r>
              <a:rPr kumimoji="0" lang="pt-BR" sz="1100" b="0" i="0" u="none" strike="noStrike" kern="0" cap="none" spc="0" normalizeH="0" baseline="0" noProof="0" dirty="0">
                <a:ln>
                  <a:noFill/>
                </a:ln>
                <a:solidFill>
                  <a:schemeClr val="tx1"/>
                </a:solidFill>
                <a:effectLst/>
                <a:uLnTx/>
                <a:uFillTx/>
                <a:cs typeface="Arial" pitchFamily="34" charset="0"/>
              </a:rPr>
              <a:t>4) When we go external we hire 1st for Diageo, then the function, then the role. This is</a:t>
            </a:r>
            <a:r>
              <a:rPr kumimoji="0" lang="pt-BR" sz="1100" b="0" i="0" u="none" strike="noStrike" kern="0" cap="none" spc="0" normalizeH="0" noProof="0" dirty="0">
                <a:ln>
                  <a:noFill/>
                </a:ln>
                <a:solidFill>
                  <a:schemeClr val="tx1"/>
                </a:solidFill>
                <a:effectLst/>
                <a:uLnTx/>
                <a:uFillTx/>
                <a:cs typeface="Arial" pitchFamily="34" charset="0"/>
              </a:rPr>
              <a:t> fundamental in having a future focused approach to talent management. We choose a long term win for the total organisation over a short term fix. Hiring decisions are comitments for years and for many roles.Talent reviews enable us to get a depth of understanding of what talent we have in the organisation. MYTP enables us to understand what we need in the future. This all works together to allow us to make strong hiring decisions that are Diageo first. </a:t>
            </a:r>
            <a:endParaRPr kumimoji="0" lang="en-US" sz="1100" b="0" i="0" u="none" strike="noStrike" kern="0" cap="none" spc="0" normalizeH="0" baseline="0" noProof="0" dirty="0">
              <a:ln>
                <a:noFill/>
              </a:ln>
              <a:solidFill>
                <a:schemeClr val="tx1"/>
              </a:solidFill>
              <a:effectLst/>
              <a:uLnTx/>
              <a:uFillTx/>
              <a:cs typeface="Arial" pitchFamily="34" charset="0"/>
            </a:endParaRPr>
          </a:p>
          <a:p>
            <a:pPr marL="57150" marR="0" lvl="0" indent="0" algn="l" defTabSz="914400" rtl="0" eaLnBrk="1" fontAlgn="base" latinLnBrk="0" hangingPunct="1">
              <a:lnSpc>
                <a:spcPct val="100000"/>
              </a:lnSpc>
              <a:spcBef>
                <a:spcPts val="0"/>
              </a:spcBef>
              <a:spcAft>
                <a:spcPct val="0"/>
              </a:spcAft>
              <a:buClr>
                <a:srgbClr val="0070C0"/>
              </a:buClr>
              <a:buSzTx/>
              <a:buNone/>
              <a:tabLst/>
              <a:defRPr/>
            </a:pPr>
            <a:r>
              <a:rPr kumimoji="0" lang="en-US" sz="1100" b="0" i="0" u="none" strike="noStrike" kern="0" cap="none" spc="0" normalizeH="0" baseline="0" noProof="0" dirty="0">
                <a:ln>
                  <a:noFill/>
                </a:ln>
                <a:solidFill>
                  <a:schemeClr val="tx1"/>
                </a:solidFill>
                <a:effectLst/>
                <a:uLnTx/>
                <a:uFillTx/>
                <a:cs typeface="Arial" pitchFamily="34" charset="0"/>
              </a:rPr>
              <a:t>5)</a:t>
            </a:r>
            <a:r>
              <a:rPr kumimoji="0" lang="en-US" sz="1100" b="0" i="0" u="none" strike="noStrike" kern="0" cap="none" spc="0" normalizeH="0" noProof="0" dirty="0">
                <a:ln>
                  <a:noFill/>
                </a:ln>
                <a:solidFill>
                  <a:schemeClr val="tx1"/>
                </a:solidFill>
                <a:effectLst/>
                <a:uLnTx/>
                <a:uFillTx/>
                <a:cs typeface="Arial" pitchFamily="34" charset="0"/>
              </a:rPr>
              <a:t> </a:t>
            </a:r>
            <a:r>
              <a:rPr kumimoji="0" lang="en-US" sz="1100" b="0" i="0" u="none" strike="noStrike" kern="0" cap="none" spc="0" normalizeH="0" baseline="0" noProof="0" dirty="0">
                <a:ln>
                  <a:noFill/>
                </a:ln>
                <a:solidFill>
                  <a:schemeClr val="tx1"/>
                </a:solidFill>
                <a:effectLst/>
                <a:uLnTx/>
                <a:uFillTx/>
                <a:cs typeface="Arial" pitchFamily="34" charset="0"/>
              </a:rPr>
              <a:t>Growth at Diageo comes in different ways (e.g. depth, breadth, cross-functional moves, etc.) and is not just about upward movement.  Not growing is not an option at Diageo.</a:t>
            </a:r>
          </a:p>
          <a:p>
            <a:pPr marL="57150" indent="0" algn="l">
              <a:spcBef>
                <a:spcPct val="20000"/>
              </a:spcBef>
              <a:buClr>
                <a:srgbClr val="0070C0"/>
              </a:buClr>
              <a:buNone/>
            </a:pPr>
            <a:r>
              <a:rPr lang="en-GB" sz="1100" dirty="0"/>
              <a:t>6) We believe everyone has a career and that career success is how you define it. Whatever that is then an individuals capability and experience acquired over time is their personal asset. They own it and therefore they should be active in driving it and making choices. </a:t>
            </a:r>
            <a:endParaRPr lang="en-US" sz="1100" kern="0" dirty="0">
              <a:ea typeface="ＭＳ Ｐゴシック" pitchFamily="34" charset="-128"/>
              <a:cs typeface="Arial" pitchFamily="34" charset="0"/>
            </a:endParaRPr>
          </a:p>
          <a:p>
            <a:pPr marL="57150" indent="0" algn="l">
              <a:spcBef>
                <a:spcPct val="20000"/>
              </a:spcBef>
              <a:buClr>
                <a:srgbClr val="0070C0"/>
              </a:buClr>
              <a:buNone/>
            </a:pPr>
            <a:r>
              <a:rPr lang="en-US" sz="1100" kern="0" dirty="0">
                <a:ea typeface="ＭＳ Ｐゴシック" pitchFamily="34" charset="-128"/>
                <a:cs typeface="Arial" pitchFamily="34" charset="0"/>
              </a:rPr>
              <a:t>7) Believing that everyone has talent and the potential to do different things does not mean that we can not make choices as to where to invest and to disproportionately invest in areas and employees to meet the future needs of the </a:t>
            </a:r>
            <a:r>
              <a:rPr lang="en-US" sz="1100" kern="0" dirty="0" err="1">
                <a:ea typeface="ＭＳ Ｐゴシック" pitchFamily="34" charset="-128"/>
                <a:cs typeface="Arial" pitchFamily="34" charset="0"/>
              </a:rPr>
              <a:t>organisation</a:t>
            </a:r>
            <a:r>
              <a:rPr lang="en-US" sz="1100" kern="0" dirty="0">
                <a:ea typeface="ＭＳ Ｐゴシック" pitchFamily="34" charset="-128"/>
                <a:cs typeface="Arial" pitchFamily="34" charset="0"/>
              </a:rPr>
              <a:t>. These things are completely consistent. </a:t>
            </a:r>
          </a:p>
          <a:p>
            <a:pPr marL="57150" indent="0" algn="l">
              <a:spcBef>
                <a:spcPct val="20000"/>
              </a:spcBef>
              <a:buClr>
                <a:srgbClr val="0070C0"/>
              </a:buClr>
              <a:buNone/>
            </a:pPr>
            <a:r>
              <a:rPr lang="en-US" sz="1100" kern="0" dirty="0">
                <a:ea typeface="ＭＳ Ｐゴシック" pitchFamily="34" charset="-128"/>
                <a:cs typeface="Arial" pitchFamily="34" charset="0"/>
              </a:rPr>
              <a:t>8) Performance is central to everything. Although performance is not guarantee of future success it is the first thing that we look for. </a:t>
            </a:r>
          </a:p>
          <a:p>
            <a:pPr marL="57150" indent="0" algn="l">
              <a:spcBef>
                <a:spcPct val="20000"/>
              </a:spcBef>
              <a:buClr>
                <a:srgbClr val="0070C0"/>
              </a:buClr>
              <a:buNone/>
            </a:pPr>
            <a:r>
              <a:rPr lang="en-US" sz="1100" kern="0" dirty="0">
                <a:ea typeface="ＭＳ Ｐゴシック" pitchFamily="34" charset="-128"/>
                <a:cs typeface="Arial" pitchFamily="34" charset="0"/>
              </a:rPr>
              <a:t>9) We believe that diversity in many ways leads to better performance. This has been proven many times and we can see it in Diageo. Out approach to talent aims to leverage the diverse perspectives of employees through promoting an inclusive approach.. not just for the </a:t>
            </a:r>
            <a:r>
              <a:rPr lang="en-US" sz="1100" kern="0" dirty="0" err="1">
                <a:ea typeface="ＭＳ Ｐゴシック" pitchFamily="34" charset="-128"/>
                <a:cs typeface="Arial" pitchFamily="34" charset="0"/>
              </a:rPr>
              <a:t>favoured</a:t>
            </a:r>
            <a:r>
              <a:rPr lang="en-US" sz="1100" kern="0" dirty="0">
                <a:ea typeface="ＭＳ Ｐゴシック" pitchFamily="34" charset="-128"/>
                <a:cs typeface="Arial" pitchFamily="34" charset="0"/>
              </a:rPr>
              <a:t> few or the ones “like us”. It also drives diversity of experience. </a:t>
            </a:r>
          </a:p>
          <a:p>
            <a:pPr marL="57150" indent="0" algn="l">
              <a:spcBef>
                <a:spcPct val="20000"/>
              </a:spcBef>
              <a:buClr>
                <a:srgbClr val="0070C0"/>
              </a:buClr>
              <a:buNone/>
            </a:pPr>
            <a:r>
              <a:rPr lang="en-US" sz="1100" kern="0" dirty="0">
                <a:ea typeface="ＭＳ Ｐゴシック" pitchFamily="34" charset="-128"/>
                <a:cs typeface="Arial" pitchFamily="34" charset="0"/>
              </a:rPr>
              <a:t>10) Leaders and managers make the most difference building talent. This should be central to what they do, not an additional task. Our talent management approach aims to involve and educate managers to play this role well. </a:t>
            </a:r>
            <a:endParaRPr lang="en-US" sz="1100" dirty="0"/>
          </a:p>
          <a:p>
            <a:endParaRPr lang="en-GB" sz="1100" dirty="0"/>
          </a:p>
        </p:txBody>
      </p:sp>
      <p:sp>
        <p:nvSpPr>
          <p:cNvPr id="4" name="Slide Number Placeholder 3"/>
          <p:cNvSpPr>
            <a:spLocks noGrp="1"/>
          </p:cNvSpPr>
          <p:nvPr>
            <p:ph type="sldNum" sz="quarter" idx="10"/>
          </p:nvPr>
        </p:nvSpPr>
        <p:spPr/>
        <p:txBody>
          <a:bodyPr/>
          <a:lstStyle/>
          <a:p>
            <a:pPr>
              <a:defRPr/>
            </a:pPr>
            <a:fld id="{3D467F48-611D-4B43-A379-C483D5A0E313}" type="slidenum">
              <a:rPr lang="en-GB" smtClean="0"/>
              <a:pPr>
                <a:defRPr/>
              </a:pPr>
              <a:t>4</a:t>
            </a:fld>
            <a:endParaRPr lang="en-GB"/>
          </a:p>
        </p:txBody>
      </p:sp>
    </p:spTree>
    <p:extLst>
      <p:ext uri="{BB962C8B-B14F-4D97-AF65-F5344CB8AC3E}">
        <p14:creationId xmlns:p14="http://schemas.microsoft.com/office/powerpoint/2010/main" val="350665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D467F48-611D-4B43-A379-C483D5A0E313}" type="slidenum">
              <a:rPr lang="en-GB" smtClean="0"/>
              <a:pPr>
                <a:defRPr/>
              </a:pPr>
              <a:t>5</a:t>
            </a:fld>
            <a:endParaRPr lang="en-GB" dirty="0"/>
          </a:p>
        </p:txBody>
      </p:sp>
    </p:spTree>
    <p:extLst>
      <p:ext uri="{BB962C8B-B14F-4D97-AF65-F5344CB8AC3E}">
        <p14:creationId xmlns:p14="http://schemas.microsoft.com/office/powerpoint/2010/main" val="155835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2CB822-3A1A-4521-ABBD-CA417154A483}" type="slidenum">
              <a:rPr lang="en-GB" smtClean="0"/>
              <a:t>6</a:t>
            </a:fld>
            <a:endParaRPr lang="en-GB"/>
          </a:p>
        </p:txBody>
      </p:sp>
    </p:spTree>
    <p:extLst>
      <p:ext uri="{BB962C8B-B14F-4D97-AF65-F5344CB8AC3E}">
        <p14:creationId xmlns:p14="http://schemas.microsoft.com/office/powerpoint/2010/main" val="88783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2CB822-3A1A-4521-ABBD-CA417154A483}" type="slidenum">
              <a:rPr lang="en-GB" smtClean="0"/>
              <a:t>7</a:t>
            </a:fld>
            <a:endParaRPr lang="en-GB"/>
          </a:p>
        </p:txBody>
      </p:sp>
    </p:spTree>
    <p:extLst>
      <p:ext uri="{BB962C8B-B14F-4D97-AF65-F5344CB8AC3E}">
        <p14:creationId xmlns:p14="http://schemas.microsoft.com/office/powerpoint/2010/main" val="887836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2CB822-3A1A-4521-ABBD-CA417154A483}" type="slidenum">
              <a:rPr lang="en-GB" smtClean="0"/>
              <a:t>8</a:t>
            </a:fld>
            <a:endParaRPr lang="en-GB"/>
          </a:p>
        </p:txBody>
      </p:sp>
    </p:spTree>
    <p:extLst>
      <p:ext uri="{BB962C8B-B14F-4D97-AF65-F5344CB8AC3E}">
        <p14:creationId xmlns:p14="http://schemas.microsoft.com/office/powerpoint/2010/main" val="17036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2CB822-3A1A-4521-ABBD-CA417154A483}" type="slidenum">
              <a:rPr lang="en-GB" smtClean="0"/>
              <a:t>10</a:t>
            </a:fld>
            <a:endParaRPr lang="en-GB"/>
          </a:p>
        </p:txBody>
      </p:sp>
    </p:spTree>
    <p:extLst>
      <p:ext uri="{BB962C8B-B14F-4D97-AF65-F5344CB8AC3E}">
        <p14:creationId xmlns:p14="http://schemas.microsoft.com/office/powerpoint/2010/main" val="574358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1" y="0"/>
            <a:ext cx="9143999" cy="5143500"/>
          </a:xfrm>
        </p:spPr>
        <p:txBody>
          <a:bodyPr/>
          <a:lstStyle>
            <a:lvl1pPr marL="0" indent="0">
              <a:buFontTx/>
              <a:buNone/>
              <a:defRPr baseline="0">
                <a:solidFill>
                  <a:schemeClr val="bg1"/>
                </a:solidFill>
              </a:defRPr>
            </a:lvl1pPr>
          </a:lstStyle>
          <a:p>
            <a:r>
              <a:rPr lang="en-US" dirty="0"/>
              <a:t>Click the icon to add picture</a:t>
            </a:r>
          </a:p>
        </p:txBody>
      </p:sp>
      <p:sp>
        <p:nvSpPr>
          <p:cNvPr id="2" name="Title 1"/>
          <p:cNvSpPr>
            <a:spLocks noGrp="1"/>
          </p:cNvSpPr>
          <p:nvPr>
            <p:ph type="ctrTitle"/>
          </p:nvPr>
        </p:nvSpPr>
        <p:spPr>
          <a:xfrm>
            <a:off x="961372" y="3523222"/>
            <a:ext cx="7772400" cy="734454"/>
          </a:xfrm>
        </p:spPr>
        <p:txBody>
          <a:bodyPr lIns="0" anchor="b" anchorCtr="0">
            <a:normAutofit/>
          </a:bodyPr>
          <a:lstStyle>
            <a:lvl1pPr algn="l">
              <a:lnSpc>
                <a:spcPct val="80000"/>
              </a:lnSpc>
              <a:defRPr sz="3600" b="1">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961372" y="4243453"/>
            <a:ext cx="6400800" cy="595248"/>
          </a:xfrm>
        </p:spPr>
        <p:txBody>
          <a:bodyPr lIns="0">
            <a:normAutofit/>
          </a:bodyPr>
          <a:lstStyle>
            <a:lvl1pPr marL="0" indent="0" algn="l">
              <a:buNone/>
              <a:defRPr sz="24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E3C5C058-AAB2-44E4-9827-71BC3DB8AA15}" type="datetimeFigureOut">
              <a:rPr lang="en-GB" smtClean="0"/>
              <a:t>03/03/2017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3924" y="345566"/>
            <a:ext cx="1812426" cy="387859"/>
          </a:xfrm>
          <a:prstGeom prst="rect">
            <a:avLst/>
          </a:prstGeom>
        </p:spPr>
      </p:pic>
    </p:spTree>
    <p:extLst>
      <p:ext uri="{BB962C8B-B14F-4D97-AF65-F5344CB8AC3E}">
        <p14:creationId xmlns:p14="http://schemas.microsoft.com/office/powerpoint/2010/main" val="399039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3" name="fc"/>
          <p:cNvSpPr txBox="1"/>
          <p:nvPr/>
        </p:nvSpPr>
        <p:spPr>
          <a:xfrm>
            <a:off x="0" y="4981576"/>
            <a:ext cx="9144000" cy="246221"/>
          </a:xfrm>
          <a:prstGeom prst="rect">
            <a:avLst/>
          </a:prstGeom>
          <a:noFill/>
        </p:spPr>
        <p:txBody>
          <a:bodyPr>
            <a:spAutoFit/>
          </a:bodyPr>
          <a:lstStyle/>
          <a:p>
            <a:pPr algn="ctr" fontAlgn="auto">
              <a:spcBef>
                <a:spcPts val="0"/>
              </a:spcBef>
              <a:spcAft>
                <a:spcPts val="0"/>
              </a:spcAft>
              <a:defRPr/>
            </a:pPr>
            <a:endParaRPr lang="en-US" sz="1000" b="1">
              <a:solidFill>
                <a:srgbClr val="FF0000"/>
              </a:solidFill>
              <a:latin typeface="arial"/>
              <a:ea typeface="+mn-ea"/>
              <a:cs typeface="+mn-cs"/>
            </a:endParaRPr>
          </a:p>
        </p:txBody>
      </p:sp>
      <p:sp>
        <p:nvSpPr>
          <p:cNvPr id="4" name="Rectangle 3"/>
          <p:cNvSpPr/>
          <p:nvPr userDrawn="1"/>
        </p:nvSpPr>
        <p:spPr>
          <a:xfrm>
            <a:off x="0" y="115492"/>
            <a:ext cx="9144000" cy="610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err="1"/>
          </a:p>
        </p:txBody>
      </p:sp>
      <p:sp>
        <p:nvSpPr>
          <p:cNvPr id="5" name="Title Placeholder 1"/>
          <p:cNvSpPr txBox="1">
            <a:spLocks/>
          </p:cNvSpPr>
          <p:nvPr userDrawn="1"/>
        </p:nvSpPr>
        <p:spPr>
          <a:xfrm>
            <a:off x="676275" y="119063"/>
            <a:ext cx="6832600" cy="570310"/>
          </a:xfrm>
          <a:prstGeom prst="rect">
            <a:avLst/>
          </a:prstGeom>
        </p:spPr>
        <p:txBody>
          <a:bodyPr lIns="0" tIns="0" rIns="0" bIns="0" anchor="b"/>
          <a:lstStyle>
            <a:lvl1pPr algn="l" defTabSz="914400" rtl="0" eaLnBrk="1" latinLnBrk="0" hangingPunct="1">
              <a:lnSpc>
                <a:spcPts val="2700"/>
              </a:lnSpc>
              <a:spcBef>
                <a:spcPct val="0"/>
              </a:spcBef>
              <a:buNone/>
              <a:defRPr sz="2800" b="0" kern="1200" cap="none" baseline="0">
                <a:solidFill>
                  <a:schemeClr val="bg1"/>
                </a:solidFill>
                <a:latin typeface="Gisha" panose="020B0502040204020203" pitchFamily="34" charset="-79"/>
                <a:ea typeface="+mj-ea"/>
                <a:cs typeface="Gisha" panose="020B0502040204020203" pitchFamily="34" charset="-79"/>
              </a:defRPr>
            </a:lvl1pPr>
          </a:lstStyle>
          <a:p>
            <a:pPr fontAlgn="auto">
              <a:spcAft>
                <a:spcPts val="0"/>
              </a:spcAft>
              <a:defRPr/>
            </a:pPr>
            <a:endParaRPr lang="en-GB" dirty="0"/>
          </a:p>
        </p:txBody>
      </p:sp>
      <p:sp>
        <p:nvSpPr>
          <p:cNvPr id="2" name="Title 1"/>
          <p:cNvSpPr>
            <a:spLocks noGrp="1"/>
          </p:cNvSpPr>
          <p:nvPr>
            <p:ph type="title"/>
          </p:nvPr>
        </p:nvSpPr>
        <p:spPr>
          <a:xfrm>
            <a:off x="457200" y="114300"/>
            <a:ext cx="8229600" cy="938297"/>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308585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57200" y="810000"/>
            <a:ext cx="8337551" cy="3828675"/>
          </a:xfrm>
        </p:spPr>
        <p:txBody>
          <a:bodyPr/>
          <a:lstStyle>
            <a:lvl1pPr>
              <a:buClr>
                <a:schemeClr val="tx2"/>
              </a:buClr>
              <a:defRPr/>
            </a:lvl1pPr>
            <a:lvl2pPr marL="355600" indent="-177800">
              <a:buClr>
                <a:schemeClr val="accent5"/>
              </a:buClr>
              <a:defRPr/>
            </a:lvl2pPr>
            <a:lvl3pPr marL="531813" indent="-176213">
              <a:buClr>
                <a:schemeClr val="tx2"/>
              </a:buClr>
              <a:defRPr/>
            </a:lvl3pPr>
            <a:lvl4pPr marL="723900" indent="-192088">
              <a:buClr>
                <a:schemeClr val="accent5"/>
              </a:buClr>
              <a:buFont typeface="Arial" pitchFamily="34" charset="0"/>
              <a:buChar cha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endParaRPr lang="en-GB" dirty="0"/>
          </a:p>
        </p:txBody>
      </p:sp>
      <p:sp>
        <p:nvSpPr>
          <p:cNvPr id="5" name="Slide Number Placeholder 5"/>
          <p:cNvSpPr>
            <a:spLocks noGrp="1"/>
          </p:cNvSpPr>
          <p:nvPr>
            <p:ph type="sldNum" sz="quarter" idx="12"/>
          </p:nvPr>
        </p:nvSpPr>
        <p:spPr>
          <a:xfrm>
            <a:off x="8321418" y="4897520"/>
            <a:ext cx="773939" cy="204788"/>
          </a:xfrm>
          <a:prstGeom prst="rect">
            <a:avLst/>
          </a:prstGeom>
        </p:spPr>
        <p:txBody>
          <a:bodyPr/>
          <a:lstStyle/>
          <a:p>
            <a:fld id="{A20FFF18-E733-4766-AC61-1BA8DB27935C}" type="slidenum">
              <a:rPr lang="en-GB" smtClean="0"/>
              <a:pPr/>
              <a:t>‹#›</a:t>
            </a:fld>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5619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endParaRPr lang="en-GB"/>
          </a:p>
        </p:txBody>
      </p:sp>
      <p:sp>
        <p:nvSpPr>
          <p:cNvPr id="3" name="Content Placeholder 2"/>
          <p:cNvSpPr>
            <a:spLocks noGrp="1"/>
          </p:cNvSpPr>
          <p:nvPr>
            <p:ph idx="1"/>
          </p:nvPr>
        </p:nvSpPr>
        <p:spPr>
          <a:xfrm>
            <a:off x="457200" y="1200151"/>
            <a:ext cx="8229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60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LAI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1372" y="3523222"/>
            <a:ext cx="7772400" cy="734454"/>
          </a:xfrm>
        </p:spPr>
        <p:txBody>
          <a:bodyPr lIns="0" anchor="b" anchorCtr="0">
            <a:normAutofit/>
          </a:bodyPr>
          <a:lstStyle>
            <a:lvl1pPr algn="l">
              <a:lnSpc>
                <a:spcPct val="80000"/>
              </a:lnSpc>
              <a:defRPr sz="3600" b="1">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961372" y="4243453"/>
            <a:ext cx="6400800" cy="595248"/>
          </a:xfrm>
        </p:spPr>
        <p:txBody>
          <a:bodyPr lIns="0">
            <a:normAutofit/>
          </a:bodyPr>
          <a:lstStyle>
            <a:lvl1pPr marL="0" indent="0" algn="l">
              <a:buNone/>
              <a:defRPr sz="24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E3C5C058-AAB2-44E4-9827-71BC3DB8AA15}" type="datetimeFigureOut">
              <a:rPr lang="en-GB" smtClean="0"/>
              <a:t>03/03/2017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57802"/>
          <a:stretch/>
        </p:blipFill>
        <p:spPr>
          <a:xfrm>
            <a:off x="961372" y="906302"/>
            <a:ext cx="7221255" cy="1216860"/>
          </a:xfrm>
          <a:prstGeom prst="rect">
            <a:avLst/>
          </a:prstGeom>
        </p:spPr>
      </p:pic>
    </p:spTree>
    <p:extLst>
      <p:ext uri="{BB962C8B-B14F-4D97-AF65-F5344CB8AC3E}">
        <p14:creationId xmlns:p14="http://schemas.microsoft.com/office/powerpoint/2010/main" val="130086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2063750" y="1025103"/>
            <a:ext cx="6680200" cy="3656012"/>
          </a:xfrm>
        </p:spPr>
        <p:txBody>
          <a:bodyPr lIns="180000" tIns="54000" rIns="180000" anchor="t" anchorCtr="0"/>
          <a:lstStyle>
            <a:lvl1pPr>
              <a:defRPr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here to edit text, or click the image icon to add a picture or chart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3C5C058-AAB2-44E4-9827-71BC3DB8AA15}" type="datetimeFigureOut">
              <a:rPr lang="en-GB" smtClean="0"/>
              <a:t>03/03/2017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a:p>
        </p:txBody>
      </p:sp>
      <p:sp>
        <p:nvSpPr>
          <p:cNvPr id="8" name="Picture Placeholder 7"/>
          <p:cNvSpPr>
            <a:spLocks noGrp="1"/>
          </p:cNvSpPr>
          <p:nvPr>
            <p:ph type="pic" sz="quarter" idx="14" hasCustomPrompt="1"/>
          </p:nvPr>
        </p:nvSpPr>
        <p:spPr>
          <a:xfrm>
            <a:off x="0" y="0"/>
            <a:ext cx="2063750" cy="5143500"/>
          </a:xfrm>
          <a:solidFill>
            <a:schemeClr val="tx1"/>
          </a:solidFill>
        </p:spPr>
        <p:txBody>
          <a:bodyPr anchor="t"/>
          <a:lstStyle>
            <a:lvl1pPr marL="0" indent="0">
              <a:spcBef>
                <a:spcPts val="4080"/>
              </a:spcBef>
              <a:buFontTx/>
              <a:buNone/>
              <a:defRPr baseline="0">
                <a:solidFill>
                  <a:schemeClr val="accent6"/>
                </a:solidFill>
              </a:defRPr>
            </a:lvl1pPr>
          </a:lstStyle>
          <a:p>
            <a:r>
              <a:rPr lang="en-GB" dirty="0"/>
              <a:t>CLICK ON THE ICON TO ADD </a:t>
            </a:r>
            <a:br>
              <a:rPr lang="en-GB" dirty="0"/>
            </a:br>
            <a:r>
              <a:rPr lang="en-GB" dirty="0"/>
              <a:t>A PICTURE HERE</a:t>
            </a:r>
          </a:p>
        </p:txBody>
      </p:sp>
      <p:sp>
        <p:nvSpPr>
          <p:cNvPr id="3" name="Title 2"/>
          <p:cNvSpPr>
            <a:spLocks noGrp="1"/>
          </p:cNvSpPr>
          <p:nvPr>
            <p:ph type="title"/>
          </p:nvPr>
        </p:nvSpPr>
        <p:spPr>
          <a:xfrm>
            <a:off x="2063750" y="-19990"/>
            <a:ext cx="5532586" cy="85725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3173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b="1" cap="all" baseline="0"/>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3C5C058-AAB2-44E4-9827-71BC3DB8AA15}" type="datetimeFigureOut">
              <a:rPr lang="en-GB" smtClean="0"/>
              <a:t>03/03/2017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a:p>
        </p:txBody>
      </p:sp>
    </p:spTree>
    <p:extLst>
      <p:ext uri="{BB962C8B-B14F-4D97-AF65-F5344CB8AC3E}">
        <p14:creationId xmlns:p14="http://schemas.microsoft.com/office/powerpoint/2010/main" val="38386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strip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750" y="1020941"/>
            <a:ext cx="662305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3C5C058-AAB2-44E4-9827-71BC3DB8AA15}" type="datetimeFigureOut">
              <a:rPr lang="en-GB" smtClean="0"/>
              <a:t>03/03/2017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a:p>
        </p:txBody>
      </p:sp>
      <p:sp>
        <p:nvSpPr>
          <p:cNvPr id="7" name="Title 6"/>
          <p:cNvSpPr>
            <a:spLocks noGrp="1"/>
          </p:cNvSpPr>
          <p:nvPr>
            <p:ph type="title"/>
          </p:nvPr>
        </p:nvSpPr>
        <p:spPr>
          <a:xfrm>
            <a:off x="2063750" y="-12198"/>
            <a:ext cx="5532586" cy="857250"/>
          </a:xfrm>
        </p:spPr>
        <p:txBody>
          <a:bodyPr/>
          <a:lstStyle/>
          <a:p>
            <a:r>
              <a:rPr lang="en-US"/>
              <a:t>Click to edit Master title style</a:t>
            </a:r>
            <a:endParaRPr lang="en-GB"/>
          </a:p>
        </p:txBody>
      </p:sp>
    </p:spTree>
    <p:extLst>
      <p:ext uri="{BB962C8B-B14F-4D97-AF65-F5344CB8AC3E}">
        <p14:creationId xmlns:p14="http://schemas.microsoft.com/office/powerpoint/2010/main" val="40299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3C5C058-AAB2-44E4-9827-71BC3DB8AA15}" type="datetimeFigureOut">
              <a:rPr lang="en-GB" smtClean="0"/>
              <a:t>03/03/2017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01666-E04F-41EE-9F8C-A6A15CCCC6B9}" type="slidenum">
              <a:rPr lang="en-GB" smtClean="0"/>
              <a:t>‹#›</a:t>
            </a:fld>
            <a:endParaRPr lang="en-GB"/>
          </a:p>
        </p:txBody>
      </p:sp>
    </p:spTree>
    <p:extLst>
      <p:ext uri="{BB962C8B-B14F-4D97-AF65-F5344CB8AC3E}">
        <p14:creationId xmlns:p14="http://schemas.microsoft.com/office/powerpoint/2010/main" val="302910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5C058-AAB2-44E4-9827-71BC3DB8AA15}" type="datetimeFigureOut">
              <a:rPr lang="en-GB" smtClean="0"/>
              <a:t>03/03/2017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01666-E04F-41EE-9F8C-A6A15CCCC6B9}" type="slidenum">
              <a:rPr lang="en-GB" smtClean="0"/>
              <a:t>‹#›</a:t>
            </a:fld>
            <a:endParaRPr lang="en-GB"/>
          </a:p>
        </p:txBody>
      </p:sp>
    </p:spTree>
    <p:extLst>
      <p:ext uri="{BB962C8B-B14F-4D97-AF65-F5344CB8AC3E}">
        <p14:creationId xmlns:p14="http://schemas.microsoft.com/office/powerpoint/2010/main" val="124192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master">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b="1" cap="all" baseline="0"/>
            </a:lvl1pPr>
          </a:lstStyle>
          <a:p>
            <a:r>
              <a:rPr lang="en-US" dirty="0"/>
              <a:t>Click to edit Master title style</a:t>
            </a:r>
            <a:endParaRPr lang="en-GB" dirty="0"/>
          </a:p>
        </p:txBody>
      </p:sp>
      <p:sp>
        <p:nvSpPr>
          <p:cNvPr id="3" name="Content Placeholder 2"/>
          <p:cNvSpPr>
            <a:spLocks noGrp="1"/>
          </p:cNvSpPr>
          <p:nvPr>
            <p:ph idx="1"/>
          </p:nvPr>
        </p:nvSpPr>
        <p:spPr>
          <a:xfrm>
            <a:off x="457200" y="1022351"/>
            <a:ext cx="41148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3C5C058-AAB2-44E4-9827-71BC3DB8AA15}" type="datetimeFigureOut">
              <a:rPr lang="en-GB" smtClean="0"/>
              <a:t>03/03/2017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a:p>
        </p:txBody>
      </p:sp>
      <p:sp>
        <p:nvSpPr>
          <p:cNvPr id="10" name="Content Placeholder 9"/>
          <p:cNvSpPr>
            <a:spLocks noGrp="1"/>
          </p:cNvSpPr>
          <p:nvPr>
            <p:ph sz="quarter" idx="13"/>
          </p:nvPr>
        </p:nvSpPr>
        <p:spPr>
          <a:xfrm>
            <a:off x="5191125" y="996950"/>
            <a:ext cx="3690938" cy="338931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2785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tx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p:cNvSpPr>
            <a:spLocks noGrp="1"/>
          </p:cNvSpPr>
          <p:nvPr>
            <p:ph type="dt" sz="half" idx="10"/>
          </p:nvPr>
        </p:nvSpPr>
        <p:spPr/>
        <p:txBody>
          <a:bodyPr/>
          <a:lstStyle/>
          <a:p>
            <a:fld id="{E3C5C058-AAB2-44E4-9827-71BC3DB8AA15}" type="datetimeFigureOut">
              <a:rPr lang="en-GB" smtClean="0"/>
              <a:t>03/03/2017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01666-E04F-41EE-9F8C-A6A15CCCC6B9}"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372" y="1129906"/>
            <a:ext cx="7221255" cy="2883688"/>
          </a:xfrm>
          <a:prstGeom prst="rect">
            <a:avLst/>
          </a:prstGeom>
        </p:spPr>
      </p:pic>
    </p:spTree>
    <p:extLst>
      <p:ext uri="{BB962C8B-B14F-4D97-AF65-F5344CB8AC3E}">
        <p14:creationId xmlns:p14="http://schemas.microsoft.com/office/powerpoint/2010/main" val="41747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806"/>
            <a:ext cx="7139136" cy="85725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0223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3C5C058-AAB2-44E4-9827-71BC3DB8AA15}" type="datetimeFigureOut">
              <a:rPr lang="en-GB" smtClean="0"/>
              <a:t>03/03/2017</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666-E04F-41EE-9F8C-A6A15CCCC6B9}" type="slidenum">
              <a:rPr lang="en-GB" smtClean="0"/>
              <a:t>‹#›</a:t>
            </a:fld>
            <a:endParaRPr lang="en-GB"/>
          </a:p>
        </p:txBody>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tretch/>
        </p:blipFill>
        <p:spPr>
          <a:xfrm>
            <a:off x="7769238" y="342902"/>
            <a:ext cx="1291996" cy="257968"/>
          </a:xfrm>
          <a:prstGeom prst="rect">
            <a:avLst/>
          </a:prstGeom>
        </p:spPr>
      </p:pic>
    </p:spTree>
    <p:extLst>
      <p:ext uri="{BB962C8B-B14F-4D97-AF65-F5344CB8AC3E}">
        <p14:creationId xmlns:p14="http://schemas.microsoft.com/office/powerpoint/2010/main" val="2878052179"/>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67" r:id="rId3"/>
    <p:sldLayoutId id="2147483650" r:id="rId4"/>
    <p:sldLayoutId id="2147483669" r:id="rId5"/>
    <p:sldLayoutId id="2147483654" r:id="rId6"/>
    <p:sldLayoutId id="2147483655" r:id="rId7"/>
    <p:sldLayoutId id="2147483670" r:id="rId8"/>
    <p:sldLayoutId id="2147483664" r:id="rId9"/>
    <p:sldLayoutId id="2147483674" r:id="rId10"/>
    <p:sldLayoutId id="2147483675" r:id="rId11"/>
    <p:sldLayoutId id="2147483676" r:id="rId12"/>
  </p:sldLayoutIdLst>
  <p:txStyles>
    <p:titleStyle>
      <a:lvl1pPr algn="l" defTabSz="914400" rtl="0" eaLnBrk="1" latinLnBrk="0" hangingPunct="1">
        <a:spcBef>
          <a:spcPct val="0"/>
        </a:spcBef>
        <a:buNone/>
        <a:defRPr sz="2400" b="1" kern="1200" cap="all" baseline="0">
          <a:solidFill>
            <a:schemeClr val="accent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410" y="0"/>
            <a:ext cx="6067425" cy="857250"/>
          </a:xfrm>
        </p:spPr>
        <p:txBody>
          <a:bodyPr>
            <a:normAutofit/>
          </a:bodyPr>
          <a:lstStyle/>
          <a:p>
            <a:r>
              <a:rPr lang="en-US" dirty="0"/>
              <a:t>Today’s session</a:t>
            </a:r>
          </a:p>
        </p:txBody>
      </p:sp>
      <p:sp>
        <p:nvSpPr>
          <p:cNvPr id="3" name="Content Placeholder 2"/>
          <p:cNvSpPr>
            <a:spLocks noGrp="1"/>
          </p:cNvSpPr>
          <p:nvPr>
            <p:ph idx="1"/>
          </p:nvPr>
        </p:nvSpPr>
        <p:spPr>
          <a:xfrm>
            <a:off x="534391" y="707524"/>
            <a:ext cx="8172881" cy="3394472"/>
          </a:xfrm>
        </p:spPr>
        <p:txBody>
          <a:bodyPr>
            <a:noAutofit/>
          </a:bodyPr>
          <a:lstStyle/>
          <a:p>
            <a:pPr>
              <a:buNone/>
            </a:pPr>
            <a:r>
              <a:rPr lang="en-US" sz="1600" dirty="0">
                <a:latin typeface="Arial" panose="020B0604020202020204" pitchFamily="34" charset="0"/>
                <a:cs typeface="Arial" panose="020B0604020202020204" pitchFamily="34" charset="0"/>
              </a:rPr>
              <a:t>Purpose: </a:t>
            </a:r>
          </a:p>
          <a:p>
            <a:r>
              <a:rPr lang="en-US" sz="1600" dirty="0">
                <a:latin typeface="Arial" panose="020B0604020202020204" pitchFamily="34" charset="0"/>
                <a:cs typeface="Arial" panose="020B0604020202020204" pitchFamily="34" charset="0"/>
              </a:rPr>
              <a:t>To provide an overview of the Talent Review process for HRBPs</a:t>
            </a:r>
          </a:p>
          <a:p>
            <a:endParaRPr lang="en-US" sz="1600" dirty="0">
              <a:latin typeface="Arial" panose="020B0604020202020204" pitchFamily="34" charset="0"/>
              <a:cs typeface="Arial" panose="020B0604020202020204" pitchFamily="34" charset="0"/>
            </a:endParaRPr>
          </a:p>
          <a:p>
            <a:pPr>
              <a:buFont typeface="Wingdings" pitchFamily="2" charset="2"/>
              <a:buNone/>
            </a:pPr>
            <a:r>
              <a:rPr lang="en-US" sz="1600" dirty="0">
                <a:latin typeface="Arial" panose="020B0604020202020204" pitchFamily="34" charset="0"/>
                <a:cs typeface="Arial" panose="020B0604020202020204" pitchFamily="34" charset="0"/>
              </a:rPr>
              <a:t>Outcomes:	</a:t>
            </a:r>
          </a:p>
          <a:p>
            <a:r>
              <a:rPr lang="en-US" sz="1600" dirty="0">
                <a:latin typeface="Arial" panose="020B0604020202020204" pitchFamily="34" charset="0"/>
                <a:cs typeface="Arial" panose="020B0604020202020204" pitchFamily="34" charset="0"/>
              </a:rPr>
              <a:t>A shared understanding of:</a:t>
            </a:r>
          </a:p>
          <a:p>
            <a:pPr lvl="1"/>
            <a:r>
              <a:rPr lang="en-US" sz="1400" dirty="0">
                <a:latin typeface="Arial" panose="020B0604020202020204" pitchFamily="34" charset="0"/>
                <a:cs typeface="Arial" panose="020B0604020202020204" pitchFamily="34" charset="0"/>
              </a:rPr>
              <a:t>What we do and why we do it</a:t>
            </a:r>
            <a:endParaRPr lang="en-GB"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Each stage of the process</a:t>
            </a:r>
          </a:p>
          <a:p>
            <a:pPr lvl="1"/>
            <a:r>
              <a:rPr lang="en-US" sz="1400" dirty="0">
                <a:latin typeface="Arial" panose="020B0604020202020204" pitchFamily="34" charset="0"/>
                <a:cs typeface="Arial" panose="020B0604020202020204" pitchFamily="34" charset="0"/>
              </a:rPr>
              <a:t>How the outcomes of the talent review are used globally </a:t>
            </a:r>
            <a:endParaRPr lang="en-US" sz="1600" dirty="0">
              <a:latin typeface="Arial" panose="020B0604020202020204" pitchFamily="34" charset="0"/>
              <a:cs typeface="Arial" panose="020B0604020202020204" pitchFamily="34" charset="0"/>
            </a:endParaRPr>
          </a:p>
          <a:p>
            <a:pPr>
              <a:buNone/>
            </a:pPr>
            <a:endParaRPr lang="en-US" sz="1600"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Structure: 	</a:t>
            </a:r>
          </a:p>
          <a:p>
            <a:r>
              <a:rPr lang="en-US" sz="1600" dirty="0">
                <a:latin typeface="Arial" panose="020B0604020202020204" pitchFamily="34" charset="0"/>
                <a:cs typeface="Arial" panose="020B0604020202020204" pitchFamily="34" charset="0"/>
              </a:rPr>
              <a:t>One hour presentation including step through the process with questions at end</a:t>
            </a:r>
          </a:p>
          <a:p>
            <a:endParaRPr lang="en-US" sz="1200" dirty="0">
              <a:latin typeface="+mn-lt"/>
            </a:endParaRPr>
          </a:p>
        </p:txBody>
      </p:sp>
    </p:spTree>
    <p:extLst>
      <p:ext uri="{BB962C8B-B14F-4D97-AF65-F5344CB8AC3E}">
        <p14:creationId xmlns:p14="http://schemas.microsoft.com/office/powerpoint/2010/main" val="7527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 manager pre-work and Training</a:t>
            </a:r>
          </a:p>
        </p:txBody>
      </p:sp>
      <p:sp>
        <p:nvSpPr>
          <p:cNvPr id="3" name="Content Placeholder 2"/>
          <p:cNvSpPr>
            <a:spLocks noGrp="1"/>
          </p:cNvSpPr>
          <p:nvPr>
            <p:ph idx="1"/>
          </p:nvPr>
        </p:nvSpPr>
        <p:spPr>
          <a:xfrm>
            <a:off x="457200" y="902524"/>
            <a:ext cx="8229600" cy="3847605"/>
          </a:xfrm>
        </p:spPr>
        <p:txBody>
          <a:bodyPr>
            <a:normAutofit fontScale="92500" lnSpcReduction="10000"/>
          </a:bodyPr>
          <a:lstStyle/>
          <a:p>
            <a:r>
              <a:rPr lang="en-GB" sz="1800" dirty="0"/>
              <a:t>Prior to the Talent Review session Line Managers should</a:t>
            </a:r>
          </a:p>
          <a:p>
            <a:pPr lvl="1"/>
            <a:r>
              <a:rPr lang="en-GB" sz="1600" dirty="0"/>
              <a:t>Review the talent cards of their direct reports in Workday (instructions in appendix)</a:t>
            </a:r>
          </a:p>
          <a:p>
            <a:pPr lvl="1">
              <a:buClr>
                <a:schemeClr val="tx1"/>
              </a:buClr>
            </a:pPr>
            <a:r>
              <a:rPr lang="en-US" sz="1600" dirty="0"/>
              <a:t>Have a conversation with each of their direct reports to update their view of their key strengths, breakthrough development areas, aspirations and mobility</a:t>
            </a:r>
          </a:p>
          <a:p>
            <a:pPr lvl="1"/>
            <a:r>
              <a:rPr lang="en-GB" sz="1600" dirty="0"/>
              <a:t>Complete a talent assessment for each direct report </a:t>
            </a:r>
          </a:p>
          <a:p>
            <a:pPr lvl="1"/>
            <a:r>
              <a:rPr lang="en-GB" sz="1600" dirty="0"/>
              <a:t>Consider the succession pools they would like their direct reports included in and record this in the succession pool capture tool.  This should additions to pools, readiness changes and removals from pools. </a:t>
            </a:r>
          </a:p>
          <a:p>
            <a:pPr lvl="1"/>
            <a:endParaRPr lang="en-GB" sz="1600" dirty="0"/>
          </a:p>
          <a:p>
            <a:r>
              <a:rPr lang="en-GB" sz="1800" dirty="0"/>
              <a:t>Line Manager training focuses on</a:t>
            </a:r>
          </a:p>
          <a:p>
            <a:pPr lvl="1"/>
            <a:r>
              <a:rPr lang="en-GB" sz="1600" dirty="0"/>
              <a:t>Engaging line managers to lead with the talent principles (</a:t>
            </a:r>
            <a:r>
              <a:rPr lang="en-GB" sz="1600" dirty="0" err="1"/>
              <a:t>mindset</a:t>
            </a:r>
            <a:r>
              <a:rPr lang="en-GB" sz="1600" dirty="0"/>
              <a:t> is critical)</a:t>
            </a:r>
          </a:p>
          <a:p>
            <a:pPr lvl="1"/>
            <a:r>
              <a:rPr lang="en-GB" sz="1600" dirty="0"/>
              <a:t>Clarifying the process, the tools and their role</a:t>
            </a:r>
          </a:p>
          <a:p>
            <a:pPr lvl="1"/>
            <a:r>
              <a:rPr lang="en-GB" sz="1600" dirty="0"/>
              <a:t>Setting the expectation of transparency… feedback is a duty not an option </a:t>
            </a:r>
          </a:p>
          <a:p>
            <a:pPr lvl="1"/>
            <a:r>
              <a:rPr lang="en-GB" sz="1600" dirty="0"/>
              <a:t>Giving them confidence in their ability and reassurance of support</a:t>
            </a:r>
          </a:p>
          <a:p>
            <a:pPr lvl="1"/>
            <a:r>
              <a:rPr lang="en-GB" sz="1600" dirty="0"/>
              <a:t>Training materials are available for this session</a:t>
            </a:r>
            <a:endParaRPr lang="en-GB" sz="1800" dirty="0"/>
          </a:p>
        </p:txBody>
      </p:sp>
    </p:spTree>
    <p:extLst>
      <p:ext uri="{BB962C8B-B14F-4D97-AF65-F5344CB8AC3E}">
        <p14:creationId xmlns:p14="http://schemas.microsoft.com/office/powerpoint/2010/main" val="327879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pic>
        <p:nvPicPr>
          <p:cNvPr id="4" name="Picture 3" descr="WD Diageo Talent Card pg 2.JPG"/>
          <p:cNvPicPr>
            <a:picLocks noChangeAspect="1"/>
          </p:cNvPicPr>
          <p:nvPr/>
        </p:nvPicPr>
        <p:blipFill>
          <a:blip r:embed="rId3" cstate="print"/>
          <a:stretch>
            <a:fillRect/>
          </a:stretch>
        </p:blipFill>
        <p:spPr>
          <a:xfrm>
            <a:off x="4571110" y="261274"/>
            <a:ext cx="4180999" cy="53148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descr="WD Diageo Talent Card.JPG"/>
          <p:cNvPicPr>
            <a:picLocks noChangeAspect="1"/>
          </p:cNvPicPr>
          <p:nvPr/>
        </p:nvPicPr>
        <p:blipFill>
          <a:blip r:embed="rId4" cstate="print"/>
          <a:stretch>
            <a:fillRect/>
          </a:stretch>
        </p:blipFill>
        <p:spPr>
          <a:xfrm>
            <a:off x="249388" y="23460"/>
            <a:ext cx="4172270" cy="53621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102" y="4010652"/>
            <a:ext cx="897523" cy="1132848"/>
          </a:xfrm>
          <a:prstGeom prst="rect">
            <a:avLst/>
          </a:prstGeom>
        </p:spPr>
      </p:pic>
      <p:sp>
        <p:nvSpPr>
          <p:cNvPr id="2" name="Title 1"/>
          <p:cNvSpPr>
            <a:spLocks noGrp="1"/>
          </p:cNvSpPr>
          <p:nvPr>
            <p:ph type="title"/>
          </p:nvPr>
        </p:nvSpPr>
        <p:spPr>
          <a:xfrm>
            <a:off x="4849296" y="3929801"/>
            <a:ext cx="3914690" cy="857250"/>
          </a:xfrm>
        </p:spPr>
        <p:txBody>
          <a:bodyPr>
            <a:normAutofit/>
          </a:bodyPr>
          <a:lstStyle/>
          <a:p>
            <a:r>
              <a:rPr lang="en-GB" sz="2200" dirty="0"/>
              <a:t>Example of a talent card</a:t>
            </a:r>
          </a:p>
        </p:txBody>
      </p:sp>
    </p:spTree>
    <p:extLst>
      <p:ext uri="{BB962C8B-B14F-4D97-AF65-F5344CB8AC3E}">
        <p14:creationId xmlns:p14="http://schemas.microsoft.com/office/powerpoint/2010/main" val="373231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91" y="-126237"/>
            <a:ext cx="7249886" cy="939546"/>
          </a:xfrm>
        </p:spPr>
        <p:txBody>
          <a:bodyPr/>
          <a:lstStyle/>
          <a:p>
            <a:r>
              <a:rPr lang="en-US" sz="2400" dirty="0"/>
              <a:t>Talent Assessment Tools </a:t>
            </a:r>
            <a:endParaRPr lang="en-GB" sz="2400" dirty="0"/>
          </a:p>
        </p:txBody>
      </p:sp>
      <p:sp>
        <p:nvSpPr>
          <p:cNvPr id="3" name="Content Placeholder 2"/>
          <p:cNvSpPr>
            <a:spLocks noGrp="1"/>
          </p:cNvSpPr>
          <p:nvPr>
            <p:ph idx="1"/>
          </p:nvPr>
        </p:nvSpPr>
        <p:spPr>
          <a:xfrm>
            <a:off x="352806" y="684117"/>
            <a:ext cx="8378046" cy="3827266"/>
          </a:xfrm>
        </p:spPr>
        <p:txBody>
          <a:bodyPr>
            <a:noAutofit/>
          </a:bodyPr>
          <a:lstStyle/>
          <a:p>
            <a:pPr>
              <a:spcBef>
                <a:spcPts val="0"/>
              </a:spcBef>
            </a:pPr>
            <a:r>
              <a:rPr lang="en-GB" sz="1800" dirty="0"/>
              <a:t>Most functions will continue to use the core assessment tool</a:t>
            </a:r>
          </a:p>
          <a:p>
            <a:pPr lvl="1">
              <a:spcBef>
                <a:spcPts val="0"/>
              </a:spcBef>
            </a:pPr>
            <a:r>
              <a:rPr lang="en-GB" sz="1600" dirty="0"/>
              <a:t>Designed for each function to help line managers get deeper insights into their direct reports’ strengths and area for breakthrough</a:t>
            </a:r>
          </a:p>
          <a:p>
            <a:pPr lvl="1">
              <a:spcBef>
                <a:spcPts val="0"/>
              </a:spcBef>
            </a:pPr>
            <a:r>
              <a:rPr lang="en-GB" sz="1600" dirty="0"/>
              <a:t>Looks at functional and leadership capabilities as well as indication of success in a bigger role</a:t>
            </a:r>
          </a:p>
          <a:p>
            <a:pPr lvl="1">
              <a:spcBef>
                <a:spcPts val="0"/>
              </a:spcBef>
            </a:pPr>
            <a:r>
              <a:rPr lang="en-GB" sz="1600" dirty="0"/>
              <a:t>Designed to get a holistic overview rather than an in depth assessment</a:t>
            </a:r>
          </a:p>
          <a:p>
            <a:pPr lvl="1">
              <a:spcBef>
                <a:spcPts val="0"/>
              </a:spcBef>
            </a:pPr>
            <a:r>
              <a:rPr lang="en-GB" sz="1600" dirty="0"/>
              <a:t>It is designed for all employees however the functional capability section has greater applicability for those employees L4 and above</a:t>
            </a:r>
          </a:p>
          <a:p>
            <a:pPr marL="0" indent="0">
              <a:spcBef>
                <a:spcPts val="0"/>
              </a:spcBef>
              <a:buNone/>
            </a:pPr>
            <a:endParaRPr lang="en-GB" sz="1800" dirty="0"/>
          </a:p>
          <a:p>
            <a:r>
              <a:rPr lang="en-US" sz="1800" dirty="0"/>
              <a:t>Over time our updated iDevelop assessment tools will replace the core tool</a:t>
            </a:r>
          </a:p>
          <a:p>
            <a:pPr lvl="1"/>
            <a:r>
              <a:rPr lang="en-US" sz="1600" dirty="0"/>
              <a:t>Housed in Diageo Academy</a:t>
            </a:r>
          </a:p>
          <a:p>
            <a:pPr lvl="1"/>
            <a:r>
              <a:rPr lang="en-US" sz="1600" dirty="0"/>
              <a:t>Looks at functional and leadership capability</a:t>
            </a:r>
          </a:p>
          <a:p>
            <a:pPr lvl="1"/>
            <a:r>
              <a:rPr lang="en-US" sz="1600" dirty="0"/>
              <a:t>Functional capability will be assessed against the expected level for the employees role (driven by job family in WD)</a:t>
            </a:r>
          </a:p>
          <a:p>
            <a:pPr lvl="1"/>
            <a:r>
              <a:rPr lang="en-US" sz="1600" dirty="0"/>
              <a:t>Managers should leverage iDevelop wherever it is available</a:t>
            </a:r>
          </a:p>
        </p:txBody>
      </p:sp>
    </p:spTree>
    <p:extLst>
      <p:ext uri="{BB962C8B-B14F-4D97-AF65-F5344CB8AC3E}">
        <p14:creationId xmlns:p14="http://schemas.microsoft.com/office/powerpoint/2010/main" val="333532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343232" y="121507"/>
            <a:ext cx="8229600" cy="595934"/>
          </a:xfrm>
        </p:spPr>
        <p:txBody>
          <a:bodyPr/>
          <a:lstStyle/>
          <a:p>
            <a:r>
              <a:rPr lang="en-US" sz="2400" dirty="0">
                <a:solidFill>
                  <a:schemeClr val="accent1">
                    <a:satMod val="150000"/>
                  </a:schemeClr>
                </a:solidFill>
              </a:rPr>
              <a:t>What do we mean by “succession pools”?</a:t>
            </a:r>
          </a:p>
        </p:txBody>
      </p:sp>
      <p:sp>
        <p:nvSpPr>
          <p:cNvPr id="5" name="TextBox 4"/>
          <p:cNvSpPr txBox="1"/>
          <p:nvPr/>
        </p:nvSpPr>
        <p:spPr>
          <a:xfrm>
            <a:off x="518614" y="669862"/>
            <a:ext cx="8202304" cy="615553"/>
          </a:xfrm>
          <a:prstGeom prst="rect">
            <a:avLst/>
          </a:prstGeom>
          <a:solidFill>
            <a:schemeClr val="accent2"/>
          </a:solidFill>
        </p:spPr>
        <p:txBody>
          <a:bodyPr wrap="square" rtlCol="0">
            <a:spAutoFit/>
          </a:bodyPr>
          <a:lstStyle/>
          <a:p>
            <a:pPr algn="ctr"/>
            <a:r>
              <a:rPr lang="en-US" sz="1800" b="1" dirty="0">
                <a:solidFill>
                  <a:schemeClr val="bg1"/>
                </a:solidFill>
                <a:latin typeface="+mn-lt"/>
              </a:rPr>
              <a:t>A “pool” of employees who we believe could do a specific type of role in the future</a:t>
            </a:r>
            <a:r>
              <a:rPr lang="en-US" sz="1600" b="1" dirty="0">
                <a:solidFill>
                  <a:schemeClr val="bg1"/>
                </a:solidFill>
                <a:latin typeface="+mn-lt"/>
              </a:rPr>
              <a:t>.</a:t>
            </a:r>
          </a:p>
          <a:p>
            <a:pPr algn="ctr"/>
            <a:r>
              <a:rPr lang="en-US" sz="1600" b="1" dirty="0">
                <a:solidFill>
                  <a:schemeClr val="bg1"/>
                </a:solidFill>
                <a:latin typeface="+mn-lt"/>
              </a:rPr>
              <a:t>For Example L3 Sales Leadership, L4 Innovation</a:t>
            </a:r>
          </a:p>
        </p:txBody>
      </p:sp>
      <p:graphicFrame>
        <p:nvGraphicFramePr>
          <p:cNvPr id="2" name="Diagram 1"/>
          <p:cNvGraphicFramePr/>
          <p:nvPr>
            <p:extLst>
              <p:ext uri="{D42A27DB-BD31-4B8C-83A1-F6EECF244321}">
                <p14:modId xmlns:p14="http://schemas.microsoft.com/office/powerpoint/2010/main" val="295896208"/>
              </p:ext>
            </p:extLst>
          </p:nvPr>
        </p:nvGraphicFramePr>
        <p:xfrm>
          <a:off x="505087" y="1380415"/>
          <a:ext cx="8193206" cy="3678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108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0705"/>
            <a:ext cx="7766461" cy="342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90945" y="0"/>
            <a:ext cx="5159829" cy="857250"/>
          </a:xfrm>
        </p:spPr>
        <p:txBody>
          <a:bodyPr/>
          <a:lstStyle/>
          <a:p>
            <a:pPr algn="ctr"/>
            <a:r>
              <a:rPr lang="en-GB" dirty="0"/>
              <a:t>Succession pool capture tool</a:t>
            </a:r>
          </a:p>
        </p:txBody>
      </p:sp>
      <p:pic>
        <p:nvPicPr>
          <p:cNvPr id="4" name="Picture 3"/>
          <p:cNvPicPr>
            <a:picLocks noChangeAspect="1"/>
          </p:cNvPicPr>
          <p:nvPr/>
        </p:nvPicPr>
        <p:blipFill>
          <a:blip r:embed="rId3"/>
          <a:stretch>
            <a:fillRect/>
          </a:stretch>
        </p:blipFill>
        <p:spPr>
          <a:xfrm>
            <a:off x="-2653" y="3918336"/>
            <a:ext cx="9278816" cy="1271170"/>
          </a:xfrm>
          <a:prstGeom prst="rect">
            <a:avLst/>
          </a:prstGeom>
        </p:spPr>
      </p:pic>
    </p:spTree>
    <p:extLst>
      <p:ext uri="{BB962C8B-B14F-4D97-AF65-F5344CB8AC3E}">
        <p14:creationId xmlns:p14="http://schemas.microsoft.com/office/powerpoint/2010/main" val="354804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 data and gather insights</a:t>
            </a:r>
          </a:p>
        </p:txBody>
      </p:sp>
      <p:sp>
        <p:nvSpPr>
          <p:cNvPr id="3" name="Content Placeholder 2"/>
          <p:cNvSpPr>
            <a:spLocks noGrp="1"/>
          </p:cNvSpPr>
          <p:nvPr>
            <p:ph idx="1"/>
          </p:nvPr>
        </p:nvSpPr>
        <p:spPr>
          <a:xfrm>
            <a:off x="457200" y="844226"/>
            <a:ext cx="8229600" cy="3394472"/>
          </a:xfrm>
        </p:spPr>
        <p:txBody>
          <a:bodyPr>
            <a:noAutofit/>
          </a:bodyPr>
          <a:lstStyle/>
          <a:p>
            <a:pPr fontAlgn="ctr"/>
            <a:r>
              <a:rPr lang="en-GB" sz="1600" dirty="0"/>
              <a:t>Ensure accuracy of key Talent data in WD</a:t>
            </a:r>
          </a:p>
          <a:p>
            <a:pPr lvl="1" fontAlgn="ctr"/>
            <a:r>
              <a:rPr lang="en-GB" sz="1400" dirty="0"/>
              <a:t>Are the correct critical positions tagged </a:t>
            </a:r>
            <a:r>
              <a:rPr lang="en-GB" sz="1100" i="1" dirty="0"/>
              <a:t>(report : Talent Pipeline – Succession Plan)</a:t>
            </a:r>
          </a:p>
          <a:p>
            <a:pPr lvl="1" fontAlgn="ctr"/>
            <a:r>
              <a:rPr lang="en-GB" sz="1400" dirty="0"/>
              <a:t>Do critical positions have succession plans enabled ?</a:t>
            </a:r>
            <a:r>
              <a:rPr lang="en-GB" sz="1100" i="1" dirty="0"/>
              <a:t> (report : Talent Pipeline – Succession Plan)</a:t>
            </a:r>
          </a:p>
          <a:p>
            <a:pPr lvl="1" fontAlgn="ctr"/>
            <a:r>
              <a:rPr lang="en-GB" sz="1400" dirty="0"/>
              <a:t>What is the quality of the Employee entered talent data in WD? </a:t>
            </a:r>
            <a:r>
              <a:rPr lang="en-GB" sz="1100" i="1" dirty="0"/>
              <a:t>(report : Talent Summary  for Organisation)</a:t>
            </a:r>
          </a:p>
          <a:p>
            <a:pPr lvl="1" fontAlgn="ctr"/>
            <a:r>
              <a:rPr lang="en-GB" sz="1400" dirty="0"/>
              <a:t>A Workday task will be sent to all employees on 01 December to review and update their experience, aspirations, mobility and languages</a:t>
            </a:r>
          </a:p>
          <a:p>
            <a:pPr marL="457200" lvl="1" indent="0" fontAlgn="ctr">
              <a:buNone/>
            </a:pPr>
            <a:endParaRPr lang="en-GB" sz="1400" dirty="0"/>
          </a:p>
          <a:p>
            <a:pPr fontAlgn="ctr"/>
            <a:r>
              <a:rPr lang="en-GB" sz="1600" dirty="0"/>
              <a:t>Review talent data V MYTP priorities</a:t>
            </a:r>
          </a:p>
          <a:p>
            <a:pPr lvl="1" fontAlgn="ctr"/>
            <a:r>
              <a:rPr lang="en-GB" sz="1400" dirty="0"/>
              <a:t>Identify type of talent needed for the business to deliver </a:t>
            </a:r>
          </a:p>
          <a:p>
            <a:pPr lvl="1" fontAlgn="ctr"/>
            <a:r>
              <a:rPr lang="en-GB" sz="1400" dirty="0"/>
              <a:t>Review V existing succession pool and plan information </a:t>
            </a:r>
          </a:p>
          <a:p>
            <a:pPr lvl="2" fontAlgn="ctr"/>
            <a:r>
              <a:rPr lang="en-GB" sz="1200" dirty="0"/>
              <a:t>How strong and diverse is the pipeline?</a:t>
            </a:r>
          </a:p>
          <a:p>
            <a:pPr lvl="2" fontAlgn="ctr"/>
            <a:r>
              <a:rPr lang="en-GB" sz="1200" dirty="0"/>
              <a:t>Are we growing the talent we need?</a:t>
            </a:r>
          </a:p>
          <a:p>
            <a:pPr lvl="1" fontAlgn="ctr"/>
            <a:r>
              <a:rPr lang="en-GB" sz="1400" dirty="0"/>
              <a:t>Identify gaps and themes to bring into the talent review conversation  </a:t>
            </a:r>
            <a:r>
              <a:rPr lang="en-GB" sz="1100" i="1" dirty="0"/>
              <a:t>(Reports : Succession Plans Readiness Analysis / Succession Pools Readiness Analysis)</a:t>
            </a:r>
          </a:p>
          <a:p>
            <a:endParaRPr lang="en-GB" sz="1600" dirty="0"/>
          </a:p>
        </p:txBody>
      </p:sp>
    </p:spTree>
    <p:extLst>
      <p:ext uri="{BB962C8B-B14F-4D97-AF65-F5344CB8AC3E}">
        <p14:creationId xmlns:p14="http://schemas.microsoft.com/office/powerpoint/2010/main" val="239655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Leading talent review sessions</a:t>
            </a:r>
          </a:p>
        </p:txBody>
      </p:sp>
      <p:sp>
        <p:nvSpPr>
          <p:cNvPr id="3" name="Content Placeholder 2"/>
          <p:cNvSpPr>
            <a:spLocks noGrp="1"/>
          </p:cNvSpPr>
          <p:nvPr>
            <p:ph idx="1"/>
          </p:nvPr>
        </p:nvSpPr>
        <p:spPr>
          <a:xfrm>
            <a:off x="457200" y="712525"/>
            <a:ext cx="8229600" cy="4073235"/>
          </a:xfrm>
        </p:spPr>
        <p:txBody>
          <a:bodyPr>
            <a:noAutofit/>
          </a:bodyPr>
          <a:lstStyle/>
          <a:p>
            <a:r>
              <a:rPr lang="en-GB" sz="1600" dirty="0"/>
              <a:t>The questions we are seeking to answer for each employee</a:t>
            </a:r>
          </a:p>
          <a:p>
            <a:pPr lvl="1"/>
            <a:r>
              <a:rPr lang="en-US" sz="1400" dirty="0"/>
              <a:t>What are the stand out strengths and development themes of this person?</a:t>
            </a:r>
          </a:p>
          <a:p>
            <a:pPr lvl="1"/>
            <a:r>
              <a:rPr lang="en-US" sz="1400" dirty="0"/>
              <a:t>What could this person do to most increase their performance footprint?</a:t>
            </a:r>
          </a:p>
          <a:p>
            <a:pPr lvl="1"/>
            <a:r>
              <a:rPr lang="en-US" sz="1400" dirty="0"/>
              <a:t>What do we see as possible for this person in the future (what succession pools should they be included in with what readiness)?  </a:t>
            </a:r>
          </a:p>
          <a:p>
            <a:pPr lvl="1"/>
            <a:r>
              <a:rPr lang="en-US" sz="1400" dirty="0"/>
              <a:t>What development actions are most critical for them to perform and achieve their potential? </a:t>
            </a:r>
          </a:p>
          <a:p>
            <a:pPr lvl="1"/>
            <a:r>
              <a:rPr lang="en-US" sz="1400" dirty="0"/>
              <a:t>What feedback do we want to give them? </a:t>
            </a:r>
          </a:p>
          <a:p>
            <a:endParaRPr lang="en-GB" sz="1600" dirty="0"/>
          </a:p>
          <a:p>
            <a:r>
              <a:rPr lang="en-GB" sz="1600" dirty="0"/>
              <a:t>Use workday live in the session by displaying each employee’s talent card. </a:t>
            </a:r>
          </a:p>
          <a:p>
            <a:endParaRPr lang="en-GB" sz="1600" dirty="0"/>
          </a:p>
          <a:p>
            <a:r>
              <a:rPr lang="en-GB" sz="1600" dirty="0"/>
              <a:t>Capture succession pools changes live in Workday or use the succession pool capture tool.</a:t>
            </a:r>
          </a:p>
          <a:p>
            <a:endParaRPr lang="en-GB" sz="1600" dirty="0"/>
          </a:p>
          <a:p>
            <a:r>
              <a:rPr lang="en-GB" sz="1600" dirty="0"/>
              <a:t>Live the talent principles and hold the tension to drive breakthroughs</a:t>
            </a:r>
          </a:p>
          <a:p>
            <a:endParaRPr lang="en-GB" sz="1600" dirty="0"/>
          </a:p>
          <a:p>
            <a:r>
              <a:rPr lang="en-GB" sz="1600" dirty="0"/>
              <a:t>Drive for insight, rigour in talent judgements, clarity of feedback - Facilitating talent review sessions provide a deep dive in this area</a:t>
            </a:r>
          </a:p>
          <a:p>
            <a:endParaRPr lang="en-GB" sz="1600" dirty="0"/>
          </a:p>
          <a:p>
            <a:endParaRPr lang="en-GB" sz="1600" dirty="0"/>
          </a:p>
        </p:txBody>
      </p:sp>
    </p:spTree>
    <p:extLst>
      <p:ext uri="{BB962C8B-B14F-4D97-AF65-F5344CB8AC3E}">
        <p14:creationId xmlns:p14="http://schemas.microsoft.com/office/powerpoint/2010/main" val="357679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Updating workday post a session </a:t>
            </a:r>
          </a:p>
        </p:txBody>
      </p:sp>
      <p:sp>
        <p:nvSpPr>
          <p:cNvPr id="3" name="Content Placeholder 2"/>
          <p:cNvSpPr>
            <a:spLocks noGrp="1"/>
          </p:cNvSpPr>
          <p:nvPr>
            <p:ph idx="1"/>
          </p:nvPr>
        </p:nvSpPr>
        <p:spPr>
          <a:xfrm>
            <a:off x="457200" y="844226"/>
            <a:ext cx="8229600" cy="3394472"/>
          </a:xfrm>
        </p:spPr>
        <p:txBody>
          <a:bodyPr>
            <a:noAutofit/>
          </a:bodyPr>
          <a:lstStyle/>
          <a:p>
            <a:r>
              <a:rPr lang="en-GB" sz="1800" dirty="0"/>
              <a:t>If not updated live in the session then all succession pool data should be updated within 7 days of the review directly in WD. There is no global submission or data upload.</a:t>
            </a:r>
          </a:p>
          <a:p>
            <a:endParaRPr lang="en-GB" sz="1800" dirty="0"/>
          </a:p>
          <a:p>
            <a:r>
              <a:rPr lang="en-GB" sz="1800" dirty="0"/>
              <a:t>Business partners have access to pools up to L2 for the functions they support. This includes full global visibility to the membership of those pools.</a:t>
            </a:r>
          </a:p>
          <a:p>
            <a:endParaRPr lang="en-GB" sz="1800" dirty="0"/>
          </a:p>
          <a:p>
            <a:r>
              <a:rPr lang="en-GB" sz="1800" dirty="0"/>
              <a:t>Employee data from last year needs to be updated as part of this process </a:t>
            </a:r>
          </a:p>
          <a:p>
            <a:pPr lvl="1"/>
            <a:r>
              <a:rPr lang="en-GB" sz="1600" dirty="0"/>
              <a:t>Removing from pools they are no longer supported for</a:t>
            </a:r>
          </a:p>
          <a:p>
            <a:pPr lvl="1"/>
            <a:r>
              <a:rPr lang="en-GB" sz="1600" dirty="0"/>
              <a:t>Updating readiness</a:t>
            </a:r>
          </a:p>
          <a:p>
            <a:pPr lvl="1"/>
            <a:endParaRPr lang="en-GB" sz="1600" dirty="0"/>
          </a:p>
          <a:p>
            <a:r>
              <a:rPr lang="en-GB" sz="1800" dirty="0"/>
              <a:t>This can be done during the talent review session but needs to be in a space not visible to the room to avoid confidential pool data being visible to all.</a:t>
            </a:r>
          </a:p>
        </p:txBody>
      </p:sp>
    </p:spTree>
    <p:extLst>
      <p:ext uri="{BB962C8B-B14F-4D97-AF65-F5344CB8AC3E}">
        <p14:creationId xmlns:p14="http://schemas.microsoft.com/office/powerpoint/2010/main" val="36217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14039"/>
            <a:ext cx="7048005" cy="939546"/>
          </a:xfrm>
        </p:spPr>
        <p:txBody>
          <a:bodyPr/>
          <a:lstStyle/>
          <a:p>
            <a:pPr lvl="0"/>
            <a:r>
              <a:rPr lang="en-GB" dirty="0"/>
              <a:t>Reviewing the total talent picture </a:t>
            </a:r>
          </a:p>
        </p:txBody>
      </p:sp>
      <p:sp>
        <p:nvSpPr>
          <p:cNvPr id="4" name="Content Placeholder 3"/>
          <p:cNvSpPr>
            <a:spLocks noGrp="1"/>
          </p:cNvSpPr>
          <p:nvPr>
            <p:ph idx="1"/>
          </p:nvPr>
        </p:nvSpPr>
        <p:spPr>
          <a:xfrm>
            <a:off x="469072" y="857424"/>
            <a:ext cx="8229600" cy="3469207"/>
          </a:xfrm>
        </p:spPr>
        <p:txBody>
          <a:bodyPr>
            <a:normAutofit fontScale="92500" lnSpcReduction="10000"/>
          </a:bodyPr>
          <a:lstStyle/>
          <a:p>
            <a:pPr>
              <a:spcBef>
                <a:spcPts val="900"/>
              </a:spcBef>
            </a:pPr>
            <a:r>
              <a:rPr lang="en-US" sz="2000" dirty="0"/>
              <a:t>Data from talent reviews offer invaluable insights in building/ strengthening MYTPs</a:t>
            </a:r>
          </a:p>
          <a:p>
            <a:pPr>
              <a:spcBef>
                <a:spcPts val="900"/>
              </a:spcBef>
            </a:pPr>
            <a:r>
              <a:rPr lang="en-US" dirty="0"/>
              <a:t>Review the total health of the pipeline by succession pool membership. </a:t>
            </a:r>
          </a:p>
          <a:p>
            <a:pPr lvl="1">
              <a:spcBef>
                <a:spcPts val="900"/>
              </a:spcBef>
            </a:pPr>
            <a:r>
              <a:rPr lang="en-US" dirty="0"/>
              <a:t>Do we have the types of talent and capability we need to succeed now and in the future?</a:t>
            </a:r>
          </a:p>
          <a:p>
            <a:pPr lvl="1">
              <a:spcBef>
                <a:spcPts val="900"/>
              </a:spcBef>
            </a:pPr>
            <a:r>
              <a:rPr lang="en-US" dirty="0"/>
              <a:t>What percentage of employees have the potential to progress 1 level/ 2 levels? Is this enough to provide the leaders of the future?</a:t>
            </a:r>
          </a:p>
          <a:p>
            <a:pPr lvl="2">
              <a:spcBef>
                <a:spcPts val="900"/>
              </a:spcBef>
            </a:pPr>
            <a:endParaRPr lang="en-US" sz="1400" dirty="0"/>
          </a:p>
          <a:p>
            <a:pPr>
              <a:spcBef>
                <a:spcPts val="900"/>
              </a:spcBef>
            </a:pPr>
            <a:r>
              <a:rPr lang="en-US" sz="2000" dirty="0"/>
              <a:t>Succession plans for critical roles are built from the relevant succession pools.</a:t>
            </a:r>
          </a:p>
          <a:p>
            <a:pPr lvl="1">
              <a:spcBef>
                <a:spcPts val="900"/>
              </a:spcBef>
            </a:pPr>
            <a:r>
              <a:rPr lang="en-US" dirty="0"/>
              <a:t>This enables the broadest sweep of the total employee base identifying a more diverse set of succession candidates.</a:t>
            </a:r>
          </a:p>
        </p:txBody>
      </p:sp>
    </p:spTree>
    <p:extLst>
      <p:ext uri="{BB962C8B-B14F-4D97-AF65-F5344CB8AC3E}">
        <p14:creationId xmlns:p14="http://schemas.microsoft.com/office/powerpoint/2010/main" val="31382322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Connection to global talent programmes/R200</a:t>
            </a:r>
          </a:p>
        </p:txBody>
      </p:sp>
      <p:sp>
        <p:nvSpPr>
          <p:cNvPr id="3" name="Content Placeholder 2"/>
          <p:cNvSpPr>
            <a:spLocks noGrp="1"/>
          </p:cNvSpPr>
          <p:nvPr>
            <p:ph idx="1"/>
          </p:nvPr>
        </p:nvSpPr>
        <p:spPr>
          <a:xfrm>
            <a:off x="457200" y="772976"/>
            <a:ext cx="8229600" cy="3394472"/>
          </a:xfrm>
        </p:spPr>
        <p:txBody>
          <a:bodyPr>
            <a:noAutofit/>
          </a:bodyPr>
          <a:lstStyle/>
          <a:p>
            <a:r>
              <a:rPr lang="en-GB" sz="1600" dirty="0"/>
              <a:t>All FLP and Global Graduate </a:t>
            </a:r>
            <a:r>
              <a:rPr lang="en-GB" sz="1600" dirty="0" err="1"/>
              <a:t>Programe</a:t>
            </a:r>
            <a:r>
              <a:rPr lang="en-GB" sz="1600" dirty="0"/>
              <a:t> participants should be reviewed in the talent review alongside peers in the market in which they are working. </a:t>
            </a:r>
          </a:p>
          <a:p>
            <a:pPr lvl="1"/>
            <a:r>
              <a:rPr lang="en-GB" sz="1400" dirty="0"/>
              <a:t>Post talent reviews the global team will review the total picture for FLP and Global Graduate Programme participants</a:t>
            </a:r>
          </a:p>
          <a:p>
            <a:endParaRPr lang="en-GB" sz="1600" dirty="0"/>
          </a:p>
          <a:p>
            <a:r>
              <a:rPr lang="en-GB" sz="1600" dirty="0"/>
              <a:t>ALP/FLP nominations are informed directly by succession pool and mobility data on WD</a:t>
            </a:r>
          </a:p>
          <a:p>
            <a:pPr lvl="1"/>
            <a:r>
              <a:rPr lang="en-GB" sz="1400" dirty="0"/>
              <a:t>L5 and L4 in SL and L2 succession pools will be the start point</a:t>
            </a:r>
          </a:p>
          <a:p>
            <a:pPr lvl="1"/>
            <a:r>
              <a:rPr lang="en-GB" sz="1400" dirty="0"/>
              <a:t>Qualified by mobility – nominees must be mobile</a:t>
            </a:r>
          </a:p>
          <a:p>
            <a:pPr lvl="1"/>
            <a:r>
              <a:rPr lang="en-GB" sz="1400" dirty="0"/>
              <a:t>To include people from your population in this first stage of nomination ensure their membership to the appropriate succession pools</a:t>
            </a:r>
          </a:p>
          <a:p>
            <a:endParaRPr lang="en-GB" sz="1600" dirty="0"/>
          </a:p>
          <a:p>
            <a:r>
              <a:rPr lang="en-GB" sz="1600" dirty="0"/>
              <a:t>The global talent team will lead the talent review for R200 incumbents with the relevant members of the Diageo Exec and line managers</a:t>
            </a:r>
          </a:p>
          <a:p>
            <a:pPr lvl="1"/>
            <a:r>
              <a:rPr lang="en-GB" sz="1400" dirty="0"/>
              <a:t>Specific communication and briefing will be provided to HRDs</a:t>
            </a:r>
          </a:p>
          <a:p>
            <a:pPr lvl="1"/>
            <a:r>
              <a:rPr lang="en-GB" sz="1400" dirty="0"/>
              <a:t>In February the global team will pull succession information for R200 roles as input to discussions on Exec succession in March</a:t>
            </a:r>
          </a:p>
          <a:p>
            <a:endParaRPr lang="en-GB" sz="1400" dirty="0"/>
          </a:p>
        </p:txBody>
      </p:sp>
    </p:spTree>
    <p:extLst>
      <p:ext uri="{BB962C8B-B14F-4D97-AF65-F5344CB8AC3E}">
        <p14:creationId xmlns:p14="http://schemas.microsoft.com/office/powerpoint/2010/main" val="371118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65" y="9260"/>
            <a:ext cx="7147737" cy="857250"/>
          </a:xfrm>
        </p:spPr>
        <p:txBody>
          <a:bodyPr/>
          <a:lstStyle/>
          <a:p>
            <a:r>
              <a:rPr lang="en-GB" dirty="0"/>
              <a:t>OUR Talent approach – why we do what we do</a:t>
            </a:r>
          </a:p>
        </p:txBody>
      </p:sp>
      <p:sp>
        <p:nvSpPr>
          <p:cNvPr id="3" name="Content Placeholder 2"/>
          <p:cNvSpPr>
            <a:spLocks noGrp="1"/>
          </p:cNvSpPr>
          <p:nvPr>
            <p:ph idx="1"/>
          </p:nvPr>
        </p:nvSpPr>
        <p:spPr>
          <a:xfrm>
            <a:off x="464722" y="649047"/>
            <a:ext cx="8307571" cy="3725603"/>
          </a:xfrm>
        </p:spPr>
        <p:txBody>
          <a:bodyPr>
            <a:noAutofit/>
          </a:bodyPr>
          <a:lstStyle/>
          <a:p>
            <a:r>
              <a:rPr lang="en-GB" sz="1600" dirty="0"/>
              <a:t>We believe that growing our business goes hand in hand with growing our people</a:t>
            </a:r>
          </a:p>
          <a:p>
            <a:pPr marL="697230" lvl="1"/>
            <a:r>
              <a:rPr lang="en-GB" sz="1400" dirty="0"/>
              <a:t>Achieving the Performance Ambition and our Talent Must Do demands that across Diageo we build talent in greater volume and with greater consistency that we ever have before.</a:t>
            </a:r>
          </a:p>
          <a:p>
            <a:pPr marL="411480" lvl="1" indent="0">
              <a:buNone/>
            </a:pPr>
            <a:endParaRPr lang="en-GB" sz="1400" dirty="0"/>
          </a:p>
          <a:p>
            <a:r>
              <a:rPr lang="en-GB" sz="1600" dirty="0"/>
              <a:t>We are guided by our talent principles</a:t>
            </a:r>
          </a:p>
          <a:p>
            <a:pPr lvl="1"/>
            <a:r>
              <a:rPr lang="en-GB" sz="1400" dirty="0"/>
              <a:t>Bringing these to life will make Diageo a special place to work for employees globally, liberating people to do their best work. </a:t>
            </a:r>
          </a:p>
          <a:p>
            <a:pPr lvl="1"/>
            <a:r>
              <a:rPr lang="en-GB" sz="1400" dirty="0"/>
              <a:t>Based on a fundamentally positive view of what human beings are capable of – a reflection of our purpose to celebrate life every day, everywhere.</a:t>
            </a:r>
          </a:p>
          <a:p>
            <a:pPr lvl="1"/>
            <a:r>
              <a:rPr lang="en-GB" sz="1400" dirty="0"/>
              <a:t>We believe everyone has a unique set of talents – we should help them understand and make the most of them.</a:t>
            </a:r>
          </a:p>
          <a:p>
            <a:pPr lvl="1"/>
            <a:r>
              <a:rPr lang="en-GB" sz="1400" dirty="0"/>
              <a:t>We believe in leveraging strengths and that everyone deserves transparent feedback focussed on their growth and what’s possible in their future.</a:t>
            </a:r>
          </a:p>
          <a:p>
            <a:pPr marL="457200" lvl="1" indent="0">
              <a:buNone/>
            </a:pPr>
            <a:endParaRPr lang="en-GB" sz="1400" dirty="0"/>
          </a:p>
          <a:p>
            <a:r>
              <a:rPr lang="en-GB" sz="1600" dirty="0"/>
              <a:t>Maximising the strength of our talent base starts with knowing our people – a key enabler of this is a consistent talent review process</a:t>
            </a:r>
          </a:p>
          <a:p>
            <a:endParaRPr lang="en-GB" sz="1400" dirty="0"/>
          </a:p>
        </p:txBody>
      </p:sp>
    </p:spTree>
    <p:extLst>
      <p:ext uri="{BB962C8B-B14F-4D97-AF65-F5344CB8AC3E}">
        <p14:creationId xmlns:p14="http://schemas.microsoft.com/office/powerpoint/2010/main" val="407046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Employee feedback and follow through</a:t>
            </a:r>
          </a:p>
        </p:txBody>
      </p:sp>
      <p:sp>
        <p:nvSpPr>
          <p:cNvPr id="3" name="Content Placeholder 2"/>
          <p:cNvSpPr>
            <a:spLocks noGrp="1"/>
          </p:cNvSpPr>
          <p:nvPr>
            <p:ph idx="1"/>
          </p:nvPr>
        </p:nvSpPr>
        <p:spPr>
          <a:xfrm>
            <a:off x="457200" y="749226"/>
            <a:ext cx="8229600" cy="3394472"/>
          </a:xfrm>
        </p:spPr>
        <p:txBody>
          <a:bodyPr>
            <a:noAutofit/>
          </a:bodyPr>
          <a:lstStyle/>
          <a:p>
            <a:r>
              <a:rPr lang="en-GB" sz="1800" dirty="0"/>
              <a:t>The performance impact of this process rests on the strength of the feedback.</a:t>
            </a:r>
          </a:p>
          <a:p>
            <a:endParaRPr lang="en-GB" sz="1800" dirty="0"/>
          </a:p>
          <a:p>
            <a:r>
              <a:rPr lang="en-GB" sz="1800" dirty="0"/>
              <a:t>It’s only a good conversation till someone has learned something about themselves that helps them grow and perform</a:t>
            </a:r>
          </a:p>
          <a:p>
            <a:endParaRPr lang="en-GB" sz="1800" dirty="0"/>
          </a:p>
          <a:p>
            <a:r>
              <a:rPr lang="en-GB" sz="1800" dirty="0"/>
              <a:t>Our commitment is to provide transparent feedback to every employee </a:t>
            </a:r>
          </a:p>
          <a:p>
            <a:pPr lvl="1"/>
            <a:r>
              <a:rPr lang="en-GB" sz="1600" dirty="0"/>
              <a:t>A calibrated view on strengths and development areas</a:t>
            </a:r>
          </a:p>
          <a:p>
            <a:pPr lvl="1"/>
            <a:r>
              <a:rPr lang="en-GB" sz="1600" dirty="0"/>
              <a:t>Where we would encourage them to focus their growth </a:t>
            </a:r>
          </a:p>
          <a:p>
            <a:pPr lvl="1"/>
            <a:r>
              <a:rPr lang="en-GB" sz="1600" dirty="0"/>
              <a:t>What succession pools they are included in and what this means.</a:t>
            </a:r>
          </a:p>
          <a:p>
            <a:pPr lvl="1"/>
            <a:endParaRPr lang="en-GB" sz="1600" dirty="0"/>
          </a:p>
          <a:p>
            <a:r>
              <a:rPr lang="en-GB" sz="1800" dirty="0"/>
              <a:t>The process should be visible to employees and the expectation set of receiving feedback within 2 weeks of the talent review meeting where they are discussed</a:t>
            </a:r>
          </a:p>
          <a:p>
            <a:pPr lvl="1"/>
            <a:endParaRPr lang="en-GB" sz="1600" dirty="0"/>
          </a:p>
          <a:p>
            <a:r>
              <a:rPr lang="en-GB" sz="1800" dirty="0"/>
              <a:t>Training materials for line managers in giving feedback is available</a:t>
            </a:r>
          </a:p>
        </p:txBody>
      </p:sp>
    </p:spTree>
    <p:extLst>
      <p:ext uri="{BB962C8B-B14F-4D97-AF65-F5344CB8AC3E}">
        <p14:creationId xmlns:p14="http://schemas.microsoft.com/office/powerpoint/2010/main" val="114909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77178"/>
            <a:ext cx="8229600" cy="939546"/>
          </a:xfrm>
        </p:spPr>
        <p:txBody>
          <a:bodyPr/>
          <a:lstStyle/>
          <a:p>
            <a:pPr algn="ctr"/>
            <a:r>
              <a:rPr lang="en-GB" dirty="0"/>
              <a:t>Appendices</a:t>
            </a:r>
          </a:p>
        </p:txBody>
      </p:sp>
      <p:sp>
        <p:nvSpPr>
          <p:cNvPr id="2" name="Slide Number Placeholder 1"/>
          <p:cNvSpPr>
            <a:spLocks noGrp="1"/>
          </p:cNvSpPr>
          <p:nvPr>
            <p:ph type="sldNum" sz="quarter" idx="4294967295"/>
          </p:nvPr>
        </p:nvSpPr>
        <p:spPr>
          <a:xfrm>
            <a:off x="8410576" y="4857750"/>
            <a:ext cx="733425" cy="205979"/>
          </a:xfrm>
        </p:spPr>
        <p:txBody>
          <a:bodyPr/>
          <a:lstStyle/>
          <a:p>
            <a:fld id="{9648F39E-9C37-485F-AC97-16BB4BDF9F49}" type="slidenum">
              <a:rPr kumimoji="0" lang="en-US" smtClean="0"/>
              <a:t>21</a:t>
            </a:fld>
            <a:endParaRPr kumimoji="0" lang="en-US"/>
          </a:p>
        </p:txBody>
      </p:sp>
    </p:spTree>
    <p:extLst>
      <p:ext uri="{BB962C8B-B14F-4D97-AF65-F5344CB8AC3E}">
        <p14:creationId xmlns:p14="http://schemas.microsoft.com/office/powerpoint/2010/main" val="147082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255181" y="0"/>
            <a:ext cx="8229600" cy="595934"/>
          </a:xfrm>
        </p:spPr>
        <p:txBody>
          <a:bodyPr/>
          <a:lstStyle/>
          <a:p>
            <a:r>
              <a:rPr lang="en-US" sz="2400" dirty="0"/>
              <a:t>Readiness Definitions</a:t>
            </a:r>
          </a:p>
        </p:txBody>
      </p:sp>
      <p:grpSp>
        <p:nvGrpSpPr>
          <p:cNvPr id="6" name="Group 5"/>
          <p:cNvGrpSpPr/>
          <p:nvPr/>
        </p:nvGrpSpPr>
        <p:grpSpPr>
          <a:xfrm>
            <a:off x="234311" y="661249"/>
            <a:ext cx="8575343" cy="4172120"/>
            <a:chOff x="0" y="537722"/>
            <a:chExt cx="8575343" cy="5562825"/>
          </a:xfrm>
          <a:effectLst>
            <a:glow rad="228600">
              <a:schemeClr val="accent1">
                <a:satMod val="175000"/>
                <a:alpha val="40000"/>
              </a:schemeClr>
            </a:glow>
            <a:outerShdw blurRad="50800" dist="38100" dir="2700000" algn="tl" rotWithShape="0">
              <a:prstClr val="black">
                <a:alpha val="40000"/>
              </a:prstClr>
            </a:outerShdw>
          </a:effectLst>
        </p:grpSpPr>
        <p:graphicFrame>
          <p:nvGraphicFramePr>
            <p:cNvPr id="3" name="Diagram 2"/>
            <p:cNvGraphicFramePr/>
            <p:nvPr>
              <p:extLst>
                <p:ext uri="{D42A27DB-BD31-4B8C-83A1-F6EECF244321}">
                  <p14:modId xmlns:p14="http://schemas.microsoft.com/office/powerpoint/2010/main" val="727097702"/>
                </p:ext>
              </p:extLst>
            </p:nvPr>
          </p:nvGraphicFramePr>
          <p:xfrm>
            <a:off x="0" y="537722"/>
            <a:ext cx="857534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002196475"/>
                </p:ext>
              </p:extLst>
            </p:nvPr>
          </p:nvGraphicFramePr>
          <p:xfrm>
            <a:off x="264093" y="4558351"/>
            <a:ext cx="8024891" cy="15421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29258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074" b="43784"/>
          <a:stretch/>
        </p:blipFill>
        <p:spPr bwMode="auto">
          <a:xfrm>
            <a:off x="-15766" y="1330486"/>
            <a:ext cx="6117877" cy="2159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7531"/>
          <a:stretch/>
        </p:blipFill>
        <p:spPr bwMode="auto">
          <a:xfrm>
            <a:off x="3062636" y="2979682"/>
            <a:ext cx="6117877" cy="2176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127" y="195486"/>
            <a:ext cx="6267450" cy="117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2"/>
          <p:cNvSpPr>
            <a:spLocks noGrp="1"/>
          </p:cNvSpPr>
          <p:nvPr>
            <p:ph type="title"/>
          </p:nvPr>
        </p:nvSpPr>
        <p:spPr>
          <a:xfrm>
            <a:off x="457200" y="205979"/>
            <a:ext cx="8229600" cy="857250"/>
          </a:xfrm>
        </p:spPr>
        <p:txBody>
          <a:bodyPr/>
          <a:lstStyle/>
          <a:p>
            <a:r>
              <a:rPr lang="en-GB" dirty="0"/>
              <a:t>Academy – Talent</a:t>
            </a:r>
          </a:p>
        </p:txBody>
      </p:sp>
    </p:spTree>
    <p:extLst>
      <p:ext uri="{BB962C8B-B14F-4D97-AF65-F5344CB8AC3E}">
        <p14:creationId xmlns:p14="http://schemas.microsoft.com/office/powerpoint/2010/main" val="109128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Yammer – Talent</a:t>
            </a:r>
          </a:p>
        </p:txBody>
      </p:sp>
      <p:sp>
        <p:nvSpPr>
          <p:cNvPr id="4" name="Slide Number Placeholder 3"/>
          <p:cNvSpPr>
            <a:spLocks noGrp="1"/>
          </p:cNvSpPr>
          <p:nvPr>
            <p:ph type="sldNum" sz="quarter" idx="4294967295"/>
          </p:nvPr>
        </p:nvSpPr>
        <p:spPr>
          <a:xfrm>
            <a:off x="8321676" y="4897041"/>
            <a:ext cx="773113" cy="204788"/>
          </a:xfrm>
          <a:prstGeom prst="rect">
            <a:avLst/>
          </a:prstGeom>
        </p:spPr>
        <p:txBody>
          <a:bodyPr/>
          <a:lstStyle/>
          <a:p>
            <a:pPr>
              <a:defRPr/>
            </a:pPr>
            <a:fld id="{F4F6B4EE-8EFB-4984-A6E4-4AC13401E8C5}" type="slidenum">
              <a:rPr lang="en-GB" smtClean="0"/>
              <a:pPr>
                <a:defRPr/>
              </a:pPr>
              <a:t>24</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7424"/>
            <a:ext cx="4714875" cy="2150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967" y="1761661"/>
            <a:ext cx="3105150" cy="3221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038" y="-4"/>
            <a:ext cx="4450707" cy="5197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855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pic>
        <p:nvPicPr>
          <p:cNvPr id="4" name="Picture 3" descr="WD Diageo Talent Card pg 2.JPG"/>
          <p:cNvPicPr>
            <a:picLocks noChangeAspect="1"/>
          </p:cNvPicPr>
          <p:nvPr/>
        </p:nvPicPr>
        <p:blipFill>
          <a:blip r:embed="rId3" cstate="print"/>
          <a:stretch>
            <a:fillRect/>
          </a:stretch>
        </p:blipFill>
        <p:spPr>
          <a:xfrm>
            <a:off x="4571110" y="261274"/>
            <a:ext cx="4180999" cy="53148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descr="WD Diageo Talent Card.JPG"/>
          <p:cNvPicPr>
            <a:picLocks noChangeAspect="1"/>
          </p:cNvPicPr>
          <p:nvPr/>
        </p:nvPicPr>
        <p:blipFill>
          <a:blip r:embed="rId4" cstate="print"/>
          <a:stretch>
            <a:fillRect/>
          </a:stretch>
        </p:blipFill>
        <p:spPr>
          <a:xfrm>
            <a:off x="249388" y="23460"/>
            <a:ext cx="4172270" cy="53621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102" y="4010652"/>
            <a:ext cx="897523" cy="1132848"/>
          </a:xfrm>
          <a:prstGeom prst="rect">
            <a:avLst/>
          </a:prstGeom>
        </p:spPr>
      </p:pic>
      <p:sp>
        <p:nvSpPr>
          <p:cNvPr id="2" name="Title 1"/>
          <p:cNvSpPr>
            <a:spLocks noGrp="1"/>
          </p:cNvSpPr>
          <p:nvPr>
            <p:ph type="title"/>
          </p:nvPr>
        </p:nvSpPr>
        <p:spPr>
          <a:xfrm>
            <a:off x="4849296" y="3929801"/>
            <a:ext cx="3914690" cy="857250"/>
          </a:xfrm>
        </p:spPr>
        <p:txBody>
          <a:bodyPr>
            <a:normAutofit/>
          </a:bodyPr>
          <a:lstStyle/>
          <a:p>
            <a:r>
              <a:rPr lang="en-GB" sz="2200" dirty="0"/>
              <a:t>Example of a talent card</a:t>
            </a:r>
          </a:p>
        </p:txBody>
      </p:sp>
    </p:spTree>
    <p:extLst>
      <p:ext uri="{BB962C8B-B14F-4D97-AF65-F5344CB8AC3E}">
        <p14:creationId xmlns:p14="http://schemas.microsoft.com/office/powerpoint/2010/main" val="268749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9924" y="735280"/>
            <a:ext cx="3914690" cy="857250"/>
          </a:xfrm>
        </p:spPr>
        <p:txBody>
          <a:bodyPr>
            <a:normAutofit/>
          </a:bodyPr>
          <a:lstStyle/>
          <a:p>
            <a:pPr algn="ctr"/>
            <a:r>
              <a:rPr lang="en-GB" sz="2200" dirty="0"/>
              <a:t>Example of a TALENT SUMMARY FOR ORGANISATION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74" y="202128"/>
            <a:ext cx="3688769" cy="192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4717"/>
          <a:stretch/>
        </p:blipFill>
        <p:spPr bwMode="auto">
          <a:xfrm>
            <a:off x="59375" y="2125683"/>
            <a:ext cx="8478982" cy="959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49" y="3764493"/>
            <a:ext cx="8871177" cy="1243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5283"/>
          <a:stretch/>
        </p:blipFill>
        <p:spPr bwMode="auto">
          <a:xfrm>
            <a:off x="676892" y="3084799"/>
            <a:ext cx="6858386" cy="959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560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29568"/>
          </a:xfrm>
        </p:spPr>
        <p:txBody>
          <a:bodyPr/>
          <a:lstStyle/>
          <a:p>
            <a:r>
              <a:rPr lang="en-GB" dirty="0"/>
              <a:t>Why might you not have access to data</a:t>
            </a:r>
            <a:endParaRPr lang="en-GB" b="1" dirty="0"/>
          </a:p>
        </p:txBody>
      </p:sp>
      <p:sp>
        <p:nvSpPr>
          <p:cNvPr id="3" name="Content Placeholder 2"/>
          <p:cNvSpPr>
            <a:spLocks noGrp="1"/>
          </p:cNvSpPr>
          <p:nvPr>
            <p:ph idx="1"/>
          </p:nvPr>
        </p:nvSpPr>
        <p:spPr>
          <a:xfrm>
            <a:off x="251520" y="735546"/>
            <a:ext cx="8640960" cy="3618402"/>
          </a:xfrm>
        </p:spPr>
        <p:txBody>
          <a:bodyPr>
            <a:noAutofit/>
          </a:bodyPr>
          <a:lstStyle/>
          <a:p>
            <a:pPr marL="342900" lvl="2" indent="-342900"/>
            <a:r>
              <a:rPr lang="en-GB" sz="1200" b="1" dirty="0"/>
              <a:t>Succession Pools</a:t>
            </a:r>
          </a:p>
          <a:p>
            <a:pPr marL="800100" lvl="3" indent="-342900"/>
            <a:r>
              <a:rPr lang="en-GB" sz="1100" b="1" dirty="0"/>
              <a:t>View that the pool exists : </a:t>
            </a:r>
            <a:r>
              <a:rPr lang="en-GB" sz="1100" dirty="0"/>
              <a:t>You need to be assigned as a succession pool manager on the succession pool</a:t>
            </a:r>
          </a:p>
          <a:p>
            <a:pPr marL="800100" lvl="3" indent="-342900"/>
            <a:r>
              <a:rPr lang="en-GB" sz="1100" b="1" dirty="0"/>
              <a:t>View employees within the pool </a:t>
            </a:r>
            <a:r>
              <a:rPr lang="en-GB" sz="1100" dirty="0"/>
              <a:t>: no employees are allocated to the pool at present</a:t>
            </a:r>
          </a:p>
          <a:p>
            <a:endParaRPr lang="en-GB" sz="1200" dirty="0"/>
          </a:p>
          <a:p>
            <a:r>
              <a:rPr lang="en-GB" sz="1200" b="1" dirty="0"/>
              <a:t>Succession Plan</a:t>
            </a:r>
          </a:p>
          <a:p>
            <a:pPr marL="800100" lvl="3" indent="-342900"/>
            <a:r>
              <a:rPr lang="en-GB" sz="1100" b="1" dirty="0"/>
              <a:t>View that the plan exists : </a:t>
            </a:r>
            <a:r>
              <a:rPr lang="en-GB" sz="1100" dirty="0"/>
              <a:t>The position has not been enabled for a succession plan </a:t>
            </a:r>
            <a:r>
              <a:rPr lang="en-GB" sz="1100" b="1" i="1" u="sng" dirty="0"/>
              <a:t>or</a:t>
            </a:r>
            <a:r>
              <a:rPr lang="en-GB" sz="1100" dirty="0"/>
              <a:t> you are not the HRBP for that position</a:t>
            </a:r>
          </a:p>
          <a:p>
            <a:pPr marL="800100" lvl="3" indent="-342900"/>
            <a:r>
              <a:rPr lang="en-GB" sz="1100" b="1" dirty="0"/>
              <a:t>View employees within the pool </a:t>
            </a:r>
            <a:r>
              <a:rPr lang="en-GB" sz="1100" dirty="0"/>
              <a:t>: no employees are allocated to the plan at present</a:t>
            </a:r>
          </a:p>
          <a:p>
            <a:endParaRPr lang="en-GB" sz="1200" dirty="0"/>
          </a:p>
          <a:p>
            <a:r>
              <a:rPr lang="en-GB" sz="1200" b="1" dirty="0"/>
              <a:t>Talent Pool</a:t>
            </a:r>
          </a:p>
          <a:p>
            <a:pPr marL="800100" lvl="3" indent="-342900"/>
            <a:r>
              <a:rPr lang="en-GB" sz="1100" b="1" dirty="0"/>
              <a:t>View that the talent pool exists : </a:t>
            </a:r>
            <a:r>
              <a:rPr lang="en-GB" sz="1100" dirty="0"/>
              <a:t>You need to be assigned as a talent pool manager on the talent pool</a:t>
            </a:r>
          </a:p>
          <a:p>
            <a:pPr marL="800100" lvl="3" indent="-342900"/>
            <a:r>
              <a:rPr lang="en-GB" sz="1100" b="1" dirty="0"/>
              <a:t>View employees within the pool </a:t>
            </a:r>
            <a:r>
              <a:rPr lang="en-GB" sz="1100" dirty="0"/>
              <a:t>: no employees are allocated to the pool at present</a:t>
            </a:r>
          </a:p>
          <a:p>
            <a:endParaRPr lang="en-GB" sz="1200" dirty="0"/>
          </a:p>
          <a:p>
            <a:r>
              <a:rPr lang="en-GB" sz="1200" b="1" dirty="0"/>
              <a:t>The critical positions are not all marked</a:t>
            </a:r>
          </a:p>
          <a:p>
            <a:pPr lvl="1"/>
            <a:r>
              <a:rPr lang="en-GB" sz="1100" dirty="0"/>
              <a:t>All positions were loaded before go live. You can enable further positions in line with MYTP </a:t>
            </a:r>
          </a:p>
          <a:p>
            <a:endParaRPr lang="en-GB" sz="1200" dirty="0"/>
          </a:p>
          <a:p>
            <a:r>
              <a:rPr lang="en-GB" sz="1200" b="1" dirty="0"/>
              <a:t>I cannot see a dashboard</a:t>
            </a:r>
          </a:p>
          <a:p>
            <a:pPr lvl="1"/>
            <a:r>
              <a:rPr lang="en-GB" sz="1100" dirty="0"/>
              <a:t>Your security role has a defect </a:t>
            </a:r>
          </a:p>
          <a:p>
            <a:pPr lvl="1"/>
            <a:r>
              <a:rPr lang="en-GB" sz="1100" dirty="0"/>
              <a:t>Please see what you can customise under the ‘configure dashboard’</a:t>
            </a:r>
            <a:endParaRPr lang="en-GB" sz="1200" dirty="0"/>
          </a:p>
        </p:txBody>
      </p:sp>
    </p:spTree>
    <p:extLst>
      <p:ext uri="{BB962C8B-B14F-4D97-AF65-F5344CB8AC3E}">
        <p14:creationId xmlns:p14="http://schemas.microsoft.com/office/powerpoint/2010/main" val="923875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05"/>
            <a:ext cx="8229600" cy="857250"/>
          </a:xfrm>
        </p:spPr>
        <p:txBody>
          <a:bodyPr/>
          <a:lstStyle/>
          <a:p>
            <a:r>
              <a:rPr lang="en-GB" dirty="0"/>
              <a:t>Raising a defect through Firstpoint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3" y="591827"/>
            <a:ext cx="7124057" cy="446394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43865" y="700138"/>
            <a:ext cx="1800144" cy="4247317"/>
          </a:xfrm>
          <a:prstGeom prst="rect">
            <a:avLst/>
          </a:prstGeom>
          <a:effectLst>
            <a:glow rad="101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a:spAutoFit/>
          </a:bodyPr>
          <a:lstStyle/>
          <a:p>
            <a:pPr>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If you suspect that this is a global defect – then please cc. Melinda </a:t>
            </a:r>
            <a:r>
              <a:rPr lang="en-GB" dirty="0" err="1">
                <a:latin typeface="Calibri" panose="020F0502020204030204" pitchFamily="34" charset="0"/>
                <a:ea typeface="Calibri" panose="020F0502020204030204" pitchFamily="34" charset="0"/>
                <a:cs typeface="Times New Roman" panose="02020603050405020304" pitchFamily="18" charset="0"/>
              </a:rPr>
              <a:t>Heiss</a:t>
            </a:r>
            <a:r>
              <a:rPr lang="en-GB" dirty="0">
                <a:latin typeface="Calibri" panose="020F0502020204030204" pitchFamily="34" charset="0"/>
                <a:ea typeface="Calibri" panose="020F0502020204030204" pitchFamily="34" charset="0"/>
                <a:cs typeface="Times New Roman" panose="02020603050405020304" pitchFamily="18" charset="0"/>
              </a:rPr>
              <a:t> to ensure that the ticket urgency is raised. </a:t>
            </a: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You can also post a comment in the Workday - Talent user group yammer site.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202349" y="4143983"/>
            <a:ext cx="869004" cy="8625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070043" y="1433209"/>
            <a:ext cx="804153" cy="71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167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41"/>
            <a:ext cx="8229600" cy="938297"/>
          </a:xfrm>
        </p:spPr>
        <p:txBody>
          <a:bodyPr/>
          <a:lstStyle/>
          <a:p>
            <a:r>
              <a:rPr lang="en-GB" dirty="0"/>
              <a:t>Talent principles</a:t>
            </a:r>
          </a:p>
        </p:txBody>
      </p:sp>
      <p:sp>
        <p:nvSpPr>
          <p:cNvPr id="3" name="TextBox 2"/>
          <p:cNvSpPr txBox="1"/>
          <p:nvPr/>
        </p:nvSpPr>
        <p:spPr>
          <a:xfrm>
            <a:off x="471357" y="823149"/>
            <a:ext cx="8559632" cy="3831818"/>
          </a:xfrm>
          <a:prstGeom prst="rect">
            <a:avLst/>
          </a:prstGeom>
          <a:noFill/>
        </p:spPr>
        <p:txBody>
          <a:bodyPr wrap="square" rtlCol="0">
            <a:spAutoFit/>
          </a:bodyPr>
          <a:lstStyle/>
          <a:p>
            <a:pPr marL="342900" lvl="0" indent="-342900">
              <a:lnSpc>
                <a:spcPct val="150000"/>
              </a:lnSpc>
              <a:buFont typeface="+mj-lt"/>
              <a:buAutoNum type="arabicPeriod"/>
            </a:pPr>
            <a:r>
              <a:rPr lang="en-US" sz="1600" dirty="0"/>
              <a:t>Everyone has a unique set of talents</a:t>
            </a:r>
          </a:p>
          <a:p>
            <a:pPr marL="342900" lvl="0" indent="-342900">
              <a:lnSpc>
                <a:spcPct val="150000"/>
              </a:lnSpc>
              <a:buFont typeface="+mj-lt"/>
              <a:buAutoNum type="arabicPeriod"/>
            </a:pPr>
            <a:r>
              <a:rPr lang="pt-BR" sz="1600" dirty="0"/>
              <a:t>Everyone has potential and this can change over time</a:t>
            </a:r>
            <a:endParaRPr lang="en-US" sz="1600" dirty="0"/>
          </a:p>
          <a:p>
            <a:pPr marL="342900" lvl="0" indent="-342900">
              <a:lnSpc>
                <a:spcPct val="150000"/>
              </a:lnSpc>
              <a:buFont typeface="+mj-lt"/>
              <a:buAutoNum type="arabicPeriod"/>
            </a:pPr>
            <a:r>
              <a:rPr lang="pt-BR" sz="1600" dirty="0"/>
              <a:t>Every employee receives honest feedback  for growth</a:t>
            </a:r>
            <a:endParaRPr lang="en-US" sz="1600" dirty="0"/>
          </a:p>
          <a:p>
            <a:pPr marL="342900" lvl="0" indent="-342900">
              <a:lnSpc>
                <a:spcPct val="150000"/>
              </a:lnSpc>
              <a:buFont typeface="+mj-lt"/>
              <a:buAutoNum type="arabicPeriod"/>
            </a:pPr>
            <a:r>
              <a:rPr lang="pt-BR" sz="1600" dirty="0"/>
              <a:t>We hire first for Diageo, then for the function and role</a:t>
            </a:r>
            <a:endParaRPr lang="en-US" sz="1600" dirty="0"/>
          </a:p>
          <a:p>
            <a:pPr marL="342900" lvl="0" indent="-342900">
              <a:lnSpc>
                <a:spcPct val="150000"/>
              </a:lnSpc>
              <a:buFont typeface="+mj-lt"/>
              <a:buAutoNum type="arabicPeriod"/>
            </a:pPr>
            <a:r>
              <a:rPr lang="pt-BR" sz="1600" dirty="0"/>
              <a:t>Business performance requires every individual to grow</a:t>
            </a:r>
            <a:endParaRPr lang="en-US" sz="1600" dirty="0"/>
          </a:p>
          <a:p>
            <a:pPr marL="342900" lvl="0" indent="-342900">
              <a:lnSpc>
                <a:spcPct val="150000"/>
              </a:lnSpc>
              <a:buFont typeface="+mj-lt"/>
              <a:buAutoNum type="arabicPeriod"/>
            </a:pPr>
            <a:r>
              <a:rPr lang="pt-BR" sz="1600" dirty="0"/>
              <a:t>Individual ownership drives professional progress</a:t>
            </a:r>
            <a:endParaRPr lang="en-US" sz="1600" dirty="0"/>
          </a:p>
          <a:p>
            <a:pPr marL="342900" lvl="0" indent="-342900">
              <a:lnSpc>
                <a:spcPct val="150000"/>
              </a:lnSpc>
              <a:buFont typeface="+mj-lt"/>
              <a:buAutoNum type="arabicPeriod"/>
            </a:pPr>
            <a:r>
              <a:rPr lang="en-US" sz="1600" dirty="0"/>
              <a:t>We invest disproportionately where we see most business performance upside</a:t>
            </a:r>
            <a:endParaRPr lang="en-GB" sz="1600" dirty="0"/>
          </a:p>
          <a:p>
            <a:pPr marL="342900" lvl="0" indent="-342900">
              <a:lnSpc>
                <a:spcPct val="150000"/>
              </a:lnSpc>
              <a:buFont typeface="+mj-lt"/>
              <a:buAutoNum type="arabicPeriod"/>
            </a:pPr>
            <a:r>
              <a:rPr lang="en-US" sz="1600" dirty="0"/>
              <a:t>Performance is critical to the next move</a:t>
            </a:r>
          </a:p>
          <a:p>
            <a:pPr marL="342900" lvl="0" indent="-342900">
              <a:lnSpc>
                <a:spcPct val="150000"/>
              </a:lnSpc>
              <a:buFont typeface="+mj-lt"/>
              <a:buAutoNum type="arabicPeriod"/>
            </a:pPr>
            <a:r>
              <a:rPr lang="en-US" sz="1600" dirty="0"/>
              <a:t>Diverse perspectives drive increased growth</a:t>
            </a:r>
          </a:p>
          <a:p>
            <a:pPr marL="342900" lvl="0" indent="-342900">
              <a:lnSpc>
                <a:spcPct val="150000"/>
              </a:lnSpc>
              <a:buFont typeface="+mj-lt"/>
              <a:buAutoNum type="arabicPeriod"/>
            </a:pPr>
            <a:r>
              <a:rPr lang="en-US" sz="1600" dirty="0"/>
              <a:t>Talent development is the job of leaders</a:t>
            </a:r>
          </a:p>
        </p:txBody>
      </p:sp>
    </p:spTree>
    <p:extLst>
      <p:ext uri="{BB962C8B-B14F-4D97-AF65-F5344CB8AC3E}">
        <p14:creationId xmlns:p14="http://schemas.microsoft.com/office/powerpoint/2010/main" val="203124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Talent principles</a:t>
            </a:r>
          </a:p>
        </p:txBody>
      </p:sp>
      <p:sp>
        <p:nvSpPr>
          <p:cNvPr id="3" name="TextBox 2"/>
          <p:cNvSpPr txBox="1"/>
          <p:nvPr/>
        </p:nvSpPr>
        <p:spPr>
          <a:xfrm>
            <a:off x="393300" y="897580"/>
            <a:ext cx="8559632" cy="4247317"/>
          </a:xfrm>
          <a:prstGeom prst="rect">
            <a:avLst/>
          </a:prstGeom>
          <a:noFill/>
        </p:spPr>
        <p:txBody>
          <a:bodyPr wrap="square" rtlCol="0">
            <a:spAutoFit/>
          </a:bodyPr>
          <a:lstStyle/>
          <a:p>
            <a:pPr marL="342900" lvl="0" indent="-342900">
              <a:lnSpc>
                <a:spcPct val="150000"/>
              </a:lnSpc>
              <a:buFont typeface="+mj-lt"/>
              <a:buAutoNum type="arabicPeriod"/>
            </a:pPr>
            <a:r>
              <a:rPr lang="en-US" sz="1600" dirty="0"/>
              <a:t>Everyone has a </a:t>
            </a:r>
            <a:r>
              <a:rPr lang="en-US" sz="1600" b="1" dirty="0"/>
              <a:t>unique set of talents.</a:t>
            </a:r>
          </a:p>
          <a:p>
            <a:pPr marL="342900" lvl="0" indent="-342900">
              <a:lnSpc>
                <a:spcPct val="150000"/>
              </a:lnSpc>
              <a:buFont typeface="+mj-lt"/>
              <a:buAutoNum type="arabicPeriod"/>
            </a:pPr>
            <a:r>
              <a:rPr lang="pt-BR" sz="1600" dirty="0"/>
              <a:t>Everyone has </a:t>
            </a:r>
            <a:r>
              <a:rPr lang="pt-BR" sz="1600" b="1" dirty="0"/>
              <a:t>potential</a:t>
            </a:r>
            <a:r>
              <a:rPr lang="pt-BR" sz="1600" dirty="0"/>
              <a:t> and this can </a:t>
            </a:r>
            <a:r>
              <a:rPr lang="pt-BR" sz="1600" b="1" dirty="0"/>
              <a:t>change over time.</a:t>
            </a:r>
            <a:endParaRPr lang="en-US" sz="1600" b="1" dirty="0"/>
          </a:p>
          <a:p>
            <a:pPr marL="342900" lvl="0" indent="-342900">
              <a:lnSpc>
                <a:spcPct val="150000"/>
              </a:lnSpc>
              <a:buFont typeface="+mj-lt"/>
              <a:buAutoNum type="arabicPeriod"/>
            </a:pPr>
            <a:r>
              <a:rPr lang="pt-BR" sz="1600" dirty="0"/>
              <a:t>Every employee </a:t>
            </a:r>
            <a:r>
              <a:rPr lang="pt-BR" sz="1600" b="1" dirty="0"/>
              <a:t>receives honest feedback  for growth.</a:t>
            </a:r>
            <a:endParaRPr lang="en-US" sz="1600" b="1" dirty="0"/>
          </a:p>
          <a:p>
            <a:pPr marL="342900" lvl="0" indent="-342900">
              <a:lnSpc>
                <a:spcPct val="150000"/>
              </a:lnSpc>
              <a:buFont typeface="+mj-lt"/>
              <a:buAutoNum type="arabicPeriod"/>
            </a:pPr>
            <a:r>
              <a:rPr lang="pt-BR" sz="1600" dirty="0"/>
              <a:t>We </a:t>
            </a:r>
            <a:r>
              <a:rPr lang="pt-BR" sz="1600" b="1" dirty="0"/>
              <a:t>hire first for Diageo</a:t>
            </a:r>
            <a:r>
              <a:rPr lang="pt-BR" sz="1600" dirty="0"/>
              <a:t>, then for the function and role.</a:t>
            </a:r>
            <a:endParaRPr lang="en-US" sz="1600" dirty="0"/>
          </a:p>
          <a:p>
            <a:pPr marL="342900" lvl="0" indent="-342900">
              <a:lnSpc>
                <a:spcPct val="150000"/>
              </a:lnSpc>
              <a:buFont typeface="+mj-lt"/>
              <a:buAutoNum type="arabicPeriod"/>
            </a:pPr>
            <a:r>
              <a:rPr lang="pt-BR" sz="1600" dirty="0"/>
              <a:t>Business performance requires </a:t>
            </a:r>
            <a:r>
              <a:rPr lang="pt-BR" sz="1600" b="1" dirty="0"/>
              <a:t>every individual to grow.</a:t>
            </a:r>
            <a:endParaRPr lang="en-US" sz="1600" b="1" dirty="0"/>
          </a:p>
          <a:p>
            <a:pPr marL="342900" lvl="0" indent="-342900">
              <a:lnSpc>
                <a:spcPct val="150000"/>
              </a:lnSpc>
              <a:buFont typeface="+mj-lt"/>
              <a:buAutoNum type="arabicPeriod"/>
            </a:pPr>
            <a:r>
              <a:rPr lang="pt-BR" sz="1600" b="1" dirty="0"/>
              <a:t>Individual ownership </a:t>
            </a:r>
            <a:r>
              <a:rPr lang="pt-BR" sz="1600" dirty="0"/>
              <a:t>drives professional progress.</a:t>
            </a:r>
            <a:endParaRPr lang="en-US" sz="1600" dirty="0"/>
          </a:p>
          <a:p>
            <a:pPr marL="342900" lvl="0" indent="-342900">
              <a:lnSpc>
                <a:spcPct val="150000"/>
              </a:lnSpc>
              <a:buFont typeface="+mj-lt"/>
              <a:buAutoNum type="arabicPeriod"/>
            </a:pPr>
            <a:r>
              <a:rPr lang="en-US" sz="1600" dirty="0"/>
              <a:t>We </a:t>
            </a:r>
            <a:r>
              <a:rPr lang="en-US" sz="1600" b="1" dirty="0"/>
              <a:t>invest </a:t>
            </a:r>
            <a:r>
              <a:rPr lang="en-US" sz="1600" dirty="0"/>
              <a:t>disproportionately where we see most </a:t>
            </a:r>
            <a:r>
              <a:rPr lang="en-US" sz="1600" b="1" dirty="0"/>
              <a:t>business performance upside</a:t>
            </a:r>
            <a:endParaRPr lang="en-GB" sz="1600" b="1" dirty="0"/>
          </a:p>
          <a:p>
            <a:pPr marL="342900" lvl="0" indent="-342900">
              <a:lnSpc>
                <a:spcPct val="150000"/>
              </a:lnSpc>
              <a:buFont typeface="+mj-lt"/>
              <a:buAutoNum type="arabicPeriod"/>
            </a:pPr>
            <a:r>
              <a:rPr lang="en-US" sz="1600" b="1" dirty="0"/>
              <a:t>Performance is critical </a:t>
            </a:r>
            <a:r>
              <a:rPr lang="en-US" sz="1600" dirty="0"/>
              <a:t>to the next move.</a:t>
            </a:r>
          </a:p>
          <a:p>
            <a:pPr marL="342900" lvl="0" indent="-342900">
              <a:lnSpc>
                <a:spcPct val="150000"/>
              </a:lnSpc>
              <a:buFont typeface="+mj-lt"/>
              <a:buAutoNum type="arabicPeriod"/>
            </a:pPr>
            <a:r>
              <a:rPr lang="en-US" sz="1600" b="1" dirty="0"/>
              <a:t>Diverse </a:t>
            </a:r>
            <a:r>
              <a:rPr lang="en-US" sz="1600" dirty="0"/>
              <a:t>perspectives </a:t>
            </a:r>
            <a:r>
              <a:rPr lang="en-US" sz="1600" b="1" dirty="0"/>
              <a:t>drive increased growth.</a:t>
            </a:r>
          </a:p>
          <a:p>
            <a:pPr marL="342900" lvl="0" indent="-342900">
              <a:lnSpc>
                <a:spcPct val="150000"/>
              </a:lnSpc>
              <a:buFont typeface="+mj-lt"/>
              <a:buAutoNum type="arabicPeriod"/>
            </a:pPr>
            <a:r>
              <a:rPr lang="en-US" sz="1600" dirty="0"/>
              <a:t>Talent development is the </a:t>
            </a:r>
            <a:r>
              <a:rPr lang="en-US" sz="1600" b="1" dirty="0"/>
              <a:t>job of leaders</a:t>
            </a:r>
          </a:p>
          <a:p>
            <a:pPr marL="342900" indent="-342900">
              <a:lnSpc>
                <a:spcPct val="150000"/>
              </a:lnSpc>
            </a:pPr>
            <a:endParaRPr lang="en-US" sz="1600" dirty="0"/>
          </a:p>
        </p:txBody>
      </p:sp>
    </p:spTree>
    <p:extLst>
      <p:ext uri="{BB962C8B-B14F-4D97-AF65-F5344CB8AC3E}">
        <p14:creationId xmlns:p14="http://schemas.microsoft.com/office/powerpoint/2010/main" val="94443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24" y="-3830"/>
            <a:ext cx="7249886" cy="939546"/>
          </a:xfrm>
        </p:spPr>
        <p:txBody>
          <a:bodyPr>
            <a:normAutofit/>
          </a:bodyPr>
          <a:lstStyle/>
          <a:p>
            <a:r>
              <a:rPr lang="en-US" dirty="0"/>
              <a:t>What we do - A consistent talent approach across Diageo </a:t>
            </a:r>
            <a:endParaRPr lang="en-GB" dirty="0"/>
          </a:p>
        </p:txBody>
      </p:sp>
      <p:sp>
        <p:nvSpPr>
          <p:cNvPr id="3" name="Content Placeholder 2"/>
          <p:cNvSpPr>
            <a:spLocks noGrp="1"/>
          </p:cNvSpPr>
          <p:nvPr>
            <p:ph idx="1"/>
          </p:nvPr>
        </p:nvSpPr>
        <p:spPr>
          <a:xfrm>
            <a:off x="337251" y="995841"/>
            <a:ext cx="8378046" cy="3469207"/>
          </a:xfrm>
        </p:spPr>
        <p:txBody>
          <a:bodyPr>
            <a:noAutofit/>
          </a:bodyPr>
          <a:lstStyle/>
          <a:p>
            <a:r>
              <a:rPr lang="en-US" sz="1400" dirty="0"/>
              <a:t>In F15 we introduced, globally, a talent management approach based on transparent principles, simple processes, easy to use tools and supported by our global technology platform Workday</a:t>
            </a:r>
          </a:p>
          <a:p>
            <a:endParaRPr lang="en-US" sz="1200" dirty="0"/>
          </a:p>
          <a:p>
            <a:r>
              <a:rPr lang="en-GB" sz="1400" dirty="0"/>
              <a:t>Our commitment is to execute a talent review locally for each employee once a year. There is flexibility for markets on when you choose to do this. Could review the entire business at one fixed point or you could spread the reviews for different levels or functions across the year. </a:t>
            </a:r>
            <a:endParaRPr lang="en-US" sz="1400" dirty="0"/>
          </a:p>
          <a:p>
            <a:endParaRPr lang="en-US" sz="1200" dirty="0"/>
          </a:p>
          <a:p>
            <a:r>
              <a:rPr lang="en-GB" sz="1400" dirty="0"/>
              <a:t>A talent review is simply a meeting where the employee’s manager and their peers share feedback and create an aligned “Diageo view” on an individual’s</a:t>
            </a:r>
          </a:p>
          <a:p>
            <a:pPr lvl="1"/>
            <a:r>
              <a:rPr lang="en-GB" sz="1400" dirty="0"/>
              <a:t>Key strengths</a:t>
            </a:r>
          </a:p>
          <a:p>
            <a:pPr lvl="1"/>
            <a:r>
              <a:rPr lang="en-GB" sz="1400" dirty="0"/>
              <a:t>Development breakthroughs</a:t>
            </a:r>
          </a:p>
          <a:p>
            <a:pPr lvl="1"/>
            <a:r>
              <a:rPr lang="en-GB" sz="1400" dirty="0"/>
              <a:t>Potential for what in the future (in the form of membership of specific succession pools)</a:t>
            </a:r>
          </a:p>
          <a:p>
            <a:endParaRPr lang="en-US" sz="1200" dirty="0"/>
          </a:p>
          <a:p>
            <a:r>
              <a:rPr lang="en-US" sz="1400" dirty="0"/>
              <a:t>We will provide transparent feedback to every individual – supporting their personal and career growth</a:t>
            </a:r>
          </a:p>
          <a:p>
            <a:endParaRPr lang="en-US" sz="1200" dirty="0"/>
          </a:p>
          <a:p>
            <a:r>
              <a:rPr lang="en-US" sz="1400" dirty="0"/>
              <a:t>Talent Reviews are </a:t>
            </a:r>
            <a:r>
              <a:rPr lang="en-US" sz="1400" b="1" u="sng" dirty="0"/>
              <a:t>not</a:t>
            </a:r>
            <a:r>
              <a:rPr lang="en-US" sz="1400" dirty="0"/>
              <a:t> a calibration of employees’ current year performance. Rather, they are an assessment of capability and potential where year-on-year performance will be an important input. </a:t>
            </a:r>
          </a:p>
          <a:p>
            <a:endParaRPr lang="en-GB" sz="1400" dirty="0"/>
          </a:p>
          <a:p>
            <a:endParaRPr lang="en-GB" sz="1400" dirty="0"/>
          </a:p>
          <a:p>
            <a:pPr marL="118872" indent="0">
              <a:buNone/>
            </a:pPr>
            <a:endParaRPr lang="en-GB" sz="1100" dirty="0"/>
          </a:p>
          <a:p>
            <a:pPr marL="118872" indent="0">
              <a:buNone/>
            </a:pPr>
            <a:endParaRPr lang="en-GB" sz="1100" dirty="0"/>
          </a:p>
        </p:txBody>
      </p:sp>
    </p:spTree>
    <p:extLst>
      <p:ext uri="{BB962C8B-B14F-4D97-AF65-F5344CB8AC3E}">
        <p14:creationId xmlns:p14="http://schemas.microsoft.com/office/powerpoint/2010/main" val="79011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180"/>
            <a:ext cx="8229600" cy="939546"/>
          </a:xfrm>
        </p:spPr>
        <p:txBody>
          <a:bodyPr>
            <a:normAutofit fontScale="90000"/>
          </a:bodyPr>
          <a:lstStyle/>
          <a:p>
            <a:r>
              <a:rPr lang="en-US" dirty="0"/>
              <a:t>The benefits we are seeking </a:t>
            </a:r>
            <a:br>
              <a:rPr lang="en-US" dirty="0"/>
            </a:br>
            <a:br>
              <a:rPr lang="en-US" dirty="0"/>
            </a:br>
            <a:endParaRPr lang="en-GB" sz="2400" dirty="0"/>
          </a:p>
        </p:txBody>
      </p:sp>
      <p:sp>
        <p:nvSpPr>
          <p:cNvPr id="7" name="TextBox 6"/>
          <p:cNvSpPr txBox="1"/>
          <p:nvPr/>
        </p:nvSpPr>
        <p:spPr>
          <a:xfrm>
            <a:off x="393406" y="637953"/>
            <a:ext cx="3540642" cy="2554545"/>
          </a:xfrm>
          <a:prstGeom prst="rect">
            <a:avLst/>
          </a:prstGeom>
          <a:solidFill>
            <a:schemeClr val="accent1"/>
          </a:solidFill>
        </p:spPr>
        <p:txBody>
          <a:bodyPr wrap="square" rtlCol="0">
            <a:spAutoFit/>
          </a:bodyPr>
          <a:lstStyle/>
          <a:p>
            <a:pPr lvl="0" algn="ctr"/>
            <a:r>
              <a:rPr lang="en-GB" sz="1600" b="1" u="sng" dirty="0">
                <a:solidFill>
                  <a:schemeClr val="bg1"/>
                </a:solidFill>
              </a:rPr>
              <a:t>Employees</a:t>
            </a:r>
          </a:p>
          <a:p>
            <a:pPr marL="285750" lvl="0" indent="-285750">
              <a:buFont typeface="Arial" panose="020B0604020202020204" pitchFamily="34" charset="0"/>
              <a:buChar char="•"/>
            </a:pPr>
            <a:r>
              <a:rPr lang="en-GB" sz="1600" dirty="0">
                <a:solidFill>
                  <a:schemeClr val="bg1"/>
                </a:solidFill>
              </a:rPr>
              <a:t>Better development and career planning – enabled by transparent calibrated feedback.</a:t>
            </a:r>
          </a:p>
          <a:p>
            <a:pPr marL="285750" lvl="0" indent="-285750">
              <a:buFont typeface="Arial" panose="020B0604020202020204" pitchFamily="34" charset="0"/>
              <a:buChar char="•"/>
            </a:pPr>
            <a:r>
              <a:rPr lang="en-GB" sz="1600" dirty="0">
                <a:solidFill>
                  <a:schemeClr val="bg1"/>
                </a:solidFill>
              </a:rPr>
              <a:t>Higher engagement as “black box” element of talent management is dispelled</a:t>
            </a:r>
          </a:p>
          <a:p>
            <a:pPr marL="285750" lvl="0" indent="-285750">
              <a:buFont typeface="Arial" panose="020B0604020202020204" pitchFamily="34" charset="0"/>
              <a:buChar char="•"/>
            </a:pPr>
            <a:r>
              <a:rPr lang="en-GB" sz="1600" dirty="0">
                <a:solidFill>
                  <a:schemeClr val="bg1"/>
                </a:solidFill>
              </a:rPr>
              <a:t>Feedback is constructive – it is an expression of what someone can do rather than what they can’t. </a:t>
            </a:r>
            <a:endParaRPr lang="en-GB" sz="1600" dirty="0"/>
          </a:p>
        </p:txBody>
      </p:sp>
      <p:sp>
        <p:nvSpPr>
          <p:cNvPr id="8" name="TextBox 7"/>
          <p:cNvSpPr txBox="1"/>
          <p:nvPr/>
        </p:nvSpPr>
        <p:spPr>
          <a:xfrm>
            <a:off x="4167963" y="637953"/>
            <a:ext cx="4660606" cy="1569660"/>
          </a:xfrm>
          <a:prstGeom prst="rect">
            <a:avLst/>
          </a:prstGeom>
          <a:solidFill>
            <a:schemeClr val="accent1"/>
          </a:solidFill>
        </p:spPr>
        <p:txBody>
          <a:bodyPr wrap="square" rtlCol="0">
            <a:spAutoFit/>
          </a:bodyPr>
          <a:lstStyle/>
          <a:p>
            <a:pPr algn="ctr"/>
            <a:r>
              <a:rPr lang="en-GB" sz="1600" b="1" u="sng" dirty="0">
                <a:solidFill>
                  <a:schemeClr val="bg1"/>
                </a:solidFill>
              </a:rPr>
              <a:t>Line Managers</a:t>
            </a:r>
          </a:p>
          <a:p>
            <a:pPr marL="285750" indent="-285750">
              <a:buFont typeface="Arial" panose="020B0604020202020204" pitchFamily="34" charset="0"/>
              <a:buChar char="•"/>
            </a:pPr>
            <a:r>
              <a:rPr lang="en-GB" sz="1600" dirty="0">
                <a:solidFill>
                  <a:schemeClr val="bg1"/>
                </a:solidFill>
              </a:rPr>
              <a:t>More equipped as talent builders - better able to support career development for their teams, more confident in providing robust validated feedback.</a:t>
            </a:r>
          </a:p>
          <a:p>
            <a:pPr marL="285750" indent="-285750">
              <a:buFont typeface="Arial" panose="020B0604020202020204" pitchFamily="34" charset="0"/>
              <a:buChar char="•"/>
            </a:pPr>
            <a:r>
              <a:rPr lang="en-GB" sz="1600" dirty="0">
                <a:solidFill>
                  <a:schemeClr val="bg1"/>
                </a:solidFill>
              </a:rPr>
              <a:t>Enables individual career conversations to be more easily owned and acted upon.</a:t>
            </a:r>
          </a:p>
        </p:txBody>
      </p:sp>
      <p:sp>
        <p:nvSpPr>
          <p:cNvPr id="9" name="TextBox 8"/>
          <p:cNvSpPr txBox="1"/>
          <p:nvPr/>
        </p:nvSpPr>
        <p:spPr>
          <a:xfrm>
            <a:off x="393405" y="3363439"/>
            <a:ext cx="3540644" cy="1569660"/>
          </a:xfrm>
          <a:prstGeom prst="rect">
            <a:avLst/>
          </a:prstGeom>
          <a:solidFill>
            <a:schemeClr val="accent1"/>
          </a:solidFill>
        </p:spPr>
        <p:txBody>
          <a:bodyPr wrap="square" rtlCol="0">
            <a:spAutoFit/>
          </a:bodyPr>
          <a:lstStyle/>
          <a:p>
            <a:pPr lvl="0" algn="ctr"/>
            <a:r>
              <a:rPr lang="en-GB" sz="1600" b="1" u="sng" dirty="0">
                <a:solidFill>
                  <a:schemeClr val="bg1"/>
                </a:solidFill>
              </a:rPr>
              <a:t>HR BPs</a:t>
            </a:r>
          </a:p>
          <a:p>
            <a:pPr marL="285750" lvl="0" indent="-285750">
              <a:buFont typeface="Arial" panose="020B0604020202020204" pitchFamily="34" charset="0"/>
              <a:buChar char="•"/>
            </a:pPr>
            <a:r>
              <a:rPr lang="en-GB" sz="1600" dirty="0">
                <a:solidFill>
                  <a:schemeClr val="bg1"/>
                </a:solidFill>
              </a:rPr>
              <a:t>Strong robust data on the strength of the talent base to feed MYTP </a:t>
            </a:r>
          </a:p>
          <a:p>
            <a:pPr marL="285750" lvl="0" indent="-285750">
              <a:buFont typeface="Arial" panose="020B0604020202020204" pitchFamily="34" charset="0"/>
              <a:buChar char="•"/>
            </a:pPr>
            <a:r>
              <a:rPr lang="en-GB" sz="1600" dirty="0">
                <a:solidFill>
                  <a:schemeClr val="bg1"/>
                </a:solidFill>
              </a:rPr>
              <a:t>Able to target talent interventions both at the individual, team and organisation level</a:t>
            </a:r>
          </a:p>
        </p:txBody>
      </p:sp>
      <p:sp>
        <p:nvSpPr>
          <p:cNvPr id="10" name="TextBox 9"/>
          <p:cNvSpPr txBox="1"/>
          <p:nvPr/>
        </p:nvSpPr>
        <p:spPr>
          <a:xfrm>
            <a:off x="4167963" y="2371905"/>
            <a:ext cx="4660606" cy="2554545"/>
          </a:xfrm>
          <a:prstGeom prst="rect">
            <a:avLst/>
          </a:prstGeom>
          <a:solidFill>
            <a:schemeClr val="accent1"/>
          </a:solidFill>
        </p:spPr>
        <p:txBody>
          <a:bodyPr wrap="square" rtlCol="0">
            <a:spAutoFit/>
          </a:bodyPr>
          <a:lstStyle/>
          <a:p>
            <a:pPr lvl="0" algn="ctr"/>
            <a:r>
              <a:rPr lang="en-GB" sz="1600" b="1" u="sng" dirty="0">
                <a:solidFill>
                  <a:schemeClr val="bg1"/>
                </a:solidFill>
              </a:rPr>
              <a:t>Diageo </a:t>
            </a:r>
          </a:p>
          <a:p>
            <a:pPr marL="285750" lvl="0" indent="-285750">
              <a:buFont typeface="Arial" panose="020B0604020202020204" pitchFamily="34" charset="0"/>
              <a:buChar char="•"/>
            </a:pPr>
            <a:r>
              <a:rPr lang="en-GB" sz="1600" dirty="0">
                <a:solidFill>
                  <a:schemeClr val="bg1"/>
                </a:solidFill>
              </a:rPr>
              <a:t>A broad understanding of the talent base enabling us proactively and strategically build our talent pipeline.</a:t>
            </a:r>
          </a:p>
          <a:p>
            <a:pPr marL="285750" lvl="0" indent="-285750">
              <a:buFont typeface="Arial" panose="020B0604020202020204" pitchFamily="34" charset="0"/>
              <a:buChar char="•"/>
            </a:pPr>
            <a:r>
              <a:rPr lang="en-GB" sz="1600" dirty="0">
                <a:solidFill>
                  <a:schemeClr val="bg1"/>
                </a:solidFill>
              </a:rPr>
              <a:t>An inclusive approach designed to maximise the performance and potential of all our people through an inclusive approach.</a:t>
            </a:r>
          </a:p>
          <a:p>
            <a:pPr marL="285750" lvl="0" indent="-285750">
              <a:buFont typeface="Arial" panose="020B0604020202020204" pitchFamily="34" charset="0"/>
              <a:buChar char="•"/>
            </a:pPr>
            <a:r>
              <a:rPr lang="en-GB" sz="1600" dirty="0">
                <a:solidFill>
                  <a:schemeClr val="bg1"/>
                </a:solidFill>
              </a:rPr>
              <a:t>An approach consistent with our values which enhances our Employer Brand</a:t>
            </a:r>
          </a:p>
          <a:p>
            <a:pPr marL="285750" lvl="0" indent="-285750">
              <a:buFont typeface="Arial" panose="020B0604020202020204" pitchFamily="34" charset="0"/>
              <a:buChar char="•"/>
            </a:pPr>
            <a:endParaRPr lang="en-GB" sz="1600" dirty="0">
              <a:solidFill>
                <a:schemeClr val="bg1"/>
              </a:solidFill>
            </a:endParaRPr>
          </a:p>
        </p:txBody>
      </p:sp>
    </p:spTree>
    <p:extLst>
      <p:ext uri="{BB962C8B-B14F-4D97-AF65-F5344CB8AC3E}">
        <p14:creationId xmlns:p14="http://schemas.microsoft.com/office/powerpoint/2010/main" val="254306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49" y="-1365"/>
            <a:ext cx="8229600" cy="939546"/>
          </a:xfrm>
        </p:spPr>
        <p:txBody>
          <a:bodyPr/>
          <a:lstStyle/>
          <a:p>
            <a:r>
              <a:rPr lang="en-US" dirty="0"/>
              <a:t>Focus areas</a:t>
            </a:r>
            <a:endParaRPr lang="en-GB" sz="2400" dirty="0"/>
          </a:p>
        </p:txBody>
      </p:sp>
      <p:sp>
        <p:nvSpPr>
          <p:cNvPr id="3" name="Content Placeholder 2"/>
          <p:cNvSpPr>
            <a:spLocks noGrp="1"/>
          </p:cNvSpPr>
          <p:nvPr>
            <p:ph idx="1"/>
          </p:nvPr>
        </p:nvSpPr>
        <p:spPr>
          <a:xfrm>
            <a:off x="457196" y="765806"/>
            <a:ext cx="8229600" cy="3469207"/>
          </a:xfrm>
        </p:spPr>
        <p:txBody>
          <a:bodyPr>
            <a:noAutofit/>
          </a:bodyPr>
          <a:lstStyle/>
          <a:p>
            <a:r>
              <a:rPr lang="en-GB" sz="1800" dirty="0"/>
              <a:t>Practice makes perfect - build on the platform we have created</a:t>
            </a:r>
          </a:p>
          <a:p>
            <a:pPr lvl="1"/>
            <a:r>
              <a:rPr lang="en-GB" sz="1600" dirty="0"/>
              <a:t>Embed rhythm &amp; build rigour through brilliant execution</a:t>
            </a:r>
          </a:p>
          <a:p>
            <a:pPr lvl="1"/>
            <a:r>
              <a:rPr lang="en-GB" sz="1600" dirty="0"/>
              <a:t>Achieve greater coverage of the total population</a:t>
            </a:r>
          </a:p>
          <a:p>
            <a:pPr lvl="1"/>
            <a:r>
              <a:rPr lang="en-GB" sz="1600" dirty="0"/>
              <a:t>Meet our commitment for </a:t>
            </a:r>
            <a:r>
              <a:rPr lang="en-GB" sz="1600" u="sng" dirty="0"/>
              <a:t>every employee </a:t>
            </a:r>
            <a:r>
              <a:rPr lang="en-GB" sz="1600" dirty="0"/>
              <a:t>to get feedback from their manager</a:t>
            </a:r>
          </a:p>
          <a:p>
            <a:pPr lvl="0"/>
            <a:endParaRPr lang="en-GB" sz="1800" dirty="0"/>
          </a:p>
          <a:p>
            <a:pPr lvl="0"/>
            <a:r>
              <a:rPr lang="en-GB" sz="1800" dirty="0"/>
              <a:t>Better leverage data and technology</a:t>
            </a:r>
          </a:p>
          <a:p>
            <a:pPr lvl="1"/>
            <a:r>
              <a:rPr lang="en-GB" sz="1600" dirty="0"/>
              <a:t>Increase the quality and consistency of the talent card data in Workday</a:t>
            </a:r>
          </a:p>
          <a:p>
            <a:pPr lvl="1"/>
            <a:r>
              <a:rPr lang="en-GB" sz="1600" dirty="0"/>
              <a:t>Encourage line managers to use WD as a source of talent information</a:t>
            </a:r>
          </a:p>
          <a:p>
            <a:pPr lvl="1"/>
            <a:r>
              <a:rPr lang="en-GB" sz="1600" dirty="0"/>
              <a:t>Improve our ability to derive insight from succession pool data</a:t>
            </a:r>
          </a:p>
          <a:p>
            <a:pPr lvl="1"/>
            <a:endParaRPr lang="en-GB" sz="1600" dirty="0"/>
          </a:p>
          <a:p>
            <a:r>
              <a:rPr lang="en-GB" sz="1800" dirty="0"/>
              <a:t>Build our muscle in assessing talent </a:t>
            </a:r>
          </a:p>
          <a:p>
            <a:pPr lvl="1"/>
            <a:r>
              <a:rPr lang="en-GB" sz="1600" dirty="0"/>
              <a:t>Greater skill in evaluating ‘potential for what’</a:t>
            </a:r>
          </a:p>
          <a:p>
            <a:pPr lvl="1"/>
            <a:r>
              <a:rPr lang="en-GB" sz="1600" dirty="0"/>
              <a:t>More differentiation in our talent judgements</a:t>
            </a:r>
          </a:p>
          <a:p>
            <a:endParaRPr lang="en-GB" sz="1800" dirty="0"/>
          </a:p>
          <a:p>
            <a:pPr lvl="1"/>
            <a:endParaRPr lang="en-GB" sz="1600" dirty="0"/>
          </a:p>
          <a:p>
            <a:pPr lvl="0"/>
            <a:endParaRPr lang="en-GB" sz="1800" dirty="0"/>
          </a:p>
          <a:p>
            <a:pPr lvl="0"/>
            <a:endParaRPr lang="en-GB" sz="1800" dirty="0"/>
          </a:p>
          <a:p>
            <a:pPr lvl="0"/>
            <a:endParaRPr lang="en-GB" sz="1800" dirty="0"/>
          </a:p>
          <a:p>
            <a:pPr marL="118872" indent="0">
              <a:buNone/>
            </a:pPr>
            <a:endParaRPr lang="en-GB" sz="1800" dirty="0"/>
          </a:p>
        </p:txBody>
      </p:sp>
    </p:spTree>
    <p:extLst>
      <p:ext uri="{BB962C8B-B14F-4D97-AF65-F5344CB8AC3E}">
        <p14:creationId xmlns:p14="http://schemas.microsoft.com/office/powerpoint/2010/main" val="357248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and your role as an </a:t>
            </a:r>
            <a:r>
              <a:rPr lang="en-GB" dirty="0" err="1"/>
              <a:t>hrbp</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0257858"/>
              </p:ext>
            </p:extLst>
          </p:nvPr>
        </p:nvGraphicFramePr>
        <p:xfrm>
          <a:off x="92597" y="832783"/>
          <a:ext cx="9051403" cy="2412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p:cNvSpPr txBox="1">
            <a:spLocks/>
          </p:cNvSpPr>
          <p:nvPr/>
        </p:nvSpPr>
        <p:spPr>
          <a:xfrm>
            <a:off x="313168" y="747216"/>
            <a:ext cx="8489638" cy="6355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pPr>
            <a:r>
              <a:rPr lang="en-US" sz="1600" dirty="0"/>
              <a:t>Your role is to orchestrate the overall process, from securing Exec sponsorship through to leveraging the data gained for great talent insights.</a:t>
            </a:r>
          </a:p>
          <a:p>
            <a:pPr marL="118872" indent="0">
              <a:buClr>
                <a:schemeClr val="tx1"/>
              </a:buClr>
              <a:buFont typeface="Arial" panose="020B0604020202020204" pitchFamily="34" charset="0"/>
              <a:buNone/>
            </a:pPr>
            <a:endParaRPr lang="en-US" sz="1600" dirty="0"/>
          </a:p>
        </p:txBody>
      </p:sp>
      <p:sp>
        <p:nvSpPr>
          <p:cNvPr id="8" name="Rectangle 7"/>
          <p:cNvSpPr/>
          <p:nvPr/>
        </p:nvSpPr>
        <p:spPr>
          <a:xfrm>
            <a:off x="7890379" y="2878150"/>
            <a:ext cx="1231319" cy="1938992"/>
          </a:xfrm>
          <a:prstGeom prst="rect">
            <a:avLst/>
          </a:prstGeom>
          <a:ln>
            <a:solidFill>
              <a:schemeClr val="accent1"/>
            </a:solidFill>
          </a:ln>
        </p:spPr>
        <p:txBody>
          <a:bodyPr wrap="square">
            <a:spAutoFit/>
          </a:bodyPr>
          <a:lstStyle/>
          <a:p>
            <a:pPr algn="ctr">
              <a:buClr>
                <a:schemeClr val="tx1"/>
              </a:buClr>
            </a:pPr>
            <a:r>
              <a:rPr lang="en-US" sz="1200" dirty="0"/>
              <a:t>Set LMs up to have honest conversations that inspire their teams to develop and their build careers.. and  update their  dev plans.</a:t>
            </a:r>
          </a:p>
        </p:txBody>
      </p:sp>
      <p:sp>
        <p:nvSpPr>
          <p:cNvPr id="9" name="Rectangle 8"/>
          <p:cNvSpPr/>
          <p:nvPr/>
        </p:nvSpPr>
        <p:spPr>
          <a:xfrm>
            <a:off x="1381548" y="2882951"/>
            <a:ext cx="1247176" cy="1938992"/>
          </a:xfrm>
          <a:prstGeom prst="rect">
            <a:avLst/>
          </a:prstGeom>
          <a:ln>
            <a:solidFill>
              <a:schemeClr val="accent1"/>
            </a:solidFill>
          </a:ln>
        </p:spPr>
        <p:txBody>
          <a:bodyPr wrap="square">
            <a:spAutoFit/>
          </a:bodyPr>
          <a:lstStyle/>
          <a:p>
            <a:pPr algn="ctr">
              <a:buClr>
                <a:schemeClr val="tx1"/>
              </a:buClr>
            </a:pPr>
            <a:r>
              <a:rPr lang="en-US" sz="1200" dirty="0"/>
              <a:t>Ensure every line manager feels confident and well prepared to gather insight on their people and represent them in talent reviews.</a:t>
            </a:r>
          </a:p>
          <a:p>
            <a:pPr algn="ctr">
              <a:buClr>
                <a:schemeClr val="tx1"/>
              </a:buClr>
            </a:pPr>
            <a:r>
              <a:rPr lang="en-US" sz="1200" dirty="0"/>
              <a:t> </a:t>
            </a:r>
          </a:p>
          <a:p>
            <a:pPr algn="ctr">
              <a:buClr>
                <a:schemeClr val="tx1"/>
              </a:buClr>
            </a:pPr>
            <a:endParaRPr lang="en-US" sz="1200" dirty="0"/>
          </a:p>
        </p:txBody>
      </p:sp>
      <p:sp>
        <p:nvSpPr>
          <p:cNvPr id="10" name="Rectangle 9"/>
          <p:cNvSpPr/>
          <p:nvPr/>
        </p:nvSpPr>
        <p:spPr>
          <a:xfrm>
            <a:off x="3997003" y="2884924"/>
            <a:ext cx="1247176" cy="1938992"/>
          </a:xfrm>
          <a:prstGeom prst="rect">
            <a:avLst/>
          </a:prstGeom>
          <a:ln>
            <a:solidFill>
              <a:schemeClr val="accent1"/>
            </a:solidFill>
          </a:ln>
        </p:spPr>
        <p:txBody>
          <a:bodyPr wrap="square">
            <a:spAutoFit/>
          </a:bodyPr>
          <a:lstStyle/>
          <a:p>
            <a:pPr algn="ctr">
              <a:buClr>
                <a:schemeClr val="tx1"/>
              </a:buClr>
            </a:pPr>
            <a:r>
              <a:rPr lang="en-US" sz="1200" dirty="0"/>
              <a:t>Support LMs reaching strong people insights.</a:t>
            </a:r>
          </a:p>
          <a:p>
            <a:pPr algn="ctr">
              <a:buClr>
                <a:schemeClr val="tx1"/>
              </a:buClr>
            </a:pPr>
            <a:r>
              <a:rPr lang="en-US" sz="1200" dirty="0"/>
              <a:t>Hold the tension to drive a breakthrough for all of our employees and truly live our talent principles</a:t>
            </a:r>
          </a:p>
        </p:txBody>
      </p:sp>
      <p:sp>
        <p:nvSpPr>
          <p:cNvPr id="11" name="Rectangle 10"/>
          <p:cNvSpPr/>
          <p:nvPr/>
        </p:nvSpPr>
        <p:spPr>
          <a:xfrm>
            <a:off x="6601308" y="2878150"/>
            <a:ext cx="1247176" cy="1938992"/>
          </a:xfrm>
          <a:prstGeom prst="rect">
            <a:avLst/>
          </a:prstGeom>
          <a:ln>
            <a:solidFill>
              <a:schemeClr val="accent1"/>
            </a:solidFill>
          </a:ln>
        </p:spPr>
        <p:txBody>
          <a:bodyPr wrap="square">
            <a:spAutoFit/>
          </a:bodyPr>
          <a:lstStyle/>
          <a:p>
            <a:pPr algn="ctr">
              <a:buClr>
                <a:schemeClr val="tx1"/>
              </a:buClr>
            </a:pPr>
            <a:r>
              <a:rPr lang="en-US" sz="1200" dirty="0"/>
              <a:t>Use what you have found to improve your MYTP so have the people and capabilities we need to deliver the Performance Ambition </a:t>
            </a:r>
          </a:p>
          <a:p>
            <a:pPr algn="ctr">
              <a:buClr>
                <a:schemeClr val="tx1"/>
              </a:buClr>
            </a:pPr>
            <a:endParaRPr lang="en-US" sz="1200" dirty="0"/>
          </a:p>
        </p:txBody>
      </p:sp>
      <p:sp>
        <p:nvSpPr>
          <p:cNvPr id="12" name="Rectangle 11"/>
          <p:cNvSpPr/>
          <p:nvPr/>
        </p:nvSpPr>
        <p:spPr>
          <a:xfrm>
            <a:off x="5285254" y="2878150"/>
            <a:ext cx="1247176" cy="1938992"/>
          </a:xfrm>
          <a:prstGeom prst="rect">
            <a:avLst/>
          </a:prstGeom>
          <a:ln>
            <a:solidFill>
              <a:schemeClr val="accent1"/>
            </a:solidFill>
          </a:ln>
        </p:spPr>
        <p:txBody>
          <a:bodyPr wrap="square">
            <a:spAutoFit/>
          </a:bodyPr>
          <a:lstStyle/>
          <a:p>
            <a:pPr algn="ctr">
              <a:buClr>
                <a:schemeClr val="tx1"/>
              </a:buClr>
            </a:pPr>
            <a:r>
              <a:rPr lang="en-US" sz="1200" dirty="0"/>
              <a:t>Put succession pool data into the system</a:t>
            </a:r>
          </a:p>
          <a:p>
            <a:pPr algn="ctr">
              <a:buClr>
                <a:schemeClr val="tx1"/>
              </a:buClr>
            </a:pPr>
            <a:endParaRPr lang="en-US" sz="1200" dirty="0"/>
          </a:p>
          <a:p>
            <a:pPr algn="ctr">
              <a:buClr>
                <a:schemeClr val="tx1"/>
              </a:buClr>
            </a:pPr>
            <a:endParaRPr lang="en-US" sz="1200" dirty="0"/>
          </a:p>
          <a:p>
            <a:pPr algn="ctr">
              <a:buClr>
                <a:schemeClr val="tx1"/>
              </a:buClr>
            </a:pPr>
            <a:endParaRPr lang="en-US" sz="1200" dirty="0"/>
          </a:p>
          <a:p>
            <a:pPr algn="ctr">
              <a:buClr>
                <a:schemeClr val="tx1"/>
              </a:buClr>
            </a:pPr>
            <a:endParaRPr lang="en-US" sz="1200" dirty="0"/>
          </a:p>
          <a:p>
            <a:pPr algn="ctr">
              <a:buClr>
                <a:schemeClr val="tx1"/>
              </a:buClr>
            </a:pPr>
            <a:endParaRPr lang="en-US" sz="1200" dirty="0"/>
          </a:p>
          <a:p>
            <a:pPr algn="ctr">
              <a:buClr>
                <a:schemeClr val="tx1"/>
              </a:buClr>
            </a:pPr>
            <a:endParaRPr lang="en-US" sz="1200" dirty="0"/>
          </a:p>
          <a:p>
            <a:pPr algn="ctr">
              <a:buClr>
                <a:schemeClr val="tx1"/>
              </a:buClr>
            </a:pPr>
            <a:endParaRPr lang="en-GB" sz="1200" dirty="0"/>
          </a:p>
        </p:txBody>
      </p:sp>
      <p:sp>
        <p:nvSpPr>
          <p:cNvPr id="13" name="Rectangle 12"/>
          <p:cNvSpPr/>
          <p:nvPr/>
        </p:nvSpPr>
        <p:spPr>
          <a:xfrm>
            <a:off x="78617" y="2882951"/>
            <a:ext cx="1247176" cy="1938992"/>
          </a:xfrm>
          <a:prstGeom prst="rect">
            <a:avLst/>
          </a:prstGeom>
          <a:ln>
            <a:solidFill>
              <a:schemeClr val="accent1"/>
            </a:solidFill>
          </a:ln>
        </p:spPr>
        <p:txBody>
          <a:bodyPr wrap="square">
            <a:spAutoFit/>
          </a:bodyPr>
          <a:lstStyle/>
          <a:p>
            <a:pPr algn="ctr">
              <a:buClr>
                <a:schemeClr val="tx1"/>
              </a:buClr>
            </a:pPr>
            <a:r>
              <a:rPr lang="en-GB" sz="1200" dirty="0"/>
              <a:t>Plan when in year you will complete Talent Reviews.</a:t>
            </a:r>
            <a:r>
              <a:rPr lang="en-US" sz="1200" dirty="0"/>
              <a:t>  Brief leaders, line managers and employees. Complete the logistics.</a:t>
            </a:r>
          </a:p>
          <a:p>
            <a:pPr algn="ctr">
              <a:buClr>
                <a:schemeClr val="tx1"/>
              </a:buClr>
            </a:pPr>
            <a:endParaRPr lang="en-US" sz="1200" dirty="0"/>
          </a:p>
        </p:txBody>
      </p:sp>
      <p:sp>
        <p:nvSpPr>
          <p:cNvPr id="14" name="Rectangle 13"/>
          <p:cNvSpPr/>
          <p:nvPr/>
        </p:nvSpPr>
        <p:spPr>
          <a:xfrm>
            <a:off x="2684479" y="2884500"/>
            <a:ext cx="1247176" cy="1938992"/>
          </a:xfrm>
          <a:prstGeom prst="rect">
            <a:avLst/>
          </a:prstGeom>
          <a:ln>
            <a:solidFill>
              <a:schemeClr val="accent1"/>
            </a:solidFill>
          </a:ln>
        </p:spPr>
        <p:txBody>
          <a:bodyPr wrap="square">
            <a:spAutoFit/>
          </a:bodyPr>
          <a:lstStyle/>
          <a:p>
            <a:pPr algn="ctr">
              <a:buClr>
                <a:schemeClr val="tx1"/>
              </a:buClr>
            </a:pPr>
            <a:r>
              <a:rPr lang="en-US" sz="1200" dirty="0"/>
              <a:t>Ensure talent data in WD is current and complete.</a:t>
            </a:r>
          </a:p>
          <a:p>
            <a:pPr algn="ctr">
              <a:buClr>
                <a:schemeClr val="tx1"/>
              </a:buClr>
            </a:pPr>
            <a:r>
              <a:rPr lang="en-US" sz="1200" dirty="0"/>
              <a:t>Establish start point – what gas exist in the talent base.</a:t>
            </a:r>
          </a:p>
          <a:p>
            <a:pPr algn="ctr">
              <a:buClr>
                <a:schemeClr val="tx1"/>
              </a:buClr>
            </a:pPr>
            <a:r>
              <a:rPr lang="en-US" sz="1200" dirty="0"/>
              <a:t> </a:t>
            </a:r>
          </a:p>
          <a:p>
            <a:pPr algn="ctr">
              <a:buClr>
                <a:schemeClr val="tx1"/>
              </a:buClr>
            </a:pPr>
            <a:endParaRPr lang="en-US" sz="1200" dirty="0"/>
          </a:p>
        </p:txBody>
      </p:sp>
    </p:spTree>
    <p:extLst>
      <p:ext uri="{BB962C8B-B14F-4D97-AF65-F5344CB8AC3E}">
        <p14:creationId xmlns:p14="http://schemas.microsoft.com/office/powerpoint/2010/main" val="193805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Communication and planning</a:t>
            </a:r>
          </a:p>
        </p:txBody>
      </p:sp>
      <p:sp>
        <p:nvSpPr>
          <p:cNvPr id="3" name="Content Placeholder 2"/>
          <p:cNvSpPr>
            <a:spLocks noGrp="1"/>
          </p:cNvSpPr>
          <p:nvPr>
            <p:ph idx="1"/>
          </p:nvPr>
        </p:nvSpPr>
        <p:spPr>
          <a:xfrm>
            <a:off x="457200" y="774701"/>
            <a:ext cx="8229600" cy="3394472"/>
          </a:xfrm>
        </p:spPr>
        <p:txBody>
          <a:bodyPr>
            <a:noAutofit/>
          </a:bodyPr>
          <a:lstStyle/>
          <a:p>
            <a:r>
              <a:rPr lang="en-GB" sz="1400" dirty="0"/>
              <a:t>Brief leaders to secure sponsorship and role modelling</a:t>
            </a:r>
          </a:p>
          <a:p>
            <a:pPr lvl="1"/>
            <a:r>
              <a:rPr lang="en-US" sz="1200" dirty="0"/>
              <a:t>Build belief in the benefit of to business performance, engagement, driving the Talent Must Do</a:t>
            </a:r>
          </a:p>
          <a:p>
            <a:pPr lvl="1"/>
            <a:r>
              <a:rPr lang="en-US" sz="1200" dirty="0"/>
              <a:t>Equip them to understand and apply the talent principles</a:t>
            </a:r>
          </a:p>
          <a:p>
            <a:pPr lvl="1"/>
            <a:r>
              <a:rPr lang="en-US" sz="1200" dirty="0"/>
              <a:t>Ensure they understand the time required from their teams, their own roles as line managers and functional leaders</a:t>
            </a:r>
          </a:p>
          <a:p>
            <a:pPr lvl="1"/>
            <a:endParaRPr lang="en-US" sz="1200" dirty="0"/>
          </a:p>
          <a:p>
            <a:r>
              <a:rPr lang="en-US" sz="1400" dirty="0"/>
              <a:t>Plan and book the reviews</a:t>
            </a:r>
          </a:p>
          <a:p>
            <a:pPr lvl="1"/>
            <a:r>
              <a:rPr lang="en-US" sz="1200" dirty="0"/>
              <a:t>Review similar groups of employees at the same level together and always invite the line manager of each employee. </a:t>
            </a:r>
            <a:endParaRPr lang="en-GB" sz="1200" dirty="0"/>
          </a:p>
          <a:p>
            <a:pPr lvl="1"/>
            <a:r>
              <a:rPr lang="en-US" sz="1200" dirty="0"/>
              <a:t>Review reasonable numbers together to allow calibration with several managers present ( 5 – 25 employees, min of 3 managers).</a:t>
            </a:r>
            <a:endParaRPr lang="en-GB" sz="1200" dirty="0"/>
          </a:p>
          <a:p>
            <a:pPr lvl="1"/>
            <a:r>
              <a:rPr lang="en-US" sz="1200" dirty="0"/>
              <a:t>Include managers that will know the employees being discussed or those who need to know them.</a:t>
            </a:r>
            <a:endParaRPr lang="en-GB" sz="1200" dirty="0"/>
          </a:p>
          <a:p>
            <a:pPr lvl="1"/>
            <a:r>
              <a:rPr lang="en-US" sz="1200" dirty="0"/>
              <a:t>Allow a minimum of 10 mins per employee with set up and wrap up time. </a:t>
            </a:r>
          </a:p>
          <a:p>
            <a:pPr lvl="1"/>
            <a:r>
              <a:rPr lang="en-US" sz="1200" dirty="0"/>
              <a:t>Map the total </a:t>
            </a:r>
            <a:r>
              <a:rPr lang="en-US" sz="1200" dirty="0" err="1"/>
              <a:t>organisation</a:t>
            </a:r>
            <a:r>
              <a:rPr lang="en-US" sz="1200" dirty="0"/>
              <a:t> to make sure groups are not missed</a:t>
            </a:r>
          </a:p>
          <a:p>
            <a:pPr lvl="1"/>
            <a:endParaRPr lang="en-US" sz="1200" dirty="0"/>
          </a:p>
          <a:p>
            <a:r>
              <a:rPr lang="en-GB" sz="1400" dirty="0"/>
              <a:t>Communicate to line managers and employees</a:t>
            </a:r>
          </a:p>
          <a:p>
            <a:pPr lvl="1"/>
            <a:r>
              <a:rPr lang="en-GB" sz="1200" dirty="0"/>
              <a:t>Outline the process and send </a:t>
            </a:r>
            <a:r>
              <a:rPr lang="en-GB" sz="1200" dirty="0" err="1"/>
              <a:t>prework</a:t>
            </a:r>
            <a:r>
              <a:rPr lang="en-GB" sz="1200" dirty="0"/>
              <a:t> to managers</a:t>
            </a:r>
          </a:p>
          <a:p>
            <a:pPr lvl="1"/>
            <a:r>
              <a:rPr lang="en-GB" sz="1200" dirty="0"/>
              <a:t>Set and expectation of feedback - let employees know when they will be reviewed</a:t>
            </a:r>
          </a:p>
          <a:p>
            <a:pPr lvl="1"/>
            <a:endParaRPr lang="en-GB" sz="1200" dirty="0"/>
          </a:p>
          <a:p>
            <a:r>
              <a:rPr lang="en-GB" sz="1400" dirty="0"/>
              <a:t>Book line manager training sessions</a:t>
            </a:r>
          </a:p>
        </p:txBody>
      </p:sp>
    </p:spTree>
    <p:extLst>
      <p:ext uri="{BB962C8B-B14F-4D97-AF65-F5344CB8AC3E}">
        <p14:creationId xmlns:p14="http://schemas.microsoft.com/office/powerpoint/2010/main" val="1664566056"/>
      </p:ext>
    </p:extLst>
  </p:cSld>
  <p:clrMapOvr>
    <a:masterClrMapping/>
  </p:clrMapOvr>
</p:sld>
</file>

<file path=ppt/theme/theme1.xml><?xml version="1.0" encoding="utf-8"?>
<a:theme xmlns:a="http://schemas.openxmlformats.org/drawingml/2006/main" name="Office Theme">
  <a:themeElements>
    <a:clrScheme name="BRAND DIAGEO">
      <a:dk1>
        <a:sysClr val="windowText" lastClr="000000"/>
      </a:dk1>
      <a:lt1>
        <a:sysClr val="window" lastClr="FFFFFF"/>
      </a:lt1>
      <a:dk2>
        <a:srgbClr val="7D7773"/>
      </a:dk2>
      <a:lt2>
        <a:srgbClr val="A60034"/>
      </a:lt2>
      <a:accent1>
        <a:srgbClr val="B9975B"/>
      </a:accent1>
      <a:accent2>
        <a:srgbClr val="479AA1"/>
      </a:accent2>
      <a:accent3>
        <a:srgbClr val="75123B"/>
      </a:accent3>
      <a:accent4>
        <a:srgbClr val="074465"/>
      </a:accent4>
      <a:accent5>
        <a:srgbClr val="839527"/>
      </a:accent5>
      <a:accent6>
        <a:srgbClr val="F2B005"/>
      </a:accent6>
      <a:hlink>
        <a:srgbClr val="AF8449"/>
      </a:hlink>
      <a:folHlink>
        <a:srgbClr val="5D4F4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RAND DIAGEO">
    <a:dk1>
      <a:sysClr val="windowText" lastClr="000000"/>
    </a:dk1>
    <a:lt1>
      <a:sysClr val="window" lastClr="FFFFFF"/>
    </a:lt1>
    <a:dk2>
      <a:srgbClr val="7D7773"/>
    </a:dk2>
    <a:lt2>
      <a:srgbClr val="A60034"/>
    </a:lt2>
    <a:accent1>
      <a:srgbClr val="B9975B"/>
    </a:accent1>
    <a:accent2>
      <a:srgbClr val="479AA1"/>
    </a:accent2>
    <a:accent3>
      <a:srgbClr val="75123B"/>
    </a:accent3>
    <a:accent4>
      <a:srgbClr val="074465"/>
    </a:accent4>
    <a:accent5>
      <a:srgbClr val="839527"/>
    </a:accent5>
    <a:accent6>
      <a:srgbClr val="F2B005"/>
    </a:accent6>
    <a:hlink>
      <a:srgbClr val="AF8449"/>
    </a:hlink>
    <a:folHlink>
      <a:srgbClr val="5D4F4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iageo Document" ma:contentTypeID="0x010100EA049A42D1844A699803E969F0A8713D002FC37A500FD6AC479FABC9E47E563487" ma:contentTypeVersion="0" ma:contentTypeDescription="Diageo standard document content type" ma:contentTypeScope="" ma:versionID="dec577e7a85e6c3fdc29261b02133846">
  <xsd:schema xmlns:xsd="http://www.w3.org/2001/XMLSchema" xmlns:xs="http://www.w3.org/2001/XMLSchema" xmlns:p="http://schemas.microsoft.com/office/2006/metadata/properties" xmlns:ns2="c5c7bfb8-4c8c-4db4-9135-f3e26557fe5c" targetNamespace="http://schemas.microsoft.com/office/2006/metadata/properties" ma:root="true" ma:fieldsID="7e069ae682dca9a31a34801ce63a2baf" ns2:_="">
    <xsd:import namespace="c5c7bfb8-4c8c-4db4-9135-f3e26557fe5c"/>
    <xsd:element name="properties">
      <xsd:complexType>
        <xsd:sequence>
          <xsd:element name="documentManagement">
            <xsd:complexType>
              <xsd:all>
                <xsd:element ref="ns2:Diageo_InformationClassification"/>
                <xsd:element ref="ns2:Diageo_InformationOwner" minOccurs="0"/>
                <xsd:element ref="ns2:Diageo_Function" minOccurs="0"/>
                <xsd:element ref="ns2:Diageo_Coun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c7bfb8-4c8c-4db4-9135-f3e26557fe5c" elementFormDefault="qualified">
    <xsd:import namespace="http://schemas.microsoft.com/office/2006/documentManagement/types"/>
    <xsd:import namespace="http://schemas.microsoft.com/office/infopath/2007/PartnerControls"/>
    <xsd:element name="Diageo_InformationClassification" ma:index="8" ma:displayName="Information Classification" ma:internalName="Diageo_InformationClassification">
      <xsd:simpleType>
        <xsd:restriction base="dms:Choice">
          <xsd:enumeration value="Public"/>
          <xsd:enumeration value="Diageo Internal"/>
          <xsd:enumeration value="Diageo Confidential"/>
          <xsd:enumeration value="Diageo Highly Confidential"/>
        </xsd:restriction>
      </xsd:simpleType>
    </xsd:element>
    <xsd:element name="Diageo_InformationOwner" ma:index="9" nillable="true" ma:displayName="Information Owner" ma:SearchPeopleOnly="false" ma:internalName="Diageo_Information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ageo_Function" ma:index="10" nillable="true" ma:displayName="Function" ma:internalName="Diageo_Function">
      <xsd:simpleType>
        <xsd:restriction base="dms:Choice">
          <xsd:enumeration value="Company Secretarial"/>
          <xsd:enumeration value="Corporate Relations"/>
          <xsd:enumeration value="Executive"/>
          <xsd:enumeration value="MDs / General Managers"/>
          <xsd:enumeration value="Facilities / Admin"/>
          <xsd:enumeration value="Finance"/>
          <xsd:enumeration value="Human Resources"/>
          <xsd:enumeration value="GDBS"/>
          <xsd:enumeration value="Legal"/>
          <xsd:enumeration value="Marketing and innovation"/>
          <xsd:enumeration value="Procurement"/>
          <xsd:enumeration value="Sales"/>
          <xsd:enumeration value="Security"/>
          <xsd:enumeration value="Supply - Customer services"/>
          <xsd:enumeration value="Supply - Distilling and brewing"/>
          <xsd:enumeration value="Supply - Engineering"/>
          <xsd:enumeration value="Supply - Environment"/>
          <xsd:enumeration value="Supply - Health and safety"/>
          <xsd:enumeration value="Supply - Logistics"/>
          <xsd:enumeration value="Supply - Packaging"/>
          <xsd:enumeration value="Supply - Planning"/>
          <xsd:enumeration value="Supply - Procurement"/>
          <xsd:enumeration value="Supply - Quality/Risk Management"/>
          <xsd:enumeration value="Supply - Technical"/>
          <xsd:enumeration value="Other"/>
        </xsd:restriction>
      </xsd:simpleType>
    </xsd:element>
    <xsd:element name="Diageo_Country" ma:index="11" nillable="true" ma:displayName="Country" ma:internalName="Diageo_Country">
      <xsd:simpleType>
        <xsd:restriction base="dms:Choice">
          <xsd:enumeration value="Albania"/>
          <xsd:enumeration value="Algeria"/>
          <xsd:enumeration value="American Samoa"/>
          <xsd:enumeration value="Andorra"/>
          <xsd:enumeration value="Angola"/>
          <xsd:enumeration value="Anguilla"/>
          <xsd:enumeration value="Argentina"/>
          <xsd:enumeration value="Armenia"/>
          <xsd:enumeration value="Arub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ermuda"/>
          <xsd:enumeration value="Bhutan"/>
          <xsd:enumeration value="Bolivia"/>
          <xsd:enumeration value="Bosnia and Herzegovina"/>
          <xsd:enumeration value="Botswana"/>
          <xsd:enumeration value="Bouvet Island"/>
          <xsd:enumeration value="Brazil"/>
          <xsd:enumeration value="Brunei"/>
          <xsd:enumeration value="Bulgaria"/>
          <xsd:enumeration value="Burkina Faso"/>
          <xsd:enumeration value="Burma"/>
          <xsd:enumeration value="Burundi"/>
          <xsd:enumeration value="Cambodia"/>
          <xsd:enumeration value="Cameroon"/>
          <xsd:enumeration value="Canada"/>
          <xsd:enumeration value="Cape Verde"/>
          <xsd:enumeration value="Cayman Islands"/>
          <xsd:enumeration value="Central Africa"/>
          <xsd:enumeration value="Chad"/>
          <xsd:enumeration value="Chile"/>
          <xsd:enumeration value="China"/>
          <xsd:enumeration value="Cocos (Keeling) Islands (Australia)"/>
          <xsd:enumeration value="Colombia"/>
          <xsd:enumeration value="Comoros"/>
          <xsd:enumeration value="Congo"/>
          <xsd:enumeration value="Congo, the Democratic Republic"/>
          <xsd:enumeration value="Cook Islands"/>
          <xsd:enumeration value="Costa Rica"/>
          <xsd:enumeration value="Cote d'Ivoire"/>
          <xsd:enumeration value="Croatia"/>
          <xsd:enumeration value="Cuba"/>
          <xsd:enumeration value="Cyprus"/>
          <xsd:enumeration value="Czech Republic"/>
          <xsd:enumeration value="Czechoslovakia"/>
          <xsd:enumeration value="Denmark"/>
          <xsd:enumeration value="Djibouti"/>
          <xsd:enumeration value="Dominica"/>
          <xsd:enumeration value="Dominican Republic"/>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French Guiana"/>
          <xsd:enumeration value="French Polynesia"/>
          <xsd:enumeration value="Gabon"/>
          <xsd:enumeration value="Germany"/>
          <xsd:enumeration value="Ghana"/>
          <xsd:enumeration value="Gibraltar (UK)"/>
          <xsd:enumeration value="Greece"/>
          <xsd:enumeration value="Greenland"/>
          <xsd:enumeration value="Grenada"/>
          <xsd:enumeration value="Guatemala"/>
          <xsd:enumeration value="Guernsey"/>
          <xsd:enumeration value="Guinea"/>
          <xsd:enumeration value="Guyana"/>
          <xsd:enumeration value="Haiti"/>
          <xsd:enumeration value="Honduras"/>
          <xsd:enumeration value="Hong Kong"/>
          <xsd:enumeration value="Hungary"/>
          <xsd:enumeration value="India"/>
          <xsd:enumeration value="Indonesia"/>
          <xsd:enumeration value="Iran"/>
          <xsd:enumeration value="Iraq"/>
          <xsd:enumeration value="Ireland"/>
          <xsd:enumeration value="Isle of Man"/>
          <xsd:enumeration value="Israel"/>
          <xsd:enumeration value="Italy"/>
          <xsd:enumeration value="Jamaica"/>
          <xsd:enumeration value="Japan"/>
          <xsd:enumeration value="Jersey"/>
          <xsd:enumeration value="Jordan"/>
          <xsd:enumeration value="Kazakhstan"/>
          <xsd:enumeration value="Kenya"/>
          <xsd:enumeration value="Kiribati"/>
          <xsd:enumeration value="Korea"/>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au"/>
          <xsd:enumeration value="Macedonia"/>
          <xsd:enumeration value="Madagascar"/>
          <xsd:enumeration value="Malawi"/>
          <xsd:enumeration value="Malaysia"/>
          <xsd:enumeration value="Maldives"/>
          <xsd:enumeration value="Mali"/>
          <xsd:enumeration value="Malta"/>
          <xsd:enumeration value="Marshall Islands"/>
          <xsd:enumeration value="Martinique (France)"/>
          <xsd:enumeration value="Mauritania"/>
          <xsd:enumeration value="Mauritius"/>
          <xsd:enumeration value="Mayotte (France)"/>
          <xsd:enumeration value="Metropolitan France"/>
          <xsd:enumeration value="Mexico"/>
          <xsd:enumeration value="Micronesia"/>
          <xsd:enumeration value="Moldova"/>
          <xsd:enumeration value="Monaco"/>
          <xsd:enumeration value="Mongolia"/>
          <xsd:enumeration value="Montenegro"/>
          <xsd:enumeration value="Montserrat"/>
          <xsd:enumeration value="Morocco"/>
          <xsd:enumeration value="Mozambique"/>
          <xsd:enumeration value="Namibia"/>
          <xsd:enumeration value="Nauru"/>
          <xsd:enumeration value="Nepal"/>
          <xsd:enumeration value="Netherlands"/>
          <xsd:enumeration value="Netherlands Antilles"/>
          <xsd:enumeration value="New Caledonia"/>
          <xsd:enumeration value="New Zealand"/>
          <xsd:enumeration value="Nicaragua"/>
          <xsd:enumeration value="Niger"/>
          <xsd:enumeration value="Nigeria"/>
          <xsd:enumeration value="Niue"/>
          <xsd:enumeration value="Norfolk Island (Australia)"/>
          <xsd:enumeration value="Northern Ireland"/>
          <xsd:enumeration value="Northern Mariana Islands"/>
          <xsd:enumeration value="Norway"/>
          <xsd:enumeration value="Oman"/>
          <xsd:enumeration value="Pakistan"/>
          <xsd:enumeration value="Palau"/>
          <xsd:enumeration value="Palestinian Territory, Occupied"/>
          <xsd:enumeration value="Panama"/>
          <xsd:enumeration value="Papua New Guinea"/>
          <xsd:enumeration value="Paraguay"/>
          <xsd:enumeration value="Peru"/>
          <xsd:enumeration value="Philippines"/>
          <xsd:enumeration value="Pitcairn Islands"/>
          <xsd:enumeration value="Poland"/>
          <xsd:enumeration value="Portugal"/>
          <xsd:enumeration value="Puerto Rico"/>
          <xsd:enumeration value="Qatar"/>
          <xsd:enumeration value="Republic of Korea (South Korea)"/>
          <xsd:enumeration value="Republic of Serbia"/>
          <xsd:enumeration value="Reunion"/>
          <xsd:enumeration value="Romania"/>
          <xsd:enumeration value="Russia"/>
          <xsd:enumeration value="Rwanda"/>
          <xsd:enumeration value="Saint Barthélemy"/>
          <xsd:enumeration value="Saint Helena (UK)"/>
          <xsd:enumeration value="Saint Kitts and Nevis"/>
          <xsd:enumeration value="Saint Lucia"/>
          <xsd:enumeration value="Saint Martin (French part)"/>
          <xsd:enumeration value="Saint Vincent and the Grenadines"/>
          <xsd:enumeration value="Saint-Pierre et Miquelon"/>
          <xsd:enumeration value="Samoa"/>
          <xsd:enumeration value="San Marino"/>
          <xsd:enumeration value="Sao Tome e Principe"/>
          <xsd:enumeration value="Saudi Arabia"/>
          <xsd:enumeration value="Senegal"/>
          <xsd:enumeration value="Seychelles"/>
          <xsd:enumeration value="Sierra Leone"/>
          <xsd:enumeration value="Singapore"/>
          <xsd:enumeration value="Slovakia"/>
          <xsd:enumeration value="Slovenia"/>
          <xsd:enumeration value="Solomon Islands"/>
          <xsd:enumeration value="Somalia"/>
          <xsd:enumeration value="South Africa"/>
          <xsd:enumeration value="South Georgia"/>
          <xsd:enumeration value="Southern and Antarctic Lands"/>
          <xsd:enumeration value="Soviet Union"/>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he Gambia"/>
          <xsd:enumeration value="Timor"/>
          <xsd:enumeration value="Timor-Leste"/>
          <xsd:enumeration value="Togo"/>
          <xsd:enumeration value="Tokelau (New Zealand)"/>
          <xsd:enumeration value="Tonga"/>
          <xsd:enumeration value="Trinidad and Tobago"/>
          <xsd:enumeration value="Tunisia"/>
          <xsd:enumeration value="Turkey"/>
          <xsd:enumeration value="Turkmenistan"/>
          <xsd:enumeration value="Turks and Caicos Islands"/>
          <xsd:enumeration value="Tuvalu"/>
          <xsd:enumeration value="Uganda"/>
          <xsd:enumeration value="Ukraine"/>
          <xsd:enumeration value="United Arab Emirates"/>
          <xsd:enumeration value="United Kingdom"/>
          <xsd:enumeration value="United States of America"/>
          <xsd:enumeration value="Uruguay"/>
          <xsd:enumeration value="Uzbekistan"/>
          <xsd:enumeration value="Vanuatu"/>
          <xsd:enumeration value="Venezuela"/>
          <xsd:enumeration value="Vietnam"/>
          <xsd:enumeration value="Virgin Islands (UK)"/>
          <xsd:enumeration value="Virgin Islands (USA)"/>
          <xsd:enumeration value="Wallis et Futuna"/>
          <xsd:enumeration value="Western Sahara"/>
          <xsd:enumeration value="Yemen"/>
          <xsd:enumeration value="Yugoslavia"/>
          <xsd:enumeration value="Zaire"/>
          <xsd:enumeration value="Zambia"/>
          <xsd:enumeration value="Zimbabw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ageo_Function xmlns="c5c7bfb8-4c8c-4db4-9135-f3e26557fe5c" xsi:nil="true"/>
    <Diageo_InformationClassification xmlns="c5c7bfb8-4c8c-4db4-9135-f3e26557fe5c">Diageo Internal</Diageo_InformationClassification>
    <Diageo_Country xmlns="c5c7bfb8-4c8c-4db4-9135-f3e26557fe5c" xsi:nil="true"/>
    <Diageo_InformationOwner xmlns="c5c7bfb8-4c8c-4db4-9135-f3e26557fe5c">
      <UserInfo>
        <DisplayName/>
        <AccountId xsi:nil="true"/>
        <AccountType/>
      </UserInfo>
    </Diageo_InformationOwner>
  </documentManagement>
</p:properties>
</file>

<file path=customXml/itemProps1.xml><?xml version="1.0" encoding="utf-8"?>
<ds:datastoreItem xmlns:ds="http://schemas.openxmlformats.org/officeDocument/2006/customXml" ds:itemID="{06429E5C-3B79-4B86-AFC6-9567A263D9CB}">
  <ds:schemaRefs>
    <ds:schemaRef ds:uri="http://schemas.microsoft.com/sharepoint/v3/contenttype/forms"/>
  </ds:schemaRefs>
</ds:datastoreItem>
</file>

<file path=customXml/itemProps2.xml><?xml version="1.0" encoding="utf-8"?>
<ds:datastoreItem xmlns:ds="http://schemas.openxmlformats.org/officeDocument/2006/customXml" ds:itemID="{B11387FC-D162-4F76-8383-383779FB2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c7bfb8-4c8c-4db4-9135-f3e26557fe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BBCC91-6F98-485A-BCBD-601920D51B55}">
  <ds:schemaRefs>
    <ds:schemaRef ds:uri="http://schemas.microsoft.com/office/2006/metadata/properties"/>
    <ds:schemaRef ds:uri="http://schemas.microsoft.com/office/infopath/2007/PartnerControls"/>
    <ds:schemaRef ds:uri="c5c7bfb8-4c8c-4db4-9135-f3e26557fe5c"/>
  </ds:schemaRefs>
</ds:datastoreItem>
</file>

<file path=docProps/app.xml><?xml version="1.0" encoding="utf-8"?>
<Properties xmlns="http://schemas.openxmlformats.org/officeDocument/2006/extended-properties" xmlns:vt="http://schemas.openxmlformats.org/officeDocument/2006/docPropsVTypes">
  <Template/>
  <TotalTime>4455</TotalTime>
  <Words>3997</Words>
  <Application>Microsoft Office PowerPoint</Application>
  <PresentationFormat>全屏显示(16:9)</PresentationFormat>
  <Paragraphs>337</Paragraphs>
  <Slides>28</Slides>
  <Notes>17</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Gisha</vt:lpstr>
      <vt:lpstr>ＭＳ Ｐゴシック</vt:lpstr>
      <vt:lpstr>Arial</vt:lpstr>
      <vt:lpstr>Arial</vt:lpstr>
      <vt:lpstr>Calibri</vt:lpstr>
      <vt:lpstr>Times New Roman</vt:lpstr>
      <vt:lpstr>Wingdings</vt:lpstr>
      <vt:lpstr>Office Theme</vt:lpstr>
      <vt:lpstr>Today’s session</vt:lpstr>
      <vt:lpstr>OUR Talent approach – why we do what we do</vt:lpstr>
      <vt:lpstr>Talent principles</vt:lpstr>
      <vt:lpstr>Talent principles</vt:lpstr>
      <vt:lpstr>What we do - A consistent talent approach across Diageo </vt:lpstr>
      <vt:lpstr>The benefits we are seeking   </vt:lpstr>
      <vt:lpstr>Focus areas</vt:lpstr>
      <vt:lpstr>The process and your role as an hrbp</vt:lpstr>
      <vt:lpstr>Communication and planning</vt:lpstr>
      <vt:lpstr>Line manager pre-work and Training</vt:lpstr>
      <vt:lpstr>Example of a talent card</vt:lpstr>
      <vt:lpstr>Talent Assessment Tools </vt:lpstr>
      <vt:lpstr>What do we mean by “succession pools”?</vt:lpstr>
      <vt:lpstr>Succession pool capture tool</vt:lpstr>
      <vt:lpstr>Check data and gather insights</vt:lpstr>
      <vt:lpstr>Leading talent review sessions</vt:lpstr>
      <vt:lpstr>Updating workday post a session </vt:lpstr>
      <vt:lpstr>Reviewing the total talent picture </vt:lpstr>
      <vt:lpstr>Connection to global talent programmes/R200</vt:lpstr>
      <vt:lpstr>Employee feedback and follow through</vt:lpstr>
      <vt:lpstr>Appendices</vt:lpstr>
      <vt:lpstr>Readiness Definitions</vt:lpstr>
      <vt:lpstr>Academy – Talent</vt:lpstr>
      <vt:lpstr>Yammer – Talent</vt:lpstr>
      <vt:lpstr>Example of a talent card</vt:lpstr>
      <vt:lpstr>Example of a TALENT SUMMARY FOR ORGANISATION</vt:lpstr>
      <vt:lpstr>Why might you not have access to data</vt:lpstr>
      <vt:lpstr>Raising a defect through Firstpoint</vt:lpstr>
    </vt:vector>
  </TitlesOfParts>
  <Manager>Chris Hoskins</Manager>
  <Company>Ellipsis.co.uk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3.7.1 HRBP Process overview</dc:title>
  <dc:subject>Brand Diageo - Internal Template</dc:subject>
  <dc:creator>Ellipsis +44 20 76912400</dc:creator>
  <cp:keywords>Brand Diageo</cp:keywords>
  <dc:description>A Brand Diageo template for internal use, please change images and content for use in local markets. For any advice on using this template please contact Ellipsis</dc:description>
  <cp:lastModifiedBy>you</cp:lastModifiedBy>
  <cp:revision>241</cp:revision>
  <cp:lastPrinted>2015-06-29T12:08:23Z</cp:lastPrinted>
  <dcterms:created xsi:type="dcterms:W3CDTF">2015-05-29T14:16:17Z</dcterms:created>
  <dcterms:modified xsi:type="dcterms:W3CDTF">2017-03-03T03:17:19Z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4653574</vt:lpwstr>
  </property>
  <property fmtid="{D5CDD505-2E9C-101B-9397-08002B2CF9AE}" pid="3" name="NXPowerLiteSettings">
    <vt:lpwstr>F980073804F000</vt:lpwstr>
  </property>
  <property fmtid="{D5CDD505-2E9C-101B-9397-08002B2CF9AE}" pid="4" name="NXPowerLiteVersion">
    <vt:lpwstr>D5.1.6</vt:lpwstr>
  </property>
  <property fmtid="{D5CDD505-2E9C-101B-9397-08002B2CF9AE}" pid="5" name="TitusGUID">
    <vt:lpwstr>41ed215e-7665-44db-a00c-4f2b49e24c68</vt:lpwstr>
  </property>
  <property fmtid="{D5CDD505-2E9C-101B-9397-08002B2CF9AE}" pid="6" name="ContentTypeId">
    <vt:lpwstr>0x010100EA049A42D1844A699803E969F0A8713D002FC37A500FD6AC479FABC9E47E563487</vt:lpwstr>
  </property>
  <property fmtid="{D5CDD505-2E9C-101B-9397-08002B2CF9AE}" pid="7" name="Information Classification">
    <vt:lpwstr>General</vt:lpwstr>
  </property>
</Properties>
</file>