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55147-61F8-4D11-B419-2E0957330B72}" type="datetimeFigureOut">
              <a:rPr lang="de-DE" smtClean="0"/>
              <a:t>06.03.2009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3895-8D92-4FA7-AE36-BD0C35011ACB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5275" y="8684826"/>
            <a:ext cx="2971092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F30BD4-9AD3-4CB3-8616-75949CFD4B2F}" type="slidenum">
              <a:rPr lang="de-AT" sz="1200"/>
              <a:pPr algn="r"/>
              <a:t>2</a:t>
            </a:fld>
            <a:endParaRPr lang="de-AT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1105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00AED-13CA-46FD-AE9E-2E519D78AA1D}" type="slidenum">
              <a:rPr lang="de-AT" smtClean="0"/>
              <a:pPr/>
              <a:t>11</a:t>
            </a:fld>
            <a:endParaRPr lang="de-AT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Bild: http://www.made-in-china.com/showroom/jwd-kaoge</a:t>
            </a:r>
          </a:p>
        </p:txBody>
      </p:sp>
      <p:sp>
        <p:nvSpPr>
          <p:cNvPr id="1116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ED34C-0197-4A7B-8B42-447E3EE20B82}" type="slidenum">
              <a:rPr lang="de-AT" smtClean="0"/>
              <a:pPr/>
              <a:t>12</a:t>
            </a:fld>
            <a:endParaRPr lang="de-AT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Projektkoordination: niederländischen Organisation SOMO (Zentrum für Recherche zu Multinationalen Unternehmen) </a:t>
            </a:r>
          </a:p>
          <a:p>
            <a:pPr eaLnBrk="1" hangingPunct="1"/>
            <a:r>
              <a:rPr lang="de-AT" smtClean="0"/>
              <a:t>Weitere Organisationen: Finnische Vereinigung zur Erhaltung der Umwelt, Germanwatch, Fair Trade Center Schweden, KARAT aus Zentral- und Osteuropa, ACIDH aus der Demokratischen Republik Kongo, CIVIDEP aus Indien und SACOM aus China…</a:t>
            </a:r>
          </a:p>
        </p:txBody>
      </p:sp>
      <p:sp>
        <p:nvSpPr>
          <p:cNvPr id="1126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68ABDC-388E-44E1-89DC-317F48884092}" type="slidenum">
              <a:rPr lang="de-AT" smtClean="0"/>
              <a:pPr/>
              <a:t>14</a:t>
            </a:fld>
            <a:endParaRPr lang="de-AT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Bild: http://oe1.orf.at/highlights/66087.html</a:t>
            </a:r>
          </a:p>
        </p:txBody>
      </p:sp>
      <p:sp>
        <p:nvSpPr>
          <p:cNvPr id="11366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C21AC-CCCA-441D-BCCA-01CE2445BFBE}" type="slidenum">
              <a:rPr lang="de-AT" smtClean="0"/>
              <a:pPr/>
              <a:t>15</a:t>
            </a:fld>
            <a:endParaRPr lang="de-AT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5275" y="8684826"/>
            <a:ext cx="2971092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04750A-20E1-41D2-9D7C-D44A90D9F870}" type="slidenum">
              <a:rPr lang="de-AT" sz="1200"/>
              <a:pPr algn="r"/>
              <a:t>16</a:t>
            </a:fld>
            <a:endParaRPr lang="de-AT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5275" y="8684826"/>
            <a:ext cx="2971092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0D6D0E-3224-464E-8708-09D1A49A5AE7}" type="slidenum">
              <a:rPr lang="de-AT" sz="1200"/>
              <a:pPr algn="r"/>
              <a:t>19</a:t>
            </a:fld>
            <a:endParaRPr lang="de-AT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EF0D1-ED83-43B5-8555-12A4D1C17771}" type="slidenum">
              <a:rPr lang="de-AT" smtClean="0"/>
              <a:pPr/>
              <a:t>20</a:t>
            </a:fld>
            <a:endParaRPr lang="de-AT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83" y="4343144"/>
            <a:ext cx="5029635" cy="4115019"/>
          </a:xfrm>
          <a:noFill/>
          <a:ln/>
        </p:spPr>
        <p:txBody>
          <a:bodyPr/>
          <a:lstStyle/>
          <a:p>
            <a:pPr eaLnBrk="1" hangingPunct="1">
              <a:tabLst>
                <a:tab pos="88900" algn="l"/>
              </a:tabLst>
            </a:pPr>
            <a:endParaRPr lang="de-CH" sz="1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256CC-8B49-4853-B905-884F8CF7EF12}" type="slidenum">
              <a:rPr lang="de-AT" smtClean="0"/>
              <a:pPr/>
              <a:t>22</a:t>
            </a:fld>
            <a:endParaRPr lang="de-AT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Deutsche Energie-Agentur (dena): www.stromeffizienz.de</a:t>
            </a:r>
          </a:p>
        </p:txBody>
      </p:sp>
      <p:sp>
        <p:nvSpPr>
          <p:cNvPr id="1187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D542B-1221-4151-8D37-675E21CEDF35}" type="slidenum">
              <a:rPr lang="de-AT" smtClean="0"/>
              <a:pPr/>
              <a:t>23</a:t>
            </a:fld>
            <a:endParaRPr lang="de-AT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1198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33DD1-6A5C-460E-A717-E6EF1D6BA628}" type="slidenum">
              <a:rPr lang="de-AT" smtClean="0"/>
              <a:pPr/>
              <a:t>24</a:t>
            </a:fld>
            <a:endParaRPr lang="de-A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5275" y="8684826"/>
            <a:ext cx="2971092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12CC81-90BB-4CBB-9111-7C2B54453FE6}" type="slidenum">
              <a:rPr lang="de-AT" sz="1200"/>
              <a:pPr algn="r"/>
              <a:t>3</a:t>
            </a:fld>
            <a:endParaRPr lang="de-AT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1208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BFEAD-3B5F-4C96-BA2C-179F7BA51D24}" type="slidenum">
              <a:rPr lang="de-AT" smtClean="0"/>
              <a:pPr/>
              <a:t>25</a:t>
            </a:fld>
            <a:endParaRPr lang="de-AT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http://portal.gmx.net/de/themen/ratgeber/dyson/index.html</a:t>
            </a:r>
          </a:p>
        </p:txBody>
      </p:sp>
      <p:sp>
        <p:nvSpPr>
          <p:cNvPr id="1218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6734D-B79D-4FDF-A784-3888818F9489}" type="slidenum">
              <a:rPr lang="de-AT" smtClean="0"/>
              <a:pPr/>
              <a:t>26</a:t>
            </a:fld>
            <a:endParaRPr lang="de-AT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5275" y="8684826"/>
            <a:ext cx="2971092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AF406F-2C12-433B-B3DC-8812F719A67A}" type="slidenum">
              <a:rPr lang="de-AT" sz="1200"/>
              <a:pPr algn="r"/>
              <a:t>28</a:t>
            </a:fld>
            <a:endParaRPr lang="de-AT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 smtClean="0"/>
              <a:t>http://www.zeit.de/2004/32/T-Elektroschr_?page=2</a:t>
            </a:r>
            <a:endParaRPr lang="de-AT" smtClean="0"/>
          </a:p>
          <a:p>
            <a:pPr eaLnBrk="1" hangingPunct="1"/>
            <a:endParaRPr lang="de-AT" smtClean="0"/>
          </a:p>
        </p:txBody>
      </p:sp>
      <p:sp>
        <p:nvSpPr>
          <p:cNvPr id="1239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32674-30FB-4E8D-9DA3-8CCB758BF23D}" type="slidenum">
              <a:rPr lang="de-AT" smtClean="0"/>
              <a:pPr/>
              <a:t>29</a:t>
            </a:fld>
            <a:endParaRPr lang="de-AT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http://www.rusz.at/</a:t>
            </a:r>
          </a:p>
          <a:p>
            <a:pPr eaLnBrk="1" hangingPunct="1"/>
            <a:endParaRPr lang="de-AT" smtClean="0"/>
          </a:p>
        </p:txBody>
      </p:sp>
      <p:sp>
        <p:nvSpPr>
          <p:cNvPr id="12493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0D46EB-A448-494D-A040-7FE177F30E27}" type="slidenum">
              <a:rPr lang="de-AT" smtClean="0"/>
              <a:pPr/>
              <a:t>30</a:t>
            </a:fld>
            <a:endParaRPr lang="de-AT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Buch: Worldwatch Institute: Zur Lage der Welt 2004. Die Welt des Konsums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Quelle: http://www.elektroniknet.de/home/elektronikfertigung/fachwissen/uebersicht/l/richtlinien-normen-gesetze/oekobilanzen-und-ganzheitliche-bilanzierung-in-der-elektronik/2/</a:t>
            </a:r>
          </a:p>
        </p:txBody>
      </p:sp>
      <p:sp>
        <p:nvSpPr>
          <p:cNvPr id="1034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1C0CB-E021-4553-82CF-C39549427D95}" type="slidenum">
              <a:rPr lang="de-AT" smtClean="0"/>
              <a:pPr/>
              <a:t>4</a:t>
            </a:fld>
            <a:endParaRPr lang="de-A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http://www.klimaktiv.de/article135_3818.html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B4B88-89B9-457B-9B74-3A522A99B207}" type="slidenum">
              <a:rPr lang="de-AT" smtClean="0"/>
              <a:pPr/>
              <a:t>6</a:t>
            </a:fld>
            <a:endParaRPr lang="de-AT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10650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B5B57-BA60-48EE-B088-F4177EB45F80}" type="slidenum">
              <a:rPr lang="de-AT" smtClean="0"/>
              <a:pPr/>
              <a:t>7</a:t>
            </a:fld>
            <a:endParaRPr lang="de-A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http://andreassozpol.blog.de/?tag=6.c-afrika</a:t>
            </a:r>
          </a:p>
        </p:txBody>
      </p:sp>
      <p:sp>
        <p:nvSpPr>
          <p:cNvPr id="10752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53202-493A-432B-916E-CFF49AFF4ABF}" type="slidenum">
              <a:rPr lang="de-AT" smtClean="0"/>
              <a:pPr/>
              <a:t>8</a:t>
            </a:fld>
            <a:endParaRPr lang="de-AT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Bild: http://www.dw-world.de/dw/article/0,2144,1975386,00.html</a:t>
            </a:r>
          </a:p>
          <a:p>
            <a:pPr eaLnBrk="1" hangingPunct="1"/>
            <a:r>
              <a:rPr lang="de-AT" smtClean="0"/>
              <a:t>Quelle: makeITfair.org</a:t>
            </a:r>
          </a:p>
          <a:p>
            <a:pPr eaLnBrk="1" hangingPunct="1"/>
            <a:endParaRPr lang="de-AT" smtClean="0"/>
          </a:p>
        </p:txBody>
      </p:sp>
      <p:sp>
        <p:nvSpPr>
          <p:cNvPr id="1085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4F8154-7816-46D5-94EC-36DC9555821E}" type="slidenum">
              <a:rPr lang="de-AT" smtClean="0"/>
              <a:pPr/>
              <a:t>9</a:t>
            </a:fld>
            <a:endParaRPr lang="de-AT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5275" y="8684826"/>
            <a:ext cx="2971092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C21840-843D-401E-9EF9-90485D3C29E5}" type="slidenum">
              <a:rPr lang="de-AT" sz="1200"/>
              <a:pPr algn="r"/>
              <a:t>10</a:t>
            </a:fld>
            <a:endParaRPr lang="de-AT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064500" cy="5762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11188" y="1628775"/>
            <a:ext cx="3884612" cy="45370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3884613" cy="45370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064500" cy="5762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11188" y="1628775"/>
            <a:ext cx="3884612" cy="45370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28775"/>
            <a:ext cx="3884613" cy="219233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73513"/>
            <a:ext cx="3884613" cy="21923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jpeg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7993063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/>
              <a:t>Vertiefungsvorträge zur Produktbewertung</a:t>
            </a:r>
          </a:p>
          <a:p>
            <a:pPr algn="ctr">
              <a:spcBef>
                <a:spcPct val="50000"/>
              </a:spcBef>
            </a:pPr>
            <a:r>
              <a:rPr lang="de-DE" sz="2400"/>
              <a:t>Sparkling Science Projekt</a:t>
            </a:r>
          </a:p>
          <a:p>
            <a:pPr algn="ctr">
              <a:spcBef>
                <a:spcPct val="50000"/>
              </a:spcBef>
            </a:pPr>
            <a:r>
              <a:rPr lang="de-DE" sz="3600"/>
              <a:t>Ecoproduct for Youth</a:t>
            </a:r>
            <a:r>
              <a:rPr lang="de-AT" sz="2400"/>
              <a:t> </a:t>
            </a:r>
          </a:p>
          <a:p>
            <a:pPr algn="ctr">
              <a:spcBef>
                <a:spcPct val="50000"/>
              </a:spcBef>
            </a:pPr>
            <a:r>
              <a:rPr lang="de-DE" sz="2400"/>
              <a:t>Entwicklung einer Methodik zur nachhaltigen Produktbewertung für Jugendliche</a:t>
            </a:r>
            <a:r>
              <a:rPr lang="de-AT"/>
              <a:t> </a:t>
            </a:r>
          </a:p>
          <a:p>
            <a:pPr algn="ctr"/>
            <a:endParaRPr lang="de-DE" sz="1400"/>
          </a:p>
          <a:p>
            <a:pPr algn="ctr"/>
            <a:r>
              <a:rPr lang="de-DE" sz="1400"/>
              <a:t>DI Hesam Ostad</a:t>
            </a:r>
          </a:p>
          <a:p>
            <a:pPr algn="ctr"/>
            <a:r>
              <a:rPr lang="de-DE" sz="1400"/>
              <a:t>Institut für Konstruktionswissenschaften</a:t>
            </a:r>
          </a:p>
          <a:p>
            <a:pPr algn="ctr"/>
            <a:r>
              <a:rPr lang="de-DE" sz="1400"/>
              <a:t>Forschungsbereich ECODESIGN, TU Wien</a:t>
            </a:r>
            <a:endParaRPr lang="de-AT" sz="1400"/>
          </a:p>
          <a:p>
            <a:pPr algn="ctr">
              <a:spcBef>
                <a:spcPct val="50000"/>
              </a:spcBef>
            </a:pPr>
            <a:endParaRPr lang="de-AT" sz="1400"/>
          </a:p>
        </p:txBody>
      </p:sp>
      <p:pic>
        <p:nvPicPr>
          <p:cNvPr id="4099" name="Picture 3" descr="B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313" y="5419725"/>
            <a:ext cx="1912937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KKA_Logo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5491163"/>
            <a:ext cx="800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bann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5072063"/>
            <a:ext cx="25050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71550" y="2565400"/>
            <a:ext cx="73152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>
                <a:solidFill>
                  <a:srgbClr val="CC3300"/>
                </a:solidFill>
              </a:rPr>
              <a:t>Unter welche Bedingungen werden Elektronikprodukte produziert?</a:t>
            </a:r>
            <a:r>
              <a:rPr lang="de-DE" sz="28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Produktion</a:t>
            </a:r>
          </a:p>
        </p:txBody>
      </p:sp>
      <p:sp>
        <p:nvSpPr>
          <p:cNvPr id="491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AT" smtClean="0"/>
              <a:t>Elektronikprodukte bestehen aus einer </a:t>
            </a:r>
            <a:r>
              <a:rPr lang="de-AT" b="1" smtClean="0"/>
              <a:t>Vielzahl von Komponenten und komplexen Strukturen</a:t>
            </a:r>
          </a:p>
          <a:p>
            <a:pPr eaLnBrk="1" hangingPunct="1"/>
            <a:r>
              <a:rPr lang="de-AT" smtClean="0"/>
              <a:t>Rohstoffgewinnung, Verarbeitung und Produktion auf verschiedenen Kontinenten </a:t>
            </a:r>
          </a:p>
          <a:p>
            <a:pPr eaLnBrk="1" hangingPunct="1"/>
            <a:r>
              <a:rPr lang="de-AT" b="1" smtClean="0"/>
              <a:t>Hohes Transportaufkommen </a:t>
            </a:r>
            <a:r>
              <a:rPr lang="de-AT" smtClean="0"/>
              <a:t>und </a:t>
            </a:r>
            <a:r>
              <a:rPr lang="de-AT" b="1" smtClean="0"/>
              <a:t>schlechte Kontrolle der Produktionskette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Mobiltelefon-Manufaktur China</a:t>
            </a:r>
          </a:p>
        </p:txBody>
      </p:sp>
      <p:sp>
        <p:nvSpPr>
          <p:cNvPr id="501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AT" smtClean="0"/>
              <a:t>Die Hälfte aller weltweiten Mobiltelefone wird in China produziert</a:t>
            </a:r>
          </a:p>
          <a:p>
            <a:pPr eaLnBrk="1" hangingPunct="1"/>
            <a:r>
              <a:rPr lang="de-AT" smtClean="0"/>
              <a:t>Liefert Komponenten für die „big five“: Nokia, Samsung, Motorola, LG und Sony Ericsson</a:t>
            </a:r>
          </a:p>
          <a:p>
            <a:pPr eaLnBrk="1" hangingPunct="1"/>
            <a:r>
              <a:rPr lang="de-AT" smtClean="0"/>
              <a:t>Pro Sekunde 36 Mobiltelefone hergestellt (2007) </a:t>
            </a:r>
          </a:p>
        </p:txBody>
      </p:sp>
      <p:pic>
        <p:nvPicPr>
          <p:cNvPr id="50180" name="Grafik 3" descr="china_fabri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071938"/>
            <a:ext cx="35718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Grafik 5" descr="china_fabrik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5" y="4032250"/>
            <a:ext cx="3214688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Grafik 4" descr="Siemens06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2700000">
            <a:off x="4089400" y="4581525"/>
            <a:ext cx="1582738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Probleme in den Manufakturen</a:t>
            </a:r>
          </a:p>
        </p:txBody>
      </p:sp>
      <p:sp>
        <p:nvSpPr>
          <p:cNvPr id="5120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de-AT" b="1" smtClean="0"/>
              <a:t>Geringe Löhne </a:t>
            </a:r>
            <a:r>
              <a:rPr lang="de-AT" smtClean="0"/>
              <a:t>(weniger als 25Cent/Stunde) Mindestlohn 120€ pro Monat, durchschnittliche Lebenserhaltungskosten für Familie aber 320€</a:t>
            </a:r>
          </a:p>
          <a:p>
            <a:pPr eaLnBrk="1" hangingPunct="1"/>
            <a:r>
              <a:rPr lang="de-AT" b="1" smtClean="0"/>
              <a:t>Exzessive Arbeitszeiten                                           </a:t>
            </a:r>
            <a:r>
              <a:rPr lang="de-AT" smtClean="0"/>
              <a:t>Arbeit bis Produktionsquote erreicht, unbezahlte Überstunden, keine freien Tage, 80 Stunden pro Woche in Hochsaison</a:t>
            </a:r>
          </a:p>
          <a:p>
            <a:pPr eaLnBrk="1" hangingPunct="1"/>
            <a:r>
              <a:rPr lang="de-AT" b="1" smtClean="0"/>
              <a:t>Sicherheits- und Gesundheitsprobleme              </a:t>
            </a:r>
            <a:r>
              <a:rPr lang="de-AT" smtClean="0"/>
              <a:t>Z.B. ungeschützter Einsatz von Chemikalien</a:t>
            </a:r>
          </a:p>
          <a:p>
            <a:pPr eaLnBrk="1" hangingPunct="1"/>
            <a:r>
              <a:rPr lang="de-AT" b="1" smtClean="0"/>
              <a:t>Verbot unabhängiger Gewerkschaften </a:t>
            </a:r>
            <a:r>
              <a:rPr lang="de-AT" smtClean="0"/>
              <a:t>zur Sicherung der Arbeitsrechte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Grafik 5" descr="makeITfai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2143125"/>
            <a:ext cx="1905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Make IT fair!</a:t>
            </a:r>
          </a:p>
        </p:txBody>
      </p:sp>
      <p:sp>
        <p:nvSpPr>
          <p:cNvPr id="5222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de-AT" smtClean="0"/>
              <a:t>makeITfair ist eine Kampagne von europäischen Organisationen, die unfaire Praktiken in der Lieferkette der IT-Produkte ändern wollen</a:t>
            </a:r>
          </a:p>
          <a:p>
            <a:pPr eaLnBrk="1" hangingPunct="1">
              <a:buFontTx/>
              <a:buNone/>
            </a:pPr>
            <a:endParaRPr lang="de-AT" smtClean="0"/>
          </a:p>
          <a:p>
            <a:pPr eaLnBrk="1" hangingPunct="1">
              <a:buFontTx/>
              <a:buNone/>
            </a:pPr>
            <a:r>
              <a:rPr lang="de-AT" b="1" i="1" smtClean="0"/>
              <a:t>“Die Leute sollten sich nicht vom schönen Aussehen der Produkte blenden lassen, sondern auch an die Arbeiter denken, die hinter diesen Produkten stehen.”</a:t>
            </a:r>
          </a:p>
          <a:p>
            <a:pPr eaLnBrk="1" hangingPunct="1">
              <a:buFontTx/>
              <a:buNone/>
            </a:pPr>
            <a:r>
              <a:rPr lang="de-AT" b="1" smtClean="0"/>
              <a:t>                   </a:t>
            </a:r>
            <a:r>
              <a:rPr lang="de-AT" smtClean="0"/>
              <a:t>Siu, 20, Elektronikarbeiterin in China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de-AT" smtClean="0"/>
              <a:t>„Die graue Stadt“ – Folgen des Wirtschaftswachstums</a:t>
            </a:r>
          </a:p>
        </p:txBody>
      </p:sp>
      <p:sp>
        <p:nvSpPr>
          <p:cNvPr id="53251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r>
              <a:rPr lang="de-AT" dirty="0" smtClean="0"/>
              <a:t>Luftverschmutzung in Peking an manchen Tagen so stark, dass man nur wenige Meter sehen kann</a:t>
            </a:r>
          </a:p>
        </p:txBody>
      </p:sp>
      <p:pic>
        <p:nvPicPr>
          <p:cNvPr id="53252" name="Grafik 3" descr="graueStad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2000250"/>
            <a:ext cx="72612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71550" y="2565400"/>
            <a:ext cx="731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>
                <a:solidFill>
                  <a:srgbClr val="CC3300"/>
                </a:solidFill>
              </a:rPr>
              <a:t>Wie kann ich die richtige Kaufentscheidung treffen?</a:t>
            </a:r>
            <a:r>
              <a:rPr lang="de-DE" sz="28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Konsum</a:t>
            </a:r>
          </a:p>
        </p:txBody>
      </p:sp>
      <p:sp>
        <p:nvSpPr>
          <p:cNvPr id="552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AT" smtClean="0"/>
              <a:t>Achte beim Kauf von neuen Elektronikgeräten auf geprüfte </a:t>
            </a:r>
            <a:r>
              <a:rPr lang="de-AT" b="1" smtClean="0"/>
              <a:t>Umweltzeichen</a:t>
            </a:r>
            <a:r>
              <a:rPr lang="de-AT" smtClean="0"/>
              <a:t> und informiere dich über deren </a:t>
            </a:r>
            <a:r>
              <a:rPr lang="de-AT" b="1" smtClean="0"/>
              <a:t>Auszeichnungskriterien</a:t>
            </a:r>
          </a:p>
          <a:p>
            <a:pPr eaLnBrk="1" hangingPunct="1">
              <a:buFontTx/>
              <a:buNone/>
            </a:pPr>
            <a:endParaRPr lang="de-AT" smtClean="0"/>
          </a:p>
        </p:txBody>
      </p:sp>
      <p:pic>
        <p:nvPicPr>
          <p:cNvPr id="55300" name="Picture 6" descr="Blauer_eng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7563"/>
            <a:ext cx="112077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2" descr="http://www.wwf.de/uploads/pics/oesterreichisches_Umweltzeichen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13" y="3286125"/>
            <a:ext cx="164465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8" descr="EU_flow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9700" y="3284538"/>
            <a:ext cx="911225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3" name="Text Box 10"/>
          <p:cNvSpPr txBox="1">
            <a:spLocks noChangeArrowheads="1"/>
          </p:cNvSpPr>
          <p:nvPr/>
        </p:nvSpPr>
        <p:spPr bwMode="auto">
          <a:xfrm>
            <a:off x="971550" y="4724400"/>
            <a:ext cx="165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cs typeface="Arial" charset="0"/>
              </a:rPr>
              <a:t>Blauer Engel</a:t>
            </a:r>
          </a:p>
        </p:txBody>
      </p:sp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5435600" y="4941888"/>
            <a:ext cx="165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cs typeface="Arial" charset="0"/>
              </a:rPr>
              <a:t>EU Blume</a:t>
            </a:r>
          </a:p>
        </p:txBody>
      </p:sp>
      <p:sp>
        <p:nvSpPr>
          <p:cNvPr id="55305" name="Text Box 10"/>
          <p:cNvSpPr txBox="1">
            <a:spLocks noChangeArrowheads="1"/>
          </p:cNvSpPr>
          <p:nvPr/>
        </p:nvSpPr>
        <p:spPr bwMode="auto">
          <a:xfrm>
            <a:off x="3059113" y="4652963"/>
            <a:ext cx="2114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cs typeface="Arial" charset="0"/>
              </a:rPr>
              <a:t>Österreichisches Umweltzeichen</a:t>
            </a:r>
          </a:p>
        </p:txBody>
      </p:sp>
      <p:pic>
        <p:nvPicPr>
          <p:cNvPr id="55306" name="Picture 11" descr="tc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9925" y="3500438"/>
            <a:ext cx="10080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7" name="Text Box 10"/>
          <p:cNvSpPr txBox="1">
            <a:spLocks noChangeArrowheads="1"/>
          </p:cNvSpPr>
          <p:nvPr/>
        </p:nvSpPr>
        <p:spPr bwMode="auto">
          <a:xfrm>
            <a:off x="6877050" y="4652963"/>
            <a:ext cx="165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cs typeface="Arial" charset="0"/>
              </a:rPr>
              <a:t>TCO Siegel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smtClean="0"/>
              <a:t>Bsp. Energy Star - Gütesiegel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7343775" cy="45370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de-DE" sz="2400" smtClean="0"/>
              <a:t>Programm der EU für Strom sparende Bürogeräte </a:t>
            </a:r>
          </a:p>
          <a:p>
            <a:pPr>
              <a:lnSpc>
                <a:spcPct val="90000"/>
              </a:lnSpc>
            </a:pPr>
            <a:r>
              <a:rPr lang="de-DE" sz="2400" smtClean="0"/>
              <a:t>Norm für Energieeffizienz nach Stand der Technik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sz="2400" smtClean="0"/>
          </a:p>
          <a:p>
            <a:pPr>
              <a:lnSpc>
                <a:spcPct val="90000"/>
              </a:lnSpc>
              <a:buFontTx/>
              <a:buNone/>
            </a:pPr>
            <a:endParaRPr lang="de-DE" sz="2400" smtClean="0"/>
          </a:p>
          <a:p>
            <a:pPr>
              <a:lnSpc>
                <a:spcPct val="90000"/>
              </a:lnSpc>
              <a:buFontTx/>
              <a:buNone/>
            </a:pPr>
            <a:endParaRPr lang="de-DE" sz="2400" smtClean="0"/>
          </a:p>
          <a:p>
            <a:pPr>
              <a:lnSpc>
                <a:spcPct val="90000"/>
              </a:lnSpc>
              <a:buFontTx/>
              <a:buNone/>
            </a:pPr>
            <a:endParaRPr lang="de-DE" sz="2400" smtClean="0"/>
          </a:p>
          <a:p>
            <a:pPr>
              <a:lnSpc>
                <a:spcPct val="90000"/>
              </a:lnSpc>
              <a:buFontTx/>
              <a:buNone/>
            </a:pPr>
            <a:endParaRPr lang="de-DE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smtClean="0"/>
              <a:t>Notebooks, Spielkonsolen, PCs etc. müssen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smtClean="0"/>
              <a:t>bestimmte Leistung in den 3 Betriebszuständen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smtClean="0"/>
              <a:t>Leerlauf, Ruhemodus und Stand-by-Modus erfüllen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smtClean="0"/>
              <a:t>+ voreingestellte Stromsparfunktion besitzen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smtClean="0"/>
              <a:t/>
            </a:r>
            <a:br>
              <a:rPr lang="de-DE" sz="2400" smtClean="0"/>
            </a:br>
            <a:endParaRPr lang="de-DE" sz="2400" smtClean="0"/>
          </a:p>
        </p:txBody>
      </p:sp>
      <p:pic>
        <p:nvPicPr>
          <p:cNvPr id="56324" name="Picture 4" descr="enery star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203575" y="2565400"/>
            <a:ext cx="1835150" cy="1584325"/>
          </a:xfr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11188" y="1989138"/>
            <a:ext cx="8208962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 sz="2200"/>
              <a:t>Bedienungsanleitung - Informationen zu Umweltauswirkungen des Produktes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 sz="2200"/>
              <a:t>Herstellerangaben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 sz="2200"/>
              <a:t>Corporate Social Responsibility (CSR) Reports der Herstellfirmen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 sz="2200"/>
              <a:t>Sonst: Umweltbewertung des Produktes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727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2400">
                <a:solidFill>
                  <a:srgbClr val="CC3300"/>
                </a:solidFill>
              </a:rPr>
              <a:t>Wo kann ich sonst nachschauen?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971550" y="2565400"/>
            <a:ext cx="73152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>
                <a:solidFill>
                  <a:srgbClr val="CC3300"/>
                </a:solidFill>
              </a:rPr>
              <a:t>Reden wir über Nachhaltigkeit:</a:t>
            </a:r>
          </a:p>
          <a:p>
            <a:pPr algn="ctr">
              <a:spcBef>
                <a:spcPct val="50000"/>
              </a:spcBef>
            </a:pPr>
            <a:r>
              <a:rPr lang="de-DE" sz="2400">
                <a:solidFill>
                  <a:srgbClr val="CC3300"/>
                </a:solidFill>
              </a:rPr>
              <a:t>Was sollte ich vor dem Kauf von Elektronikprodukten bedenken?</a:t>
            </a:r>
            <a:r>
              <a:rPr lang="de-DE" sz="28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4213" y="2708275"/>
            <a:ext cx="792003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de-CH" sz="2400">
              <a:solidFill>
                <a:srgbClr val="CC3300"/>
              </a:solidFill>
              <a:cs typeface="Arial" charset="0"/>
            </a:endParaRPr>
          </a:p>
          <a:p>
            <a:pPr algn="ctr"/>
            <a:r>
              <a:rPr lang="de-CH" sz="2400">
                <a:solidFill>
                  <a:srgbClr val="CC3300"/>
                </a:solidFill>
                <a:cs typeface="Arial" charset="0"/>
              </a:rPr>
              <a:t>Welche Auswirkungen haben Elektronikprodukte in der Nutzungsphase und wie kann ich diese positiv beeinflussen?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Umweltanalyse TV Gerät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571500" y="1643063"/>
          <a:ext cx="6243638" cy="4162425"/>
        </p:xfrm>
        <a:graphic>
          <a:graphicData uri="http://schemas.openxmlformats.org/presentationml/2006/ole">
            <p:oleObj spid="_x0000_s1026" name="Diagramm" r:id="rId3" imgW="6600833" imgH="4400425" progId="MSGraph.Chart.8">
              <p:embed followColorScheme="full"/>
            </p:oleObj>
          </a:graphicData>
        </a:graphic>
      </p:graphicFrame>
      <p:sp>
        <p:nvSpPr>
          <p:cNvPr id="1028" name="AutoShape 8"/>
          <p:cNvSpPr>
            <a:spLocks noChangeArrowheads="1"/>
          </p:cNvSpPr>
          <p:nvPr/>
        </p:nvSpPr>
        <p:spPr bwMode="auto">
          <a:xfrm rot="-2098886">
            <a:off x="4962525" y="1595438"/>
            <a:ext cx="774700" cy="609600"/>
          </a:xfrm>
          <a:prstGeom prst="leftArrow">
            <a:avLst>
              <a:gd name="adj1" fmla="val 50000"/>
              <a:gd name="adj2" fmla="val 31771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de-DE"/>
          </a:p>
        </p:txBody>
      </p:sp>
      <p:sp>
        <p:nvSpPr>
          <p:cNvPr id="1029" name="AutoShape 11"/>
          <p:cNvSpPr>
            <a:spLocks/>
          </p:cNvSpPr>
          <p:nvPr/>
        </p:nvSpPr>
        <p:spPr bwMode="auto">
          <a:xfrm>
            <a:off x="5000625" y="4286250"/>
            <a:ext cx="215900" cy="865188"/>
          </a:xfrm>
          <a:prstGeom prst="rightBrace">
            <a:avLst>
              <a:gd name="adj1" fmla="val 33395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5429250" y="4500563"/>
            <a:ext cx="37147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>
                <a:solidFill>
                  <a:srgbClr val="CC0000"/>
                </a:solidFill>
              </a:rPr>
              <a:t>stand by ~ 300 kWh/TV</a:t>
            </a:r>
          </a:p>
        </p:txBody>
      </p:sp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0" y="2500313"/>
            <a:ext cx="227488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ed-bild-2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5357813"/>
            <a:ext cx="4454525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Oval 5"/>
          <p:cNvSpPr>
            <a:spLocks noChangeArrowheads="1"/>
          </p:cNvSpPr>
          <p:nvPr/>
        </p:nvSpPr>
        <p:spPr bwMode="auto">
          <a:xfrm>
            <a:off x="5857875" y="1214438"/>
            <a:ext cx="2376488" cy="148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Hauptenergie-</a:t>
            </a:r>
          </a:p>
          <a:p>
            <a:pPr algn="ctr"/>
            <a:r>
              <a:rPr lang="de-DE"/>
              <a:t>verbrauch liegt in</a:t>
            </a:r>
          </a:p>
          <a:p>
            <a:pPr algn="ctr"/>
            <a:r>
              <a:rPr lang="de-DE"/>
              <a:t> der Nutzungsphase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Beispiel Energieverbrauch</a:t>
            </a:r>
          </a:p>
        </p:txBody>
      </p:sp>
      <p:pic>
        <p:nvPicPr>
          <p:cNvPr id="59395" name="Picture 3" descr="Kühlschran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125" y="765175"/>
            <a:ext cx="1890713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 descr="Steckdo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2060575"/>
            <a:ext cx="2520950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Freeform 5"/>
          <p:cNvSpPr>
            <a:spLocks/>
          </p:cNvSpPr>
          <p:nvPr/>
        </p:nvSpPr>
        <p:spPr bwMode="auto">
          <a:xfrm>
            <a:off x="1295400" y="3632200"/>
            <a:ext cx="5545138" cy="733425"/>
          </a:xfrm>
          <a:custGeom>
            <a:avLst/>
            <a:gdLst>
              <a:gd name="T0" fmla="*/ 57964401 w 3493"/>
              <a:gd name="T1" fmla="*/ 20161251 h 462"/>
              <a:gd name="T2" fmla="*/ 57964401 w 3493"/>
              <a:gd name="T3" fmla="*/ 133569089 h 462"/>
              <a:gd name="T4" fmla="*/ 400705661 w 3493"/>
              <a:gd name="T5" fmla="*/ 821570919 h 462"/>
              <a:gd name="T6" fmla="*/ 1544856679 w 3493"/>
              <a:gd name="T7" fmla="*/ 1048385120 h 462"/>
              <a:gd name="T8" fmla="*/ 2147483647 w 3493"/>
              <a:gd name="T9" fmla="*/ 1048385120 h 462"/>
              <a:gd name="T10" fmla="*/ 2147483647 w 3493"/>
              <a:gd name="T11" fmla="*/ 1164312277 h 462"/>
              <a:gd name="T12" fmla="*/ 2147483647 w 3493"/>
              <a:gd name="T13" fmla="*/ 1048385120 h 462"/>
              <a:gd name="T14" fmla="*/ 2147483647 w 3493"/>
              <a:gd name="T15" fmla="*/ 821570919 h 462"/>
              <a:gd name="T16" fmla="*/ 2147483647 w 3493"/>
              <a:gd name="T17" fmla="*/ 478829759 h 462"/>
              <a:gd name="T18" fmla="*/ 2147483647 w 3493"/>
              <a:gd name="T19" fmla="*/ 362902503 h 462"/>
              <a:gd name="T20" fmla="*/ 2147483647 w 3493"/>
              <a:gd name="T21" fmla="*/ 362902503 h 462"/>
              <a:gd name="T22" fmla="*/ 2147483647 w 3493"/>
              <a:gd name="T23" fmla="*/ 249496296 h 4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93"/>
              <a:gd name="T37" fmla="*/ 0 h 462"/>
              <a:gd name="T38" fmla="*/ 3493 w 3493"/>
              <a:gd name="T39" fmla="*/ 462 h 4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93" h="462">
                <a:moveTo>
                  <a:pt x="23" y="8"/>
                </a:moveTo>
                <a:cubicBezTo>
                  <a:pt x="11" y="4"/>
                  <a:pt x="0" y="0"/>
                  <a:pt x="23" y="53"/>
                </a:cubicBezTo>
                <a:cubicBezTo>
                  <a:pt x="46" y="106"/>
                  <a:pt x="61" y="266"/>
                  <a:pt x="159" y="326"/>
                </a:cubicBezTo>
                <a:cubicBezTo>
                  <a:pt x="257" y="386"/>
                  <a:pt x="454" y="401"/>
                  <a:pt x="613" y="416"/>
                </a:cubicBezTo>
                <a:cubicBezTo>
                  <a:pt x="772" y="431"/>
                  <a:pt x="915" y="408"/>
                  <a:pt x="1111" y="416"/>
                </a:cubicBezTo>
                <a:cubicBezTo>
                  <a:pt x="1307" y="424"/>
                  <a:pt x="1580" y="462"/>
                  <a:pt x="1792" y="462"/>
                </a:cubicBezTo>
                <a:cubicBezTo>
                  <a:pt x="2004" y="462"/>
                  <a:pt x="2238" y="439"/>
                  <a:pt x="2382" y="416"/>
                </a:cubicBezTo>
                <a:cubicBezTo>
                  <a:pt x="2526" y="393"/>
                  <a:pt x="2556" y="364"/>
                  <a:pt x="2654" y="326"/>
                </a:cubicBezTo>
                <a:cubicBezTo>
                  <a:pt x="2752" y="288"/>
                  <a:pt x="2880" y="220"/>
                  <a:pt x="2971" y="190"/>
                </a:cubicBezTo>
                <a:cubicBezTo>
                  <a:pt x="3062" y="160"/>
                  <a:pt x="3122" y="152"/>
                  <a:pt x="3198" y="144"/>
                </a:cubicBezTo>
                <a:cubicBezTo>
                  <a:pt x="3274" y="136"/>
                  <a:pt x="3380" y="151"/>
                  <a:pt x="3425" y="144"/>
                </a:cubicBezTo>
                <a:cubicBezTo>
                  <a:pt x="3470" y="137"/>
                  <a:pt x="3493" y="84"/>
                  <a:pt x="347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1188" y="2781300"/>
            <a:ext cx="7945437" cy="3405188"/>
            <a:chOff x="385" y="1752"/>
            <a:chExt cx="5005" cy="2145"/>
          </a:xfrm>
        </p:grpSpPr>
        <p:pic>
          <p:nvPicPr>
            <p:cNvPr id="59399" name="Picture 7" descr="Leistungsmesser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26" y="1752"/>
              <a:ext cx="900" cy="1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00" name="AutoShape 8"/>
            <p:cNvSpPr>
              <a:spLocks noChangeArrowheads="1"/>
            </p:cNvSpPr>
            <p:nvPr/>
          </p:nvSpPr>
          <p:spPr bwMode="auto">
            <a:xfrm>
              <a:off x="385" y="3702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900" y="3645"/>
              <a:ext cx="44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000"/>
                <a:t>Mit Strommessgeräten kannst du deine Geräte selbst testen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Gebrauch:</a:t>
            </a:r>
          </a:p>
        </p:txBody>
      </p:sp>
      <p:sp>
        <p:nvSpPr>
          <p:cNvPr id="60419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AT" smtClean="0"/>
              <a:t>Unnötige Kosten und Stromverbrauch durch Stand-by Betrieb</a:t>
            </a:r>
          </a:p>
          <a:p>
            <a:pPr eaLnBrk="1" hangingPunct="1"/>
            <a:endParaRPr lang="de-AT" smtClean="0"/>
          </a:p>
        </p:txBody>
      </p:sp>
      <p:pic>
        <p:nvPicPr>
          <p:cNvPr id="60420" name="Grafik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2571750"/>
            <a:ext cx="5929312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13" y="1285875"/>
            <a:ext cx="1071562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Nutzerverhalten</a:t>
            </a:r>
          </a:p>
        </p:txBody>
      </p:sp>
      <p:sp>
        <p:nvSpPr>
          <p:cNvPr id="6144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de-AT" smtClean="0"/>
              <a:t>Bsp.: Diktiergerät (Lebensdauer : 4 Jahre)</a:t>
            </a:r>
            <a:endParaRPr lang="de-AT" i="1" smtClean="0"/>
          </a:p>
          <a:p>
            <a:pPr eaLnBrk="1" hangingPunct="1"/>
            <a:r>
              <a:rPr lang="de-AT" smtClean="0"/>
              <a:t>Kunde kauft externes Ladegerät und verwendet nur wiederaufladbare Batterien</a:t>
            </a:r>
          </a:p>
          <a:p>
            <a:pPr eaLnBrk="1" hangingPunct="1"/>
            <a:r>
              <a:rPr lang="de-AT" smtClean="0"/>
              <a:t>Kunde verwendet nur Batterien 	</a:t>
            </a:r>
            <a:br>
              <a:rPr lang="de-AT" smtClean="0"/>
            </a:br>
            <a:endParaRPr lang="de-AT" smtClean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29213" y="3786188"/>
            <a:ext cx="4014787" cy="2776537"/>
            <a:chOff x="1928" y="2931"/>
            <a:chExt cx="2529" cy="1749"/>
          </a:xfrm>
        </p:grpSpPr>
        <p:pic>
          <p:nvPicPr>
            <p:cNvPr id="61502" name="Picture 6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28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3" name="Picture 6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36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4" name="Picture 6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90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5" name="Picture 6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98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6" name="Picture 6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64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7" name="Picture 6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72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8" name="Picture 6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6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9" name="Picture 7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4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0" name="Picture 7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0" y="3203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1" name="Picture 7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2" y="3203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2" name="Picture 7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70" y="3203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3" name="Picture 7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36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4" name="Picture 7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4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5" name="Picture 7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98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6" name="Picture 7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6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7" name="Picture 7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72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8" name="Picture 7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0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9" name="Picture 8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4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0" name="Picture 8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42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1" name="Picture 8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08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2" name="Picture 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16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3" name="Picture 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70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4" name="Picture 8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8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5" name="Picture 8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4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6" name="Picture 8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52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7" name="Picture 8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6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8" name="Picture 8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14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571750" y="3786188"/>
            <a:ext cx="3871913" cy="2776537"/>
            <a:chOff x="1928" y="2931"/>
            <a:chExt cx="2529" cy="1749"/>
          </a:xfrm>
        </p:grpSpPr>
        <p:pic>
          <p:nvPicPr>
            <p:cNvPr id="61475" name="Picture 6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28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6" name="Picture 6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36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7" name="Picture 6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90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8" name="Picture 6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98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9" name="Picture 6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64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0" name="Picture 6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72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1" name="Picture 6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6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2" name="Picture 7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4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3" name="Picture 7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0" y="3203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4" name="Picture 7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2" y="3203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5" name="Picture 7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70" y="3203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6" name="Picture 7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36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7" name="Picture 7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4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8" name="Picture 7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98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9" name="Picture 7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6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0" name="Picture 7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72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1" name="Picture 7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0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2" name="Picture 8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4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3" name="Picture 8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42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4" name="Picture 8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08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5" name="Picture 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16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6" name="Picture 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70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7" name="Picture 8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8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8" name="Picture 8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4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9" name="Picture 8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52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0" name="Picture 8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6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1" name="Picture 8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14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0" y="3786188"/>
            <a:ext cx="4014788" cy="2776537"/>
            <a:chOff x="1928" y="2931"/>
            <a:chExt cx="2529" cy="1749"/>
          </a:xfrm>
        </p:grpSpPr>
        <p:pic>
          <p:nvPicPr>
            <p:cNvPr id="61448" name="Picture 6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28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9" name="Picture 6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36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0" name="Picture 6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90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1" name="Picture 6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98" y="293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2" name="Picture 6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64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3" name="Picture 6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72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4" name="Picture 6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6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5" name="Picture 7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4" y="306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6" name="Picture 7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0" y="3203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7" name="Picture 7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2" y="3203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8" name="Picture 7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70" y="3203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9" name="Picture 7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36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0" name="Picture 7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4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1" name="Picture 7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98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2" name="Picture 7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6" y="3339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3" name="Picture 7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72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4" name="Picture 7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0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5" name="Picture 8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4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6" name="Picture 8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42" y="3475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7" name="Picture 8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08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8" name="Picture 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16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9" name="Picture 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70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0" name="Picture 8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8" y="3611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1" name="Picture 8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4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2" name="Picture 8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52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3" name="Picture 8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6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4" name="Picture 8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14" y="3747"/>
              <a:ext cx="443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Nutzung</a:t>
            </a:r>
          </a:p>
        </p:txBody>
      </p:sp>
      <p:sp>
        <p:nvSpPr>
          <p:cNvPr id="205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AT" smtClean="0"/>
              <a:t>Energieverbrauch (MJ) bei unterschiedlicher Energieversorgung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71563" y="2786063"/>
          <a:ext cx="6091237" cy="3857625"/>
        </p:xfrm>
        <a:graphic>
          <a:graphicData uri="http://schemas.openxmlformats.org/presentationml/2006/ole">
            <p:oleObj spid="_x0000_s2050" name="Diagramm" r:id="rId4" imgW="6096000" imgH="4067251" progId="MSGraph.Chart.8">
              <p:embed followColorScheme="full"/>
            </p:oleObj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1285875" y="2571750"/>
            <a:ext cx="500063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/>
              <a:t>MJ</a:t>
            </a:r>
          </a:p>
        </p:txBody>
      </p:sp>
      <p:pic>
        <p:nvPicPr>
          <p:cNvPr id="6" name="Picture 5" descr="dpm9600-pack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3" y="2214563"/>
            <a:ext cx="33464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Grafik 5" descr="dyson energiepr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38" y="4286250"/>
            <a:ext cx="25717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Grafik 3" descr="dyson tech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75" y="2000250"/>
            <a:ext cx="27813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Effiziente Haushaltsgeräte</a:t>
            </a:r>
          </a:p>
        </p:txBody>
      </p:sp>
      <p:sp>
        <p:nvSpPr>
          <p:cNvPr id="6246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de-AT" smtClean="0"/>
              <a:t>DYSON Zyklon-Staubsauger DC22 Energiepro</a:t>
            </a:r>
          </a:p>
          <a:p>
            <a:pPr eaLnBrk="1" hangingPunct="1">
              <a:buFontTx/>
              <a:buNone/>
            </a:pPr>
            <a:endParaRPr lang="de-AT" smtClean="0"/>
          </a:p>
          <a:p>
            <a:pPr eaLnBrk="1" hangingPunct="1"/>
            <a:r>
              <a:rPr lang="de-AT" smtClean="0"/>
              <a:t>Geringe Motorleistung (Energieverbrauch), konstante Saugleistung, </a:t>
            </a:r>
          </a:p>
          <a:p>
            <a:pPr eaLnBrk="1" hangingPunct="1"/>
            <a:endParaRPr lang="de-AT" smtClean="0"/>
          </a:p>
          <a:p>
            <a:pPr eaLnBrk="1" hangingPunct="1"/>
            <a:r>
              <a:rPr lang="de-AT" smtClean="0"/>
              <a:t>keine kosten für Beutel und Filter + geringer Stromverbrauch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de-AT" smtClean="0"/>
              <a:t>Erhöhung der Produktnutzungsdauer von Elektrogeräten</a:t>
            </a:r>
          </a:p>
        </p:txBody>
      </p:sp>
      <p:sp>
        <p:nvSpPr>
          <p:cNvPr id="634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endParaRPr lang="de-AT" sz="28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de-AT" sz="2800" dirty="0" smtClean="0"/>
              <a:t>Wiederverwendung, Second-hand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2800" dirty="0" smtClean="0"/>
              <a:t>Reparatur und Instandhaltung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2800" dirty="0" err="1" smtClean="0"/>
              <a:t>Reprocessing</a:t>
            </a:r>
            <a:endParaRPr lang="de-AT" sz="28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de-AT" sz="2800" dirty="0" smtClean="0"/>
              <a:t>Aufrüsten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2800" dirty="0" smtClean="0"/>
              <a:t>Leasing, „Nutzen statt besitzen“</a:t>
            </a:r>
          </a:p>
          <a:p>
            <a:pPr eaLnBrk="1" hangingPunct="1"/>
            <a:endParaRPr lang="de-AT" sz="2800" dirty="0" smtClean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971550" y="2565400"/>
            <a:ext cx="73152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>
                <a:solidFill>
                  <a:srgbClr val="CC3300"/>
                </a:solidFill>
              </a:rPr>
              <a:t>Wie sieht es mit Reparatur und Nach Gebrauch aus?</a:t>
            </a:r>
            <a:r>
              <a:rPr lang="de-DE" sz="28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Lebensdauer &amp; Reparierbarkeit</a:t>
            </a:r>
          </a:p>
        </p:txBody>
      </p:sp>
      <p:sp>
        <p:nvSpPr>
          <p:cNvPr id="6553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de-DE" smtClean="0"/>
              <a:t>Reparatur oft nur schwer möglich (viele Verbundteile, schwer zu öffnen etc.)</a:t>
            </a:r>
          </a:p>
          <a:p>
            <a:pPr eaLnBrk="1" hangingPunct="1">
              <a:buFontTx/>
              <a:buNone/>
            </a:pPr>
            <a:r>
              <a:rPr lang="de-DE" smtClean="0"/>
              <a:t>Geräte halten oft lange, doch Ausstattung und Design ändern sich rasant</a:t>
            </a:r>
            <a:endParaRPr lang="de-AT" smtClean="0"/>
          </a:p>
          <a:p>
            <a:pPr eaLnBrk="1" hangingPunct="1"/>
            <a:r>
              <a:rPr lang="de-DE" smtClean="0"/>
              <a:t>Lebensdauer von PC bei 10 Jahren, im Durchschnitt weniger als die Hälfte dieser Zeit </a:t>
            </a:r>
            <a:endParaRPr lang="de-AT" smtClean="0"/>
          </a:p>
          <a:p>
            <a:pPr eaLnBrk="1" hangingPunct="1"/>
            <a:r>
              <a:rPr lang="de-DE" smtClean="0"/>
              <a:t>Handys im Schnitt alle 18Monate ersetzt</a:t>
            </a:r>
            <a:endParaRPr lang="de-AT" smtClean="0"/>
          </a:p>
          <a:p>
            <a:pPr eaLnBrk="1" hangingPunct="1"/>
            <a:r>
              <a:rPr lang="de-DE" smtClean="0"/>
              <a:t>Schätzungsweise rund 350 Mio Handys ungenutzt in europ. Haushalten</a:t>
            </a:r>
            <a:endParaRPr lang="de-AT" smtClean="0"/>
          </a:p>
          <a:p>
            <a:pPr eaLnBrk="1" hangingPunct="1"/>
            <a:endParaRPr lang="de-AT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727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2400">
                <a:solidFill>
                  <a:srgbClr val="CC3300"/>
                </a:solidFill>
              </a:rPr>
              <a:t>Welche Indizien gibt es?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76327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2000"/>
              <a:t>Herkunftsland – regionales Produkt? – Welcher Transport ist notwendig?</a:t>
            </a:r>
          </a:p>
          <a:p>
            <a:pPr>
              <a:spcBef>
                <a:spcPct val="50000"/>
              </a:spcBef>
            </a:pPr>
            <a:r>
              <a:rPr lang="de-AT" sz="2000">
                <a:solidFill>
                  <a:srgbClr val="CC3300"/>
                </a:solidFill>
              </a:rPr>
              <a:t>Wie sind die Arbeitsbedingungen</a:t>
            </a:r>
            <a:r>
              <a:rPr lang="de-AT" sz="2000"/>
              <a:t> im Herstellerland?</a:t>
            </a:r>
          </a:p>
          <a:p>
            <a:pPr>
              <a:spcBef>
                <a:spcPct val="50000"/>
              </a:spcBef>
            </a:pPr>
            <a:r>
              <a:rPr lang="de-AT" sz="2000"/>
              <a:t>Nutzungsphase: Wie hoch ist der Energieverbrauch?</a:t>
            </a:r>
          </a:p>
          <a:p>
            <a:pPr>
              <a:spcBef>
                <a:spcPct val="50000"/>
              </a:spcBef>
            </a:pPr>
            <a:r>
              <a:rPr lang="de-AT" sz="2000"/>
              <a:t>Reparierbarkeit: ist Reparatur möglich oder muss ich neues Produkt kaufen? Kann ich das Produkt aufrüsten? </a:t>
            </a:r>
          </a:p>
          <a:p>
            <a:pPr>
              <a:spcBef>
                <a:spcPct val="50000"/>
              </a:spcBef>
            </a:pPr>
            <a:r>
              <a:rPr lang="de-AT" sz="2000"/>
              <a:t>Recycling: Kann das Produkt rezykliert werden?</a:t>
            </a:r>
          </a:p>
          <a:p>
            <a:pPr>
              <a:spcBef>
                <a:spcPct val="50000"/>
              </a:spcBef>
            </a:pPr>
            <a:r>
              <a:rPr lang="de-AT" sz="2000"/>
              <a:t>Aber auch Preis: </a:t>
            </a:r>
            <a:r>
              <a:rPr lang="de-AT" sz="2000">
                <a:solidFill>
                  <a:srgbClr val="CC3300"/>
                </a:solidFill>
              </a:rPr>
              <a:t>wer zahlt die wirklichen Kosten für die niedrigen Preise?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de-DE" smtClean="0"/>
              <a:t>Bsp. Reparatur- und Service-Zentrum R.U.S.Z</a:t>
            </a:r>
            <a:endParaRPr lang="de-AT" smtClean="0"/>
          </a:p>
        </p:txBody>
      </p:sp>
      <p:sp>
        <p:nvSpPr>
          <p:cNvPr id="6656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de-DE" dirty="0" smtClean="0"/>
              <a:t>Spezialisiert auf die Reparatur von Haushaltsgroßgeräten &amp; Unterhaltungselektronik </a:t>
            </a:r>
            <a:endParaRPr lang="de-AT" dirty="0" smtClean="0"/>
          </a:p>
          <a:p>
            <a:pPr eaLnBrk="1" hangingPunct="1">
              <a:buFontTx/>
              <a:buNone/>
            </a:pPr>
            <a:endParaRPr lang="de-DE" dirty="0" smtClean="0"/>
          </a:p>
          <a:p>
            <a:pPr eaLnBrk="1" hangingPunct="1">
              <a:buFontTx/>
              <a:buNone/>
            </a:pPr>
            <a:endParaRPr lang="de-DE" dirty="0" smtClean="0"/>
          </a:p>
          <a:p>
            <a:pPr eaLnBrk="1" hangingPunct="1">
              <a:buFontTx/>
              <a:buNone/>
            </a:pPr>
            <a:endParaRPr lang="de-DE" dirty="0" smtClean="0"/>
          </a:p>
          <a:p>
            <a:pPr eaLnBrk="1" hangingPunct="1">
              <a:buFontTx/>
              <a:buNone/>
            </a:pPr>
            <a:endParaRPr lang="de-DE" dirty="0" smtClean="0"/>
          </a:p>
          <a:p>
            <a:pPr eaLnBrk="1" hangingPunct="1">
              <a:buFontTx/>
              <a:buNone/>
            </a:pPr>
            <a:r>
              <a:rPr lang="de-DE" dirty="0" smtClean="0"/>
              <a:t>Im Netzwerks nur Betrieb mit Arbeitsschwerpunkt Reparatur </a:t>
            </a:r>
          </a:p>
          <a:p>
            <a:pPr eaLnBrk="1" hangingPunct="1"/>
            <a:r>
              <a:rPr lang="de-DE" dirty="0" smtClean="0"/>
              <a:t>Reparaturdienstleistung und nicht der Verkauf von </a:t>
            </a:r>
            <a:r>
              <a:rPr lang="de-DE" dirty="0" err="1" smtClean="0"/>
              <a:t>Neuware</a:t>
            </a:r>
            <a:r>
              <a:rPr lang="de-DE" dirty="0" smtClean="0"/>
              <a:t> steht im Vordergrund </a:t>
            </a:r>
            <a:endParaRPr lang="de-AT" dirty="0" smtClean="0"/>
          </a:p>
          <a:p>
            <a:pPr eaLnBrk="1" hangingPunct="1">
              <a:buFontTx/>
              <a:buNone/>
            </a:pPr>
            <a:endParaRPr lang="de-AT" dirty="0" smtClean="0"/>
          </a:p>
          <a:p>
            <a:pPr eaLnBrk="1" hangingPunct="1"/>
            <a:endParaRPr lang="de-AT" dirty="0" smtClean="0"/>
          </a:p>
        </p:txBody>
      </p:sp>
      <p:pic>
        <p:nvPicPr>
          <p:cNvPr id="66564" name="Picture 5" descr="rus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781300"/>
            <a:ext cx="76200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smtClean="0"/>
              <a:t>Nach Gebrauch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Elektro- und Elektronikaltgeräte-Verordnung</a:t>
            </a:r>
            <a:r>
              <a:rPr lang="de-DE" smtClean="0"/>
              <a:t> (2005): kostenfreie Abgabe bei </a:t>
            </a:r>
            <a:r>
              <a:rPr lang="de-AT" smtClean="0"/>
              <a:t>Gemeinde-Sammelstellen oder beim Händler</a:t>
            </a:r>
            <a:endParaRPr lang="de-DE" smtClean="0"/>
          </a:p>
          <a:p>
            <a:r>
              <a:rPr lang="de-DE" smtClean="0"/>
              <a:t>wertvolle Rohstoffe, wie Edelmetalle und hochwertige Kunststoffe</a:t>
            </a:r>
          </a:p>
          <a:p>
            <a:r>
              <a:rPr lang="de-DE" smtClean="0"/>
              <a:t>umwelt- und gesundheitsgefährdende Schwermetalle und organische Schadstoffe</a:t>
            </a:r>
          </a:p>
          <a:p>
            <a:pPr>
              <a:buFontTx/>
              <a:buNone/>
            </a:pPr>
            <a:endParaRPr lang="de-DE" smtClean="0"/>
          </a:p>
          <a:p>
            <a:endParaRPr lang="de-DE" smtClean="0"/>
          </a:p>
          <a:p>
            <a:endParaRPr lang="de-DE" smtClean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smtClean="0"/>
              <a:t>Recycling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smtClean="0"/>
              <a:t>EU-Recycling-Quote: Computer und andere IT-Geräte müssen zu 65 Prozent stofflich wiederverwertet werden</a:t>
            </a:r>
          </a:p>
          <a:p>
            <a:r>
              <a:rPr lang="de-DE" smtClean="0"/>
              <a:t>Kupfer und anderen Metallen im Elektroschrott Rückgewinnung leicht möglich</a:t>
            </a:r>
          </a:p>
          <a:p>
            <a:r>
              <a:rPr lang="de-DE" smtClean="0"/>
              <a:t>Kunststoffrecycling problematisch (saubere Trennung und Entfernung aller Anhaftungen)</a:t>
            </a:r>
          </a:p>
          <a:p>
            <a:endParaRPr lang="de-DE" smtClean="0"/>
          </a:p>
          <a:p>
            <a:endParaRPr lang="de-AT" smtClean="0"/>
          </a:p>
          <a:p>
            <a:endParaRPr lang="de-DE" smtClean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smtClean="0"/>
              <a:t>Internationaler „Giftmüllhandel“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24862" cy="4537075"/>
          </a:xfrm>
        </p:spPr>
        <p:txBody>
          <a:bodyPr/>
          <a:lstStyle/>
          <a:p>
            <a:pPr>
              <a:buFontTx/>
              <a:buNone/>
            </a:pPr>
            <a:r>
              <a:rPr lang="de-DE" smtClean="0"/>
              <a:t>Strenge Bestimmungen für Elektronikschrott in</a:t>
            </a:r>
          </a:p>
          <a:p>
            <a:pPr>
              <a:buFontTx/>
              <a:buNone/>
            </a:pPr>
            <a:r>
              <a:rPr lang="de-DE" smtClean="0"/>
              <a:t>einheimischen Deponien und Müllverbrennungsanlagen</a:t>
            </a:r>
          </a:p>
          <a:p>
            <a:pPr>
              <a:buFontTx/>
              <a:buNone/>
            </a:pPr>
            <a:endParaRPr lang="de-DE" smtClean="0"/>
          </a:p>
          <a:p>
            <a:r>
              <a:rPr lang="de-DE" smtClean="0"/>
              <a:t>Demontage-Industrie verlagert sich in weniger entwickelte Länder</a:t>
            </a:r>
          </a:p>
          <a:p>
            <a:pPr>
              <a:buFontTx/>
              <a:buNone/>
            </a:pPr>
            <a:r>
              <a:rPr lang="de-DE" smtClean="0"/>
              <a:t>Bsp. 50-80% des Elektronikschrotts aus den USA landen in Indien, Pakistan und China</a:t>
            </a:r>
          </a:p>
          <a:p>
            <a:pPr>
              <a:buFontTx/>
              <a:buNone/>
            </a:pPr>
            <a:endParaRPr lang="de-DE" smtClean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smtClean="0"/>
              <a:t>Elektroschrott der Industrieländer in Asien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28775"/>
            <a:ext cx="7705725" cy="4537075"/>
          </a:xfrm>
        </p:spPr>
        <p:txBody>
          <a:bodyPr/>
          <a:lstStyle/>
          <a:p>
            <a:r>
              <a:rPr lang="de-DE" sz="2200" smtClean="0"/>
              <a:t>riesige Deponien, auf denen Elektronikschrott von Zehntausenden Arbeitern per Hand zerlegt und sortiert wird – ohne Sicherheitsmaßnahmen</a:t>
            </a:r>
          </a:p>
          <a:p>
            <a:pPr>
              <a:buFontTx/>
              <a:buNone/>
            </a:pPr>
            <a:endParaRPr lang="de-DE" sz="2200" smtClean="0"/>
          </a:p>
        </p:txBody>
      </p:sp>
      <p:pic>
        <p:nvPicPr>
          <p:cNvPr id="70660" name="Picture 4" descr="elektroschrott"/>
          <p:cNvPicPr>
            <a:picLocks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2997200"/>
            <a:ext cx="2903537" cy="3344863"/>
          </a:xfrm>
        </p:spPr>
      </p:pic>
      <p:pic>
        <p:nvPicPr>
          <p:cNvPr id="70661" name="Picture 8" descr="elektroschrot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2997200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6" descr="elektroschrott2"/>
          <p:cNvPicPr>
            <a:picLocks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2843213" y="4652963"/>
            <a:ext cx="2665412" cy="2008187"/>
          </a:xfr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Lebenszyklus Elektronikprodukt</a:t>
            </a:r>
          </a:p>
        </p:txBody>
      </p:sp>
      <p:pic>
        <p:nvPicPr>
          <p:cNvPr id="41987" name="Inhaltsplatzhalter 5" descr="Lebenszyklus_Elektro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85875" y="1435100"/>
            <a:ext cx="6572250" cy="4924425"/>
          </a:xfr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Ökologischer Rucksack</a:t>
            </a:r>
          </a:p>
        </p:txBody>
      </p:sp>
      <p:sp>
        <p:nvSpPr>
          <p:cNvPr id="43011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de-AT" dirty="0" smtClean="0"/>
              <a:t>Rucksack-Faktor: Wie viel Kilogramm Brennstoffe und Material aus der Natur entnommen wurden, um ein Kilogramm Grundmaterial zu erhalten. </a:t>
            </a:r>
          </a:p>
          <a:p>
            <a:pPr eaLnBrk="1" hangingPunct="1">
              <a:buFontTx/>
              <a:buNone/>
            </a:pPr>
            <a:endParaRPr lang="de-AT" dirty="0" smtClean="0"/>
          </a:p>
          <a:p>
            <a:pPr eaLnBrk="1" hangingPunct="1">
              <a:buFontTx/>
              <a:buNone/>
            </a:pPr>
            <a:r>
              <a:rPr lang="de-AT" dirty="0" smtClean="0"/>
              <a:t> Bsp.: 5 für Kunststoffe, 15 für Papier, 85 für Aluminium, 500 für Kupfer und 550.000 für Gold</a:t>
            </a:r>
          </a:p>
          <a:p>
            <a:pPr eaLnBrk="1" hangingPunct="1">
              <a:buFontTx/>
              <a:buNone/>
            </a:pPr>
            <a:endParaRPr lang="de-AT" dirty="0" smtClean="0"/>
          </a:p>
          <a:p>
            <a:pPr eaLnBrk="1" hangingPunct="1"/>
            <a:r>
              <a:rPr lang="de-AT" dirty="0" smtClean="0"/>
              <a:t>CD wiegt rund 40kg, Röhrenmonitor etwa 1,5 Tonnen mehr!</a:t>
            </a:r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>
              <a:buFontTx/>
              <a:buNone/>
            </a:pPr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  <a:p>
            <a:pPr eaLnBrk="1" hangingPunct="1"/>
            <a:endParaRPr lang="de-AT" dirty="0" smtClean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71550" y="2565400"/>
            <a:ext cx="7315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>
                <a:solidFill>
                  <a:srgbClr val="CC3300"/>
                </a:solidFill>
              </a:rPr>
              <a:t>Wo kommen die Rohstoffe für meine Elektronikprodukte eigentlich her?</a:t>
            </a:r>
            <a:r>
              <a:rPr lang="de-DE" sz="28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Rohstoffgewinnung</a:t>
            </a:r>
          </a:p>
        </p:txBody>
      </p:sp>
      <p:sp>
        <p:nvSpPr>
          <p:cNvPr id="450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AT" smtClean="0"/>
              <a:t>Nachfrage nach Metallen (wie Kobalt, Zinn oder Platin) für unsere IT-Produkte steigt weltweit</a:t>
            </a:r>
          </a:p>
          <a:p>
            <a:pPr eaLnBrk="1" hangingPunct="1"/>
            <a:endParaRPr lang="de-AT" smtClean="0"/>
          </a:p>
          <a:p>
            <a:pPr eaLnBrk="1" hangingPunct="1"/>
            <a:endParaRPr lang="de-AT" smtClean="0"/>
          </a:p>
          <a:p>
            <a:pPr eaLnBrk="1" hangingPunct="1"/>
            <a:endParaRPr lang="de-AT" smtClean="0"/>
          </a:p>
          <a:p>
            <a:pPr eaLnBrk="1" hangingPunct="1"/>
            <a:endParaRPr lang="de-AT" smtClean="0"/>
          </a:p>
          <a:p>
            <a:pPr eaLnBrk="1" hangingPunct="1">
              <a:buFontTx/>
              <a:buNone/>
            </a:pPr>
            <a:endParaRPr lang="de-AT" smtClean="0"/>
          </a:p>
        </p:txBody>
      </p:sp>
      <p:pic>
        <p:nvPicPr>
          <p:cNvPr id="45060" name="Picture 6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25" y="2803525"/>
            <a:ext cx="4643438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Rohstoffgewinnung</a:t>
            </a:r>
          </a:p>
        </p:txBody>
      </p:sp>
      <p:sp>
        <p:nvSpPr>
          <p:cNvPr id="46083" name="Inhaltsplatzhalter 2"/>
          <p:cNvSpPr>
            <a:spLocks noGrp="1"/>
          </p:cNvSpPr>
          <p:nvPr>
            <p:ph idx="1"/>
          </p:nvPr>
        </p:nvSpPr>
        <p:spPr>
          <a:xfrm>
            <a:off x="611188" y="1428750"/>
            <a:ext cx="7921625" cy="5072063"/>
          </a:xfrm>
        </p:spPr>
        <p:txBody>
          <a:bodyPr>
            <a:normAutofit lnSpcReduction="10000"/>
          </a:bodyPr>
          <a:lstStyle/>
          <a:p>
            <a:pPr eaLnBrk="1" hangingPunct="1"/>
            <a:endParaRPr lang="de-AT" sz="2800" smtClean="0"/>
          </a:p>
          <a:p>
            <a:pPr eaLnBrk="1" hangingPunct="1"/>
            <a:endParaRPr lang="de-AT" sz="2800" smtClean="0"/>
          </a:p>
          <a:p>
            <a:pPr eaLnBrk="1" hangingPunct="1"/>
            <a:endParaRPr lang="de-AT" sz="2800" smtClean="0"/>
          </a:p>
          <a:p>
            <a:pPr eaLnBrk="1" hangingPunct="1"/>
            <a:endParaRPr lang="de-AT" sz="2800" smtClean="0"/>
          </a:p>
          <a:p>
            <a:pPr eaLnBrk="1" hangingPunct="1"/>
            <a:endParaRPr lang="de-AT" sz="2800" smtClean="0"/>
          </a:p>
          <a:p>
            <a:pPr eaLnBrk="1" hangingPunct="1"/>
            <a:endParaRPr lang="de-AT" sz="2800" smtClean="0"/>
          </a:p>
          <a:p>
            <a:pPr eaLnBrk="1" hangingPunct="1"/>
            <a:endParaRPr lang="de-AT" sz="2400" smtClean="0"/>
          </a:p>
          <a:p>
            <a:pPr eaLnBrk="1" hangingPunct="1"/>
            <a:r>
              <a:rPr lang="de-AT" sz="2400" smtClean="0"/>
              <a:t>mehr als die Hälfte des weltweiten Kobalts wird in Bergwerken in Afrika gefördert</a:t>
            </a:r>
          </a:p>
          <a:p>
            <a:pPr eaLnBrk="1" hangingPunct="1"/>
            <a:r>
              <a:rPr lang="de-AT" sz="2400" smtClean="0"/>
              <a:t>wichtiger Bestandteil von wiederaufladbaren Batterien für Mobiltelefone, Laptops und MP3-Player</a:t>
            </a:r>
          </a:p>
          <a:p>
            <a:pPr eaLnBrk="1" hangingPunct="1"/>
            <a:endParaRPr lang="de-AT" sz="2400" smtClean="0"/>
          </a:p>
          <a:p>
            <a:pPr eaLnBrk="1" hangingPunct="1"/>
            <a:endParaRPr lang="de-AT" smtClean="0"/>
          </a:p>
        </p:txBody>
      </p:sp>
      <p:pic>
        <p:nvPicPr>
          <p:cNvPr id="46084" name="Grafik 3" descr="mine_südafrik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571625"/>
            <a:ext cx="4429125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Grafik 4" descr="minenarbeiter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143125"/>
            <a:ext cx="3343275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smtClean="0"/>
              <a:t>Kobaltminen in Südafrika</a:t>
            </a:r>
          </a:p>
        </p:txBody>
      </p:sp>
      <p:sp>
        <p:nvSpPr>
          <p:cNvPr id="4710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AT" sz="2800" b="1" smtClean="0"/>
              <a:t>Untragbare Arbeitsbedingungen </a:t>
            </a:r>
            <a:r>
              <a:rPr lang="de-AT" sz="2800" smtClean="0"/>
              <a:t>(Unfälle, Berufskrankheiten) und </a:t>
            </a:r>
            <a:r>
              <a:rPr lang="de-AT" sz="2800" b="1" smtClean="0"/>
              <a:t>Billiglöhne</a:t>
            </a:r>
          </a:p>
          <a:p>
            <a:pPr eaLnBrk="1" hangingPunct="1"/>
            <a:r>
              <a:rPr lang="de-AT" sz="2800" smtClean="0"/>
              <a:t>Kobalterz radioaktiv</a:t>
            </a:r>
          </a:p>
          <a:p>
            <a:pPr eaLnBrk="1" hangingPunct="1"/>
            <a:r>
              <a:rPr lang="de-AT" sz="2800" b="1" smtClean="0"/>
              <a:t>Kinderarbeit</a:t>
            </a:r>
            <a:r>
              <a:rPr lang="de-AT" sz="2800" smtClean="0"/>
              <a:t> in den Minen (jeder 3. Arbeiter unter 18 Jahren)</a:t>
            </a:r>
          </a:p>
          <a:p>
            <a:pPr eaLnBrk="1" hangingPunct="1"/>
            <a:r>
              <a:rPr lang="de-AT" sz="2800" b="1" smtClean="0"/>
              <a:t>Verseuchte Böden und verschmutztes Wasser </a:t>
            </a:r>
            <a:r>
              <a:rPr lang="de-AT" sz="2800" smtClean="0"/>
              <a:t>zerstören Lebensgrundlage der restlichen Bevölkerung (z.B. Bauern) </a:t>
            </a:r>
          </a:p>
          <a:p>
            <a:pPr eaLnBrk="1" hangingPunct="1">
              <a:buFontTx/>
              <a:buNone/>
            </a:pPr>
            <a:endParaRPr lang="de-AT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PresentationFormat>Bildschirmpräsentation (4:3)</PresentationFormat>
  <Paragraphs>209</Paragraphs>
  <Slides>34</Slides>
  <Notes>25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Larissa-Design</vt:lpstr>
      <vt:lpstr>Diagramm</vt:lpstr>
      <vt:lpstr>Folie 1</vt:lpstr>
      <vt:lpstr>Folie 2</vt:lpstr>
      <vt:lpstr>Folie 3</vt:lpstr>
      <vt:lpstr>Lebenszyklus Elektronikprodukt</vt:lpstr>
      <vt:lpstr>Ökologischer Rucksack</vt:lpstr>
      <vt:lpstr>Folie 6</vt:lpstr>
      <vt:lpstr>Rohstoffgewinnung</vt:lpstr>
      <vt:lpstr>Rohstoffgewinnung</vt:lpstr>
      <vt:lpstr>Kobaltminen in Südafrika</vt:lpstr>
      <vt:lpstr>Folie 10</vt:lpstr>
      <vt:lpstr>Produktion</vt:lpstr>
      <vt:lpstr>Mobiltelefon-Manufaktur China</vt:lpstr>
      <vt:lpstr>Probleme in den Manufakturen</vt:lpstr>
      <vt:lpstr>Make IT fair!</vt:lpstr>
      <vt:lpstr>„Die graue Stadt“ – Folgen des Wirtschaftswachstums</vt:lpstr>
      <vt:lpstr>Folie 16</vt:lpstr>
      <vt:lpstr>Konsum</vt:lpstr>
      <vt:lpstr>Bsp. Energy Star - Gütesiegel</vt:lpstr>
      <vt:lpstr>Folie 19</vt:lpstr>
      <vt:lpstr>Folie 20</vt:lpstr>
      <vt:lpstr>Umweltanalyse TV Gerät</vt:lpstr>
      <vt:lpstr>Folie 22</vt:lpstr>
      <vt:lpstr>Gebrauch:</vt:lpstr>
      <vt:lpstr>Nutzerverhalten</vt:lpstr>
      <vt:lpstr>Nutzung</vt:lpstr>
      <vt:lpstr>Effiziente Haushaltsgeräte</vt:lpstr>
      <vt:lpstr>Erhöhung der Produktnutzungsdauer von Elektrogeräten</vt:lpstr>
      <vt:lpstr>Folie 28</vt:lpstr>
      <vt:lpstr>Lebensdauer &amp; Reparierbarkeit</vt:lpstr>
      <vt:lpstr>Bsp. Reparatur- und Service-Zentrum R.U.S.Z</vt:lpstr>
      <vt:lpstr>Nach Gebrauch</vt:lpstr>
      <vt:lpstr>Recycling</vt:lpstr>
      <vt:lpstr>Internationaler „Giftmüllhandel“</vt:lpstr>
      <vt:lpstr>Elektroschrott der Industrieländer in Asien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Carina Novotny</cp:lastModifiedBy>
  <cp:revision>1</cp:revision>
  <dcterms:modified xsi:type="dcterms:W3CDTF">2009-03-06T10:27:48Z</dcterms:modified>
</cp:coreProperties>
</file>