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Layouts/slideLayout39.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Layouts/slideLayout64.xml" ContentType="application/vnd.openxmlformats-officedocument.presentationml.slideLayout+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theme/themeOverride1.xml" ContentType="application/vnd.openxmlformats-officedocument.themeOverr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charts/chart7.xml" ContentType="application/vnd.openxmlformats-officedocument.drawingml.chart+xml"/>
  <Default Extension="xlsx" ContentType="application/vnd.openxmlformats-officedocument.spreadsheetml.sheet"/>
  <Override PartName="/ppt/charts/chart3.xml" ContentType="application/vnd.openxmlformats-officedocument.drawingml.chart+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slideLayouts/slideLayout69.xml" ContentType="application/vnd.openxmlformats-officedocument.presentationml.slideLayout+xml"/>
  <Override PartName="/ppt/theme/theme6.xml" ContentType="application/vnd.openxmlformats-officedocument.theme+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58.xml" ContentType="application/vnd.openxmlformats-officedocument.presentationml.slideLayout+xml"/>
  <Override PartName="/ppt/notesSlides/notesSlide3.xml" ContentType="application/vnd.openxmlformats-officedocument.presentationml.notesSlide+xml"/>
  <Override PartName="/ppt/slides/slide26.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Layouts/slideLayout6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63.xml" ContentType="application/vnd.openxmlformats-officedocument.presentationml.slideLayout+xml"/>
  <Override PartName="/ppt/slideLayouts/slideLayout72.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61.xml" ContentType="application/vnd.openxmlformats-officedocument.presentationml.slideLayout+xml"/>
  <Override PartName="/ppt/slideLayouts/slideLayout70.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charts/chart8.xml" ContentType="application/vnd.openxmlformats-officedocument.drawingml.chart+xml"/>
  <Override PartName="/ppt/slideLayouts/slideLayout10.xml" ContentType="application/vnd.openxmlformats-officedocument.presentationml.slideLayout+xml"/>
  <Default Extension="vml" ContentType="application/vnd.openxmlformats-officedocument.vmlDrawing"/>
  <Override PartName="/ppt/charts/chart6.xml" ContentType="application/vnd.openxmlformats-officedocument.drawingml.chart+xml"/>
  <Override PartName="/ppt/charts/chart4.xml" ContentType="application/vnd.openxmlformats-officedocument.drawingml.chart+xml"/>
  <Override PartName="/ppt/slideMasters/slideMaster5.xml" ContentType="application/vnd.openxmlformats-officedocument.presentationml.slideMaster+xml"/>
  <Override PartName="/ppt/slides/slide8.xml" ContentType="application/vnd.openxmlformats-officedocument.presentationml.slide+xml"/>
  <Override PartName="/ppt/handoutMasters/handoutMaster1.xml" ContentType="application/vnd.openxmlformats-officedocument.presentationml.handoutMaster+xml"/>
  <Override PartName="/ppt/slideLayouts/slideLayout59.xml" ContentType="application/vnd.openxmlformats-officedocument.presentationml.slideLayout+xml"/>
  <Override PartName="/ppt/slideLayouts/slideLayout68.xml" ContentType="application/vnd.openxmlformats-officedocument.presentationml.slideLayout+xml"/>
  <Override PartName="/ppt/theme/theme7.xml" ContentType="application/vnd.openxmlformats-officedocument.theme+xml"/>
  <Override PartName="/ppt/charts/chart2.xml" ContentType="application/vnd.openxmlformats-officedocument.drawingml.chart+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Override PartName="/ppt/slideLayouts/slideLayout73.xml" ContentType="application/vnd.openxmlformats-officedocument.presentationml.slideLayout+xml"/>
  <Default Extension="xls" ContentType="application/vnd.ms-excel"/>
  <Override PartName="/ppt/tags/tag2.xml" ContentType="application/vnd.openxmlformats-officedocument.presentationml.tags+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slideMasters/slideMaster6.xml" ContentType="application/vnd.openxmlformats-officedocument.presentationml.slideMaster+xml"/>
  <Override PartName="/ppt/theme/theme8.xml" ContentType="application/vnd.openxmlformats-officedocument.theme+xml"/>
  <Override PartName="/ppt/charts/chart5.xml" ContentType="application/vnd.openxmlformats-officedocument.drawingml.chart+xml"/>
  <Override PartName="/ppt/slides/slide7.xml" ContentType="application/vnd.openxmlformats-officedocument.presentationml.slide+xml"/>
  <Override PartName="/ppt/slideLayouts/slideLayout9.xml" ContentType="application/vnd.openxmlformats-officedocument.presentationml.slideLayout+xml"/>
  <Override PartName="/ppt/charts/chart1.xml" ContentType="application/vnd.openxmlformats-officedocument.drawingml.chart+xml"/>
  <Override PartName="/ppt/slideMasters/slideMaster2.xml" ContentType="application/vnd.openxmlformats-officedocument.presentationml.slideMaster+xml"/>
  <Override PartName="/ppt/slides/slide28.xml" ContentType="application/vnd.openxmlformats-officedocument.presentationml.slide+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67.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drawings/drawing1.xml" ContentType="application/vnd.openxmlformats-officedocument.drawingml.chartshap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61" r:id="rId1"/>
    <p:sldMasterId id="2147483696" r:id="rId2"/>
    <p:sldMasterId id="2147483709" r:id="rId3"/>
    <p:sldMasterId id="2147483721" r:id="rId4"/>
    <p:sldMasterId id="2147483748" r:id="rId5"/>
    <p:sldMasterId id="2147483761" r:id="rId6"/>
  </p:sldMasterIdLst>
  <p:notesMasterIdLst>
    <p:notesMasterId r:id="rId41"/>
  </p:notesMasterIdLst>
  <p:handoutMasterIdLst>
    <p:handoutMasterId r:id="rId42"/>
  </p:handoutMasterIdLst>
  <p:sldIdLst>
    <p:sldId id="566" r:id="rId7"/>
    <p:sldId id="547" r:id="rId8"/>
    <p:sldId id="569" r:id="rId9"/>
    <p:sldId id="347" r:id="rId10"/>
    <p:sldId id="618" r:id="rId11"/>
    <p:sldId id="567" r:id="rId12"/>
    <p:sldId id="555" r:id="rId13"/>
    <p:sldId id="610" r:id="rId14"/>
    <p:sldId id="611" r:id="rId15"/>
    <p:sldId id="613" r:id="rId16"/>
    <p:sldId id="617" r:id="rId17"/>
    <p:sldId id="619" r:id="rId18"/>
    <p:sldId id="615" r:id="rId19"/>
    <p:sldId id="570" r:id="rId20"/>
    <p:sldId id="584" r:id="rId21"/>
    <p:sldId id="589" r:id="rId22"/>
    <p:sldId id="572" r:id="rId23"/>
    <p:sldId id="603" r:id="rId24"/>
    <p:sldId id="573" r:id="rId25"/>
    <p:sldId id="562" r:id="rId26"/>
    <p:sldId id="623" r:id="rId27"/>
    <p:sldId id="621" r:id="rId28"/>
    <p:sldId id="622" r:id="rId29"/>
    <p:sldId id="563" r:id="rId30"/>
    <p:sldId id="565" r:id="rId31"/>
    <p:sldId id="574" r:id="rId32"/>
    <p:sldId id="549" r:id="rId33"/>
    <p:sldId id="550" r:id="rId34"/>
    <p:sldId id="551" r:id="rId35"/>
    <p:sldId id="575" r:id="rId36"/>
    <p:sldId id="576" r:id="rId37"/>
    <p:sldId id="578" r:id="rId38"/>
    <p:sldId id="538" r:id="rId39"/>
    <p:sldId id="512" r:id="rId40"/>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406D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928" autoAdjust="0"/>
  </p:normalViewPr>
  <p:slideViewPr>
    <p:cSldViewPr>
      <p:cViewPr varScale="1">
        <p:scale>
          <a:sx n="99" d="100"/>
          <a:sy n="99" d="100"/>
        </p:scale>
        <p:origin x="-1134"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handoutMaster" Target="handoutMasters/handout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I:\PowerPoints%202010-12\Association%20of%20Teacher%20Educators\racial%20composition%20trend.xls" TargetMode="Externa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_rels/chart3.xml.rels><?xml version="1.0" encoding="UTF-8" standalone="yes"?>
<Relationships xmlns="http://schemas.openxmlformats.org/package/2006/relationships"><Relationship Id="rId2" Type="http://schemas.openxmlformats.org/officeDocument/2006/relationships/oleObject" Target="Book1" TargetMode="External"/><Relationship Id="rId1" Type="http://schemas.openxmlformats.org/officeDocument/2006/relationships/themeOverride" Target="../theme/themeOverride1.xml"/></Relationships>
</file>

<file path=ppt/charts/_rels/chart4.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Book1" TargetMode="External"/></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Office_Excel_Worksheet2.xlsx"/></Relationships>
</file>

<file path=ppt/charts/_rels/chart6.xml.rels><?xml version="1.0" encoding="UTF-8" standalone="yes"?>
<Relationships xmlns="http://schemas.openxmlformats.org/package/2006/relationships"><Relationship Id="rId1" Type="http://schemas.openxmlformats.org/officeDocument/2006/relationships/oleObject" Target="file:///G:\MISC\Orlando%20Patterson%20Paper\ECLS-B%20table.xls"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G:\MISC\Orlando%20Patterson%20Paper\ECLS-B%20table.xls"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G:\MISC\Orlando%20Patterson%20Paper\ECLS-B%20table.xls"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chart>
    <c:view3D>
      <c:rAngAx val="1"/>
    </c:view3D>
    <c:plotArea>
      <c:layout>
        <c:manualLayout>
          <c:layoutTarget val="inner"/>
          <c:xMode val="edge"/>
          <c:yMode val="edge"/>
          <c:x val="8.5593128983877054E-2"/>
          <c:y val="2.8571428571428574E-2"/>
          <c:w val="0.90916455755530567"/>
          <c:h val="0.75600487439070141"/>
        </c:manualLayout>
      </c:layout>
      <c:bar3DChart>
        <c:barDir val="col"/>
        <c:grouping val="clustered"/>
        <c:ser>
          <c:idx val="0"/>
          <c:order val="0"/>
          <c:dLbls>
            <c:txPr>
              <a:bodyPr/>
              <a:lstStyle/>
              <a:p>
                <a:pPr>
                  <a:defRPr sz="1400" b="1"/>
                </a:pPr>
                <a:endParaRPr lang="en-US"/>
              </a:p>
            </c:txPr>
            <c:showVal val="1"/>
          </c:dLbls>
          <c:cat>
            <c:strRef>
              <c:f>Data!$A$9:$A$29</c:f>
              <c:strCache>
                <c:ptCount val="21"/>
                <c:pt idx="0">
                  <c:v>100 years and over</c:v>
                </c:pt>
                <c:pt idx="1">
                  <c:v>95 to 99 years</c:v>
                </c:pt>
                <c:pt idx="2">
                  <c:v>90 to 94 years</c:v>
                </c:pt>
                <c:pt idx="3">
                  <c:v>85 to 89 years</c:v>
                </c:pt>
                <c:pt idx="4">
                  <c:v>80 to 84 years</c:v>
                </c:pt>
                <c:pt idx="5">
                  <c:v>75 to 79 years</c:v>
                </c:pt>
                <c:pt idx="6">
                  <c:v>70 to 74 years</c:v>
                </c:pt>
                <c:pt idx="7">
                  <c:v>65 to 69 years</c:v>
                </c:pt>
                <c:pt idx="8">
                  <c:v>60 to 64 years</c:v>
                </c:pt>
                <c:pt idx="9">
                  <c:v>55 to 59 years</c:v>
                </c:pt>
                <c:pt idx="10">
                  <c:v>50 to 54 years</c:v>
                </c:pt>
                <c:pt idx="11">
                  <c:v>45 to 49 years</c:v>
                </c:pt>
                <c:pt idx="12">
                  <c:v>40 to 44 years</c:v>
                </c:pt>
                <c:pt idx="13">
                  <c:v>35 to 39 years</c:v>
                </c:pt>
                <c:pt idx="14">
                  <c:v>30 to 34 years</c:v>
                </c:pt>
                <c:pt idx="15">
                  <c:v>25 to 29 years</c:v>
                </c:pt>
                <c:pt idx="16">
                  <c:v>20 to 24 years</c:v>
                </c:pt>
                <c:pt idx="17">
                  <c:v>15 to 19 years</c:v>
                </c:pt>
                <c:pt idx="18">
                  <c:v>10 to 14 years</c:v>
                </c:pt>
                <c:pt idx="19">
                  <c:v>5 to 9 years</c:v>
                </c:pt>
                <c:pt idx="20">
                  <c:v>Under 5 years</c:v>
                </c:pt>
              </c:strCache>
            </c:strRef>
          </c:cat>
          <c:val>
            <c:numRef>
              <c:f>Data!$B$9:$B$29</c:f>
              <c:numCache>
                <c:formatCode>#,##0</c:formatCode>
                <c:ptCount val="21"/>
                <c:pt idx="0">
                  <c:v>79.626390103711074</c:v>
                </c:pt>
                <c:pt idx="1">
                  <c:v>83.57194565858245</c:v>
                </c:pt>
                <c:pt idx="2">
                  <c:v>85.201725663216109</c:v>
                </c:pt>
                <c:pt idx="3">
                  <c:v>84.137465162842801</c:v>
                </c:pt>
                <c:pt idx="4">
                  <c:v>82.298834110169537</c:v>
                </c:pt>
                <c:pt idx="5">
                  <c:v>79.997796745845505</c:v>
                </c:pt>
                <c:pt idx="6">
                  <c:v>78.443111246352757</c:v>
                </c:pt>
                <c:pt idx="7">
                  <c:v>78.36957923749523</c:v>
                </c:pt>
                <c:pt idx="8">
                  <c:v>77.142723247513914</c:v>
                </c:pt>
                <c:pt idx="9">
                  <c:v>74.545194299074993</c:v>
                </c:pt>
                <c:pt idx="10">
                  <c:v>72.270963744918717</c:v>
                </c:pt>
                <c:pt idx="11">
                  <c:v>69.179235929669929</c:v>
                </c:pt>
                <c:pt idx="12">
                  <c:v>64.863763394938132</c:v>
                </c:pt>
                <c:pt idx="13">
                  <c:v>61.032485032513087</c:v>
                </c:pt>
                <c:pt idx="14">
                  <c:v>58.557501499728247</c:v>
                </c:pt>
                <c:pt idx="15">
                  <c:v>59.634438475745519</c:v>
                </c:pt>
                <c:pt idx="16">
                  <c:v>60.568148122252637</c:v>
                </c:pt>
                <c:pt idx="17">
                  <c:v>59.000390800617531</c:v>
                </c:pt>
                <c:pt idx="18">
                  <c:v>57.656520388649717</c:v>
                </c:pt>
                <c:pt idx="19">
                  <c:v>54.708467894189681</c:v>
                </c:pt>
                <c:pt idx="20">
                  <c:v>51.718872830622239</c:v>
                </c:pt>
              </c:numCache>
            </c:numRef>
          </c:val>
        </c:ser>
        <c:shape val="box"/>
        <c:axId val="171811200"/>
        <c:axId val="171812736"/>
        <c:axId val="0"/>
      </c:bar3DChart>
      <c:catAx>
        <c:axId val="171811200"/>
        <c:scaling>
          <c:orientation val="minMax"/>
        </c:scaling>
        <c:axPos val="b"/>
        <c:tickLblPos val="nextTo"/>
        <c:txPr>
          <a:bodyPr/>
          <a:lstStyle/>
          <a:p>
            <a:pPr>
              <a:defRPr b="1"/>
            </a:pPr>
            <a:endParaRPr lang="en-US"/>
          </a:p>
        </c:txPr>
        <c:crossAx val="171812736"/>
        <c:crosses val="autoZero"/>
        <c:auto val="1"/>
        <c:lblAlgn val="ctr"/>
        <c:lblOffset val="100"/>
      </c:catAx>
      <c:valAx>
        <c:axId val="171812736"/>
        <c:scaling>
          <c:orientation val="minMax"/>
        </c:scaling>
        <c:delete val="1"/>
        <c:axPos val="l"/>
        <c:majorGridlines/>
        <c:numFmt formatCode="#,##0" sourceLinked="1"/>
        <c:tickLblPos val="none"/>
        <c:crossAx val="171811200"/>
        <c:crosses val="autoZero"/>
        <c:crossBetween val="between"/>
      </c:valAx>
    </c:plotArea>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manualLayout>
          <c:layoutTarget val="inner"/>
          <c:xMode val="edge"/>
          <c:yMode val="edge"/>
          <c:x val="4.4395116537180909E-2"/>
          <c:y val="3.4257748776509181E-2"/>
          <c:w val="0.94561598224195342"/>
          <c:h val="0.8156606851549757"/>
        </c:manualLayout>
      </c:layout>
      <c:barChart>
        <c:barDir val="col"/>
        <c:grouping val="clustered"/>
        <c:ser>
          <c:idx val="0"/>
          <c:order val="0"/>
          <c:tx>
            <c:strRef>
              <c:f>Sheet1!$A$2</c:f>
              <c:strCache>
                <c:ptCount val="1"/>
              </c:strCache>
            </c:strRef>
          </c:tx>
          <c:spPr>
            <a:solidFill>
              <a:schemeClr val="accent1"/>
            </a:solidFill>
            <a:ln w="12681">
              <a:solidFill>
                <a:schemeClr val="tx1"/>
              </a:solidFill>
              <a:prstDash val="solid"/>
            </a:ln>
          </c:spPr>
          <c:cat>
            <c:strRef>
              <c:f>Sheet1!$B$1:$AH$1</c:f>
              <c:strCache>
                <c:ptCount val="33"/>
                <c:pt idx="0">
                  <c:v>Mexico</c:v>
                </c:pt>
                <c:pt idx="1">
                  <c:v>Turkey</c:v>
                </c:pt>
                <c:pt idx="2">
                  <c:v>U.S. Blacks</c:v>
                </c:pt>
                <c:pt idx="3">
                  <c:v>U.S. Hispanics</c:v>
                </c:pt>
                <c:pt idx="4">
                  <c:v>Greece</c:v>
                </c:pt>
                <c:pt idx="5">
                  <c:v>Italy</c:v>
                </c:pt>
                <c:pt idx="6">
                  <c:v>Portugal</c:v>
                </c:pt>
                <c:pt idx="7">
                  <c:v>United States</c:v>
                </c:pt>
                <c:pt idx="8">
                  <c:v>Spain</c:v>
                </c:pt>
                <c:pt idx="9">
                  <c:v>Poland</c:v>
                </c:pt>
                <c:pt idx="10">
                  <c:v>Norway</c:v>
                </c:pt>
                <c:pt idx="11">
                  <c:v>Slovak Republic</c:v>
                </c:pt>
                <c:pt idx="12">
                  <c:v>Luxembourg</c:v>
                </c:pt>
                <c:pt idx="13">
                  <c:v>Ireland</c:v>
                </c:pt>
                <c:pt idx="14">
                  <c:v>Hungary</c:v>
                </c:pt>
                <c:pt idx="15">
                  <c:v>Iceland</c:v>
                </c:pt>
                <c:pt idx="16">
                  <c:v>U.S. Asians</c:v>
                </c:pt>
                <c:pt idx="17">
                  <c:v>Austria</c:v>
                </c:pt>
                <c:pt idx="18">
                  <c:v>U.S. Whites</c:v>
                </c:pt>
                <c:pt idx="19">
                  <c:v>Sweden</c:v>
                </c:pt>
                <c:pt idx="20">
                  <c:v>Germany</c:v>
                </c:pt>
                <c:pt idx="21">
                  <c:v>Czech Republic</c:v>
                </c:pt>
                <c:pt idx="22">
                  <c:v>Denmark</c:v>
                </c:pt>
                <c:pt idx="23">
                  <c:v>France</c:v>
                </c:pt>
                <c:pt idx="24">
                  <c:v>Netherlands</c:v>
                </c:pt>
                <c:pt idx="25">
                  <c:v>Switzerland</c:v>
                </c:pt>
                <c:pt idx="26">
                  <c:v>Belgium</c:v>
                </c:pt>
                <c:pt idx="27">
                  <c:v>Canada</c:v>
                </c:pt>
                <c:pt idx="28">
                  <c:v>Austrailia</c:v>
                </c:pt>
                <c:pt idx="29">
                  <c:v>New Zealand</c:v>
                </c:pt>
                <c:pt idx="30">
                  <c:v>Japan</c:v>
                </c:pt>
                <c:pt idx="31">
                  <c:v>Finland</c:v>
                </c:pt>
                <c:pt idx="32">
                  <c:v>Korea</c:v>
                </c:pt>
              </c:strCache>
            </c:strRef>
          </c:cat>
          <c:val>
            <c:numRef>
              <c:f>Sheet1!$B$2:$AH$2</c:f>
              <c:numCache>
                <c:formatCode>General</c:formatCode>
                <c:ptCount val="33"/>
                <c:pt idx="0">
                  <c:v>384</c:v>
                </c:pt>
                <c:pt idx="1">
                  <c:v>408</c:v>
                </c:pt>
                <c:pt idx="4">
                  <c:v>449</c:v>
                </c:pt>
                <c:pt idx="5">
                  <c:v>470</c:v>
                </c:pt>
                <c:pt idx="6">
                  <c:v>470</c:v>
                </c:pt>
                <c:pt idx="8">
                  <c:v>482</c:v>
                </c:pt>
                <c:pt idx="9">
                  <c:v>487</c:v>
                </c:pt>
                <c:pt idx="10">
                  <c:v>490</c:v>
                </c:pt>
                <c:pt idx="11">
                  <c:v>492</c:v>
                </c:pt>
                <c:pt idx="12">
                  <c:v>494</c:v>
                </c:pt>
                <c:pt idx="13">
                  <c:v>498</c:v>
                </c:pt>
                <c:pt idx="14">
                  <c:v>501</c:v>
                </c:pt>
                <c:pt idx="15">
                  <c:v>505</c:v>
                </c:pt>
                <c:pt idx="17">
                  <c:v>506</c:v>
                </c:pt>
                <c:pt idx="19">
                  <c:v>509</c:v>
                </c:pt>
                <c:pt idx="20">
                  <c:v>513</c:v>
                </c:pt>
                <c:pt idx="21">
                  <c:v>516</c:v>
                </c:pt>
                <c:pt idx="22">
                  <c:v>517</c:v>
                </c:pt>
                <c:pt idx="23">
                  <c:v>519</c:v>
                </c:pt>
                <c:pt idx="24">
                  <c:v>520</c:v>
                </c:pt>
                <c:pt idx="25">
                  <c:v>521</c:v>
                </c:pt>
                <c:pt idx="26">
                  <c:v>525</c:v>
                </c:pt>
                <c:pt idx="27">
                  <c:v>529</c:v>
                </c:pt>
                <c:pt idx="28">
                  <c:v>530</c:v>
                </c:pt>
                <c:pt idx="29">
                  <c:v>533</c:v>
                </c:pt>
                <c:pt idx="30">
                  <c:v>547</c:v>
                </c:pt>
                <c:pt idx="31">
                  <c:v>548</c:v>
                </c:pt>
                <c:pt idx="32">
                  <c:v>550</c:v>
                </c:pt>
              </c:numCache>
            </c:numRef>
          </c:val>
        </c:ser>
        <c:ser>
          <c:idx val="1"/>
          <c:order val="1"/>
          <c:tx>
            <c:strRef>
              <c:f>Sheet1!$A$3</c:f>
              <c:strCache>
                <c:ptCount val="1"/>
              </c:strCache>
            </c:strRef>
          </c:tx>
          <c:spPr>
            <a:solidFill>
              <a:srgbClr val="FF0000"/>
            </a:solidFill>
            <a:ln w="12681">
              <a:solidFill>
                <a:schemeClr val="tx1"/>
              </a:solidFill>
              <a:prstDash val="solid"/>
            </a:ln>
          </c:spPr>
          <c:cat>
            <c:strRef>
              <c:f>Sheet1!$B$1:$AH$1</c:f>
              <c:strCache>
                <c:ptCount val="33"/>
                <c:pt idx="0">
                  <c:v>Mexico</c:v>
                </c:pt>
                <c:pt idx="1">
                  <c:v>Turkey</c:v>
                </c:pt>
                <c:pt idx="2">
                  <c:v>U.S. Blacks</c:v>
                </c:pt>
                <c:pt idx="3">
                  <c:v>U.S. Hispanics</c:v>
                </c:pt>
                <c:pt idx="4">
                  <c:v>Greece</c:v>
                </c:pt>
                <c:pt idx="5">
                  <c:v>Italy</c:v>
                </c:pt>
                <c:pt idx="6">
                  <c:v>Portugal</c:v>
                </c:pt>
                <c:pt idx="7">
                  <c:v>United States</c:v>
                </c:pt>
                <c:pt idx="8">
                  <c:v>Spain</c:v>
                </c:pt>
                <c:pt idx="9">
                  <c:v>Poland</c:v>
                </c:pt>
                <c:pt idx="10">
                  <c:v>Norway</c:v>
                </c:pt>
                <c:pt idx="11">
                  <c:v>Slovak Republic</c:v>
                </c:pt>
                <c:pt idx="12">
                  <c:v>Luxembourg</c:v>
                </c:pt>
                <c:pt idx="13">
                  <c:v>Ireland</c:v>
                </c:pt>
                <c:pt idx="14">
                  <c:v>Hungary</c:v>
                </c:pt>
                <c:pt idx="15">
                  <c:v>Iceland</c:v>
                </c:pt>
                <c:pt idx="16">
                  <c:v>U.S. Asians</c:v>
                </c:pt>
                <c:pt idx="17">
                  <c:v>Austria</c:v>
                </c:pt>
                <c:pt idx="18">
                  <c:v>U.S. Whites</c:v>
                </c:pt>
                <c:pt idx="19">
                  <c:v>Sweden</c:v>
                </c:pt>
                <c:pt idx="20">
                  <c:v>Germany</c:v>
                </c:pt>
                <c:pt idx="21">
                  <c:v>Czech Republic</c:v>
                </c:pt>
                <c:pt idx="22">
                  <c:v>Denmark</c:v>
                </c:pt>
                <c:pt idx="23">
                  <c:v>France</c:v>
                </c:pt>
                <c:pt idx="24">
                  <c:v>Netherlands</c:v>
                </c:pt>
                <c:pt idx="25">
                  <c:v>Switzerland</c:v>
                </c:pt>
                <c:pt idx="26">
                  <c:v>Belgium</c:v>
                </c:pt>
                <c:pt idx="27">
                  <c:v>Canada</c:v>
                </c:pt>
                <c:pt idx="28">
                  <c:v>Austrailia</c:v>
                </c:pt>
                <c:pt idx="29">
                  <c:v>New Zealand</c:v>
                </c:pt>
                <c:pt idx="30">
                  <c:v>Japan</c:v>
                </c:pt>
                <c:pt idx="31">
                  <c:v>Finland</c:v>
                </c:pt>
                <c:pt idx="32">
                  <c:v>Korea</c:v>
                </c:pt>
              </c:strCache>
            </c:strRef>
          </c:cat>
          <c:val>
            <c:numRef>
              <c:f>Sheet1!$B$3:$AH$3</c:f>
              <c:numCache>
                <c:formatCode>General</c:formatCode>
                <c:ptCount val="33"/>
                <c:pt idx="2">
                  <c:v>413</c:v>
                </c:pt>
                <c:pt idx="3">
                  <c:v>436</c:v>
                </c:pt>
                <c:pt idx="7">
                  <c:v>477</c:v>
                </c:pt>
                <c:pt idx="16">
                  <c:v>505</c:v>
                </c:pt>
                <c:pt idx="18">
                  <c:v>506</c:v>
                </c:pt>
              </c:numCache>
            </c:numRef>
          </c:val>
        </c:ser>
        <c:axId val="112804224"/>
        <c:axId val="113553408"/>
      </c:barChart>
      <c:catAx>
        <c:axId val="112804224"/>
        <c:scaling>
          <c:orientation val="minMax"/>
        </c:scaling>
        <c:axPos val="b"/>
        <c:numFmt formatCode="General" sourceLinked="1"/>
        <c:tickLblPos val="nextTo"/>
        <c:spPr>
          <a:ln w="3170">
            <a:solidFill>
              <a:schemeClr val="tx1"/>
            </a:solidFill>
            <a:prstDash val="solid"/>
          </a:ln>
        </c:spPr>
        <c:txPr>
          <a:bodyPr rot="-2700000" vert="horz"/>
          <a:lstStyle/>
          <a:p>
            <a:pPr>
              <a:defRPr sz="799" b="1" i="0" u="none" strike="noStrike" baseline="0">
                <a:solidFill>
                  <a:schemeClr val="tx1"/>
                </a:solidFill>
                <a:latin typeface="Arial"/>
                <a:ea typeface="Arial"/>
                <a:cs typeface="Arial"/>
              </a:defRPr>
            </a:pPr>
            <a:endParaRPr lang="en-US"/>
          </a:p>
        </c:txPr>
        <c:crossAx val="113553408"/>
        <c:crosses val="autoZero"/>
        <c:auto val="1"/>
        <c:lblAlgn val="ctr"/>
        <c:lblOffset val="100"/>
        <c:tickLblSkip val="1"/>
        <c:tickMarkSkip val="1"/>
      </c:catAx>
      <c:valAx>
        <c:axId val="113553408"/>
        <c:scaling>
          <c:orientation val="minMax"/>
        </c:scaling>
        <c:axPos val="l"/>
        <c:majorGridlines>
          <c:spPr>
            <a:ln w="3170">
              <a:solidFill>
                <a:schemeClr val="tx1"/>
              </a:solidFill>
              <a:prstDash val="solid"/>
            </a:ln>
          </c:spPr>
        </c:majorGridlines>
        <c:numFmt formatCode="General" sourceLinked="1"/>
        <c:tickLblPos val="nextTo"/>
        <c:spPr>
          <a:ln w="3170">
            <a:solidFill>
              <a:schemeClr val="tx1"/>
            </a:solidFill>
            <a:prstDash val="solid"/>
          </a:ln>
        </c:spPr>
        <c:txPr>
          <a:bodyPr rot="0" vert="horz"/>
          <a:lstStyle/>
          <a:p>
            <a:pPr>
              <a:defRPr sz="799" b="1" i="0" u="none" strike="noStrike" baseline="0">
                <a:solidFill>
                  <a:schemeClr val="tx1"/>
                </a:solidFill>
                <a:latin typeface="Arial"/>
                <a:ea typeface="Arial"/>
                <a:cs typeface="Arial"/>
              </a:defRPr>
            </a:pPr>
            <a:endParaRPr lang="en-US"/>
          </a:p>
        </c:txPr>
        <c:crossAx val="112804224"/>
        <c:crosses val="autoZero"/>
        <c:crossBetween val="between"/>
      </c:valAx>
      <c:spPr>
        <a:noFill/>
        <a:ln w="12681">
          <a:solidFill>
            <a:schemeClr val="tx1"/>
          </a:solidFill>
          <a:prstDash val="solid"/>
        </a:ln>
      </c:spPr>
    </c:plotArea>
    <c:plotVisOnly val="1"/>
    <c:dispBlanksAs val="gap"/>
  </c:chart>
  <c:spPr>
    <a:noFill/>
    <a:ln>
      <a:noFill/>
    </a:ln>
  </c:spPr>
  <c:txPr>
    <a:bodyPr/>
    <a:lstStyle/>
    <a:p>
      <a:pPr>
        <a:defRPr sz="2571" b="1" i="0" u="none" strike="noStrike" baseline="0">
          <a:solidFill>
            <a:schemeClr val="tx1"/>
          </a:solidFill>
          <a:latin typeface="Arial"/>
          <a:ea typeface="Arial"/>
          <a:cs typeface="Arial"/>
        </a:defRPr>
      </a:pPr>
      <a:endParaRPr lang="en-US"/>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clrMapOvr bg1="lt1" tx1="dk1" bg2="lt2" tx2="dk2" accent1="accent1" accent2="accent2" accent3="accent3" accent4="accent4" accent5="accent5" accent6="accent6" hlink="hlink" folHlink="folHlink"/>
  <c:chart>
    <c:title>
      <c:tx>
        <c:rich>
          <a:bodyPr/>
          <a:lstStyle/>
          <a:p>
            <a:pPr>
              <a:defRPr/>
            </a:pPr>
            <a:r>
              <a:rPr lang="en-US" sz="2000" b="1" i="0" u="none" strike="noStrike" baseline="0" dirty="0" smtClean="0"/>
              <a:t>Employment of workers with a Bachelor’s degree or better grew at a 2 percent to 3 percent rate over the past two decades.</a:t>
            </a:r>
            <a:endParaRPr lang="en-US" sz="2000" dirty="0"/>
          </a:p>
        </c:rich>
      </c:tx>
      <c:layout/>
    </c:title>
    <c:plotArea>
      <c:layout/>
      <c:barChart>
        <c:barDir val="col"/>
        <c:grouping val="clustered"/>
        <c:ser>
          <c:idx val="0"/>
          <c:order val="0"/>
          <c:tx>
            <c:strRef>
              <c:f>Sheet1!$B$5</c:f>
              <c:strCache>
                <c:ptCount val="1"/>
                <c:pt idx="0">
                  <c:v>1990-1995</c:v>
                </c:pt>
              </c:strCache>
            </c:strRef>
          </c:tx>
          <c:dLbls>
            <c:dLbl>
              <c:idx val="2"/>
              <c:layout>
                <c:manualLayout>
                  <c:x val="-5.74712643678161E-3"/>
                  <c:y val="0"/>
                </c:manualLayout>
              </c:layout>
              <c:showVal val="1"/>
            </c:dLbl>
            <c:txPr>
              <a:bodyPr/>
              <a:lstStyle/>
              <a:p>
                <a:pPr>
                  <a:defRPr sz="1800"/>
                </a:pPr>
                <a:endParaRPr lang="en-US"/>
              </a:p>
            </c:txPr>
            <c:showVal val="1"/>
          </c:dLbls>
          <c:cat>
            <c:strRef>
              <c:f>Sheet1!$C$4:$E$4</c:f>
              <c:strCache>
                <c:ptCount val="3"/>
                <c:pt idx="0">
                  <c:v>High School or Less</c:v>
                </c:pt>
                <c:pt idx="1">
                  <c:v>Some College or Associates Degree</c:v>
                </c:pt>
                <c:pt idx="2">
                  <c:v>Bachelors Degree or More</c:v>
                </c:pt>
              </c:strCache>
            </c:strRef>
          </c:cat>
          <c:val>
            <c:numRef>
              <c:f>Sheet1!$C$5:$E$5</c:f>
              <c:numCache>
                <c:formatCode>General</c:formatCode>
                <c:ptCount val="3"/>
                <c:pt idx="0">
                  <c:v>-1.4</c:v>
                </c:pt>
                <c:pt idx="1">
                  <c:v>3.2</c:v>
                </c:pt>
                <c:pt idx="2">
                  <c:v>3.3</c:v>
                </c:pt>
              </c:numCache>
            </c:numRef>
          </c:val>
        </c:ser>
        <c:ser>
          <c:idx val="1"/>
          <c:order val="1"/>
          <c:tx>
            <c:strRef>
              <c:f>Sheet1!$B$6</c:f>
              <c:strCache>
                <c:ptCount val="1"/>
                <c:pt idx="0">
                  <c:v>1995-2000</c:v>
                </c:pt>
              </c:strCache>
            </c:strRef>
          </c:tx>
          <c:dLbls>
            <c:dLbl>
              <c:idx val="2"/>
              <c:layout>
                <c:manualLayout>
                  <c:x val="-2.873563218390805E-3"/>
                  <c:y val="1.9607843137254902E-2"/>
                </c:manualLayout>
              </c:layout>
              <c:showVal val="1"/>
            </c:dLbl>
            <c:txPr>
              <a:bodyPr/>
              <a:lstStyle/>
              <a:p>
                <a:pPr>
                  <a:defRPr sz="1800"/>
                </a:pPr>
                <a:endParaRPr lang="en-US"/>
              </a:p>
            </c:txPr>
            <c:showVal val="1"/>
          </c:dLbls>
          <c:cat>
            <c:strRef>
              <c:f>Sheet1!$C$4:$E$4</c:f>
              <c:strCache>
                <c:ptCount val="3"/>
                <c:pt idx="0">
                  <c:v>High School or Less</c:v>
                </c:pt>
                <c:pt idx="1">
                  <c:v>Some College or Associates Degree</c:v>
                </c:pt>
                <c:pt idx="2">
                  <c:v>Bachelors Degree or More</c:v>
                </c:pt>
              </c:strCache>
            </c:strRef>
          </c:cat>
          <c:val>
            <c:numRef>
              <c:f>Sheet1!$C$6:$E$6</c:f>
              <c:numCache>
                <c:formatCode>General</c:formatCode>
                <c:ptCount val="3"/>
                <c:pt idx="0">
                  <c:v>0.60000000000000009</c:v>
                </c:pt>
                <c:pt idx="1">
                  <c:v>1.4</c:v>
                </c:pt>
                <c:pt idx="2">
                  <c:v>3.2</c:v>
                </c:pt>
              </c:numCache>
            </c:numRef>
          </c:val>
        </c:ser>
        <c:ser>
          <c:idx val="2"/>
          <c:order val="2"/>
          <c:tx>
            <c:strRef>
              <c:f>Sheet1!$B$7</c:f>
              <c:strCache>
                <c:ptCount val="1"/>
                <c:pt idx="0">
                  <c:v>2000-2005</c:v>
                </c:pt>
              </c:strCache>
            </c:strRef>
          </c:tx>
          <c:dLbls>
            <c:txPr>
              <a:bodyPr/>
              <a:lstStyle/>
              <a:p>
                <a:pPr>
                  <a:defRPr sz="1800"/>
                </a:pPr>
                <a:endParaRPr lang="en-US"/>
              </a:p>
            </c:txPr>
            <c:showVal val="1"/>
          </c:dLbls>
          <c:cat>
            <c:strRef>
              <c:f>Sheet1!$C$4:$E$4</c:f>
              <c:strCache>
                <c:ptCount val="3"/>
                <c:pt idx="0">
                  <c:v>High School or Less</c:v>
                </c:pt>
                <c:pt idx="1">
                  <c:v>Some College or Associates Degree</c:v>
                </c:pt>
                <c:pt idx="2">
                  <c:v>Bachelors Degree or More</c:v>
                </c:pt>
              </c:strCache>
            </c:strRef>
          </c:cat>
          <c:val>
            <c:numRef>
              <c:f>Sheet1!$C$7:$E$7</c:f>
              <c:numCache>
                <c:formatCode>General</c:formatCode>
                <c:ptCount val="3"/>
                <c:pt idx="0">
                  <c:v>-0.1</c:v>
                </c:pt>
                <c:pt idx="1">
                  <c:v>0.8</c:v>
                </c:pt>
                <c:pt idx="2">
                  <c:v>2.5</c:v>
                </c:pt>
              </c:numCache>
            </c:numRef>
          </c:val>
        </c:ser>
        <c:ser>
          <c:idx val="3"/>
          <c:order val="3"/>
          <c:tx>
            <c:strRef>
              <c:f>Sheet1!$B$8</c:f>
              <c:strCache>
                <c:ptCount val="1"/>
                <c:pt idx="0">
                  <c:v>2005-2010</c:v>
                </c:pt>
              </c:strCache>
            </c:strRef>
          </c:tx>
          <c:dLbls>
            <c:txPr>
              <a:bodyPr/>
              <a:lstStyle/>
              <a:p>
                <a:pPr>
                  <a:defRPr sz="1800"/>
                </a:pPr>
                <a:endParaRPr lang="en-US"/>
              </a:p>
            </c:txPr>
            <c:showVal val="1"/>
          </c:dLbls>
          <c:cat>
            <c:strRef>
              <c:f>Sheet1!$C$4:$E$4</c:f>
              <c:strCache>
                <c:ptCount val="3"/>
                <c:pt idx="0">
                  <c:v>High School or Less</c:v>
                </c:pt>
                <c:pt idx="1">
                  <c:v>Some College or Associates Degree</c:v>
                </c:pt>
                <c:pt idx="2">
                  <c:v>Bachelors Degree or More</c:v>
                </c:pt>
              </c:strCache>
            </c:strRef>
          </c:cat>
          <c:val>
            <c:numRef>
              <c:f>Sheet1!$C$8:$E$8</c:f>
              <c:numCache>
                <c:formatCode>General</c:formatCode>
                <c:ptCount val="3"/>
                <c:pt idx="0">
                  <c:v>-2.1</c:v>
                </c:pt>
                <c:pt idx="1">
                  <c:v>0.2</c:v>
                </c:pt>
                <c:pt idx="2">
                  <c:v>1.9000000000000001</c:v>
                </c:pt>
              </c:numCache>
            </c:numRef>
          </c:val>
        </c:ser>
        <c:ser>
          <c:idx val="4"/>
          <c:order val="4"/>
          <c:tx>
            <c:strRef>
              <c:f>Sheet1!$B$9</c:f>
              <c:strCache>
                <c:ptCount val="1"/>
                <c:pt idx="0">
                  <c:v>2010-2012</c:v>
                </c:pt>
              </c:strCache>
            </c:strRef>
          </c:tx>
          <c:dLbls>
            <c:txPr>
              <a:bodyPr/>
              <a:lstStyle/>
              <a:p>
                <a:pPr>
                  <a:defRPr sz="1800"/>
                </a:pPr>
                <a:endParaRPr lang="en-US"/>
              </a:p>
            </c:txPr>
            <c:showVal val="1"/>
          </c:dLbls>
          <c:cat>
            <c:strRef>
              <c:f>Sheet1!$C$4:$E$4</c:f>
              <c:strCache>
                <c:ptCount val="3"/>
                <c:pt idx="0">
                  <c:v>High School or Less</c:v>
                </c:pt>
                <c:pt idx="1">
                  <c:v>Some College or Associates Degree</c:v>
                </c:pt>
                <c:pt idx="2">
                  <c:v>Bachelors Degree or More</c:v>
                </c:pt>
              </c:strCache>
            </c:strRef>
          </c:cat>
          <c:val>
            <c:numRef>
              <c:f>Sheet1!$C$9:$E$9</c:f>
              <c:numCache>
                <c:formatCode>General</c:formatCode>
                <c:ptCount val="3"/>
                <c:pt idx="0">
                  <c:v>-0.2</c:v>
                </c:pt>
                <c:pt idx="1">
                  <c:v>1.7</c:v>
                </c:pt>
                <c:pt idx="2">
                  <c:v>2</c:v>
                </c:pt>
              </c:numCache>
            </c:numRef>
          </c:val>
        </c:ser>
        <c:axId val="105143296"/>
        <c:axId val="105145088"/>
      </c:barChart>
      <c:catAx>
        <c:axId val="105143296"/>
        <c:scaling>
          <c:orientation val="minMax"/>
        </c:scaling>
        <c:axPos val="b"/>
        <c:majorTickMark val="none"/>
        <c:tickLblPos val="low"/>
        <c:txPr>
          <a:bodyPr/>
          <a:lstStyle/>
          <a:p>
            <a:pPr>
              <a:defRPr sz="2000" b="1"/>
            </a:pPr>
            <a:endParaRPr lang="en-US"/>
          </a:p>
        </c:txPr>
        <c:crossAx val="105145088"/>
        <c:crosses val="autoZero"/>
        <c:auto val="1"/>
        <c:lblAlgn val="ctr"/>
        <c:lblOffset val="100"/>
      </c:catAx>
      <c:valAx>
        <c:axId val="105145088"/>
        <c:scaling>
          <c:orientation val="minMax"/>
        </c:scaling>
        <c:axPos val="l"/>
        <c:majorGridlines/>
        <c:numFmt formatCode="General" sourceLinked="1"/>
        <c:tickLblPos val="nextTo"/>
        <c:txPr>
          <a:bodyPr/>
          <a:lstStyle/>
          <a:p>
            <a:pPr>
              <a:defRPr sz="1600" b="1"/>
            </a:pPr>
            <a:endParaRPr lang="en-US"/>
          </a:p>
        </c:txPr>
        <c:crossAx val="105143296"/>
        <c:crosses val="autoZero"/>
        <c:crossBetween val="between"/>
      </c:valAx>
    </c:plotArea>
    <c:legend>
      <c:legendPos val="r"/>
      <c:layout/>
      <c:txPr>
        <a:bodyPr/>
        <a:lstStyle/>
        <a:p>
          <a:pPr>
            <a:defRPr sz="2000" b="1"/>
          </a:pPr>
          <a:endParaRPr lang="en-US"/>
        </a:p>
      </c:txPr>
    </c:legend>
    <c:plotVisOnly val="1"/>
  </c:chart>
  <c:externalData r:id="rId2"/>
</c:chartSpace>
</file>

<file path=ppt/charts/chart4.xml><?xml version="1.0" encoding="utf-8"?>
<c:chartSpace xmlns:c="http://schemas.openxmlformats.org/drawingml/2006/chart" xmlns:a="http://schemas.openxmlformats.org/drawingml/2006/main" xmlns:r="http://schemas.openxmlformats.org/officeDocument/2006/relationships">
  <c:lang val="en-US"/>
  <c:chart>
    <c:title>
      <c:tx>
        <c:rich>
          <a:bodyPr/>
          <a:lstStyle/>
          <a:p>
            <a:pPr marL="0" marR="0" indent="0" algn="ctr" defTabSz="914400" rtl="0" eaLnBrk="1" fontAlgn="auto" latinLnBrk="0" hangingPunct="1">
              <a:lnSpc>
                <a:spcPct val="100000"/>
              </a:lnSpc>
              <a:spcBef>
                <a:spcPts val="0"/>
              </a:spcBef>
              <a:spcAft>
                <a:spcPts val="0"/>
              </a:spcAft>
              <a:buClrTx/>
              <a:buSzTx/>
              <a:buFontTx/>
              <a:buNone/>
              <a:tabLst/>
              <a:defRPr sz="1800" b="1" i="0" u="none" strike="noStrike" kern="1200" baseline="0">
                <a:solidFill>
                  <a:prstClr val="black"/>
                </a:solidFill>
                <a:latin typeface="+mn-lt"/>
                <a:ea typeface="+mn-ea"/>
                <a:cs typeface="+mn-cs"/>
              </a:defRPr>
            </a:pPr>
            <a:endParaRPr lang="en-US" sz="2000" dirty="0">
              <a:latin typeface="Calibri" pitchFamily="34" charset="0"/>
              <a:cs typeface="Calibri" pitchFamily="34" charset="0"/>
            </a:endParaRPr>
          </a:p>
        </c:rich>
      </c:tx>
      <c:layout/>
    </c:title>
    <c:plotArea>
      <c:layout>
        <c:manualLayout>
          <c:layoutTarget val="inner"/>
          <c:xMode val="edge"/>
          <c:yMode val="edge"/>
          <c:x val="7.0600976279834179E-2"/>
          <c:y val="0.17554539138490047"/>
          <c:w val="0.91070743493511919"/>
          <c:h val="0.7630534969893471"/>
        </c:manualLayout>
      </c:layout>
      <c:lineChart>
        <c:grouping val="standard"/>
        <c:ser>
          <c:idx val="0"/>
          <c:order val="0"/>
          <c:tx>
            <c:strRef>
              <c:f>Sheet2!$C$4</c:f>
              <c:strCache>
                <c:ptCount val="1"/>
                <c:pt idx="0">
                  <c:v>Total Enrollment (Millions)</c:v>
                </c:pt>
              </c:strCache>
            </c:strRef>
          </c:tx>
          <c:cat>
            <c:numRef>
              <c:f>Sheet2!$B$5:$B$20</c:f>
              <c:numCache>
                <c:formatCode>General</c:formatCode>
                <c:ptCount val="16"/>
                <c:pt idx="0">
                  <c:v>1995</c:v>
                </c:pt>
                <c:pt idx="1">
                  <c:v>1996</c:v>
                </c:pt>
                <c:pt idx="2">
                  <c:v>1997</c:v>
                </c:pt>
                <c:pt idx="3">
                  <c:v>1998</c:v>
                </c:pt>
                <c:pt idx="4">
                  <c:v>1999</c:v>
                </c:pt>
                <c:pt idx="5">
                  <c:v>2000</c:v>
                </c:pt>
                <c:pt idx="6">
                  <c:v>2001</c:v>
                </c:pt>
                <c:pt idx="7">
                  <c:v>2002</c:v>
                </c:pt>
                <c:pt idx="8">
                  <c:v>2003</c:v>
                </c:pt>
                <c:pt idx="9">
                  <c:v>2004</c:v>
                </c:pt>
                <c:pt idx="10">
                  <c:v>2005</c:v>
                </c:pt>
                <c:pt idx="11">
                  <c:v>2006</c:v>
                </c:pt>
                <c:pt idx="12">
                  <c:v>2007</c:v>
                </c:pt>
                <c:pt idx="13">
                  <c:v>2008</c:v>
                </c:pt>
                <c:pt idx="14">
                  <c:v>2009</c:v>
                </c:pt>
                <c:pt idx="15">
                  <c:v>2010</c:v>
                </c:pt>
              </c:numCache>
            </c:numRef>
          </c:cat>
          <c:val>
            <c:numRef>
              <c:f>Sheet2!$C$5:$C$20</c:f>
              <c:numCache>
                <c:formatCode>General</c:formatCode>
                <c:ptCount val="16"/>
                <c:pt idx="0">
                  <c:v>14.2</c:v>
                </c:pt>
                <c:pt idx="1">
                  <c:v>14.3</c:v>
                </c:pt>
                <c:pt idx="2">
                  <c:v>14.5</c:v>
                </c:pt>
                <c:pt idx="3">
                  <c:v>14.5</c:v>
                </c:pt>
                <c:pt idx="4">
                  <c:v>14.8</c:v>
                </c:pt>
                <c:pt idx="5">
                  <c:v>15.3</c:v>
                </c:pt>
                <c:pt idx="6">
                  <c:v>15.9</c:v>
                </c:pt>
                <c:pt idx="7">
                  <c:v>16.600000000000001</c:v>
                </c:pt>
                <c:pt idx="8">
                  <c:v>16.899999999999999</c:v>
                </c:pt>
                <c:pt idx="9">
                  <c:v>17.3</c:v>
                </c:pt>
                <c:pt idx="10">
                  <c:v>17.5</c:v>
                </c:pt>
                <c:pt idx="11">
                  <c:v>17.8</c:v>
                </c:pt>
                <c:pt idx="12">
                  <c:v>18.3</c:v>
                </c:pt>
                <c:pt idx="13">
                  <c:v>19.100000000000001</c:v>
                </c:pt>
                <c:pt idx="14">
                  <c:v>20.399999999999999</c:v>
                </c:pt>
                <c:pt idx="15">
                  <c:v>21.3</c:v>
                </c:pt>
              </c:numCache>
            </c:numRef>
          </c:val>
        </c:ser>
        <c:marker val="1"/>
        <c:axId val="105157760"/>
        <c:axId val="105159296"/>
      </c:lineChart>
      <c:catAx>
        <c:axId val="105157760"/>
        <c:scaling>
          <c:orientation val="minMax"/>
        </c:scaling>
        <c:axPos val="b"/>
        <c:numFmt formatCode="General" sourceLinked="1"/>
        <c:tickLblPos val="nextTo"/>
        <c:txPr>
          <a:bodyPr/>
          <a:lstStyle/>
          <a:p>
            <a:pPr>
              <a:defRPr b="1">
                <a:latin typeface="Calibri" pitchFamily="34" charset="0"/>
                <a:cs typeface="Calibri" pitchFamily="34" charset="0"/>
              </a:defRPr>
            </a:pPr>
            <a:endParaRPr lang="en-US"/>
          </a:p>
        </c:txPr>
        <c:crossAx val="105159296"/>
        <c:crosses val="autoZero"/>
        <c:auto val="1"/>
        <c:lblAlgn val="ctr"/>
        <c:lblOffset val="100"/>
      </c:catAx>
      <c:valAx>
        <c:axId val="105159296"/>
        <c:scaling>
          <c:orientation val="minMax"/>
        </c:scaling>
        <c:axPos val="l"/>
        <c:majorGridlines/>
        <c:numFmt formatCode="General" sourceLinked="1"/>
        <c:tickLblPos val="nextTo"/>
        <c:txPr>
          <a:bodyPr/>
          <a:lstStyle/>
          <a:p>
            <a:pPr>
              <a:defRPr sz="2000" b="1">
                <a:latin typeface="Calibri" pitchFamily="34" charset="0"/>
                <a:cs typeface="Calibri" pitchFamily="34" charset="0"/>
              </a:defRPr>
            </a:pPr>
            <a:endParaRPr lang="en-US"/>
          </a:p>
        </c:txPr>
        <c:crossAx val="105157760"/>
        <c:crosses val="autoZero"/>
        <c:crossBetween val="between"/>
      </c:valAx>
    </c:plotArea>
    <c:plotVisOnly val="1"/>
  </c:chart>
  <c:externalData r:id="rId1"/>
  <c:userShapes r:id="rId2"/>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n-US"/>
  <c:style val="18"/>
  <c:chart>
    <c:plotArea>
      <c:layout>
        <c:manualLayout>
          <c:layoutTarget val="inner"/>
          <c:xMode val="edge"/>
          <c:yMode val="edge"/>
          <c:x val="6.6767821448283554E-2"/>
          <c:y val="1.6281113009022036E-2"/>
          <c:w val="0.93323216995447456"/>
          <c:h val="0.71244635193131756"/>
        </c:manualLayout>
      </c:layout>
      <c:barChart>
        <c:barDir val="col"/>
        <c:grouping val="clustered"/>
        <c:ser>
          <c:idx val="2"/>
          <c:order val="1"/>
          <c:tx>
            <c:strRef>
              <c:f>Sheet1!$D$1</c:f>
              <c:strCache>
                <c:ptCount val="1"/>
                <c:pt idx="0">
                  <c:v>2005</c:v>
                </c:pt>
              </c:strCache>
            </c:strRef>
          </c:tx>
          <c:spPr>
            <a:solidFill>
              <a:srgbClr val="002060"/>
            </a:solidFill>
          </c:spPr>
          <c:cat>
            <c:strRef>
              <c:f>Sheet1!$A$2:$A$40</c:f>
              <c:strCache>
                <c:ptCount val="28"/>
                <c:pt idx="0">
                  <c:v>Australia</c:v>
                </c:pt>
                <c:pt idx="1">
                  <c:v>Iceland</c:v>
                </c:pt>
                <c:pt idx="2">
                  <c:v>New Zealand</c:v>
                </c:pt>
                <c:pt idx="3">
                  <c:v>Finland</c:v>
                </c:pt>
                <c:pt idx="4">
                  <c:v>Denmark</c:v>
                </c:pt>
                <c:pt idx="5">
                  <c:v>Poland</c:v>
                </c:pt>
                <c:pt idx="6">
                  <c:v>Netherlands</c:v>
                </c:pt>
                <c:pt idx="7">
                  <c:v>Italy</c:v>
                </c:pt>
                <c:pt idx="8">
                  <c:v>Norway</c:v>
                </c:pt>
                <c:pt idx="9">
                  <c:v>UK</c:v>
                </c:pt>
                <c:pt idx="10">
                  <c:v>Ireland</c:v>
                </c:pt>
                <c:pt idx="11">
                  <c:v>Sweden</c:v>
                </c:pt>
                <c:pt idx="12">
                  <c:v>OECD Avg</c:v>
                </c:pt>
                <c:pt idx="13">
                  <c:v>Hungary</c:v>
                </c:pt>
                <c:pt idx="14">
                  <c:v>Japan</c:v>
                </c:pt>
                <c:pt idx="15">
                  <c:v>EU19 Avg</c:v>
                </c:pt>
                <c:pt idx="16">
                  <c:v>Israel</c:v>
                </c:pt>
                <c:pt idx="17">
                  <c:v>United States</c:v>
                </c:pt>
                <c:pt idx="18">
                  <c:v>Spain</c:v>
                </c:pt>
                <c:pt idx="19">
                  <c:v>Portugal</c:v>
                </c:pt>
                <c:pt idx="20">
                  <c:v>Slovak Rep</c:v>
                </c:pt>
                <c:pt idx="21">
                  <c:v>Switzerland</c:v>
                </c:pt>
                <c:pt idx="22">
                  <c:v>Greece</c:v>
                </c:pt>
                <c:pt idx="23">
                  <c:v>Czech Rep</c:v>
                </c:pt>
                <c:pt idx="24">
                  <c:v>Austria</c:v>
                </c:pt>
                <c:pt idx="25">
                  <c:v>Germany</c:v>
                </c:pt>
                <c:pt idx="26">
                  <c:v>Slovenia</c:v>
                </c:pt>
                <c:pt idx="27">
                  <c:v>Turkey</c:v>
                </c:pt>
              </c:strCache>
            </c:strRef>
          </c:cat>
          <c:val>
            <c:numRef>
              <c:f>Sheet1!$D$2:$D$40</c:f>
              <c:numCache>
                <c:formatCode>[=0]0\ \ ;[&lt;0.05]\ \ "n.  ";0\ \ ;@\ \ </c:formatCode>
                <c:ptCount val="28"/>
                <c:pt idx="0" formatCode="General">
                  <c:v>59</c:v>
                </c:pt>
                <c:pt idx="1">
                  <c:v>56.309121925793896</c:v>
                </c:pt>
                <c:pt idx="2" formatCode="General">
                  <c:v>51</c:v>
                </c:pt>
                <c:pt idx="3">
                  <c:v>47.348834320000002</c:v>
                </c:pt>
                <c:pt idx="4">
                  <c:v>45.507493952232139</c:v>
                </c:pt>
                <c:pt idx="5" formatCode="General">
                  <c:v>45</c:v>
                </c:pt>
                <c:pt idx="6" formatCode="General">
                  <c:v>42</c:v>
                </c:pt>
                <c:pt idx="7">
                  <c:v>41</c:v>
                </c:pt>
                <c:pt idx="8" formatCode="General">
                  <c:v>41</c:v>
                </c:pt>
                <c:pt idx="9" formatCode="General">
                  <c:v>39</c:v>
                </c:pt>
                <c:pt idx="10">
                  <c:v>38.176229582037564</c:v>
                </c:pt>
                <c:pt idx="11" formatCode="General">
                  <c:v>38</c:v>
                </c:pt>
                <c:pt idx="12" formatCode="General">
                  <c:v>36</c:v>
                </c:pt>
                <c:pt idx="13">
                  <c:v>36.177087510410537</c:v>
                </c:pt>
                <c:pt idx="14">
                  <c:v>36</c:v>
                </c:pt>
                <c:pt idx="15" formatCode="General">
                  <c:v>35</c:v>
                </c:pt>
                <c:pt idx="16" formatCode="General">
                  <c:v>35</c:v>
                </c:pt>
                <c:pt idx="17" formatCode="General">
                  <c:v>34</c:v>
                </c:pt>
                <c:pt idx="18" formatCode="General">
                  <c:v>33</c:v>
                </c:pt>
                <c:pt idx="19" formatCode="General">
                  <c:v>32</c:v>
                </c:pt>
                <c:pt idx="20" formatCode="General">
                  <c:v>30</c:v>
                </c:pt>
                <c:pt idx="21" formatCode="General">
                  <c:v>27</c:v>
                </c:pt>
                <c:pt idx="22">
                  <c:v>24.926646691065859</c:v>
                </c:pt>
                <c:pt idx="23">
                  <c:v>24.924582918115689</c:v>
                </c:pt>
                <c:pt idx="24" formatCode="General">
                  <c:v>20</c:v>
                </c:pt>
                <c:pt idx="25">
                  <c:v>19.884701832056699</c:v>
                </c:pt>
                <c:pt idx="26" formatCode="General">
                  <c:v>18</c:v>
                </c:pt>
                <c:pt idx="27" formatCode="General">
                  <c:v>11</c:v>
                </c:pt>
              </c:numCache>
            </c:numRef>
          </c:val>
        </c:ser>
        <c:axId val="115248128"/>
        <c:axId val="115553024"/>
      </c:barChart>
      <c:lineChart>
        <c:grouping val="standard"/>
        <c:ser>
          <c:idx val="1"/>
          <c:order val="0"/>
          <c:tx>
            <c:strRef>
              <c:f>Sheet1!$C$1</c:f>
              <c:strCache>
                <c:ptCount val="1"/>
                <c:pt idx="0">
                  <c:v>1995</c:v>
                </c:pt>
              </c:strCache>
            </c:strRef>
          </c:tx>
          <c:spPr>
            <a:ln>
              <a:noFill/>
            </a:ln>
          </c:spPr>
          <c:marker>
            <c:symbol val="circle"/>
            <c:size val="8"/>
            <c:spPr>
              <a:solidFill>
                <a:srgbClr val="FF0000"/>
              </a:solidFill>
              <a:ln>
                <a:solidFill>
                  <a:schemeClr val="accent4">
                    <a:lumMod val="50000"/>
                  </a:schemeClr>
                </a:solidFill>
              </a:ln>
            </c:spPr>
          </c:marker>
          <c:dPt>
            <c:idx val="13"/>
            <c:marker>
              <c:symbol val="none"/>
            </c:marker>
          </c:dPt>
          <c:dPt>
            <c:idx val="16"/>
            <c:marker>
              <c:symbol val="none"/>
            </c:marker>
          </c:dPt>
          <c:dPt>
            <c:idx val="20"/>
            <c:marker>
              <c:symbol val="none"/>
            </c:marker>
          </c:dPt>
          <c:dPt>
            <c:idx val="26"/>
            <c:marker>
              <c:symbol val="none"/>
            </c:marker>
          </c:dPt>
          <c:cat>
            <c:strRef>
              <c:f>Sheet1!$A$2:$A$29</c:f>
              <c:strCache>
                <c:ptCount val="18"/>
                <c:pt idx="0">
                  <c:v>Australia</c:v>
                </c:pt>
                <c:pt idx="1">
                  <c:v>Iceland</c:v>
                </c:pt>
                <c:pt idx="2">
                  <c:v>New Zealand</c:v>
                </c:pt>
                <c:pt idx="3">
                  <c:v>Finland</c:v>
                </c:pt>
                <c:pt idx="4">
                  <c:v>Denmark</c:v>
                </c:pt>
                <c:pt idx="5">
                  <c:v>Poland</c:v>
                </c:pt>
                <c:pt idx="6">
                  <c:v>Netherlands</c:v>
                </c:pt>
                <c:pt idx="7">
                  <c:v>Italy</c:v>
                </c:pt>
                <c:pt idx="8">
                  <c:v>Norway</c:v>
                </c:pt>
                <c:pt idx="9">
                  <c:v>UK</c:v>
                </c:pt>
                <c:pt idx="10">
                  <c:v>Ireland</c:v>
                </c:pt>
                <c:pt idx="11">
                  <c:v>Sweden</c:v>
                </c:pt>
                <c:pt idx="12">
                  <c:v>OECD Avg</c:v>
                </c:pt>
                <c:pt idx="13">
                  <c:v>Hungary</c:v>
                </c:pt>
                <c:pt idx="14">
                  <c:v>Japan</c:v>
                </c:pt>
                <c:pt idx="15">
                  <c:v>EU19 Avg</c:v>
                </c:pt>
                <c:pt idx="16">
                  <c:v>Israel</c:v>
                </c:pt>
                <c:pt idx="17">
                  <c:v>United States</c:v>
                </c:pt>
              </c:strCache>
            </c:strRef>
          </c:cat>
          <c:val>
            <c:numRef>
              <c:f>Sheet1!$C$2:$C$40</c:f>
              <c:numCache>
                <c:formatCode>General</c:formatCode>
                <c:ptCount val="28"/>
                <c:pt idx="2" formatCode="[=0]0\ \ ;[&lt;0.05]\ \ &quot;n.  &quot;;0\ \ ;@\ \ ">
                  <c:v>32.708702990435881</c:v>
                </c:pt>
                <c:pt idx="3" formatCode="[=0]0\ \ ;[&lt;0.05]\ \ &quot;n.  &quot;;0\ \ ;@\ \ ">
                  <c:v>20.261120889364364</c:v>
                </c:pt>
                <c:pt idx="4">
                  <c:v>25</c:v>
                </c:pt>
                <c:pt idx="6" formatCode="[=0]0\ \ ;[&lt;0.05]\ \ &quot;n.  &quot;;0\ \ ;@\ \ ">
                  <c:v>28.523182322574421</c:v>
                </c:pt>
                <c:pt idx="8">
                  <c:v>26</c:v>
                </c:pt>
                <c:pt idx="11" formatCode="[=0]0\ \ ;[&lt;0.05]\ \ &quot;n.  &quot;;0\ \ ;@\ \ ">
                  <c:v>23.983792913190126</c:v>
                </c:pt>
                <c:pt idx="12">
                  <c:v>20</c:v>
                </c:pt>
                <c:pt idx="14" formatCode="[=0]0\ \ ;[&lt;0.05]\ \ &quot;n.  &quot;;0\ \ ;@\ \ ">
                  <c:v>25.439745762711862</c:v>
                </c:pt>
                <c:pt idx="15">
                  <c:v>18</c:v>
                </c:pt>
                <c:pt idx="17" formatCode="[=0]0\ \ ;[&lt;0.05]\ \ &quot;n.  &quot;;0\ \ ;@\ \ ">
                  <c:v>32.652421347713748</c:v>
                </c:pt>
                <c:pt idx="18" formatCode="[=0]0\ \ ;[&lt;0.05]\ \ &quot;n.  &quot;;0\ \ ;@\ \ ">
                  <c:v>23.916016422680077</c:v>
                </c:pt>
                <c:pt idx="19" formatCode="[=0]0\ \ ;[&lt;0.05]\ \ &quot;n.  &quot;;0\ \ ;@\ \ ">
                  <c:v>14.885235481593218</c:v>
                </c:pt>
                <c:pt idx="20" formatCode="[=0]0\ \ ;[&lt;0.05]\ \ &quot;n.  &quot;;0\ \ ;@\ \ ">
                  <c:v>15.006939958168376</c:v>
                </c:pt>
                <c:pt idx="21" formatCode="[=0]0\ \ ;[&lt;0.05]\ \ &quot;n.  &quot;;0\ \ ;@\ \ ">
                  <c:v>9.4542182051169217</c:v>
                </c:pt>
                <c:pt idx="22" formatCode="[=0]0\ \ ;[&lt;0.05]\ \ &quot;n.  &quot;;0\ \ ;@\ \ ">
                  <c:v>13.93197262117106</c:v>
                </c:pt>
                <c:pt idx="23">
                  <c:v>13</c:v>
                </c:pt>
                <c:pt idx="24">
                  <c:v>10</c:v>
                </c:pt>
                <c:pt idx="25" formatCode="[=0]0\ \ ;[&lt;0.05]\ \ &quot;n.  &quot;;0\ \ ;@\ \ ">
                  <c:v>13.918968668709239</c:v>
                </c:pt>
                <c:pt idx="27" formatCode="[=0]0\ \ ;[&lt;0.05]\ \ &quot;n.  &quot;;0\ \ ;@\ \ ">
                  <c:v>5.9584635596121496</c:v>
                </c:pt>
              </c:numCache>
            </c:numRef>
          </c:val>
        </c:ser>
        <c:marker val="1"/>
        <c:axId val="115248128"/>
        <c:axId val="115553024"/>
      </c:lineChart>
      <c:catAx>
        <c:axId val="115248128"/>
        <c:scaling>
          <c:orientation val="minMax"/>
        </c:scaling>
        <c:axPos val="b"/>
        <c:numFmt formatCode="General" sourceLinked="1"/>
        <c:tickLblPos val="nextTo"/>
        <c:spPr>
          <a:ln>
            <a:solidFill>
              <a:schemeClr val="bg1">
                <a:lumMod val="10000"/>
              </a:schemeClr>
            </a:solidFill>
          </a:ln>
        </c:spPr>
        <c:txPr>
          <a:bodyPr rot="-5400000" vert="horz"/>
          <a:lstStyle/>
          <a:p>
            <a:pPr>
              <a:defRPr sz="1000"/>
            </a:pPr>
            <a:endParaRPr lang="en-US"/>
          </a:p>
        </c:txPr>
        <c:crossAx val="115553024"/>
        <c:crosses val="autoZero"/>
        <c:auto val="1"/>
        <c:lblAlgn val="ctr"/>
        <c:lblOffset val="100"/>
        <c:tickLblSkip val="1"/>
        <c:tickMarkSkip val="1"/>
      </c:catAx>
      <c:valAx>
        <c:axId val="115553024"/>
        <c:scaling>
          <c:orientation val="minMax"/>
          <c:max val="70"/>
        </c:scaling>
        <c:axPos val="l"/>
        <c:majorGridlines>
          <c:spPr>
            <a:ln>
              <a:solidFill>
                <a:schemeClr val="bg1">
                  <a:lumMod val="10000"/>
                </a:schemeClr>
              </a:solidFill>
            </a:ln>
          </c:spPr>
        </c:majorGridlines>
        <c:numFmt formatCode="General" sourceLinked="1"/>
        <c:tickLblPos val="nextTo"/>
        <c:spPr>
          <a:ln>
            <a:solidFill>
              <a:schemeClr val="bg1">
                <a:lumMod val="10000"/>
              </a:schemeClr>
            </a:solidFill>
          </a:ln>
        </c:spPr>
        <c:txPr>
          <a:bodyPr rot="0" vert="horz"/>
          <a:lstStyle/>
          <a:p>
            <a:pPr>
              <a:defRPr sz="1000"/>
            </a:pPr>
            <a:endParaRPr lang="en-US"/>
          </a:p>
        </c:txPr>
        <c:crossAx val="115248128"/>
        <c:crosses val="autoZero"/>
        <c:crossBetween val="between"/>
        <c:majorUnit val="10"/>
      </c:valAx>
    </c:plotArea>
    <c:legend>
      <c:legendPos val="r"/>
      <c:layout>
        <c:manualLayout>
          <c:xMode val="edge"/>
          <c:yMode val="edge"/>
          <c:x val="0.26308937558154682"/>
          <c:y val="2.4896214723608392E-2"/>
          <c:w val="0.41859601730215767"/>
          <c:h val="9.0728640966557889E-2"/>
        </c:manualLayout>
      </c:layout>
      <c:txPr>
        <a:bodyPr/>
        <a:lstStyle/>
        <a:p>
          <a:pPr>
            <a:defRPr sz="1200">
              <a:solidFill>
                <a:schemeClr val="bg1">
                  <a:lumMod val="10000"/>
                </a:schemeClr>
              </a:solidFill>
            </a:defRPr>
          </a:pPr>
          <a:endParaRPr lang="en-US"/>
        </a:p>
      </c:txPr>
    </c:legend>
    <c:plotVisOnly val="1"/>
    <c:dispBlanksAs val="gap"/>
  </c:chart>
  <c:txPr>
    <a:bodyPr/>
    <a:lstStyle/>
    <a:p>
      <a:pPr>
        <a:defRPr sz="1200">
          <a:solidFill>
            <a:schemeClr val="bg1">
              <a:lumMod val="10000"/>
            </a:schemeClr>
          </a:solidFill>
          <a:latin typeface="Gill Sans MT" pitchFamily="34" charset="0"/>
        </a:defRPr>
      </a:pPr>
      <a:endParaRPr lang="en-US"/>
    </a:p>
  </c:txPr>
  <c:externalData r:id="rId1"/>
</c:chartSpace>
</file>

<file path=ppt/charts/chart6.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sz="1400" dirty="0"/>
              <a:t>Average scores around age</a:t>
            </a:r>
            <a:r>
              <a:rPr lang="en-US" sz="1400" baseline="0" dirty="0"/>
              <a:t> 1</a:t>
            </a:r>
          </a:p>
          <a:p>
            <a:pPr>
              <a:defRPr/>
            </a:pPr>
            <a:r>
              <a:rPr lang="en-US" sz="1200" baseline="0" dirty="0"/>
              <a:t>(relative to those with grad-school parents)</a:t>
            </a:r>
            <a:endParaRPr lang="en-US" sz="1200" dirty="0"/>
          </a:p>
        </c:rich>
      </c:tx>
      <c:layout/>
    </c:title>
    <c:plotArea>
      <c:layout>
        <c:manualLayout>
          <c:layoutTarget val="inner"/>
          <c:xMode val="edge"/>
          <c:yMode val="edge"/>
          <c:x val="0.11850328083989504"/>
          <c:y val="0.23939820022497191"/>
          <c:w val="0.83149671916010504"/>
          <c:h val="0.41094259050951981"/>
        </c:manualLayout>
      </c:layout>
      <c:barChart>
        <c:barDir val="col"/>
        <c:grouping val="clustered"/>
        <c:ser>
          <c:idx val="0"/>
          <c:order val="0"/>
          <c:tx>
            <c:strRef>
              <c:f>'Table 118'!$AB$114</c:f>
              <c:strCache>
                <c:ptCount val="1"/>
                <c:pt idx="0">
                  <c:v>  Any graduate education</c:v>
                </c:pt>
              </c:strCache>
            </c:strRef>
          </c:tx>
          <c:cat>
            <c:strRef>
              <c:f>'Table 118'!$AC$113:$AE$113</c:f>
              <c:strCache>
                <c:ptCount val="3"/>
                <c:pt idx="0">
                  <c:v>Explores objects</c:v>
                </c:pt>
                <c:pt idx="1">
                  <c:v>Explores  purposefully</c:v>
                </c:pt>
                <c:pt idx="2">
                  <c:v>Jabbers expressively</c:v>
                </c:pt>
              </c:strCache>
            </c:strRef>
          </c:cat>
          <c:val>
            <c:numRef>
              <c:f>'Table 118'!$AC$114:$AE$114</c:f>
              <c:numCache>
                <c:formatCode>General</c:formatCode>
                <c:ptCount val="3"/>
                <c:pt idx="0">
                  <c:v>1</c:v>
                </c:pt>
                <c:pt idx="1">
                  <c:v>1</c:v>
                </c:pt>
                <c:pt idx="2">
                  <c:v>1</c:v>
                </c:pt>
              </c:numCache>
            </c:numRef>
          </c:val>
        </c:ser>
        <c:ser>
          <c:idx val="1"/>
          <c:order val="1"/>
          <c:tx>
            <c:strRef>
              <c:f>'Table 118'!$AB$115</c:f>
              <c:strCache>
                <c:ptCount val="1"/>
                <c:pt idx="0">
                  <c:v>  Bachelor's degree</c:v>
                </c:pt>
              </c:strCache>
            </c:strRef>
          </c:tx>
          <c:cat>
            <c:strRef>
              <c:f>'Table 118'!$AC$113:$AE$113</c:f>
              <c:strCache>
                <c:ptCount val="3"/>
                <c:pt idx="0">
                  <c:v>Explores objects</c:v>
                </c:pt>
                <c:pt idx="1">
                  <c:v>Explores  purposefully</c:v>
                </c:pt>
                <c:pt idx="2">
                  <c:v>Jabbers expressively</c:v>
                </c:pt>
              </c:strCache>
            </c:strRef>
          </c:cat>
          <c:val>
            <c:numRef>
              <c:f>'Table 118'!$AC$115:$AE$115</c:f>
              <c:numCache>
                <c:formatCode>General</c:formatCode>
                <c:ptCount val="3"/>
                <c:pt idx="0">
                  <c:v>1.0003556688152131</c:v>
                </c:pt>
                <c:pt idx="1">
                  <c:v>0.99821323795178651</c:v>
                </c:pt>
                <c:pt idx="2">
                  <c:v>0.99477889094627669</c:v>
                </c:pt>
              </c:numCache>
            </c:numRef>
          </c:val>
        </c:ser>
        <c:ser>
          <c:idx val="2"/>
          <c:order val="2"/>
          <c:tx>
            <c:strRef>
              <c:f>'Table 118'!$AB$116</c:f>
              <c:strCache>
                <c:ptCount val="1"/>
                <c:pt idx="0">
                  <c:v>  Some college/vocational</c:v>
                </c:pt>
              </c:strCache>
            </c:strRef>
          </c:tx>
          <c:cat>
            <c:strRef>
              <c:f>'Table 118'!$AC$113:$AE$113</c:f>
              <c:strCache>
                <c:ptCount val="3"/>
                <c:pt idx="0">
                  <c:v>Explores objects</c:v>
                </c:pt>
                <c:pt idx="1">
                  <c:v>Explores  purposefully</c:v>
                </c:pt>
                <c:pt idx="2">
                  <c:v>Jabbers expressively</c:v>
                </c:pt>
              </c:strCache>
            </c:strRef>
          </c:cat>
          <c:val>
            <c:numRef>
              <c:f>'Table 118'!$AC$116:$AE$116</c:f>
              <c:numCache>
                <c:formatCode>General</c:formatCode>
                <c:ptCount val="3"/>
                <c:pt idx="0">
                  <c:v>0.99938431733587763</c:v>
                </c:pt>
                <c:pt idx="1">
                  <c:v>1.0040830518877621</c:v>
                </c:pt>
                <c:pt idx="2">
                  <c:v>1.0146521005336249</c:v>
                </c:pt>
              </c:numCache>
            </c:numRef>
          </c:val>
        </c:ser>
        <c:ser>
          <c:idx val="3"/>
          <c:order val="3"/>
          <c:tx>
            <c:strRef>
              <c:f>'Table 118'!$AB$117</c:f>
              <c:strCache>
                <c:ptCount val="1"/>
                <c:pt idx="0">
                  <c:v>  High school completion</c:v>
                </c:pt>
              </c:strCache>
            </c:strRef>
          </c:tx>
          <c:cat>
            <c:strRef>
              <c:f>'Table 118'!$AC$113:$AE$113</c:f>
              <c:strCache>
                <c:ptCount val="3"/>
                <c:pt idx="0">
                  <c:v>Explores objects</c:v>
                </c:pt>
                <c:pt idx="1">
                  <c:v>Explores  purposefully</c:v>
                </c:pt>
                <c:pt idx="2">
                  <c:v>Jabbers expressively</c:v>
                </c:pt>
              </c:strCache>
            </c:strRef>
          </c:cat>
          <c:val>
            <c:numRef>
              <c:f>'Table 118'!$AC$117:$AE$117</c:f>
              <c:numCache>
                <c:formatCode>General</c:formatCode>
                <c:ptCount val="3"/>
                <c:pt idx="0">
                  <c:v>0.99642473364475725</c:v>
                </c:pt>
                <c:pt idx="1">
                  <c:v>0.98250080675630158</c:v>
                </c:pt>
                <c:pt idx="2">
                  <c:v>0.96130007475944568</c:v>
                </c:pt>
              </c:numCache>
            </c:numRef>
          </c:val>
        </c:ser>
        <c:ser>
          <c:idx val="4"/>
          <c:order val="4"/>
          <c:tx>
            <c:strRef>
              <c:f>'Table 118'!$AB$118</c:f>
              <c:strCache>
                <c:ptCount val="1"/>
                <c:pt idx="0">
                  <c:v>  Less than high school</c:v>
                </c:pt>
              </c:strCache>
            </c:strRef>
          </c:tx>
          <c:cat>
            <c:strRef>
              <c:f>'Table 118'!$AC$113:$AE$113</c:f>
              <c:strCache>
                <c:ptCount val="3"/>
                <c:pt idx="0">
                  <c:v>Explores objects</c:v>
                </c:pt>
                <c:pt idx="1">
                  <c:v>Explores  purposefully</c:v>
                </c:pt>
                <c:pt idx="2">
                  <c:v>Jabbers expressively</c:v>
                </c:pt>
              </c:strCache>
            </c:strRef>
          </c:cat>
          <c:val>
            <c:numRef>
              <c:f>'Table 118'!$AC$118:$AE$118</c:f>
              <c:numCache>
                <c:formatCode>General</c:formatCode>
                <c:ptCount val="3"/>
                <c:pt idx="0">
                  <c:v>0.99578926797850253</c:v>
                </c:pt>
                <c:pt idx="1">
                  <c:v>0.95232336177546295</c:v>
                </c:pt>
                <c:pt idx="2">
                  <c:v>0.85336397253312446</c:v>
                </c:pt>
              </c:numCache>
            </c:numRef>
          </c:val>
        </c:ser>
        <c:axId val="105177856"/>
        <c:axId val="105179392"/>
      </c:barChart>
      <c:catAx>
        <c:axId val="105177856"/>
        <c:scaling>
          <c:orientation val="minMax"/>
        </c:scaling>
        <c:axPos val="b"/>
        <c:numFmt formatCode="General" sourceLinked="1"/>
        <c:majorTickMark val="none"/>
        <c:tickLblPos val="nextTo"/>
        <c:crossAx val="105179392"/>
        <c:crosses val="autoZero"/>
        <c:auto val="1"/>
        <c:lblAlgn val="ctr"/>
        <c:lblOffset val="100"/>
      </c:catAx>
      <c:valAx>
        <c:axId val="105179392"/>
        <c:scaling>
          <c:orientation val="minMax"/>
          <c:max val="1"/>
          <c:min val="0"/>
        </c:scaling>
        <c:axPos val="l"/>
        <c:majorGridlines/>
        <c:numFmt formatCode="General" sourceLinked="1"/>
        <c:tickLblPos val="nextTo"/>
        <c:crossAx val="105177856"/>
        <c:crosses val="autoZero"/>
        <c:crossBetween val="between"/>
      </c:valAx>
    </c:plotArea>
    <c:plotVisOnly val="1"/>
    <c:dispBlanksAs val="gap"/>
  </c:chart>
  <c:externalData r:id="rId1"/>
</c:chartSpace>
</file>

<file path=ppt/charts/chart7.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a:pPr>
            <a:r>
              <a:rPr lang="en-US" sz="1400" dirty="0"/>
              <a:t>Average scores around age 2</a:t>
            </a:r>
          </a:p>
          <a:p>
            <a:pPr>
              <a:defRPr/>
            </a:pPr>
            <a:r>
              <a:rPr lang="en-US" sz="1200" dirty="0"/>
              <a:t>(</a:t>
            </a:r>
            <a:r>
              <a:rPr lang="en-US" sz="1200" b="1" i="0" u="none" strike="noStrike" baseline="0" dirty="0"/>
              <a:t>relative to those with grad-school parents</a:t>
            </a:r>
            <a:r>
              <a:rPr lang="en-US" sz="1200" dirty="0"/>
              <a:t>)</a:t>
            </a:r>
          </a:p>
        </c:rich>
      </c:tx>
      <c:layout>
        <c:manualLayout>
          <c:xMode val="edge"/>
          <c:yMode val="edge"/>
          <c:x val="0.18404413111151827"/>
          <c:y val="4.6613491495381431E-4"/>
        </c:manualLayout>
      </c:layout>
    </c:title>
    <c:plotArea>
      <c:layout>
        <c:manualLayout>
          <c:layoutTarget val="inner"/>
          <c:xMode val="edge"/>
          <c:yMode val="edge"/>
          <c:x val="0.1358081547946042"/>
          <c:y val="0.18167212053038825"/>
          <c:w val="0.86031587621314876"/>
          <c:h val="0.33841105089136586"/>
        </c:manualLayout>
      </c:layout>
      <c:barChart>
        <c:barDir val="col"/>
        <c:grouping val="clustered"/>
        <c:ser>
          <c:idx val="0"/>
          <c:order val="0"/>
          <c:tx>
            <c:strRef>
              <c:f>'[1]Table 119'!$AB$70</c:f>
              <c:strCache>
                <c:ptCount val="1"/>
                <c:pt idx="0">
                  <c:v>  Any graduate education</c:v>
                </c:pt>
              </c:strCache>
            </c:strRef>
          </c:tx>
          <c:cat>
            <c:strRef>
              <c:f>'[1]Table 119'!$AC$69:$AF$69</c:f>
              <c:strCache>
                <c:ptCount val="4"/>
                <c:pt idx="0">
                  <c:v>Receptive vocabulary</c:v>
                </c:pt>
                <c:pt idx="1">
                  <c:v>Expressive vocabulary</c:v>
                </c:pt>
                <c:pt idx="2">
                  <c:v>Listening comprehension</c:v>
                </c:pt>
                <c:pt idx="3">
                  <c:v>Matching/ discrimination</c:v>
                </c:pt>
              </c:strCache>
            </c:strRef>
          </c:cat>
          <c:val>
            <c:numRef>
              <c:f>'[1]Table 119'!$AC$70:$AF$70</c:f>
              <c:numCache>
                <c:formatCode>General</c:formatCode>
                <c:ptCount val="4"/>
                <c:pt idx="0">
                  <c:v>1</c:v>
                </c:pt>
                <c:pt idx="1">
                  <c:v>1</c:v>
                </c:pt>
                <c:pt idx="2">
                  <c:v>1</c:v>
                </c:pt>
                <c:pt idx="3">
                  <c:v>1</c:v>
                </c:pt>
              </c:numCache>
            </c:numRef>
          </c:val>
        </c:ser>
        <c:ser>
          <c:idx val="1"/>
          <c:order val="1"/>
          <c:tx>
            <c:strRef>
              <c:f>'[1]Table 119'!$AB$71</c:f>
              <c:strCache>
                <c:ptCount val="1"/>
                <c:pt idx="0">
                  <c:v>  Bachelor's degree</c:v>
                </c:pt>
              </c:strCache>
            </c:strRef>
          </c:tx>
          <c:cat>
            <c:strRef>
              <c:f>'[1]Table 119'!$AC$69:$AF$69</c:f>
              <c:strCache>
                <c:ptCount val="4"/>
                <c:pt idx="0">
                  <c:v>Receptive vocabulary</c:v>
                </c:pt>
                <c:pt idx="1">
                  <c:v>Expressive vocabulary</c:v>
                </c:pt>
                <c:pt idx="2">
                  <c:v>Listening comprehension</c:v>
                </c:pt>
                <c:pt idx="3">
                  <c:v>Matching/ discrimination</c:v>
                </c:pt>
              </c:strCache>
            </c:strRef>
          </c:cat>
          <c:val>
            <c:numRef>
              <c:f>'[1]Table 119'!$AC$71:$AF$71</c:f>
              <c:numCache>
                <c:formatCode>General</c:formatCode>
                <c:ptCount val="4"/>
                <c:pt idx="0">
                  <c:v>0.98016055690062209</c:v>
                </c:pt>
                <c:pt idx="1">
                  <c:v>0.95090353568748764</c:v>
                </c:pt>
                <c:pt idx="2">
                  <c:v>0.91648706922064638</c:v>
                </c:pt>
                <c:pt idx="3">
                  <c:v>0.90342473627324915</c:v>
                </c:pt>
              </c:numCache>
            </c:numRef>
          </c:val>
        </c:ser>
        <c:ser>
          <c:idx val="2"/>
          <c:order val="2"/>
          <c:tx>
            <c:strRef>
              <c:f>'[1]Table 119'!$AB$72</c:f>
              <c:strCache>
                <c:ptCount val="1"/>
                <c:pt idx="0">
                  <c:v>  Some college/vocational</c:v>
                </c:pt>
              </c:strCache>
            </c:strRef>
          </c:tx>
          <c:cat>
            <c:strRef>
              <c:f>'[1]Table 119'!$AC$69:$AF$69</c:f>
              <c:strCache>
                <c:ptCount val="4"/>
                <c:pt idx="0">
                  <c:v>Receptive vocabulary</c:v>
                </c:pt>
                <c:pt idx="1">
                  <c:v>Expressive vocabulary</c:v>
                </c:pt>
                <c:pt idx="2">
                  <c:v>Listening comprehension</c:v>
                </c:pt>
                <c:pt idx="3">
                  <c:v>Matching/ discrimination</c:v>
                </c:pt>
              </c:strCache>
            </c:strRef>
          </c:cat>
          <c:val>
            <c:numRef>
              <c:f>'[1]Table 119'!$AC$72:$AF$72</c:f>
              <c:numCache>
                <c:formatCode>General</c:formatCode>
                <c:ptCount val="4"/>
                <c:pt idx="0">
                  <c:v>0.93371908854435204</c:v>
                </c:pt>
                <c:pt idx="1">
                  <c:v>0.85621501704599257</c:v>
                </c:pt>
                <c:pt idx="2">
                  <c:v>0.78852769324818028</c:v>
                </c:pt>
                <c:pt idx="3">
                  <c:v>0.7682974850733798</c:v>
                </c:pt>
              </c:numCache>
            </c:numRef>
          </c:val>
        </c:ser>
        <c:ser>
          <c:idx val="3"/>
          <c:order val="3"/>
          <c:tx>
            <c:strRef>
              <c:f>'[1]Table 119'!$AB$73</c:f>
              <c:strCache>
                <c:ptCount val="1"/>
                <c:pt idx="0">
                  <c:v>  High school completion</c:v>
                </c:pt>
              </c:strCache>
            </c:strRef>
          </c:tx>
          <c:cat>
            <c:strRef>
              <c:f>'[1]Table 119'!$AC$69:$AF$69</c:f>
              <c:strCache>
                <c:ptCount val="4"/>
                <c:pt idx="0">
                  <c:v>Receptive vocabulary</c:v>
                </c:pt>
                <c:pt idx="1">
                  <c:v>Expressive vocabulary</c:v>
                </c:pt>
                <c:pt idx="2">
                  <c:v>Listening comprehension</c:v>
                </c:pt>
                <c:pt idx="3">
                  <c:v>Matching/ discrimination</c:v>
                </c:pt>
              </c:strCache>
            </c:strRef>
          </c:cat>
          <c:val>
            <c:numRef>
              <c:f>'[1]Table 119'!$AC$73:$AF$73</c:f>
              <c:numCache>
                <c:formatCode>General</c:formatCode>
                <c:ptCount val="4"/>
                <c:pt idx="0">
                  <c:v>0.90590920174145151</c:v>
                </c:pt>
                <c:pt idx="1">
                  <c:v>0.78473114756602569</c:v>
                </c:pt>
                <c:pt idx="2">
                  <c:v>0.68509725683295009</c:v>
                </c:pt>
                <c:pt idx="3">
                  <c:v>0.65651648140287466</c:v>
                </c:pt>
              </c:numCache>
            </c:numRef>
          </c:val>
        </c:ser>
        <c:ser>
          <c:idx val="4"/>
          <c:order val="4"/>
          <c:tx>
            <c:strRef>
              <c:f>'[1]Table 119'!$AB$74</c:f>
              <c:strCache>
                <c:ptCount val="1"/>
                <c:pt idx="0">
                  <c:v>  Less than high school</c:v>
                </c:pt>
              </c:strCache>
            </c:strRef>
          </c:tx>
          <c:cat>
            <c:strRef>
              <c:f>'[1]Table 119'!$AC$69:$AF$69</c:f>
              <c:strCache>
                <c:ptCount val="4"/>
                <c:pt idx="0">
                  <c:v>Receptive vocabulary</c:v>
                </c:pt>
                <c:pt idx="1">
                  <c:v>Expressive vocabulary</c:v>
                </c:pt>
                <c:pt idx="2">
                  <c:v>Listening comprehension</c:v>
                </c:pt>
                <c:pt idx="3">
                  <c:v>Matching/ discrimination</c:v>
                </c:pt>
              </c:strCache>
            </c:strRef>
          </c:cat>
          <c:val>
            <c:numRef>
              <c:f>'[1]Table 119'!$AC$74:$AF$74</c:f>
              <c:numCache>
                <c:formatCode>General</c:formatCode>
                <c:ptCount val="4"/>
                <c:pt idx="0">
                  <c:v>0.8473905228140356</c:v>
                </c:pt>
                <c:pt idx="1">
                  <c:v>0.67601709704879887</c:v>
                </c:pt>
                <c:pt idx="2">
                  <c:v>0.54776172113593657</c:v>
                </c:pt>
                <c:pt idx="3">
                  <c:v>0.5206517600098457</c:v>
                </c:pt>
              </c:numCache>
            </c:numRef>
          </c:val>
        </c:ser>
        <c:axId val="106162048"/>
        <c:axId val="106163584"/>
      </c:barChart>
      <c:catAx>
        <c:axId val="106162048"/>
        <c:scaling>
          <c:orientation val="minMax"/>
        </c:scaling>
        <c:axPos val="b"/>
        <c:numFmt formatCode="General" sourceLinked="1"/>
        <c:majorTickMark val="none"/>
        <c:tickLblPos val="nextTo"/>
        <c:crossAx val="106163584"/>
        <c:crosses val="autoZero"/>
        <c:auto val="1"/>
        <c:lblAlgn val="ctr"/>
        <c:lblOffset val="100"/>
      </c:catAx>
      <c:valAx>
        <c:axId val="106163584"/>
        <c:scaling>
          <c:orientation val="minMax"/>
          <c:max val="1"/>
        </c:scaling>
        <c:axPos val="l"/>
        <c:majorGridlines/>
        <c:numFmt formatCode="General" sourceLinked="1"/>
        <c:tickLblPos val="nextTo"/>
        <c:crossAx val="106162048"/>
        <c:crosses val="autoZero"/>
        <c:crossBetween val="between"/>
      </c:valAx>
    </c:plotArea>
    <c:legend>
      <c:legendPos val="b"/>
      <c:layout>
        <c:manualLayout>
          <c:xMode val="edge"/>
          <c:yMode val="edge"/>
          <c:x val="2.7925288408716369E-3"/>
          <c:y val="0.72781657974571357"/>
          <c:w val="0.99441494231825656"/>
          <c:h val="0.27218342025428638"/>
        </c:manualLayout>
      </c:layout>
      <c:txPr>
        <a:bodyPr/>
        <a:lstStyle/>
        <a:p>
          <a:pPr>
            <a:defRPr sz="1600" b="1"/>
          </a:pPr>
          <a:endParaRPr lang="en-US"/>
        </a:p>
      </c:txPr>
    </c:legend>
    <c:plotVisOnly val="1"/>
    <c:dispBlanksAs val="gap"/>
  </c:chart>
  <c:externalData r:id="rId1"/>
</c:chartSpace>
</file>

<file path=ppt/charts/chart8.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a:pPr>
            <a:r>
              <a:rPr lang="en-US" sz="1400" dirty="0"/>
              <a:t>Average scores around </a:t>
            </a:r>
            <a:r>
              <a:rPr lang="en-US" sz="1400" dirty="0" smtClean="0"/>
              <a:t>age 4</a:t>
            </a:r>
            <a:endParaRPr lang="en-US" sz="1400" dirty="0"/>
          </a:p>
          <a:p>
            <a:pPr>
              <a:defRPr/>
            </a:pPr>
            <a:r>
              <a:rPr lang="en-US" sz="1200" dirty="0"/>
              <a:t>(relative to those with grad-school parents)</a:t>
            </a:r>
          </a:p>
        </c:rich>
      </c:tx>
      <c:layout>
        <c:manualLayout>
          <c:xMode val="edge"/>
          <c:yMode val="edge"/>
          <c:x val="0.12725"/>
          <c:y val="0"/>
        </c:manualLayout>
      </c:layout>
    </c:title>
    <c:plotArea>
      <c:layout>
        <c:manualLayout>
          <c:layoutTarget val="inner"/>
          <c:xMode val="edge"/>
          <c:yMode val="edge"/>
          <c:x val="9.7669947506561675E-2"/>
          <c:y val="0.18251627637454421"/>
          <c:w val="0.89816338582677069"/>
          <c:h val="0.33685022326754693"/>
        </c:manualLayout>
      </c:layout>
      <c:barChart>
        <c:barDir val="col"/>
        <c:grouping val="clustered"/>
        <c:ser>
          <c:idx val="0"/>
          <c:order val="0"/>
          <c:tx>
            <c:strRef>
              <c:f>'[1]Table 120'!$X$107</c:f>
              <c:strCache>
                <c:ptCount val="1"/>
                <c:pt idx="0">
                  <c:v>  Any graduate education</c:v>
                </c:pt>
              </c:strCache>
            </c:strRef>
          </c:tx>
          <c:cat>
            <c:strRef>
              <c:f>'[1]Table 120'!$Y$106:$AB$106</c:f>
              <c:strCache>
                <c:ptCount val="4"/>
                <c:pt idx="0">
                  <c:v>Average early reading scale score</c:v>
                </c:pt>
                <c:pt idx="1">
                  <c:v>Expessive vocabulary (telling stories score)</c:v>
                </c:pt>
                <c:pt idx="2">
                  <c:v>Average math scale score</c:v>
                </c:pt>
                <c:pt idx="3">
                  <c:v>Color knowledge</c:v>
                </c:pt>
              </c:strCache>
            </c:strRef>
          </c:cat>
          <c:val>
            <c:numRef>
              <c:f>'[1]Table 120'!$Y$107:$AB$107</c:f>
              <c:numCache>
                <c:formatCode>General</c:formatCode>
                <c:ptCount val="4"/>
                <c:pt idx="0">
                  <c:v>1</c:v>
                </c:pt>
                <c:pt idx="1">
                  <c:v>1</c:v>
                </c:pt>
                <c:pt idx="2">
                  <c:v>1</c:v>
                </c:pt>
                <c:pt idx="3">
                  <c:v>1</c:v>
                </c:pt>
              </c:numCache>
            </c:numRef>
          </c:val>
        </c:ser>
        <c:ser>
          <c:idx val="1"/>
          <c:order val="1"/>
          <c:tx>
            <c:strRef>
              <c:f>'[1]Table 120'!$X$108</c:f>
              <c:strCache>
                <c:ptCount val="1"/>
                <c:pt idx="0">
                  <c:v>  Bachelor's degree</c:v>
                </c:pt>
              </c:strCache>
            </c:strRef>
          </c:tx>
          <c:cat>
            <c:strRef>
              <c:f>'[1]Table 120'!$Y$106:$AB$106</c:f>
              <c:strCache>
                <c:ptCount val="4"/>
                <c:pt idx="0">
                  <c:v>Average early reading scale score</c:v>
                </c:pt>
                <c:pt idx="1">
                  <c:v>Expessive vocabulary (telling stories score)</c:v>
                </c:pt>
                <c:pt idx="2">
                  <c:v>Average math scale score</c:v>
                </c:pt>
                <c:pt idx="3">
                  <c:v>Color knowledge</c:v>
                </c:pt>
              </c:strCache>
            </c:strRef>
          </c:cat>
          <c:val>
            <c:numRef>
              <c:f>'[1]Table 120'!$Y$108:$AB$108</c:f>
              <c:numCache>
                <c:formatCode>General</c:formatCode>
                <c:ptCount val="4"/>
                <c:pt idx="0">
                  <c:v>0.87388046354753834</c:v>
                </c:pt>
                <c:pt idx="1">
                  <c:v>0.99870783460282964</c:v>
                </c:pt>
                <c:pt idx="2">
                  <c:v>0.91613249079779258</c:v>
                </c:pt>
                <c:pt idx="3">
                  <c:v>0.93326903717517373</c:v>
                </c:pt>
              </c:numCache>
            </c:numRef>
          </c:val>
        </c:ser>
        <c:ser>
          <c:idx val="2"/>
          <c:order val="2"/>
          <c:tx>
            <c:strRef>
              <c:f>'[1]Table 120'!$X$109</c:f>
              <c:strCache>
                <c:ptCount val="1"/>
                <c:pt idx="0">
                  <c:v>  Some college/vocational</c:v>
                </c:pt>
              </c:strCache>
            </c:strRef>
          </c:tx>
          <c:cat>
            <c:strRef>
              <c:f>'[1]Table 120'!$Y$106:$AB$106</c:f>
              <c:strCache>
                <c:ptCount val="4"/>
                <c:pt idx="0">
                  <c:v>Average early reading scale score</c:v>
                </c:pt>
                <c:pt idx="1">
                  <c:v>Expessive vocabulary (telling stories score)</c:v>
                </c:pt>
                <c:pt idx="2">
                  <c:v>Average math scale score</c:v>
                </c:pt>
                <c:pt idx="3">
                  <c:v>Color knowledge</c:v>
                </c:pt>
              </c:strCache>
            </c:strRef>
          </c:cat>
          <c:val>
            <c:numRef>
              <c:f>'[1]Table 120'!$Y$109:$AB$109</c:f>
              <c:numCache>
                <c:formatCode>General</c:formatCode>
                <c:ptCount val="4"/>
                <c:pt idx="0">
                  <c:v>0.73630109045914971</c:v>
                </c:pt>
                <c:pt idx="1">
                  <c:v>0.90580350806642351</c:v>
                </c:pt>
                <c:pt idx="2">
                  <c:v>0.79695409682975371</c:v>
                </c:pt>
                <c:pt idx="3">
                  <c:v>0.78201605444864231</c:v>
                </c:pt>
              </c:numCache>
            </c:numRef>
          </c:val>
        </c:ser>
        <c:ser>
          <c:idx val="3"/>
          <c:order val="3"/>
          <c:tx>
            <c:strRef>
              <c:f>'[1]Table 120'!$X$110</c:f>
              <c:strCache>
                <c:ptCount val="1"/>
                <c:pt idx="0">
                  <c:v>  High school completion</c:v>
                </c:pt>
              </c:strCache>
            </c:strRef>
          </c:tx>
          <c:cat>
            <c:strRef>
              <c:f>'[1]Table 120'!$Y$106:$AB$106</c:f>
              <c:strCache>
                <c:ptCount val="4"/>
                <c:pt idx="0">
                  <c:v>Average early reading scale score</c:v>
                </c:pt>
                <c:pt idx="1">
                  <c:v>Expessive vocabulary (telling stories score)</c:v>
                </c:pt>
                <c:pt idx="2">
                  <c:v>Average math scale score</c:v>
                </c:pt>
                <c:pt idx="3">
                  <c:v>Color knowledge</c:v>
                </c:pt>
              </c:strCache>
            </c:strRef>
          </c:cat>
          <c:val>
            <c:numRef>
              <c:f>'[1]Table 120'!$Y$110:$AB$110</c:f>
              <c:numCache>
                <c:formatCode>General</c:formatCode>
                <c:ptCount val="4"/>
                <c:pt idx="0">
                  <c:v>0.65347712345418496</c:v>
                </c:pt>
                <c:pt idx="1">
                  <c:v>0.84216657993092559</c:v>
                </c:pt>
                <c:pt idx="2">
                  <c:v>0.71599482862826658</c:v>
                </c:pt>
                <c:pt idx="3">
                  <c:v>0.64144454591503741</c:v>
                </c:pt>
              </c:numCache>
            </c:numRef>
          </c:val>
        </c:ser>
        <c:ser>
          <c:idx val="4"/>
          <c:order val="4"/>
          <c:tx>
            <c:strRef>
              <c:f>'[1]Table 120'!$X$111</c:f>
              <c:strCache>
                <c:ptCount val="1"/>
                <c:pt idx="0">
                  <c:v>  Less than high school</c:v>
                </c:pt>
              </c:strCache>
            </c:strRef>
          </c:tx>
          <c:cat>
            <c:strRef>
              <c:f>'[1]Table 120'!$Y$106:$AB$106</c:f>
              <c:strCache>
                <c:ptCount val="4"/>
                <c:pt idx="0">
                  <c:v>Average early reading scale score</c:v>
                </c:pt>
                <c:pt idx="1">
                  <c:v>Expessive vocabulary (telling stories score)</c:v>
                </c:pt>
                <c:pt idx="2">
                  <c:v>Average math scale score</c:v>
                </c:pt>
                <c:pt idx="3">
                  <c:v>Color knowledge</c:v>
                </c:pt>
              </c:strCache>
            </c:strRef>
          </c:cat>
          <c:val>
            <c:numRef>
              <c:f>'[1]Table 120'!$Y$111:$AB$111</c:f>
              <c:numCache>
                <c:formatCode>General</c:formatCode>
                <c:ptCount val="4"/>
                <c:pt idx="0">
                  <c:v>0.56593333013780867</c:v>
                </c:pt>
                <c:pt idx="1">
                  <c:v>0.69033751537588162</c:v>
                </c:pt>
                <c:pt idx="2">
                  <c:v>0.65030653779367664</c:v>
                </c:pt>
                <c:pt idx="3">
                  <c:v>0.46031302914091332</c:v>
                </c:pt>
              </c:numCache>
            </c:numRef>
          </c:val>
        </c:ser>
        <c:axId val="112211072"/>
        <c:axId val="112212608"/>
      </c:barChart>
      <c:catAx>
        <c:axId val="112211072"/>
        <c:scaling>
          <c:orientation val="minMax"/>
        </c:scaling>
        <c:axPos val="b"/>
        <c:numFmt formatCode="General" sourceLinked="1"/>
        <c:majorTickMark val="none"/>
        <c:tickLblPos val="nextTo"/>
        <c:crossAx val="112212608"/>
        <c:crosses val="autoZero"/>
        <c:auto val="1"/>
        <c:lblAlgn val="ctr"/>
        <c:lblOffset val="100"/>
      </c:catAx>
      <c:valAx>
        <c:axId val="112212608"/>
        <c:scaling>
          <c:orientation val="minMax"/>
          <c:max val="1"/>
        </c:scaling>
        <c:axPos val="l"/>
        <c:majorGridlines/>
        <c:numFmt formatCode="General" sourceLinked="1"/>
        <c:tickLblPos val="nextTo"/>
        <c:crossAx val="112211072"/>
        <c:crosses val="autoZero"/>
        <c:crossBetween val="between"/>
      </c:valAx>
    </c:plotArea>
    <c:plotVisOnly val="1"/>
    <c:dispBlanksAs val="gap"/>
  </c:chart>
  <c:externalData r:id="rId1"/>
</c:chartSpace>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drawing1.xml><?xml version="1.0" encoding="utf-8"?>
<c:userShapes xmlns:c="http://schemas.openxmlformats.org/drawingml/2006/chart">
  <cdr:relSizeAnchor xmlns:cdr="http://schemas.openxmlformats.org/drawingml/2006/chartDrawing">
    <cdr:from>
      <cdr:x>0.60748</cdr:x>
      <cdr:y>0.36765</cdr:y>
    </cdr:from>
    <cdr:to>
      <cdr:x>0.96262</cdr:x>
      <cdr:y>0.41176</cdr:y>
    </cdr:to>
    <cdr:sp macro="" textlink="">
      <cdr:nvSpPr>
        <cdr:cNvPr id="3" name="Straight Connector 2"/>
        <cdr:cNvSpPr/>
      </cdr:nvSpPr>
      <cdr:spPr>
        <a:xfrm xmlns:a="http://schemas.openxmlformats.org/drawingml/2006/main" flipV="1">
          <a:off x="4953000" y="1905000"/>
          <a:ext cx="2895600" cy="228600"/>
        </a:xfrm>
        <a:prstGeom xmlns:a="http://schemas.openxmlformats.org/drawingml/2006/main" prst="line">
          <a:avLst/>
        </a:prstGeom>
        <a:ln xmlns:a="http://schemas.openxmlformats.org/drawingml/2006/main">
          <a:solidFill>
            <a:srgbClr val="FF0000"/>
          </a:solidFill>
          <a:prstDash val="lg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dr:relSizeAnchor xmlns:cdr="http://schemas.openxmlformats.org/drawingml/2006/chartDrawing">
    <cdr:from>
      <cdr:x>0.1028</cdr:x>
      <cdr:y>0.05882</cdr:y>
    </cdr:from>
    <cdr:to>
      <cdr:x>0.35514</cdr:x>
      <cdr:y>0.17647</cdr:y>
    </cdr:to>
    <cdr:sp macro="" textlink="">
      <cdr:nvSpPr>
        <cdr:cNvPr id="5" name="TextBox 4"/>
        <cdr:cNvSpPr txBox="1"/>
      </cdr:nvSpPr>
      <cdr:spPr>
        <a:xfrm xmlns:a="http://schemas.openxmlformats.org/drawingml/2006/main">
          <a:off x="838200" y="304800"/>
          <a:ext cx="2057400" cy="6096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sz="1100" dirty="0"/>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53" tIns="48327" rIns="96653" bIns="48327" rtlCol="0"/>
          <a:lstStyle>
            <a:lvl1pPr algn="l">
              <a:defRPr sz="12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53" tIns="48327" rIns="96653" bIns="48327" rtlCol="0"/>
          <a:lstStyle>
            <a:lvl1pPr algn="r">
              <a:defRPr sz="1200"/>
            </a:lvl1pPr>
          </a:lstStyle>
          <a:p>
            <a:fld id="{9C1BC98E-1D32-4BA3-8AC2-78D8A368B5B5}" type="datetimeFigureOut">
              <a:rPr lang="en-US" smtClean="0"/>
              <a:pPr/>
              <a:t>10/29/2012</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53" tIns="48327" rIns="96653" bIns="48327" rtlCol="0" anchor="b"/>
          <a:lstStyle>
            <a:lvl1pPr algn="l">
              <a:defRPr sz="12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53" tIns="48327" rIns="96653" bIns="48327" rtlCol="0" anchor="b"/>
          <a:lstStyle>
            <a:lvl1pPr algn="r">
              <a:defRPr sz="1200"/>
            </a:lvl1pPr>
          </a:lstStyle>
          <a:p>
            <a:fld id="{E9AA0C83-F223-423D-859D-4AB72E055606}"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53" tIns="48327" rIns="96653" bIns="48327" rtlCol="0"/>
          <a:lstStyle>
            <a:lvl1pPr algn="l">
              <a:defRPr sz="12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53" tIns="48327" rIns="96653" bIns="48327" rtlCol="0"/>
          <a:lstStyle>
            <a:lvl1pPr algn="r">
              <a:defRPr sz="1200"/>
            </a:lvl1pPr>
          </a:lstStyle>
          <a:p>
            <a:fld id="{FAB71889-9BAC-48B4-B7DB-E493B1B9E8C8}" type="datetimeFigureOut">
              <a:rPr lang="en-US" smtClean="0"/>
              <a:pPr/>
              <a:t>10/29/2012</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6653" tIns="48327" rIns="96653" bIns="48327"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53" tIns="48327" rIns="96653" bIns="48327"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53" tIns="48327" rIns="96653" bIns="48327" rtlCol="0" anchor="b"/>
          <a:lstStyle>
            <a:lvl1pPr algn="l">
              <a:defRPr sz="12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53" tIns="48327" rIns="96653" bIns="48327" rtlCol="0" anchor="b"/>
          <a:lstStyle>
            <a:lvl1pPr algn="r">
              <a:defRPr sz="1200"/>
            </a:lvl1pPr>
          </a:lstStyle>
          <a:p>
            <a:fld id="{D44A2FDD-54F6-4E60-83DF-CD8BDA36780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9F13997A-7ECC-4133-B3AE-ED3ED220F8C4}" type="slidenum">
              <a:rPr lang="en-US">
                <a:solidFill>
                  <a:prstClr val="black"/>
                </a:solidFill>
              </a:rPr>
              <a:pPr/>
              <a:t>6</a:t>
            </a:fld>
            <a:endParaRPr lang="en-US">
              <a:solidFill>
                <a:prstClr val="black"/>
              </a:solidFill>
            </a:endParaRPr>
          </a:p>
        </p:txBody>
      </p:sp>
      <p:sp>
        <p:nvSpPr>
          <p:cNvPr id="7170" name="Slide Image Placeholder 1"/>
          <p:cNvSpPr>
            <a:spLocks noGrp="1" noRot="1" noChangeAspect="1" noTextEdit="1"/>
          </p:cNvSpPr>
          <p:nvPr>
            <p:ph type="sldImg"/>
          </p:nvPr>
        </p:nvSpPr>
        <p:spPr>
          <a:ln/>
        </p:spPr>
      </p:sp>
      <p:sp>
        <p:nvSpPr>
          <p:cNvPr id="7171" name="Notes Placeholder 2"/>
          <p:cNvSpPr>
            <a:spLocks noGrp="1"/>
          </p:cNvSpPr>
          <p:nvPr>
            <p:ph type="body" idx="1"/>
          </p:nvPr>
        </p:nvSpPr>
        <p:spPr/>
        <p:txBody>
          <a:bodyPr/>
          <a:lstStyle/>
          <a:p>
            <a:endParaRPr lang="en-US"/>
          </a:p>
        </p:txBody>
      </p:sp>
      <p:sp>
        <p:nvSpPr>
          <p:cNvPr id="7172" name="Slide Number Placeholder 3"/>
          <p:cNvSpPr txBox="1">
            <a:spLocks noGrp="1"/>
          </p:cNvSpPr>
          <p:nvPr/>
        </p:nvSpPr>
        <p:spPr bwMode="auto">
          <a:xfrm>
            <a:off x="4143587" y="9119474"/>
            <a:ext cx="3169920" cy="480060"/>
          </a:xfrm>
          <a:prstGeom prst="rect">
            <a:avLst/>
          </a:prstGeom>
          <a:noFill/>
          <a:ln w="9525">
            <a:noFill/>
            <a:miter lim="800000"/>
            <a:headEnd/>
            <a:tailEnd/>
          </a:ln>
        </p:spPr>
        <p:txBody>
          <a:bodyPr lIns="96653" tIns="48327" rIns="96653" bIns="48327" anchor="b"/>
          <a:lstStyle/>
          <a:p>
            <a:pPr algn="r"/>
            <a:fld id="{1A795E9D-CC71-4CF8-85E7-19D61CE56C4F}" type="slidenum">
              <a:rPr lang="en-US" sz="1200">
                <a:solidFill>
                  <a:prstClr val="black"/>
                </a:solidFill>
              </a:rPr>
              <a:pPr algn="r"/>
              <a:t>6</a:t>
            </a:fld>
            <a:endParaRPr lang="en-US" sz="1200" dirty="0">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AD22BAF2-A29F-4997-91D6-94BD35F89D70}" type="slidenum">
              <a:rPr lang="en-US"/>
              <a:pPr/>
              <a:t>10</a:t>
            </a:fld>
            <a:endParaRPr lang="en-US"/>
          </a:p>
        </p:txBody>
      </p:sp>
      <p:sp>
        <p:nvSpPr>
          <p:cNvPr id="59394" name="Slide Image Placeholder 1"/>
          <p:cNvSpPr>
            <a:spLocks noGrp="1" noRot="1" noChangeAspect="1" noTextEdit="1"/>
          </p:cNvSpPr>
          <p:nvPr>
            <p:ph type="sldImg"/>
          </p:nvPr>
        </p:nvSpPr>
        <p:spPr>
          <a:xfrm>
            <a:off x="1257300" y="719138"/>
            <a:ext cx="4800600" cy="3600450"/>
          </a:xfrm>
          <a:ln/>
        </p:spPr>
      </p:sp>
      <p:sp>
        <p:nvSpPr>
          <p:cNvPr id="59395" name="Notes Placeholder 2"/>
          <p:cNvSpPr>
            <a:spLocks noGrp="1"/>
          </p:cNvSpPr>
          <p:nvPr>
            <p:ph type="body" idx="1"/>
          </p:nvPr>
        </p:nvSpPr>
        <p:spPr>
          <a:xfrm>
            <a:off x="731520" y="4560570"/>
            <a:ext cx="5852160" cy="4322207"/>
          </a:xfrm>
        </p:spPr>
        <p:txBody>
          <a:bodyPr lIns="94715" tIns="47357" rIns="94715" bIns="47357"/>
          <a:lstStyle/>
          <a:p>
            <a:endParaRPr lang="en-US"/>
          </a:p>
        </p:txBody>
      </p:sp>
      <p:sp>
        <p:nvSpPr>
          <p:cNvPr id="59396" name="Slide Number Placeholder 3"/>
          <p:cNvSpPr txBox="1">
            <a:spLocks noGrp="1"/>
          </p:cNvSpPr>
          <p:nvPr/>
        </p:nvSpPr>
        <p:spPr bwMode="auto">
          <a:xfrm>
            <a:off x="4143587" y="9117806"/>
            <a:ext cx="3169920" cy="481727"/>
          </a:xfrm>
          <a:prstGeom prst="rect">
            <a:avLst/>
          </a:prstGeom>
          <a:noFill/>
          <a:ln w="9525">
            <a:noFill/>
            <a:miter lim="800000"/>
            <a:headEnd/>
            <a:tailEnd/>
          </a:ln>
        </p:spPr>
        <p:txBody>
          <a:bodyPr lIns="94715" tIns="47357" rIns="94715" bIns="47357" anchor="b"/>
          <a:lstStyle/>
          <a:p>
            <a:pPr algn="r" defTabSz="944797"/>
            <a:fld id="{14757A73-7D3E-4DAB-8038-7F5D0DE691CE}" type="slidenum">
              <a:rPr lang="en-US" sz="1200"/>
              <a:pPr algn="r" defTabSz="944797"/>
              <a:t>10</a:t>
            </a:fld>
            <a:endParaRPr lang="en-US" sz="12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47A8E277-AA91-48F8-BD55-36521BBA867C}" type="slidenum">
              <a:rPr lang="en-US"/>
              <a:pPr/>
              <a:t>11</a:t>
            </a:fld>
            <a:endParaRPr lang="en-US"/>
          </a:p>
        </p:txBody>
      </p:sp>
      <p:sp>
        <p:nvSpPr>
          <p:cNvPr id="57346" name="Slide Image Placeholder 1"/>
          <p:cNvSpPr>
            <a:spLocks noGrp="1" noRot="1" noChangeAspect="1" noTextEdit="1"/>
          </p:cNvSpPr>
          <p:nvPr>
            <p:ph type="sldImg"/>
          </p:nvPr>
        </p:nvSpPr>
        <p:spPr>
          <a:xfrm>
            <a:off x="1257300" y="719138"/>
            <a:ext cx="4800600" cy="3600450"/>
          </a:xfrm>
          <a:ln/>
        </p:spPr>
      </p:sp>
      <p:sp>
        <p:nvSpPr>
          <p:cNvPr id="57347" name="Notes Placeholder 2"/>
          <p:cNvSpPr>
            <a:spLocks noGrp="1"/>
          </p:cNvSpPr>
          <p:nvPr>
            <p:ph type="body" idx="1"/>
          </p:nvPr>
        </p:nvSpPr>
        <p:spPr>
          <a:xfrm>
            <a:off x="731520" y="4560570"/>
            <a:ext cx="5852160" cy="4322207"/>
          </a:xfrm>
        </p:spPr>
        <p:txBody>
          <a:bodyPr lIns="94715" tIns="47357" rIns="94715" bIns="47357"/>
          <a:lstStyle/>
          <a:p>
            <a:endParaRPr lang="en-US"/>
          </a:p>
        </p:txBody>
      </p:sp>
      <p:sp>
        <p:nvSpPr>
          <p:cNvPr id="57348" name="Slide Number Placeholder 3"/>
          <p:cNvSpPr txBox="1">
            <a:spLocks noGrp="1"/>
          </p:cNvSpPr>
          <p:nvPr/>
        </p:nvSpPr>
        <p:spPr bwMode="auto">
          <a:xfrm>
            <a:off x="4143587" y="9117806"/>
            <a:ext cx="3169920" cy="481727"/>
          </a:xfrm>
          <a:prstGeom prst="rect">
            <a:avLst/>
          </a:prstGeom>
          <a:noFill/>
          <a:ln w="9525">
            <a:noFill/>
            <a:miter lim="800000"/>
            <a:headEnd/>
            <a:tailEnd/>
          </a:ln>
        </p:spPr>
        <p:txBody>
          <a:bodyPr lIns="94715" tIns="47357" rIns="94715" bIns="47357" anchor="b"/>
          <a:lstStyle/>
          <a:p>
            <a:pPr algn="r" defTabSz="944797"/>
            <a:fld id="{7D947912-37FC-45D5-8818-7CBD9F751A81}" type="slidenum">
              <a:rPr lang="en-US" sz="1200"/>
              <a:pPr algn="r" defTabSz="944797"/>
              <a:t>11</a:t>
            </a:fld>
            <a:endParaRPr lang="en-US" sz="12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1036B97F-B3C9-48BC-AF21-6FC00E716627}" type="slidenum">
              <a:rPr lang="en-US">
                <a:solidFill>
                  <a:prstClr val="black"/>
                </a:solidFill>
              </a:rPr>
              <a:pPr/>
              <a:t>18</a:t>
            </a:fld>
            <a:endParaRPr lang="en-US">
              <a:solidFill>
                <a:prstClr val="black"/>
              </a:solidFill>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B5BA53FC-83B5-45B4-A457-13A6F154659D}" type="datetimeFigureOut">
              <a:rPr lang="en-US" smtClean="0"/>
              <a:pPr/>
              <a:t>10/29/2012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619F22BA-5988-442A-85EC-2A9328F0A48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5BA53FC-83B5-45B4-A457-13A6F154659D}" type="datetimeFigureOut">
              <a:rPr lang="en-US" smtClean="0"/>
              <a:pPr/>
              <a:t>10/29/2012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19F22BA-5988-442A-85EC-2A9328F0A4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5BA53FC-83B5-45B4-A457-13A6F154659D}" type="datetimeFigureOut">
              <a:rPr lang="en-US" smtClean="0"/>
              <a:pPr/>
              <a:t>10/29/2012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19F22BA-5988-442A-85EC-2A9328F0A480}"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Picture 8" descr="ce_s_3d_pms288c"/>
          <p:cNvPicPr>
            <a:picLocks noChangeAspect="1" noChangeArrowheads="1"/>
          </p:cNvPicPr>
          <p:nvPr/>
        </p:nvPicPr>
        <p:blipFill>
          <a:blip r:embed="rId2" cstate="print"/>
          <a:srcRect/>
          <a:stretch>
            <a:fillRect/>
          </a:stretch>
        </p:blipFill>
        <p:spPr bwMode="auto">
          <a:xfrm>
            <a:off x="7094538" y="5849938"/>
            <a:ext cx="1887537" cy="792162"/>
          </a:xfrm>
          <a:prstGeom prst="rect">
            <a:avLst/>
          </a:prstGeom>
          <a:noFill/>
          <a:ln w="9525">
            <a:noFill/>
            <a:miter lim="800000"/>
            <a:headEnd/>
            <a:tailEnd/>
          </a:ln>
        </p:spPr>
      </p:pic>
      <p:sp>
        <p:nvSpPr>
          <p:cNvPr id="34819" name="Rectangle 3"/>
          <p:cNvSpPr>
            <a:spLocks noGrp="1" noChangeArrowheads="1"/>
          </p:cNvSpPr>
          <p:nvPr>
            <p:ph type="ctrTitle"/>
          </p:nvPr>
        </p:nvSpPr>
        <p:spPr>
          <a:xfrm>
            <a:off x="628650" y="4756150"/>
            <a:ext cx="7697788" cy="996950"/>
          </a:xfrm>
        </p:spPr>
        <p:txBody>
          <a:bodyPr/>
          <a:lstStyle>
            <a:lvl1pPr algn="l">
              <a:defRPr/>
            </a:lvl1pPr>
          </a:lstStyle>
          <a:p>
            <a:r>
              <a:rPr lang="en-US" smtClean="0"/>
              <a:t>Click to edit Master title style</a:t>
            </a:r>
            <a:endParaRPr lang="en-GB"/>
          </a:p>
        </p:txBody>
      </p:sp>
      <p:sp>
        <p:nvSpPr>
          <p:cNvPr id="4" name="Rectangle 5"/>
          <p:cNvSpPr>
            <a:spLocks noGrp="1" noChangeArrowheads="1"/>
          </p:cNvSpPr>
          <p:nvPr>
            <p:ph type="dt" sz="half" idx="10"/>
          </p:nvPr>
        </p:nvSpPr>
        <p:spPr/>
        <p:txBody>
          <a:bodyPr/>
          <a:lstStyle>
            <a:lvl1pPr>
              <a:defRPr/>
            </a:lvl1pPr>
          </a:lstStyle>
          <a:p>
            <a:fld id="{E37BEEC9-79FA-49AB-ADBC-A77820ED4494}" type="datetime1">
              <a:rPr lang="en-GB">
                <a:solidFill>
                  <a:srgbClr val="000000"/>
                </a:solidFill>
              </a:rPr>
              <a:pPr/>
              <a:t>29/10/2012</a:t>
            </a:fld>
            <a:endParaRPr lang="en-GB">
              <a:solidFill>
                <a:srgbClr val="000000"/>
              </a:solidFill>
            </a:endParaRPr>
          </a:p>
        </p:txBody>
      </p:sp>
      <p:sp>
        <p:nvSpPr>
          <p:cNvPr id="5" name="Rectangle 6"/>
          <p:cNvSpPr>
            <a:spLocks noGrp="1" noChangeArrowheads="1"/>
          </p:cNvSpPr>
          <p:nvPr>
            <p:ph type="ftr" sz="quarter" idx="11"/>
          </p:nvPr>
        </p:nvSpPr>
        <p:spPr/>
        <p:txBody>
          <a:bodyPr/>
          <a:lstStyle>
            <a:lvl1pPr>
              <a:defRPr/>
            </a:lvl1pPr>
          </a:lstStyle>
          <a:p>
            <a:pPr>
              <a:defRPr/>
            </a:pPr>
            <a:endParaRPr lang="en-GB">
              <a:solidFill>
                <a:srgbClr val="000000"/>
              </a:solidFill>
            </a:endParaRPr>
          </a:p>
        </p:txBody>
      </p:sp>
      <p:sp>
        <p:nvSpPr>
          <p:cNvPr id="6" name="Rectangle 7"/>
          <p:cNvSpPr>
            <a:spLocks noGrp="1" noChangeArrowheads="1"/>
          </p:cNvSpPr>
          <p:nvPr>
            <p:ph type="sldNum" sz="quarter" idx="12"/>
          </p:nvPr>
        </p:nvSpPr>
        <p:spPr>
          <a:xfrm>
            <a:off x="6172200" y="6245225"/>
            <a:ext cx="854075" cy="476250"/>
          </a:xfrm>
        </p:spPr>
        <p:txBody>
          <a:bodyPr/>
          <a:lstStyle>
            <a:lvl1pPr>
              <a:defRPr/>
            </a:lvl1pPr>
          </a:lstStyle>
          <a:p>
            <a:fld id="{77B7F3FA-DF3D-4846-A5C8-3983753F522B}" type="slidenum">
              <a:rPr lang="en-GB">
                <a:solidFill>
                  <a:srgbClr val="000000"/>
                </a:solidFill>
              </a:rPr>
              <a:pPr/>
              <a:t>‹#›</a:t>
            </a:fld>
            <a:endParaRPr lang="en-GB">
              <a:solidFill>
                <a:srgbClr val="000000"/>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ftr" sz="quarter" idx="10"/>
          </p:nvPr>
        </p:nvSpPr>
        <p:spPr/>
        <p:txBody>
          <a:bodyPr/>
          <a:lstStyle>
            <a:lvl1pPr>
              <a:defRPr/>
            </a:lvl1pPr>
          </a:lstStyle>
          <a:p>
            <a:pPr>
              <a:defRPr/>
            </a:pPr>
            <a:endParaRPr lang="en-GB" dirty="0">
              <a:solidFill>
                <a:srgbClr val="000000"/>
              </a:solidFill>
            </a:endParaRPr>
          </a:p>
        </p:txBody>
      </p:sp>
      <p:sp>
        <p:nvSpPr>
          <p:cNvPr id="5" name="Rectangle 6"/>
          <p:cNvSpPr>
            <a:spLocks noGrp="1" noChangeArrowheads="1"/>
          </p:cNvSpPr>
          <p:nvPr>
            <p:ph type="sldNum" sz="quarter" idx="11"/>
          </p:nvPr>
        </p:nvSpPr>
        <p:spPr/>
        <p:txBody>
          <a:bodyPr/>
          <a:lstStyle>
            <a:lvl1pPr>
              <a:defRPr/>
            </a:lvl1pPr>
          </a:lstStyle>
          <a:p>
            <a:fld id="{008EDB86-8856-4C5A-9799-175B0AB3DA12}" type="slidenum">
              <a:rPr lang="en-GB">
                <a:solidFill>
                  <a:srgbClr val="000000"/>
                </a:solidFill>
              </a:rPr>
              <a:pPr/>
              <a:t>‹#›</a:t>
            </a:fld>
            <a:endParaRPr lang="en-GB" dirty="0">
              <a:solidFill>
                <a:srgbClr val="000000"/>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eaLnBrk="0" fontAlgn="base" hangingPunct="0">
              <a:spcBef>
                <a:spcPct val="0"/>
              </a:spcBef>
              <a:spcAft>
                <a:spcPct val="0"/>
              </a:spcAft>
            </a:pPr>
            <a:fld id="{7D8B893A-18F4-4D48-A434-FBF80804A232}" type="datetime1">
              <a:rPr lang="en-GB" smtClean="0">
                <a:solidFill>
                  <a:srgbClr val="000000"/>
                </a:solidFill>
              </a:rPr>
              <a:pPr eaLnBrk="0" fontAlgn="base" hangingPunct="0">
                <a:spcBef>
                  <a:spcPct val="0"/>
                </a:spcBef>
                <a:spcAft>
                  <a:spcPct val="0"/>
                </a:spcAft>
              </a:pPr>
              <a:t>29/10/2012</a:t>
            </a:fld>
            <a:endParaRPr lang="en-GB" smtClean="0">
              <a:solidFill>
                <a:srgbClr val="000000"/>
              </a:solidFill>
            </a:endParaRPr>
          </a:p>
        </p:txBody>
      </p:sp>
      <p:sp>
        <p:nvSpPr>
          <p:cNvPr id="4" name="Footer Placeholder 3"/>
          <p:cNvSpPr>
            <a:spLocks noGrp="1"/>
          </p:cNvSpPr>
          <p:nvPr>
            <p:ph type="ftr" sz="quarter" idx="11"/>
          </p:nvPr>
        </p:nvSpPr>
        <p:spPr/>
        <p:txBody>
          <a:bodyPr/>
          <a:lstStyle/>
          <a:p>
            <a:pPr eaLnBrk="0" fontAlgn="base" hangingPunct="0">
              <a:spcBef>
                <a:spcPct val="0"/>
              </a:spcBef>
              <a:spcAft>
                <a:spcPct val="0"/>
              </a:spcAft>
              <a:defRPr/>
            </a:pPr>
            <a:endParaRPr lang="en-GB">
              <a:solidFill>
                <a:srgbClr val="000000"/>
              </a:solidFill>
            </a:endParaRPr>
          </a:p>
        </p:txBody>
      </p:sp>
      <p:sp>
        <p:nvSpPr>
          <p:cNvPr id="5" name="Slide Number Placeholder 4"/>
          <p:cNvSpPr>
            <a:spLocks noGrp="1"/>
          </p:cNvSpPr>
          <p:nvPr>
            <p:ph type="sldNum" sz="quarter" idx="12"/>
          </p:nvPr>
        </p:nvSpPr>
        <p:spPr/>
        <p:txBody>
          <a:bodyPr/>
          <a:lstStyle/>
          <a:p>
            <a:pPr eaLnBrk="0" fontAlgn="base" hangingPunct="0">
              <a:spcBef>
                <a:spcPct val="0"/>
              </a:spcBef>
              <a:spcAft>
                <a:spcPct val="0"/>
              </a:spcAft>
            </a:pPr>
            <a:fld id="{A5A31799-6F5F-4A13-A282-2DB183DD8E9A}" type="slidenum">
              <a:rPr lang="en-GB" smtClean="0">
                <a:solidFill>
                  <a:srgbClr val="000000"/>
                </a:solidFill>
              </a:rPr>
              <a:pPr eaLnBrk="0" fontAlgn="base" hangingPunct="0">
                <a:spcBef>
                  <a:spcPct val="0"/>
                </a:spcBef>
                <a:spcAft>
                  <a:spcPct val="0"/>
                </a:spcAft>
              </a:pPr>
              <a:t>‹#›</a:t>
            </a:fld>
            <a:endParaRPr lang="en-GB" smtClean="0">
              <a:solidFill>
                <a:srgbClr val="000000"/>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8FBFB100-C40B-49BC-A452-34634141F19A}" type="datetime1">
              <a:rPr lang="en-GB">
                <a:solidFill>
                  <a:srgbClr val="000000"/>
                </a:solidFill>
              </a:rPr>
              <a:pPr/>
              <a:t>29/10/2012</a:t>
            </a:fld>
            <a:endParaRPr lang="en-GB">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GB">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6CFA90E5-C7C3-4B8C-B9A6-68F55F071B81}" type="slidenum">
              <a:rPr lang="en-GB">
                <a:solidFill>
                  <a:srgbClr val="000000"/>
                </a:solidFill>
              </a:rPr>
              <a:pPr/>
              <a:t>‹#›</a:t>
            </a:fld>
            <a:endParaRPr lang="en-GB">
              <a:solidFill>
                <a:srgbClr val="000000"/>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39068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39068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fld id="{544D46B6-36A9-4A53-874F-34C5199B0870}" type="datetime1">
              <a:rPr lang="en-GB">
                <a:solidFill>
                  <a:srgbClr val="000000"/>
                </a:solidFill>
              </a:rPr>
              <a:pPr/>
              <a:t>29/10/2012</a:t>
            </a:fld>
            <a:endParaRPr lang="en-GB">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GB">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fld id="{0C5B8703-522B-4017-8939-E1DB9558D9C2}" type="slidenum">
              <a:rPr lang="en-GB">
                <a:solidFill>
                  <a:srgbClr val="000000"/>
                </a:solidFill>
              </a:rPr>
              <a:pPr/>
              <a:t>‹#›</a:t>
            </a:fld>
            <a:endParaRPr lang="en-GB">
              <a:solidFill>
                <a:srgbClr val="000000"/>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fld id="{AF472A36-DB97-498A-AD91-640E589AB5C0}" type="datetime1">
              <a:rPr lang="en-GB">
                <a:solidFill>
                  <a:srgbClr val="000000"/>
                </a:solidFill>
              </a:rPr>
              <a:pPr/>
              <a:t>29/10/2012</a:t>
            </a:fld>
            <a:endParaRPr lang="en-GB">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GB">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fld id="{BF0F0514-7E94-45C9-9C93-5A1FE2955A5D}" type="slidenum">
              <a:rPr lang="en-GB">
                <a:solidFill>
                  <a:srgbClr val="000000"/>
                </a:solidFill>
              </a:rPr>
              <a:pPr/>
              <a:t>‹#›</a:t>
            </a:fld>
            <a:endParaRPr lang="en-GB">
              <a:solidFill>
                <a:srgbClr val="000000"/>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fld id="{D4A8FDC2-33C3-4E55-8546-F1A78EC71AB0}" type="datetime1">
              <a:rPr lang="en-GB">
                <a:solidFill>
                  <a:srgbClr val="000000"/>
                </a:solidFill>
              </a:rPr>
              <a:pPr/>
              <a:t>29/10/2012</a:t>
            </a:fld>
            <a:endParaRPr lang="en-GB">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GB">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fld id="{837FA07A-0FF4-46E1-B56F-45F3146C97DA}" type="slidenum">
              <a:rPr lang="en-GB">
                <a:solidFill>
                  <a:srgbClr val="000000"/>
                </a:solidFill>
              </a:rPr>
              <a:pPr/>
              <a:t>‹#›</a:t>
            </a:fld>
            <a:endParaRPr lang="en-GB">
              <a:solidFill>
                <a:srgbClr val="000000"/>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A6B91370-507D-4153-9171-8315B6AC38D0}" type="datetime1">
              <a:rPr lang="en-GB">
                <a:solidFill>
                  <a:srgbClr val="000000"/>
                </a:solidFill>
              </a:rPr>
              <a:pPr/>
              <a:t>29/10/2012</a:t>
            </a:fld>
            <a:endParaRPr lang="en-GB">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GB">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fld id="{0A7C80C6-44ED-4DDB-AAAE-C230086FF2EE}" type="slidenum">
              <a:rPr lang="en-GB">
                <a:solidFill>
                  <a:srgbClr val="000000"/>
                </a:solidFill>
              </a:rPr>
              <a:pPr/>
              <a:t>‹#›</a:t>
            </a:fld>
            <a:endParaRPr lang="en-GB">
              <a:solidFill>
                <a:srgbClr val="000000"/>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5BA53FC-83B5-45B4-A457-13A6F154659D}" type="datetimeFigureOut">
              <a:rPr lang="en-US" smtClean="0"/>
              <a:pPr/>
              <a:t>10/29/2012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19F22BA-5988-442A-85EC-2A9328F0A480}"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E015B5FE-FA59-43A0-A8E3-A92E2242044F}" type="datetime1">
              <a:rPr lang="en-GB">
                <a:solidFill>
                  <a:srgbClr val="000000"/>
                </a:solidFill>
              </a:rPr>
              <a:pPr/>
              <a:t>29/10/2012</a:t>
            </a:fld>
            <a:endParaRPr lang="en-GB">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GB">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fld id="{5A91059A-6777-403E-9505-1CA14C2F3CBC}" type="slidenum">
              <a:rPr lang="en-GB">
                <a:solidFill>
                  <a:srgbClr val="000000"/>
                </a:solidFill>
              </a:rPr>
              <a:pPr/>
              <a:t>‹#›</a:t>
            </a:fld>
            <a:endParaRPr lang="en-GB">
              <a:solidFill>
                <a:srgbClr val="000000"/>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EBAE4FA0-8F90-401D-BCE6-2FFC968548E4}" type="datetime1">
              <a:rPr lang="en-GB">
                <a:solidFill>
                  <a:srgbClr val="000000"/>
                </a:solidFill>
              </a:rPr>
              <a:pPr/>
              <a:t>29/10/2012</a:t>
            </a:fld>
            <a:endParaRPr lang="en-GB">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GB">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fld id="{CDBDD303-1BC3-4777-8526-9743E871A85C}" type="slidenum">
              <a:rPr lang="en-GB">
                <a:solidFill>
                  <a:srgbClr val="000000"/>
                </a:solidFill>
              </a:rPr>
              <a:pPr/>
              <a:t>‹#›</a:t>
            </a:fld>
            <a:endParaRPr lang="en-GB">
              <a:solidFill>
                <a:srgbClr val="000000"/>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fld id="{876FA92F-F71E-49EE-AA10-40C5E6E1646A}" type="datetime1">
              <a:rPr lang="en-GB">
                <a:solidFill>
                  <a:srgbClr val="000000"/>
                </a:solidFill>
              </a:rPr>
              <a:pPr/>
              <a:t>29/10/2012</a:t>
            </a:fld>
            <a:endParaRPr lang="en-GB">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GB">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C8233EC9-3A4F-4147-A729-3E8CB99A65CF}" type="slidenum">
              <a:rPr lang="en-GB">
                <a:solidFill>
                  <a:srgbClr val="000000"/>
                </a:solidFill>
              </a:rPr>
              <a:pPr/>
              <a:t>‹#›</a:t>
            </a:fld>
            <a:endParaRPr lang="en-GB">
              <a:solidFill>
                <a:srgbClr val="000000"/>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3075" y="274638"/>
            <a:ext cx="2120900" cy="52324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213475" cy="5232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fld id="{421E55BE-9F21-401C-B5E6-759CFB074724}" type="datetime1">
              <a:rPr lang="en-GB">
                <a:solidFill>
                  <a:srgbClr val="000000"/>
                </a:solidFill>
              </a:rPr>
              <a:pPr/>
              <a:t>29/10/2012</a:t>
            </a:fld>
            <a:endParaRPr lang="en-GB">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GB">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084762F9-8712-47F0-A3E4-17CBFB0B4583}" type="slidenum">
              <a:rPr lang="en-GB">
                <a:solidFill>
                  <a:srgbClr val="000000"/>
                </a:solidFill>
              </a:rPr>
              <a:pPr/>
              <a:t>‹#›</a:t>
            </a:fld>
            <a:endParaRPr lang="en-GB">
              <a:solidFill>
                <a:srgbClr val="000000"/>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9F380E9-D15A-406B-9006-7CAB29F51347}" type="datetimeFigureOut">
              <a:rPr lang="en-US" smtClean="0">
                <a:solidFill>
                  <a:prstClr val="black">
                    <a:tint val="75000"/>
                  </a:prstClr>
                </a:solidFill>
              </a:rPr>
              <a:pPr/>
              <a:t>10/29/2012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4B65016-338C-41D4-BBA5-A8B5D13214EF}"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F380E9-D15A-406B-9006-7CAB29F51347}" type="datetimeFigureOut">
              <a:rPr lang="en-US" smtClean="0">
                <a:solidFill>
                  <a:prstClr val="black">
                    <a:tint val="75000"/>
                  </a:prstClr>
                </a:solidFill>
              </a:rPr>
              <a:pPr/>
              <a:t>10/29/2012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4B65016-338C-41D4-BBA5-A8B5D13214EF}"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F380E9-D15A-406B-9006-7CAB29F51347}" type="datetimeFigureOut">
              <a:rPr lang="en-US" smtClean="0">
                <a:solidFill>
                  <a:prstClr val="black">
                    <a:tint val="75000"/>
                  </a:prstClr>
                </a:solidFill>
              </a:rPr>
              <a:pPr/>
              <a:t>10/29/2012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4B65016-338C-41D4-BBA5-A8B5D13214EF}"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9F380E9-D15A-406B-9006-7CAB29F51347}" type="datetimeFigureOut">
              <a:rPr lang="en-US" smtClean="0">
                <a:solidFill>
                  <a:prstClr val="black">
                    <a:tint val="75000"/>
                  </a:prstClr>
                </a:solidFill>
              </a:rPr>
              <a:pPr/>
              <a:t>10/29/2012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4B65016-338C-41D4-BBA5-A8B5D13214EF}"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9F380E9-D15A-406B-9006-7CAB29F51347}" type="datetimeFigureOut">
              <a:rPr lang="en-US" smtClean="0">
                <a:solidFill>
                  <a:prstClr val="black">
                    <a:tint val="75000"/>
                  </a:prstClr>
                </a:solidFill>
              </a:rPr>
              <a:pPr/>
              <a:t>10/29/2012</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4B65016-338C-41D4-BBA5-A8B5D13214EF}"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9F380E9-D15A-406B-9006-7CAB29F51347}" type="datetimeFigureOut">
              <a:rPr lang="en-US" smtClean="0">
                <a:solidFill>
                  <a:prstClr val="black">
                    <a:tint val="75000"/>
                  </a:prstClr>
                </a:solidFill>
              </a:rPr>
              <a:pPr/>
              <a:t>10/29/2012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4B65016-338C-41D4-BBA5-A8B5D13214EF}"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B5BA53FC-83B5-45B4-A457-13A6F154659D}" type="datetimeFigureOut">
              <a:rPr lang="en-US" smtClean="0"/>
              <a:pPr/>
              <a:t>10/29/2012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19F22BA-5988-442A-85EC-2A9328F0A480}"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F380E9-D15A-406B-9006-7CAB29F51347}" type="datetimeFigureOut">
              <a:rPr lang="en-US" smtClean="0">
                <a:solidFill>
                  <a:prstClr val="black">
                    <a:tint val="75000"/>
                  </a:prstClr>
                </a:solidFill>
              </a:rPr>
              <a:pPr/>
              <a:t>10/29/2012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4B65016-338C-41D4-BBA5-A8B5D13214EF}"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F380E9-D15A-406B-9006-7CAB29F51347}" type="datetimeFigureOut">
              <a:rPr lang="en-US" smtClean="0">
                <a:solidFill>
                  <a:prstClr val="black">
                    <a:tint val="75000"/>
                  </a:prstClr>
                </a:solidFill>
              </a:rPr>
              <a:pPr/>
              <a:t>10/29/2012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4B65016-338C-41D4-BBA5-A8B5D13214EF}"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F380E9-D15A-406B-9006-7CAB29F51347}" type="datetimeFigureOut">
              <a:rPr lang="en-US" smtClean="0">
                <a:solidFill>
                  <a:prstClr val="black">
                    <a:tint val="75000"/>
                  </a:prstClr>
                </a:solidFill>
              </a:rPr>
              <a:pPr/>
              <a:t>10/29/2012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4B65016-338C-41D4-BBA5-A8B5D13214EF}"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F380E9-D15A-406B-9006-7CAB29F51347}" type="datetimeFigureOut">
              <a:rPr lang="en-US" smtClean="0">
                <a:solidFill>
                  <a:prstClr val="black">
                    <a:tint val="75000"/>
                  </a:prstClr>
                </a:solidFill>
              </a:rPr>
              <a:pPr/>
              <a:t>10/29/2012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4B65016-338C-41D4-BBA5-A8B5D13214EF}"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F380E9-D15A-406B-9006-7CAB29F51347}" type="datetimeFigureOut">
              <a:rPr lang="en-US" smtClean="0">
                <a:solidFill>
                  <a:prstClr val="black">
                    <a:tint val="75000"/>
                  </a:prstClr>
                </a:solidFill>
              </a:rPr>
              <a:pPr/>
              <a:t>10/29/2012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4B65016-338C-41D4-BBA5-A8B5D13214EF}"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A3CE5AF5-96BF-42AF-B174-9299955CDEAB}" type="slidenum">
              <a:rPr lang="en-US">
                <a:solidFill>
                  <a:srgbClr val="000000"/>
                </a:solidFill>
              </a:rPr>
              <a:pPr>
                <a:defRPr/>
              </a:pPr>
              <a:t>‹#›</a:t>
            </a:fld>
            <a:endParaRPr lang="en-US">
              <a:solidFill>
                <a:srgbClr val="000000"/>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5A07E62-FDB4-49DD-8D62-E01B743413E6}" type="slidenum">
              <a:rPr lang="en-US">
                <a:solidFill>
                  <a:srgbClr val="000000"/>
                </a:solidFill>
              </a:rPr>
              <a:pPr>
                <a:defRPr/>
              </a:pPr>
              <a:t>‹#›</a:t>
            </a:fld>
            <a:endParaRPr lang="en-US">
              <a:solidFill>
                <a:srgbClr val="000000"/>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93409F7-A32F-44DA-81F6-B0B9EFC79167}" type="slidenum">
              <a:rPr lang="en-US">
                <a:solidFill>
                  <a:srgbClr val="000000"/>
                </a:solidFill>
              </a:rPr>
              <a:pPr>
                <a:defRPr/>
              </a:pPr>
              <a:t>‹#›</a:t>
            </a:fld>
            <a:endParaRPr lang="en-US">
              <a:solidFill>
                <a:srgbClr val="000000"/>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EA6C904A-CFC3-49AE-BB13-D405730C8A4C}" type="slidenum">
              <a:rPr lang="en-US">
                <a:solidFill>
                  <a:srgbClr val="000000"/>
                </a:solidFill>
              </a:rPr>
              <a:pPr>
                <a:defRPr/>
              </a:pPr>
              <a:t>‹#›</a:t>
            </a:fld>
            <a:endParaRPr lang="en-US">
              <a:solidFill>
                <a:srgbClr val="000000"/>
              </a:solid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AD20BF29-14D6-4CEF-BF67-3F31D814A8FE}" type="slidenum">
              <a:rPr lang="en-US">
                <a:solidFill>
                  <a:srgbClr val="000000"/>
                </a:solidFill>
              </a:rPr>
              <a:pPr>
                <a:defRPr/>
              </a:pPr>
              <a:t>‹#›</a:t>
            </a:fld>
            <a:endParaRPr lang="en-US">
              <a:solidFill>
                <a:srgbClr val="000000"/>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5BA53FC-83B5-45B4-A457-13A6F154659D}" type="datetimeFigureOut">
              <a:rPr lang="en-US" smtClean="0"/>
              <a:pPr/>
              <a:t>10/29/2012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19F22BA-5988-442A-85EC-2A9328F0A480}"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FBB98410-0725-471E-8566-A6F8F3D4FDBE}" type="slidenum">
              <a:rPr lang="en-US">
                <a:solidFill>
                  <a:srgbClr val="000000"/>
                </a:solidFill>
              </a:rPr>
              <a:pPr>
                <a:defRPr/>
              </a:pPr>
              <a:t>‹#›</a:t>
            </a:fld>
            <a:endParaRPr lang="en-US">
              <a:solidFill>
                <a:srgbClr val="000000"/>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3E0B838D-8B08-4E2B-8219-C8D5A29FB4D0}" type="slidenum">
              <a:rPr lang="en-US">
                <a:solidFill>
                  <a:srgbClr val="000000"/>
                </a:solidFill>
              </a:rPr>
              <a:pPr>
                <a:defRPr/>
              </a:pPr>
              <a:t>‹#›</a:t>
            </a:fld>
            <a:endParaRPr lang="en-US">
              <a:solidFill>
                <a:srgbClr val="000000"/>
              </a:solidFil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4BD6E7B9-E9AD-4BD1-A059-E02ABFEE5014}" type="slidenum">
              <a:rPr lang="en-US">
                <a:solidFill>
                  <a:srgbClr val="000000"/>
                </a:solidFill>
              </a:rPr>
              <a:pPr>
                <a:defRPr/>
              </a:pPr>
              <a:t>‹#›</a:t>
            </a:fld>
            <a:endParaRPr lang="en-US">
              <a:solidFill>
                <a:srgbClr val="000000"/>
              </a:solidFil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1A33315F-ABD5-4D2F-B953-44B565D71CFD}" type="slidenum">
              <a:rPr lang="en-US">
                <a:solidFill>
                  <a:srgbClr val="000000"/>
                </a:solidFill>
              </a:rPr>
              <a:pPr>
                <a:defRPr/>
              </a:pPr>
              <a:t>‹#›</a:t>
            </a:fld>
            <a:endParaRPr lang="en-US">
              <a:solidFill>
                <a:srgbClr val="000000"/>
              </a:solidFil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27A390F-92C1-490B-99F8-AA073E84AC5A}" type="slidenum">
              <a:rPr lang="en-US">
                <a:solidFill>
                  <a:srgbClr val="000000"/>
                </a:solidFill>
              </a:rPr>
              <a:pPr>
                <a:defRPr/>
              </a:pPr>
              <a:t>‹#›</a:t>
            </a:fld>
            <a:endParaRPr lang="en-US">
              <a:solidFill>
                <a:srgbClr val="000000"/>
              </a:solidFil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450DABDA-848B-485A-BC38-CB380A3DDB0A}" type="slidenum">
              <a:rPr lang="en-US">
                <a:solidFill>
                  <a:srgbClr val="000000"/>
                </a:solidFill>
              </a:rPr>
              <a:pPr>
                <a:defRPr/>
              </a:pPr>
              <a:t>‹#›</a:t>
            </a:fld>
            <a:endParaRPr lang="en-US">
              <a:solidFill>
                <a:srgbClr val="000000"/>
              </a:solidFil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chartAndTx" preserve="1">
  <p:cSld name="Title, Ch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hart Placeholder 2"/>
          <p:cNvSpPr>
            <a:spLocks noGrp="1"/>
          </p:cNvSpPr>
          <p:nvPr>
            <p:ph type="chart" sz="half" idx="1"/>
          </p:nvPr>
        </p:nvSpPr>
        <p:spPr>
          <a:xfrm>
            <a:off x="457200" y="1600200"/>
            <a:ext cx="4038600" cy="4525963"/>
          </a:xfrm>
        </p:spPr>
        <p:txBody>
          <a:bodyPr/>
          <a:lstStyle/>
          <a:p>
            <a:pPr lvl="0"/>
            <a:endParaRPr lang="en-US" noProof="0" smtClean="0"/>
          </a:p>
        </p:txBody>
      </p:sp>
      <p:sp>
        <p:nvSpPr>
          <p:cNvPr id="4" name="Text Placeholder 3"/>
          <p:cNvSpPr>
            <a:spLocks noGrp="1"/>
          </p:cNvSpPr>
          <p:nvPr>
            <p:ph type="body"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766CD469-208C-4B6E-8362-2B887B6AA288}" type="slidenum">
              <a:rPr lang="en-US">
                <a:solidFill>
                  <a:srgbClr val="000000"/>
                </a:solidFill>
              </a:rPr>
              <a:pPr>
                <a:defRPr/>
              </a:pPr>
              <a:t>‹#›</a:t>
            </a:fld>
            <a:endParaRPr lang="en-US">
              <a:solidFill>
                <a:srgbClr val="000000"/>
              </a:solidFil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457200" y="1600200"/>
            <a:ext cx="8229600" cy="4525963"/>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83CE9E8-7705-4AA8-94A2-D0067C4E3BC2}" type="slidenum">
              <a:rPr lang="en-US">
                <a:solidFill>
                  <a:srgbClr val="000000"/>
                </a:solidFill>
              </a:rPr>
              <a:pPr>
                <a:defRPr/>
              </a:pPr>
              <a:t>‹#›</a:t>
            </a:fld>
            <a:endParaRPr lang="en-US">
              <a:solidFill>
                <a:srgbClr val="000000"/>
              </a:solidFil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CB6F7D41-5BE4-4DFD-B507-7D0447139963}" type="slidenum">
              <a:rPr lang="en-US">
                <a:solidFill>
                  <a:srgbClr val="000000"/>
                </a:solidFill>
              </a:rPr>
              <a:pPr>
                <a:defRPr/>
              </a:pPr>
              <a:t>‹#›</a:t>
            </a:fld>
            <a:endParaRPr lang="en-US">
              <a:solidFill>
                <a:srgbClr val="000000"/>
              </a:solidFil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solidFill>
                  <a:prstClr val="black"/>
                </a:solidFill>
              </a:endParaRPr>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solidFill>
                  <a:prstClr val="black"/>
                </a:solidFill>
              </a:endParaRPr>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a:endParaRPr lang="en-US">
                <a:solidFill>
                  <a:prstClr val="white"/>
                </a:solidFill>
              </a:endParaRPr>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B5BA53FC-83B5-45B4-A457-13A6F154659D}" type="datetimeFigureOut">
              <a:rPr lang="en-US" smtClean="0"/>
              <a:pPr/>
              <a:t>10/29/2012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solidFill>
                <a:srgbClr val="2DA2BF">
                  <a:tint val="20000"/>
                </a:srgbClr>
              </a:solidFill>
            </a:endParaRPr>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619F22BA-5988-442A-85EC-2A9328F0A48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5BA53FC-83B5-45B4-A457-13A6F154659D}" type="datetimeFigureOut">
              <a:rPr lang="en-US" smtClean="0"/>
              <a:pPr/>
              <a:t>10/29/2012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619F22BA-5988-442A-85EC-2A9328F0A48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5BA53FC-83B5-45B4-A457-13A6F154659D}" type="datetimeFigureOut">
              <a:rPr lang="en-US" smtClean="0">
                <a:solidFill>
                  <a:prstClr val="black"/>
                </a:solidFill>
              </a:rPr>
              <a:pPr/>
              <a:t>10/29/2012</a:t>
            </a:fld>
            <a:endParaRPr lang="en-US">
              <a:solidFill>
                <a:prstClr val="black"/>
              </a:solidFill>
            </a:endParaRPr>
          </a:p>
        </p:txBody>
      </p:sp>
      <p:sp>
        <p:nvSpPr>
          <p:cNvPr id="5" name="Footer Placeholder 4"/>
          <p:cNvSpPr>
            <a:spLocks noGrp="1"/>
          </p:cNvSpPr>
          <p:nvPr>
            <p:ph type="ftr" sz="quarter" idx="11"/>
          </p:nvPr>
        </p:nvSpPr>
        <p:spPr/>
        <p:txBody>
          <a:bodyPr/>
          <a:lstStyle>
            <a:extLst/>
          </a:lstStyle>
          <a:p>
            <a:endParaRPr lang="en-US">
              <a:solidFill>
                <a:prstClr val="black"/>
              </a:solidFill>
            </a:endParaRPr>
          </a:p>
        </p:txBody>
      </p:sp>
      <p:sp>
        <p:nvSpPr>
          <p:cNvPr id="6" name="Slide Number Placeholder 5"/>
          <p:cNvSpPr>
            <a:spLocks noGrp="1"/>
          </p:cNvSpPr>
          <p:nvPr>
            <p:ph type="sldNum" sz="quarter" idx="12"/>
          </p:nvPr>
        </p:nvSpPr>
        <p:spPr/>
        <p:txBody>
          <a:bodyPr/>
          <a:lstStyle>
            <a:extLst/>
          </a:lstStyle>
          <a:p>
            <a:fld id="{619F22BA-5988-442A-85EC-2A9328F0A480}" type="slidenum">
              <a:rPr lang="en-US" smtClean="0">
                <a:solidFill>
                  <a:prstClr val="black"/>
                </a:solidFill>
              </a:rPr>
              <a:pPr/>
              <a:t>‹#›</a:t>
            </a:fld>
            <a:endParaRPr lang="en-US">
              <a:solidFill>
                <a:prstClr val="black"/>
              </a:solidFill>
            </a:endParaRPr>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B5BA53FC-83B5-45B4-A457-13A6F154659D}" type="datetimeFigureOut">
              <a:rPr lang="en-US" smtClean="0">
                <a:solidFill>
                  <a:prstClr val="white"/>
                </a:solidFill>
              </a:rPr>
              <a:pPr/>
              <a:t>10/29/2012</a:t>
            </a:fld>
            <a:endParaRPr lang="en-US">
              <a:solidFill>
                <a:prstClr val="white"/>
              </a:solidFill>
            </a:endParaRPr>
          </a:p>
        </p:txBody>
      </p:sp>
      <p:sp>
        <p:nvSpPr>
          <p:cNvPr id="5" name="Footer Placeholder 4"/>
          <p:cNvSpPr>
            <a:spLocks noGrp="1"/>
          </p:cNvSpPr>
          <p:nvPr>
            <p:ph type="ftr" sz="quarter" idx="11"/>
          </p:nvPr>
        </p:nvSpPr>
        <p:spPr/>
        <p:txBody>
          <a:bodyPr/>
          <a:lstStyle>
            <a:extLst/>
          </a:lstStyle>
          <a:p>
            <a:endParaRPr lang="en-US">
              <a:solidFill>
                <a:prstClr val="white"/>
              </a:solidFill>
            </a:endParaRPr>
          </a:p>
        </p:txBody>
      </p:sp>
      <p:sp>
        <p:nvSpPr>
          <p:cNvPr id="6" name="Slide Number Placeholder 5"/>
          <p:cNvSpPr>
            <a:spLocks noGrp="1"/>
          </p:cNvSpPr>
          <p:nvPr>
            <p:ph type="sldNum" sz="quarter" idx="12"/>
          </p:nvPr>
        </p:nvSpPr>
        <p:spPr/>
        <p:txBody>
          <a:bodyPr/>
          <a:lstStyle>
            <a:extLst/>
          </a:lstStyle>
          <a:p>
            <a:fld id="{619F22BA-5988-442A-85EC-2A9328F0A480}" type="slidenum">
              <a:rPr lang="en-US" smtClean="0">
                <a:solidFill>
                  <a:prstClr val="white"/>
                </a:solidFill>
              </a:rPr>
              <a:pPr/>
              <a:t>‹#›</a:t>
            </a:fld>
            <a:endParaRPr lang="en-US">
              <a:solidFill>
                <a:prstClr val="white"/>
              </a:solidFill>
            </a:endParaRPr>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endParaRPr lang="en-US">
              <a:solidFill>
                <a:prstClr val="white"/>
              </a:solidFill>
            </a:endParaRPr>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endParaRPr lang="en-US">
              <a:solidFill>
                <a:prstClr val="white"/>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5BA53FC-83B5-45B4-A457-13A6F154659D}" type="datetimeFigureOut">
              <a:rPr lang="en-US" smtClean="0">
                <a:solidFill>
                  <a:prstClr val="white"/>
                </a:solidFill>
              </a:rPr>
              <a:pPr/>
              <a:t>10/29/2012</a:t>
            </a:fld>
            <a:endParaRPr lang="en-US">
              <a:solidFill>
                <a:prstClr val="white"/>
              </a:solidFill>
            </a:endParaRPr>
          </a:p>
        </p:txBody>
      </p:sp>
      <p:sp>
        <p:nvSpPr>
          <p:cNvPr id="6" name="Footer Placeholder 5"/>
          <p:cNvSpPr>
            <a:spLocks noGrp="1"/>
          </p:cNvSpPr>
          <p:nvPr>
            <p:ph type="ftr" sz="quarter" idx="11"/>
          </p:nvPr>
        </p:nvSpPr>
        <p:spPr/>
        <p:txBody>
          <a:bodyPr/>
          <a:lstStyle>
            <a:extLst/>
          </a:lstStyle>
          <a:p>
            <a:endParaRPr lang="en-US">
              <a:solidFill>
                <a:prstClr val="white"/>
              </a:solidFill>
            </a:endParaRPr>
          </a:p>
        </p:txBody>
      </p:sp>
      <p:sp>
        <p:nvSpPr>
          <p:cNvPr id="7" name="Slide Number Placeholder 6"/>
          <p:cNvSpPr>
            <a:spLocks noGrp="1"/>
          </p:cNvSpPr>
          <p:nvPr>
            <p:ph type="sldNum" sz="quarter" idx="12"/>
          </p:nvPr>
        </p:nvSpPr>
        <p:spPr/>
        <p:txBody>
          <a:bodyPr/>
          <a:lstStyle>
            <a:extLst/>
          </a:lstStyle>
          <a:p>
            <a:fld id="{619F22BA-5988-442A-85EC-2A9328F0A480}" type="slidenum">
              <a:rPr lang="en-US" smtClean="0">
                <a:solidFill>
                  <a:prstClr val="white"/>
                </a:solidFill>
              </a:rPr>
              <a:pPr/>
              <a:t>‹#›</a:t>
            </a:fld>
            <a:endParaRPr lang="en-US">
              <a:solidFill>
                <a:prstClr val="white"/>
              </a:solidFill>
            </a:endParaRPr>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5BA53FC-83B5-45B4-A457-13A6F154659D}" type="datetimeFigureOut">
              <a:rPr lang="en-US" smtClean="0">
                <a:solidFill>
                  <a:prstClr val="black"/>
                </a:solidFill>
              </a:rPr>
              <a:pPr/>
              <a:t>10/29/2012</a:t>
            </a:fld>
            <a:endParaRPr lang="en-US">
              <a:solidFill>
                <a:prstClr val="black"/>
              </a:solidFill>
            </a:endParaRPr>
          </a:p>
        </p:txBody>
      </p:sp>
      <p:sp>
        <p:nvSpPr>
          <p:cNvPr id="8" name="Footer Placeholder 7"/>
          <p:cNvSpPr>
            <a:spLocks noGrp="1"/>
          </p:cNvSpPr>
          <p:nvPr>
            <p:ph type="ftr" sz="quarter" idx="11"/>
          </p:nvPr>
        </p:nvSpPr>
        <p:spPr/>
        <p:txBody>
          <a:bodyPr/>
          <a:lstStyle>
            <a:extLst/>
          </a:lstStyle>
          <a:p>
            <a:endParaRPr lang="en-US">
              <a:solidFill>
                <a:prstClr val="black"/>
              </a:solidFill>
            </a:endParaRPr>
          </a:p>
        </p:txBody>
      </p:sp>
      <p:sp>
        <p:nvSpPr>
          <p:cNvPr id="9" name="Slide Number Placeholder 8"/>
          <p:cNvSpPr>
            <a:spLocks noGrp="1"/>
          </p:cNvSpPr>
          <p:nvPr>
            <p:ph type="sldNum" sz="quarter" idx="12"/>
          </p:nvPr>
        </p:nvSpPr>
        <p:spPr/>
        <p:txBody>
          <a:bodyPr/>
          <a:lstStyle>
            <a:extLst/>
          </a:lstStyle>
          <a:p>
            <a:fld id="{619F22BA-5988-442A-85EC-2A9328F0A480}" type="slidenum">
              <a:rPr lang="en-US" smtClean="0">
                <a:solidFill>
                  <a:prstClr val="black"/>
                </a:solidFill>
              </a:rPr>
              <a:pPr/>
              <a:t>‹#›</a:t>
            </a:fld>
            <a:endParaRPr lang="en-US">
              <a:solidFill>
                <a:prstClr val="black"/>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B5BA53FC-83B5-45B4-A457-13A6F154659D}" type="datetimeFigureOut">
              <a:rPr lang="en-US" smtClean="0">
                <a:solidFill>
                  <a:prstClr val="white"/>
                </a:solidFill>
              </a:rPr>
              <a:pPr/>
              <a:t>10/29/2012</a:t>
            </a:fld>
            <a:endParaRPr lang="en-US">
              <a:solidFill>
                <a:prstClr val="white"/>
              </a:solidFill>
            </a:endParaRPr>
          </a:p>
        </p:txBody>
      </p:sp>
      <p:sp>
        <p:nvSpPr>
          <p:cNvPr id="4" name="Footer Placeholder 3"/>
          <p:cNvSpPr>
            <a:spLocks noGrp="1"/>
          </p:cNvSpPr>
          <p:nvPr>
            <p:ph type="ftr" sz="quarter" idx="11"/>
          </p:nvPr>
        </p:nvSpPr>
        <p:spPr/>
        <p:txBody>
          <a:bodyPr/>
          <a:lstStyle>
            <a:extLst/>
          </a:lstStyle>
          <a:p>
            <a:endParaRPr lang="en-US">
              <a:solidFill>
                <a:prstClr val="white"/>
              </a:solidFill>
            </a:endParaRPr>
          </a:p>
        </p:txBody>
      </p:sp>
      <p:sp>
        <p:nvSpPr>
          <p:cNvPr id="5" name="Slide Number Placeholder 4"/>
          <p:cNvSpPr>
            <a:spLocks noGrp="1"/>
          </p:cNvSpPr>
          <p:nvPr>
            <p:ph type="sldNum" sz="quarter" idx="12"/>
          </p:nvPr>
        </p:nvSpPr>
        <p:spPr/>
        <p:txBody>
          <a:bodyPr/>
          <a:lstStyle>
            <a:extLst/>
          </a:lstStyle>
          <a:p>
            <a:fld id="{619F22BA-5988-442A-85EC-2A9328F0A480}" type="slidenum">
              <a:rPr lang="en-US" smtClean="0">
                <a:solidFill>
                  <a:prstClr val="white"/>
                </a:solidFill>
              </a:rPr>
              <a:pPr/>
              <a:t>‹#›</a:t>
            </a:fld>
            <a:endParaRPr lang="en-US">
              <a:solidFill>
                <a:prstClr val="white"/>
              </a:solidFill>
            </a:endParaRPr>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B5BA53FC-83B5-45B4-A457-13A6F154659D}" type="datetimeFigureOut">
              <a:rPr lang="en-US" smtClean="0">
                <a:solidFill>
                  <a:prstClr val="black"/>
                </a:solidFill>
              </a:rPr>
              <a:pPr/>
              <a:t>10/29/2012</a:t>
            </a:fld>
            <a:endParaRPr lang="en-US">
              <a:solidFill>
                <a:prstClr val="black"/>
              </a:solidFill>
            </a:endParaRPr>
          </a:p>
        </p:txBody>
      </p:sp>
      <p:sp>
        <p:nvSpPr>
          <p:cNvPr id="3" name="Footer Placeholder 2"/>
          <p:cNvSpPr>
            <a:spLocks noGrp="1"/>
          </p:cNvSpPr>
          <p:nvPr>
            <p:ph type="ftr" sz="quarter" idx="11"/>
          </p:nvPr>
        </p:nvSpPr>
        <p:spPr/>
        <p:txBody>
          <a:bodyPr/>
          <a:lstStyle>
            <a:extLst/>
          </a:lstStyle>
          <a:p>
            <a:endParaRPr lang="en-US">
              <a:solidFill>
                <a:prstClr val="black"/>
              </a:solidFill>
            </a:endParaRPr>
          </a:p>
        </p:txBody>
      </p:sp>
      <p:sp>
        <p:nvSpPr>
          <p:cNvPr id="4" name="Slide Number Placeholder 3"/>
          <p:cNvSpPr>
            <a:spLocks noGrp="1"/>
          </p:cNvSpPr>
          <p:nvPr>
            <p:ph type="sldNum" sz="quarter" idx="12"/>
          </p:nvPr>
        </p:nvSpPr>
        <p:spPr/>
        <p:txBody>
          <a:bodyPr/>
          <a:lstStyle>
            <a:extLst/>
          </a:lstStyle>
          <a:p>
            <a:fld id="{619F22BA-5988-442A-85EC-2A9328F0A480}" type="slidenum">
              <a:rPr lang="en-US" smtClean="0">
                <a:solidFill>
                  <a:prstClr val="black"/>
                </a:solidFill>
              </a:rPr>
              <a:pPr/>
              <a:t>‹#›</a:t>
            </a:fld>
            <a:endParaRPr lang="en-US">
              <a:solidFill>
                <a:prstClr val="black"/>
              </a:solidFil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B5BA53FC-83B5-45B4-A457-13A6F154659D}" type="datetimeFigureOut">
              <a:rPr lang="en-US" smtClean="0">
                <a:solidFill>
                  <a:prstClr val="black"/>
                </a:solidFill>
              </a:rPr>
              <a:pPr/>
              <a:t>10/29/2012</a:t>
            </a:fld>
            <a:endParaRPr lang="en-US">
              <a:solidFill>
                <a:prstClr val="black"/>
              </a:solidFill>
            </a:endParaRPr>
          </a:p>
        </p:txBody>
      </p:sp>
      <p:sp>
        <p:nvSpPr>
          <p:cNvPr id="6" name="Footer Placeholder 5"/>
          <p:cNvSpPr>
            <a:spLocks noGrp="1"/>
          </p:cNvSpPr>
          <p:nvPr>
            <p:ph type="ftr" sz="quarter" idx="11"/>
          </p:nvPr>
        </p:nvSpPr>
        <p:spPr/>
        <p:txBody>
          <a:bodyPr/>
          <a:lstStyle>
            <a:extLst/>
          </a:lstStyle>
          <a:p>
            <a:endParaRPr lang="en-US">
              <a:solidFill>
                <a:prstClr val="black"/>
              </a:solidFill>
            </a:endParaRPr>
          </a:p>
        </p:txBody>
      </p:sp>
      <p:sp>
        <p:nvSpPr>
          <p:cNvPr id="7" name="Slide Number Placeholder 6"/>
          <p:cNvSpPr>
            <a:spLocks noGrp="1"/>
          </p:cNvSpPr>
          <p:nvPr>
            <p:ph type="sldNum" sz="quarter" idx="12"/>
          </p:nvPr>
        </p:nvSpPr>
        <p:spPr/>
        <p:txBody>
          <a:bodyPr/>
          <a:lstStyle>
            <a:extLst/>
          </a:lstStyle>
          <a:p>
            <a:fld id="{619F22BA-5988-442A-85EC-2A9328F0A480}" type="slidenum">
              <a:rPr lang="en-US" smtClean="0">
                <a:solidFill>
                  <a:prstClr val="black"/>
                </a:solidFill>
              </a:rPr>
              <a:pPr/>
              <a:t>‹#›</a:t>
            </a:fld>
            <a:endParaRPr lang="en-US">
              <a:solidFill>
                <a:prstClr val="black"/>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B5BA53FC-83B5-45B4-A457-13A6F154659D}" type="datetimeFigureOut">
              <a:rPr lang="en-US" smtClean="0">
                <a:solidFill>
                  <a:prstClr val="white"/>
                </a:solidFill>
              </a:rPr>
              <a:pPr/>
              <a:t>10/29/2012</a:t>
            </a:fld>
            <a:endParaRPr lang="en-US">
              <a:solidFill>
                <a:prstClr val="white"/>
              </a:solidFill>
            </a:endParaRPr>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solidFill>
                <a:prstClr val="white"/>
              </a:solidFill>
            </a:endParaRPr>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619F22BA-5988-442A-85EC-2A9328F0A480}" type="slidenum">
              <a:rPr lang="en-US" smtClean="0">
                <a:solidFill>
                  <a:prstClr val="white"/>
                </a:solidFill>
              </a:rPr>
              <a:pPr/>
              <a:t>‹#›</a:t>
            </a:fld>
            <a:endParaRPr lang="en-US">
              <a:solidFill>
                <a:prstClr val="white"/>
              </a:solidFill>
            </a:endParaRPr>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solidFill>
                <a:prstClr val="white"/>
              </a:solidFill>
            </a:endParaRPr>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solidFill>
                <a:prstClr val="white"/>
              </a:solidFill>
            </a:endParaRPr>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a:endParaRPr lang="en-US">
              <a:solidFill>
                <a:prstClr val="white"/>
              </a:solidFill>
            </a:endParaRPr>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endParaRPr lang="en-US">
              <a:solidFill>
                <a:prstClr val="white"/>
              </a:solidFill>
            </a:endParaRPr>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endParaRPr lang="en-US">
              <a:solidFill>
                <a:prstClr val="white"/>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5BA53FC-83B5-45B4-A457-13A6F154659D}" type="datetimeFigureOut">
              <a:rPr lang="en-US" smtClean="0">
                <a:solidFill>
                  <a:prstClr val="black"/>
                </a:solidFill>
              </a:rPr>
              <a:pPr/>
              <a:t>10/29/2012</a:t>
            </a:fld>
            <a:endParaRPr lang="en-US">
              <a:solidFill>
                <a:prstClr val="black"/>
              </a:solidFill>
            </a:endParaRPr>
          </a:p>
        </p:txBody>
      </p:sp>
      <p:sp>
        <p:nvSpPr>
          <p:cNvPr id="5" name="Footer Placeholder 4"/>
          <p:cNvSpPr>
            <a:spLocks noGrp="1"/>
          </p:cNvSpPr>
          <p:nvPr>
            <p:ph type="ftr" sz="quarter" idx="11"/>
          </p:nvPr>
        </p:nvSpPr>
        <p:spPr/>
        <p:txBody>
          <a:bodyPr/>
          <a:lstStyle>
            <a:extLst/>
          </a:lstStyle>
          <a:p>
            <a:endParaRPr lang="en-US">
              <a:solidFill>
                <a:prstClr val="black"/>
              </a:solidFill>
            </a:endParaRPr>
          </a:p>
        </p:txBody>
      </p:sp>
      <p:sp>
        <p:nvSpPr>
          <p:cNvPr id="6" name="Slide Number Placeholder 5"/>
          <p:cNvSpPr>
            <a:spLocks noGrp="1"/>
          </p:cNvSpPr>
          <p:nvPr>
            <p:ph type="sldNum" sz="quarter" idx="12"/>
          </p:nvPr>
        </p:nvSpPr>
        <p:spPr/>
        <p:txBody>
          <a:bodyPr/>
          <a:lstStyle>
            <a:extLst/>
          </a:lstStyle>
          <a:p>
            <a:fld id="{619F22BA-5988-442A-85EC-2A9328F0A480}" type="slidenum">
              <a:rPr lang="en-US" smtClean="0">
                <a:solidFill>
                  <a:prstClr val="black"/>
                </a:solidFill>
              </a:rPr>
              <a:pPr/>
              <a:t>‹#›</a:t>
            </a:fld>
            <a:endParaRPr lang="en-US">
              <a:solidFill>
                <a:prstClr val="black"/>
              </a:solidFil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5BA53FC-83B5-45B4-A457-13A6F154659D}" type="datetimeFigureOut">
              <a:rPr lang="en-US" smtClean="0">
                <a:solidFill>
                  <a:prstClr val="black"/>
                </a:solidFill>
              </a:rPr>
              <a:pPr/>
              <a:t>10/29/2012</a:t>
            </a:fld>
            <a:endParaRPr lang="en-US">
              <a:solidFill>
                <a:prstClr val="black"/>
              </a:solidFill>
            </a:endParaRPr>
          </a:p>
        </p:txBody>
      </p:sp>
      <p:sp>
        <p:nvSpPr>
          <p:cNvPr id="5" name="Footer Placeholder 4"/>
          <p:cNvSpPr>
            <a:spLocks noGrp="1"/>
          </p:cNvSpPr>
          <p:nvPr>
            <p:ph type="ftr" sz="quarter" idx="11"/>
          </p:nvPr>
        </p:nvSpPr>
        <p:spPr/>
        <p:txBody>
          <a:bodyPr/>
          <a:lstStyle>
            <a:extLst/>
          </a:lstStyle>
          <a:p>
            <a:endParaRPr lang="en-US">
              <a:solidFill>
                <a:prstClr val="black"/>
              </a:solidFill>
            </a:endParaRPr>
          </a:p>
        </p:txBody>
      </p:sp>
      <p:sp>
        <p:nvSpPr>
          <p:cNvPr id="6" name="Slide Number Placeholder 5"/>
          <p:cNvSpPr>
            <a:spLocks noGrp="1"/>
          </p:cNvSpPr>
          <p:nvPr>
            <p:ph type="sldNum" sz="quarter" idx="12"/>
          </p:nvPr>
        </p:nvSpPr>
        <p:spPr/>
        <p:txBody>
          <a:bodyPr/>
          <a:lstStyle>
            <a:extLst/>
          </a:lstStyle>
          <a:p>
            <a:fld id="{619F22BA-5988-442A-85EC-2A9328F0A480}" type="slidenum">
              <a:rPr lang="en-US" smtClean="0">
                <a:solidFill>
                  <a:prstClr val="black"/>
                </a:solidFill>
              </a:rPr>
              <a:pPr/>
              <a:t>‹#›</a:t>
            </a:fld>
            <a:endParaRPr lang="en-US">
              <a:solidFill>
                <a:prstClr val="black"/>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B5BA53FC-83B5-45B4-A457-13A6F154659D}" type="datetimeFigureOut">
              <a:rPr lang="en-US" smtClean="0"/>
              <a:pPr/>
              <a:t>10/29/2012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619F22BA-5988-442A-85EC-2A9328F0A480}"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chartAndTx">
  <p:cSld name="Title, Ch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hart Placeholder 2"/>
          <p:cNvSpPr>
            <a:spLocks noGrp="1"/>
          </p:cNvSpPr>
          <p:nvPr>
            <p:ph type="chart" sz="half" idx="1"/>
          </p:nvPr>
        </p:nvSpPr>
        <p:spPr>
          <a:xfrm>
            <a:off x="457200" y="1600200"/>
            <a:ext cx="4038600" cy="4525963"/>
          </a:xfrm>
        </p:spPr>
        <p:txBody>
          <a:bodyPr/>
          <a:lstStyle/>
          <a:p>
            <a:pPr lvl="0"/>
            <a:endParaRPr lang="en-US" noProof="0" smtClean="0"/>
          </a:p>
        </p:txBody>
      </p:sp>
      <p:sp>
        <p:nvSpPr>
          <p:cNvPr id="4" name="Text Placeholder 3"/>
          <p:cNvSpPr>
            <a:spLocks noGrp="1"/>
          </p:cNvSpPr>
          <p:nvPr>
            <p:ph type="body"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prstClr val="black"/>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prstClr val="black"/>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6DDACF3D-DC32-487A-A0D6-0E7C717FC46F}" type="slidenum">
              <a:rPr lang="en-US">
                <a:solidFill>
                  <a:prstClr val="black"/>
                </a:solidFill>
              </a:rPr>
              <a:pPr>
                <a:defRPr/>
              </a:pPr>
              <a:t>‹#›</a:t>
            </a:fld>
            <a:endParaRPr lang="en-US">
              <a:solidFill>
                <a:prstClr val="black"/>
              </a:solidFil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062100D-E010-4AA8-BE49-D31EEC96B72A}" type="datetimeFigureOut">
              <a:rPr lang="en-US" smtClean="0">
                <a:solidFill>
                  <a:prstClr val="black">
                    <a:tint val="75000"/>
                  </a:prstClr>
                </a:solidFill>
              </a:rPr>
              <a:pPr/>
              <a:t>10/29/2012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B56909F-57E7-47B1-94A8-C9C5277D6398}"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62100D-E010-4AA8-BE49-D31EEC96B72A}" type="datetimeFigureOut">
              <a:rPr lang="en-US" smtClean="0">
                <a:solidFill>
                  <a:prstClr val="black">
                    <a:tint val="75000"/>
                  </a:prstClr>
                </a:solidFill>
              </a:rPr>
              <a:pPr/>
              <a:t>10/29/2012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B56909F-57E7-47B1-94A8-C9C5277D6398}"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62100D-E010-4AA8-BE49-D31EEC96B72A}" type="datetimeFigureOut">
              <a:rPr lang="en-US" smtClean="0">
                <a:solidFill>
                  <a:prstClr val="black">
                    <a:tint val="75000"/>
                  </a:prstClr>
                </a:solidFill>
              </a:rPr>
              <a:pPr/>
              <a:t>10/29/2012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B56909F-57E7-47B1-94A8-C9C5277D6398}"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062100D-E010-4AA8-BE49-D31EEC96B72A}" type="datetimeFigureOut">
              <a:rPr lang="en-US" smtClean="0">
                <a:solidFill>
                  <a:prstClr val="black">
                    <a:tint val="75000"/>
                  </a:prstClr>
                </a:solidFill>
              </a:rPr>
              <a:pPr/>
              <a:t>10/29/2012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B56909F-57E7-47B1-94A8-C9C5277D6398}"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062100D-E010-4AA8-BE49-D31EEC96B72A}" type="datetimeFigureOut">
              <a:rPr lang="en-US" smtClean="0">
                <a:solidFill>
                  <a:prstClr val="black">
                    <a:tint val="75000"/>
                  </a:prstClr>
                </a:solidFill>
              </a:rPr>
              <a:pPr/>
              <a:t>10/29/2012</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4B56909F-57E7-47B1-94A8-C9C5277D6398}"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062100D-E010-4AA8-BE49-D31EEC96B72A}" type="datetimeFigureOut">
              <a:rPr lang="en-US" smtClean="0">
                <a:solidFill>
                  <a:prstClr val="black">
                    <a:tint val="75000"/>
                  </a:prstClr>
                </a:solidFill>
              </a:rPr>
              <a:pPr/>
              <a:t>10/29/2012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4B56909F-57E7-47B1-94A8-C9C5277D6398}"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62100D-E010-4AA8-BE49-D31EEC96B72A}" type="datetimeFigureOut">
              <a:rPr lang="en-US" smtClean="0">
                <a:solidFill>
                  <a:prstClr val="black">
                    <a:tint val="75000"/>
                  </a:prstClr>
                </a:solidFill>
              </a:rPr>
              <a:pPr/>
              <a:t>10/29/2012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4B56909F-57E7-47B1-94A8-C9C5277D6398}"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62100D-E010-4AA8-BE49-D31EEC96B72A}" type="datetimeFigureOut">
              <a:rPr lang="en-US" smtClean="0">
                <a:solidFill>
                  <a:prstClr val="black">
                    <a:tint val="75000"/>
                  </a:prstClr>
                </a:solidFill>
              </a:rPr>
              <a:pPr/>
              <a:t>10/29/2012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B56909F-57E7-47B1-94A8-C9C5277D6398}"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62100D-E010-4AA8-BE49-D31EEC96B72A}" type="datetimeFigureOut">
              <a:rPr lang="en-US" smtClean="0">
                <a:solidFill>
                  <a:prstClr val="black">
                    <a:tint val="75000"/>
                  </a:prstClr>
                </a:solidFill>
              </a:rPr>
              <a:pPr/>
              <a:t>10/29/2012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B56909F-57E7-47B1-94A8-C9C5277D6398}"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B5BA53FC-83B5-45B4-A457-13A6F154659D}" type="datetimeFigureOut">
              <a:rPr lang="en-US" smtClean="0"/>
              <a:pPr/>
              <a:t>10/29/2012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619F22BA-5988-442A-85EC-2A9328F0A480}" type="slidenum">
              <a:rPr lang="en-US" smtClean="0"/>
              <a:pPr/>
              <a:t>‹#›</a:t>
            </a:fld>
            <a:endParaRPr 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62100D-E010-4AA8-BE49-D31EEC96B72A}" type="datetimeFigureOut">
              <a:rPr lang="en-US" smtClean="0">
                <a:solidFill>
                  <a:prstClr val="black">
                    <a:tint val="75000"/>
                  </a:prstClr>
                </a:solidFill>
              </a:rPr>
              <a:pPr/>
              <a:t>10/29/2012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B56909F-57E7-47B1-94A8-C9C5277D6398}"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62100D-E010-4AA8-BE49-D31EEC96B72A}" type="datetimeFigureOut">
              <a:rPr lang="en-US" smtClean="0">
                <a:solidFill>
                  <a:prstClr val="black">
                    <a:tint val="75000"/>
                  </a:prstClr>
                </a:solidFill>
              </a:rPr>
              <a:pPr/>
              <a:t>10/29/2012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B56909F-57E7-47B1-94A8-C9C5277D6398}"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207413-DF12-4D3B-8125-14457075AEBC}" type="datetimeFigureOut">
              <a:rPr lang="en-US" smtClean="0">
                <a:solidFill>
                  <a:prstClr val="black">
                    <a:tint val="75000"/>
                  </a:prstClr>
                </a:solidFill>
              </a:rPr>
              <a:pPr/>
              <a:t>10/29/2012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5A96168-CDA5-4579-93DE-CFEE309490DE}"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457200" y="1600200"/>
            <a:ext cx="8229600" cy="4525963"/>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prstClr val="black">
                  <a:tint val="75000"/>
                </a:prstClr>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prstClr val="black">
                  <a:tint val="75000"/>
                </a:prstClr>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20A5B502-912B-4F01-811C-BD320B1B56EE}"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B5BA53FC-83B5-45B4-A457-13A6F154659D}" type="datetimeFigureOut">
              <a:rPr lang="en-US" smtClean="0"/>
              <a:pPr/>
              <a:t>10/29/2012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19F22BA-5988-442A-85EC-2A9328F0A48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B5BA53FC-83B5-45B4-A457-13A6F154659D}" type="datetimeFigureOut">
              <a:rPr lang="en-US" smtClean="0"/>
              <a:pPr/>
              <a:t>10/29/2012</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619F22BA-5988-442A-85EC-2A9328F0A480}"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theme" Target="../theme/theme4.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1.jpe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slideLayout" Target="../slideLayouts/slideLayout73.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B5BA53FC-83B5-45B4-A457-13A6F154659D}" type="datetimeFigureOut">
              <a:rPr lang="en-US" smtClean="0"/>
              <a:pPr/>
              <a:t>10/29/2012</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619F22BA-5988-442A-85EC-2A9328F0A4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9" descr="ce_s_3d_pms288c"/>
          <p:cNvPicPr>
            <a:picLocks noChangeAspect="1" noChangeArrowheads="1"/>
          </p:cNvPicPr>
          <p:nvPr/>
        </p:nvPicPr>
        <p:blipFill>
          <a:blip r:embed="rId14" cstate="print"/>
          <a:srcRect/>
          <a:stretch>
            <a:fillRect/>
          </a:stretch>
        </p:blipFill>
        <p:spPr bwMode="auto">
          <a:xfrm>
            <a:off x="7094538" y="5849938"/>
            <a:ext cx="1887537" cy="792162"/>
          </a:xfrm>
          <a:prstGeom prst="rect">
            <a:avLst/>
          </a:prstGeom>
          <a:noFill/>
          <a:ln w="9525">
            <a:noFill/>
            <a:miter lim="800000"/>
            <a:headEnd/>
            <a:tailEnd/>
          </a:ln>
        </p:spPr>
      </p:pic>
      <p:pic>
        <p:nvPicPr>
          <p:cNvPr id="1027" name="Picture 6" descr="Untitled-1.gif"/>
          <p:cNvPicPr>
            <a:picLocks noChangeAspect="1"/>
          </p:cNvPicPr>
          <p:nvPr/>
        </p:nvPicPr>
        <p:blipFill>
          <a:blip r:embed="rId15" cstate="print"/>
          <a:srcRect/>
          <a:stretch>
            <a:fillRect/>
          </a:stretch>
        </p:blipFill>
        <p:spPr bwMode="auto">
          <a:xfrm>
            <a:off x="0" y="1271588"/>
            <a:ext cx="9144000" cy="4314825"/>
          </a:xfrm>
          <a:prstGeom prst="rect">
            <a:avLst/>
          </a:prstGeom>
          <a:noFill/>
          <a:ln w="9525">
            <a:noFill/>
            <a:miter lim="800000"/>
            <a:headEnd/>
            <a:tailEnd/>
          </a:ln>
        </p:spPr>
      </p:pic>
      <p:sp>
        <p:nvSpPr>
          <p:cNvPr id="1028" name="Rectangle 2"/>
          <p:cNvSpPr>
            <a:spLocks noGrp="1" noChangeArrowheads="1"/>
          </p:cNvSpPr>
          <p:nvPr>
            <p:ph type="title"/>
          </p:nvPr>
        </p:nvSpPr>
        <p:spPr bwMode="auto">
          <a:xfrm>
            <a:off x="714375" y="274638"/>
            <a:ext cx="8229600"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9" name="Rectangle 3"/>
          <p:cNvSpPr>
            <a:spLocks noGrp="1" noChangeArrowheads="1"/>
          </p:cNvSpPr>
          <p:nvPr>
            <p:ph type="body" idx="1"/>
          </p:nvPr>
        </p:nvSpPr>
        <p:spPr bwMode="auto">
          <a:xfrm>
            <a:off x="457200" y="1600200"/>
            <a:ext cx="8229600" cy="39068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8676"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chemeClr val="tx1"/>
                </a:solidFill>
              </a:defRPr>
            </a:lvl1pPr>
          </a:lstStyle>
          <a:p>
            <a:pPr eaLnBrk="0" fontAlgn="base" hangingPunct="0">
              <a:spcBef>
                <a:spcPct val="0"/>
              </a:spcBef>
              <a:spcAft>
                <a:spcPct val="0"/>
              </a:spcAft>
            </a:pPr>
            <a:fld id="{7D8B893A-18F4-4D48-A434-FBF80804A232}" type="datetime1">
              <a:rPr lang="en-GB" smtClean="0">
                <a:solidFill>
                  <a:srgbClr val="000000"/>
                </a:solidFill>
              </a:rPr>
              <a:pPr eaLnBrk="0" fontAlgn="base" hangingPunct="0">
                <a:spcBef>
                  <a:spcPct val="0"/>
                </a:spcBef>
                <a:spcAft>
                  <a:spcPct val="0"/>
                </a:spcAft>
              </a:pPr>
              <a:t>29/10/2012</a:t>
            </a:fld>
            <a:endParaRPr lang="en-GB" smtClean="0">
              <a:solidFill>
                <a:srgbClr val="000000"/>
              </a:solidFill>
            </a:endParaRPr>
          </a:p>
        </p:txBody>
      </p:sp>
      <p:sp>
        <p:nvSpPr>
          <p:cNvPr id="28677"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chemeClr val="tx1"/>
                </a:solidFill>
                <a:latin typeface="Arial" charset="0"/>
                <a:ea typeface="+mn-ea"/>
              </a:defRPr>
            </a:lvl1pPr>
          </a:lstStyle>
          <a:p>
            <a:pPr eaLnBrk="0" fontAlgn="base" hangingPunct="0">
              <a:spcBef>
                <a:spcPct val="0"/>
              </a:spcBef>
              <a:spcAft>
                <a:spcPct val="0"/>
              </a:spcAft>
              <a:defRPr/>
            </a:pPr>
            <a:endParaRPr lang="en-GB">
              <a:solidFill>
                <a:srgbClr val="000000"/>
              </a:solidFill>
            </a:endParaRPr>
          </a:p>
        </p:txBody>
      </p:sp>
      <p:sp>
        <p:nvSpPr>
          <p:cNvPr id="28678" name="Rectangle 6"/>
          <p:cNvSpPr>
            <a:spLocks noGrp="1" noChangeArrowheads="1"/>
          </p:cNvSpPr>
          <p:nvPr>
            <p:ph type="sldNum" sz="quarter" idx="4"/>
          </p:nvPr>
        </p:nvSpPr>
        <p:spPr bwMode="auto">
          <a:xfrm>
            <a:off x="6162675" y="6245225"/>
            <a:ext cx="7620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chemeClr val="tx1"/>
                </a:solidFill>
              </a:defRPr>
            </a:lvl1pPr>
          </a:lstStyle>
          <a:p>
            <a:pPr eaLnBrk="0" fontAlgn="base" hangingPunct="0">
              <a:spcBef>
                <a:spcPct val="0"/>
              </a:spcBef>
              <a:spcAft>
                <a:spcPct val="0"/>
              </a:spcAft>
            </a:pPr>
            <a:fld id="{A5A31799-6F5F-4A13-A282-2DB183DD8E9A}" type="slidenum">
              <a:rPr lang="en-GB" smtClean="0">
                <a:solidFill>
                  <a:srgbClr val="000000"/>
                </a:solidFill>
              </a:rPr>
              <a:pPr eaLnBrk="0" fontAlgn="base" hangingPunct="0">
                <a:spcBef>
                  <a:spcPct val="0"/>
                </a:spcBef>
                <a:spcAft>
                  <a:spcPct val="0"/>
                </a:spcAft>
              </a:pPr>
              <a:t>‹#›</a:t>
            </a:fld>
            <a:endParaRPr lang="en-GB" smtClean="0">
              <a:solidFill>
                <a:srgbClr val="000000"/>
              </a:solidFill>
            </a:endParaRP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Lst>
  <p:txStyles>
    <p:titleStyle>
      <a:lvl1pPr algn="r" rtl="0" eaLnBrk="0" fontAlgn="base" hangingPunct="0">
        <a:spcBef>
          <a:spcPct val="0"/>
        </a:spcBef>
        <a:spcAft>
          <a:spcPct val="0"/>
        </a:spcAft>
        <a:defRPr sz="3100">
          <a:solidFill>
            <a:srgbClr val="003082"/>
          </a:solidFill>
          <a:latin typeface="+mj-lt"/>
          <a:ea typeface="ＭＳ Ｐゴシック" pitchFamily="-107" charset="-128"/>
          <a:cs typeface="ＭＳ Ｐゴシック" pitchFamily="-107" charset="-128"/>
        </a:defRPr>
      </a:lvl1pPr>
      <a:lvl2pPr algn="r" rtl="0" eaLnBrk="0" fontAlgn="base" hangingPunct="0">
        <a:spcBef>
          <a:spcPct val="0"/>
        </a:spcBef>
        <a:spcAft>
          <a:spcPct val="0"/>
        </a:spcAft>
        <a:defRPr sz="3100">
          <a:solidFill>
            <a:srgbClr val="003082"/>
          </a:solidFill>
          <a:latin typeface="Arial" charset="0"/>
          <a:ea typeface="ＭＳ Ｐゴシック" pitchFamily="-107" charset="-128"/>
          <a:cs typeface="ＭＳ Ｐゴシック" pitchFamily="-107" charset="-128"/>
        </a:defRPr>
      </a:lvl2pPr>
      <a:lvl3pPr algn="r" rtl="0" eaLnBrk="0" fontAlgn="base" hangingPunct="0">
        <a:spcBef>
          <a:spcPct val="0"/>
        </a:spcBef>
        <a:spcAft>
          <a:spcPct val="0"/>
        </a:spcAft>
        <a:defRPr sz="3100">
          <a:solidFill>
            <a:srgbClr val="003082"/>
          </a:solidFill>
          <a:latin typeface="Arial" charset="0"/>
          <a:ea typeface="ＭＳ Ｐゴシック" pitchFamily="-107" charset="-128"/>
          <a:cs typeface="ＭＳ Ｐゴシック" pitchFamily="-107" charset="-128"/>
        </a:defRPr>
      </a:lvl3pPr>
      <a:lvl4pPr algn="r" rtl="0" eaLnBrk="0" fontAlgn="base" hangingPunct="0">
        <a:spcBef>
          <a:spcPct val="0"/>
        </a:spcBef>
        <a:spcAft>
          <a:spcPct val="0"/>
        </a:spcAft>
        <a:defRPr sz="3100">
          <a:solidFill>
            <a:srgbClr val="003082"/>
          </a:solidFill>
          <a:latin typeface="Arial" charset="0"/>
          <a:ea typeface="ＭＳ Ｐゴシック" pitchFamily="-107" charset="-128"/>
          <a:cs typeface="ＭＳ Ｐゴシック" pitchFamily="-107" charset="-128"/>
        </a:defRPr>
      </a:lvl4pPr>
      <a:lvl5pPr algn="r" rtl="0" eaLnBrk="0" fontAlgn="base" hangingPunct="0">
        <a:spcBef>
          <a:spcPct val="0"/>
        </a:spcBef>
        <a:spcAft>
          <a:spcPct val="0"/>
        </a:spcAft>
        <a:defRPr sz="3100">
          <a:solidFill>
            <a:srgbClr val="003082"/>
          </a:solidFill>
          <a:latin typeface="Arial" charset="0"/>
          <a:ea typeface="ＭＳ Ｐゴシック" pitchFamily="-107" charset="-128"/>
          <a:cs typeface="ＭＳ Ｐゴシック" pitchFamily="-107" charset="-128"/>
        </a:defRPr>
      </a:lvl5pPr>
      <a:lvl6pPr marL="457200" algn="r" rtl="0" eaLnBrk="1" fontAlgn="base" hangingPunct="1">
        <a:spcBef>
          <a:spcPct val="0"/>
        </a:spcBef>
        <a:spcAft>
          <a:spcPct val="0"/>
        </a:spcAft>
        <a:defRPr sz="3100">
          <a:solidFill>
            <a:srgbClr val="003082"/>
          </a:solidFill>
          <a:latin typeface="Arial" charset="0"/>
        </a:defRPr>
      </a:lvl6pPr>
      <a:lvl7pPr marL="914400" algn="r" rtl="0" eaLnBrk="1" fontAlgn="base" hangingPunct="1">
        <a:spcBef>
          <a:spcPct val="0"/>
        </a:spcBef>
        <a:spcAft>
          <a:spcPct val="0"/>
        </a:spcAft>
        <a:defRPr sz="3100">
          <a:solidFill>
            <a:srgbClr val="003082"/>
          </a:solidFill>
          <a:latin typeface="Arial" charset="0"/>
        </a:defRPr>
      </a:lvl7pPr>
      <a:lvl8pPr marL="1371600" algn="r" rtl="0" eaLnBrk="1" fontAlgn="base" hangingPunct="1">
        <a:spcBef>
          <a:spcPct val="0"/>
        </a:spcBef>
        <a:spcAft>
          <a:spcPct val="0"/>
        </a:spcAft>
        <a:defRPr sz="3100">
          <a:solidFill>
            <a:srgbClr val="003082"/>
          </a:solidFill>
          <a:latin typeface="Arial" charset="0"/>
        </a:defRPr>
      </a:lvl8pPr>
      <a:lvl9pPr marL="1828800" algn="r" rtl="0" eaLnBrk="1" fontAlgn="base" hangingPunct="1">
        <a:spcBef>
          <a:spcPct val="0"/>
        </a:spcBef>
        <a:spcAft>
          <a:spcPct val="0"/>
        </a:spcAft>
        <a:defRPr sz="3100">
          <a:solidFill>
            <a:srgbClr val="003082"/>
          </a:solidFill>
          <a:latin typeface="Arial" charset="0"/>
        </a:defRPr>
      </a:lvl9pPr>
    </p:titleStyle>
    <p:bodyStyle>
      <a:lvl1pPr marL="342900" indent="-342900" algn="l" rtl="0" eaLnBrk="0" fontAlgn="base" hangingPunct="0">
        <a:spcBef>
          <a:spcPct val="50000"/>
        </a:spcBef>
        <a:spcAft>
          <a:spcPct val="0"/>
        </a:spcAft>
        <a:buClr>
          <a:srgbClr val="00ABC4"/>
        </a:buClr>
        <a:buChar char="•"/>
        <a:defRPr sz="2300">
          <a:solidFill>
            <a:srgbClr val="003082"/>
          </a:solidFill>
          <a:latin typeface="+mn-lt"/>
          <a:ea typeface="ＭＳ Ｐゴシック" pitchFamily="-107" charset="-128"/>
          <a:cs typeface="ＭＳ Ｐゴシック" pitchFamily="-107" charset="-128"/>
        </a:defRPr>
      </a:lvl1pPr>
      <a:lvl2pPr marL="742950" indent="-285750" algn="l" rtl="0" eaLnBrk="0" fontAlgn="base" hangingPunct="0">
        <a:spcBef>
          <a:spcPct val="50000"/>
        </a:spcBef>
        <a:spcAft>
          <a:spcPct val="0"/>
        </a:spcAft>
        <a:buClr>
          <a:srgbClr val="00ABC4"/>
        </a:buClr>
        <a:buChar char="–"/>
        <a:defRPr sz="1900">
          <a:solidFill>
            <a:srgbClr val="003082"/>
          </a:solidFill>
          <a:latin typeface="+mn-lt"/>
          <a:ea typeface="ＭＳ Ｐゴシック" pitchFamily="-107" charset="-128"/>
        </a:defRPr>
      </a:lvl2pPr>
      <a:lvl3pPr marL="1143000" indent="-228600" algn="l" rtl="0" eaLnBrk="0" fontAlgn="base" hangingPunct="0">
        <a:spcBef>
          <a:spcPct val="50000"/>
        </a:spcBef>
        <a:spcAft>
          <a:spcPct val="0"/>
        </a:spcAft>
        <a:buClr>
          <a:srgbClr val="00ABC4"/>
        </a:buClr>
        <a:buChar char="•"/>
        <a:defRPr sz="1900">
          <a:solidFill>
            <a:srgbClr val="003082"/>
          </a:solidFill>
          <a:latin typeface="+mn-lt"/>
          <a:ea typeface="ＭＳ Ｐゴシック" pitchFamily="-107" charset="-128"/>
        </a:defRPr>
      </a:lvl3pPr>
      <a:lvl4pPr marL="1600200" indent="-228600" algn="l" rtl="0" eaLnBrk="0" fontAlgn="base" hangingPunct="0">
        <a:spcBef>
          <a:spcPct val="50000"/>
        </a:spcBef>
        <a:spcAft>
          <a:spcPct val="0"/>
        </a:spcAft>
        <a:buClr>
          <a:srgbClr val="00ABC4"/>
        </a:buClr>
        <a:buChar char="–"/>
        <a:defRPr sz="1900">
          <a:solidFill>
            <a:srgbClr val="003082"/>
          </a:solidFill>
          <a:latin typeface="+mn-lt"/>
          <a:ea typeface="ＭＳ Ｐゴシック" pitchFamily="-107" charset="-128"/>
        </a:defRPr>
      </a:lvl4pPr>
      <a:lvl5pPr marL="2057400" indent="-228600" algn="l" rtl="0" eaLnBrk="0" fontAlgn="base" hangingPunct="0">
        <a:spcBef>
          <a:spcPct val="50000"/>
        </a:spcBef>
        <a:spcAft>
          <a:spcPct val="0"/>
        </a:spcAft>
        <a:buClr>
          <a:srgbClr val="00ABC4"/>
        </a:buClr>
        <a:buChar char="•"/>
        <a:defRPr sz="1900">
          <a:solidFill>
            <a:srgbClr val="003082"/>
          </a:solidFill>
          <a:latin typeface="+mn-lt"/>
          <a:ea typeface="ＭＳ Ｐゴシック" pitchFamily="-107" charset="-128"/>
        </a:defRPr>
      </a:lvl5pPr>
      <a:lvl6pPr marL="2514600" indent="-228600" algn="l" rtl="0" eaLnBrk="1" fontAlgn="base" hangingPunct="1">
        <a:spcBef>
          <a:spcPct val="50000"/>
        </a:spcBef>
        <a:spcAft>
          <a:spcPct val="0"/>
        </a:spcAft>
        <a:buClr>
          <a:srgbClr val="00ABC4"/>
        </a:buClr>
        <a:buChar char="•"/>
        <a:defRPr sz="1900">
          <a:solidFill>
            <a:srgbClr val="003082"/>
          </a:solidFill>
          <a:latin typeface="+mn-lt"/>
        </a:defRPr>
      </a:lvl6pPr>
      <a:lvl7pPr marL="2971800" indent="-228600" algn="l" rtl="0" eaLnBrk="1" fontAlgn="base" hangingPunct="1">
        <a:spcBef>
          <a:spcPct val="50000"/>
        </a:spcBef>
        <a:spcAft>
          <a:spcPct val="0"/>
        </a:spcAft>
        <a:buClr>
          <a:srgbClr val="00ABC4"/>
        </a:buClr>
        <a:buChar char="•"/>
        <a:defRPr sz="1900">
          <a:solidFill>
            <a:srgbClr val="003082"/>
          </a:solidFill>
          <a:latin typeface="+mn-lt"/>
        </a:defRPr>
      </a:lvl7pPr>
      <a:lvl8pPr marL="3429000" indent="-228600" algn="l" rtl="0" eaLnBrk="1" fontAlgn="base" hangingPunct="1">
        <a:spcBef>
          <a:spcPct val="50000"/>
        </a:spcBef>
        <a:spcAft>
          <a:spcPct val="0"/>
        </a:spcAft>
        <a:buClr>
          <a:srgbClr val="00ABC4"/>
        </a:buClr>
        <a:buChar char="•"/>
        <a:defRPr sz="1900">
          <a:solidFill>
            <a:srgbClr val="003082"/>
          </a:solidFill>
          <a:latin typeface="+mn-lt"/>
        </a:defRPr>
      </a:lvl8pPr>
      <a:lvl9pPr marL="3886200" indent="-228600" algn="l" rtl="0" eaLnBrk="1" fontAlgn="base" hangingPunct="1">
        <a:spcBef>
          <a:spcPct val="50000"/>
        </a:spcBef>
        <a:spcAft>
          <a:spcPct val="0"/>
        </a:spcAft>
        <a:buClr>
          <a:srgbClr val="00ABC4"/>
        </a:buClr>
        <a:buChar char="•"/>
        <a:defRPr sz="1900">
          <a:solidFill>
            <a:srgbClr val="00308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F380E9-D15A-406B-9006-7CAB29F51347}" type="datetimeFigureOut">
              <a:rPr lang="en-US" smtClean="0">
                <a:solidFill>
                  <a:prstClr val="black">
                    <a:tint val="75000"/>
                  </a:prstClr>
                </a:solidFill>
              </a:rPr>
              <a:pPr/>
              <a:t>10/29/2012</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B65016-338C-41D4-BBA5-A8B5D13214EF}" type="slidenum">
              <a:rPr lang="en-US" smtClean="0">
                <a:solidFill>
                  <a:prstClr val="black">
                    <a:tint val="75000"/>
                  </a:prstClr>
                </a:solidFill>
              </a: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2531"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34" charset="0"/>
              </a:defRPr>
            </a:lvl1pPr>
          </a:lstStyle>
          <a:p>
            <a:pPr fontAlgn="base">
              <a:spcBef>
                <a:spcPct val="0"/>
              </a:spcBef>
              <a:spcAft>
                <a:spcPct val="0"/>
              </a:spcAft>
              <a:defRPr/>
            </a:pPr>
            <a:endParaRPr lang="en-US">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34" charset="0"/>
              </a:defRPr>
            </a:lvl1pPr>
          </a:lstStyle>
          <a:p>
            <a:pPr fontAlgn="base">
              <a:spcBef>
                <a:spcPct val="0"/>
              </a:spcBef>
              <a:spcAft>
                <a:spcPct val="0"/>
              </a:spcAft>
              <a:defRPr/>
            </a:pPr>
            <a:endParaRPr lang="en-US">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pitchFamily="34" charset="0"/>
              </a:defRPr>
            </a:lvl1pPr>
          </a:lstStyle>
          <a:p>
            <a:pPr fontAlgn="base">
              <a:spcBef>
                <a:spcPct val="0"/>
              </a:spcBef>
              <a:spcAft>
                <a:spcPct val="0"/>
              </a:spcAft>
              <a:defRPr/>
            </a:pPr>
            <a:fld id="{AA99AC2D-310C-45B6-B459-391E7BC58472}" type="slidenum">
              <a:rPr lang="en-US">
                <a:solidFill>
                  <a:srgbClr val="000000"/>
                </a:solidFill>
              </a:rPr>
              <a:pPr fontAlgn="base">
                <a:spcBef>
                  <a:spcPct val="0"/>
                </a:spcBef>
                <a:spcAft>
                  <a:spcPct val="0"/>
                </a:spcAft>
                <a:defRPr/>
              </a:pPr>
              <a:t>‹#›</a:t>
            </a:fld>
            <a:endParaRPr lang="en-US">
              <a:solidFill>
                <a:srgbClr val="000000"/>
              </a:solidFill>
            </a:endParaRPr>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 id="2147483734" r:id="rId13"/>
    <p:sldLayoutId id="2147483735" r:id="rId14"/>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solidFill>
                <a:prstClr val="black"/>
              </a:solidFill>
            </a:endParaRPr>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solidFill>
                <a:prstClr val="black"/>
              </a:solidFill>
            </a:endParaRPr>
          </a:p>
        </p:txBody>
      </p:sp>
      <p:sp>
        <p:nvSpPr>
          <p:cNvPr id="14" name="Right Triangle 13"/>
          <p:cNvSpPr>
            <a:spLocks/>
          </p:cNvSpPr>
          <p:nvPr/>
        </p:nvSpPr>
        <p:spPr bwMode="auto">
          <a:xfrm>
            <a:off x="-6042" y="5791253"/>
            <a:ext cx="3402314" cy="1080868"/>
          </a:xfrm>
          <a:prstGeom prst="rtTriangle">
            <a:avLst/>
          </a:prstGeom>
          <a:blipFill>
            <a:blip r:embed="rId1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a:endParaRPr lang="en-US">
              <a:solidFill>
                <a:prstClr val="white"/>
              </a:solidFill>
            </a:endParaRPr>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B5BA53FC-83B5-45B4-A457-13A6F154659D}" type="datetimeFigureOut">
              <a:rPr lang="en-US" smtClean="0">
                <a:solidFill>
                  <a:prstClr val="black"/>
                </a:solidFill>
              </a:rPr>
              <a:pPr/>
              <a:t>10/29/2012</a:t>
            </a:fld>
            <a:endParaRPr lang="en-US">
              <a:solidFill>
                <a:prstClr val="black"/>
              </a:solidFill>
            </a:endParaRP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solidFill>
                <a:prstClr val="black"/>
              </a:solidFill>
            </a:endParaRP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619F22BA-5988-442A-85EC-2A9328F0A480}" type="slidenum">
              <a:rPr lang="en-US" smtClean="0">
                <a:solidFill>
                  <a:prstClr val="black"/>
                </a:solidFill>
              </a:rPr>
              <a:pPr/>
              <a:t>‹#›</a:t>
            </a:fld>
            <a:endParaRPr lang="en-US">
              <a:solidFill>
                <a:prstClr val="black"/>
              </a:solidFill>
            </a:endParaRPr>
          </a:p>
        </p:txBody>
      </p:sp>
    </p:spTree>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62100D-E010-4AA8-BE49-D31EEC96B72A}" type="datetimeFigureOut">
              <a:rPr lang="en-US" smtClean="0">
                <a:solidFill>
                  <a:prstClr val="black">
                    <a:tint val="75000"/>
                  </a:prstClr>
                </a:solidFill>
              </a:rPr>
              <a:pPr/>
              <a:t>10/29/2012</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56909F-57E7-47B1-94A8-C9C5277D6398}" type="slidenum">
              <a:rPr lang="en-US" smtClean="0">
                <a:solidFill>
                  <a:prstClr val="black">
                    <a:tint val="75000"/>
                  </a:prstClr>
                </a:solidFill>
              </a: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 id="2147483774"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9.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5.xml"/><Relationship Id="rId1" Type="http://schemas.openxmlformats.org/officeDocument/2006/relationships/vmlDrawing" Target="../drawings/vmlDrawing1.vml"/><Relationship Id="rId4" Type="http://schemas.openxmlformats.org/officeDocument/2006/relationships/oleObject" Target="../embeddings/Microsoft_Office_Excel_97-2003_Worksheet1.xls"/></Relationships>
</file>

<file path=ppt/slides/_rels/slide11.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25.xml"/><Relationship Id="rId4" Type="http://schemas.openxmlformats.org/officeDocument/2006/relationships/chart" Target="../charts/char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tags" Target="../tags/tag1.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tags" Target="../tags/tag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5.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55.xml"/></Relationships>
</file>

<file path=ppt/slides/_rels/slide9.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5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Text Box 3"/>
          <p:cNvSpPr txBox="1">
            <a:spLocks noChangeArrowheads="1"/>
          </p:cNvSpPr>
          <p:nvPr/>
        </p:nvSpPr>
        <p:spPr bwMode="auto">
          <a:xfrm>
            <a:off x="669925" y="341313"/>
            <a:ext cx="184150" cy="366712"/>
          </a:xfrm>
          <a:prstGeom prst="rect">
            <a:avLst/>
          </a:prstGeom>
          <a:noFill/>
          <a:ln w="9525">
            <a:noFill/>
            <a:miter lim="800000"/>
            <a:headEnd/>
            <a:tailEnd/>
          </a:ln>
        </p:spPr>
        <p:txBody>
          <a:bodyPr wrap="none">
            <a:spAutoFit/>
          </a:bodyPr>
          <a:lstStyle/>
          <a:p>
            <a:endParaRPr lang="en-US">
              <a:solidFill>
                <a:prstClr val="black"/>
              </a:solidFill>
              <a:cs typeface="Arial" charset="0"/>
            </a:endParaRPr>
          </a:p>
        </p:txBody>
      </p:sp>
      <p:sp>
        <p:nvSpPr>
          <p:cNvPr id="41990" name="Text Box 6"/>
          <p:cNvSpPr txBox="1">
            <a:spLocks noChangeArrowheads="1"/>
          </p:cNvSpPr>
          <p:nvPr/>
        </p:nvSpPr>
        <p:spPr bwMode="auto">
          <a:xfrm>
            <a:off x="5318125" y="269875"/>
            <a:ext cx="184150" cy="457200"/>
          </a:xfrm>
          <a:prstGeom prst="rect">
            <a:avLst/>
          </a:prstGeom>
          <a:noFill/>
          <a:ln w="9525">
            <a:noFill/>
            <a:miter lim="800000"/>
            <a:headEnd/>
            <a:tailEnd/>
          </a:ln>
        </p:spPr>
        <p:txBody>
          <a:bodyPr wrap="none">
            <a:spAutoFit/>
          </a:bodyPr>
          <a:lstStyle/>
          <a:p>
            <a:endParaRPr lang="en-US" sz="2400">
              <a:solidFill>
                <a:prstClr val="black"/>
              </a:solidFill>
              <a:latin typeface="Times New Roman" pitchFamily="18" charset="0"/>
            </a:endParaRPr>
          </a:p>
        </p:txBody>
      </p:sp>
      <p:sp>
        <p:nvSpPr>
          <p:cNvPr id="41992" name="Text Box 9"/>
          <p:cNvSpPr txBox="1">
            <a:spLocks noChangeArrowheads="1"/>
          </p:cNvSpPr>
          <p:nvPr/>
        </p:nvSpPr>
        <p:spPr bwMode="auto">
          <a:xfrm>
            <a:off x="-92075" y="112713"/>
            <a:ext cx="701675" cy="366712"/>
          </a:xfrm>
          <a:prstGeom prst="rect">
            <a:avLst/>
          </a:prstGeom>
          <a:noFill/>
          <a:ln w="9525">
            <a:noFill/>
            <a:miter lim="800000"/>
            <a:headEnd/>
            <a:tailEnd/>
          </a:ln>
        </p:spPr>
        <p:txBody>
          <a:bodyPr>
            <a:spAutoFit/>
          </a:bodyPr>
          <a:lstStyle/>
          <a:p>
            <a:endParaRPr lang="en-US">
              <a:solidFill>
                <a:prstClr val="black"/>
              </a:solidFill>
            </a:endParaRPr>
          </a:p>
        </p:txBody>
      </p:sp>
      <p:sp>
        <p:nvSpPr>
          <p:cNvPr id="8" name="TextBox 7"/>
          <p:cNvSpPr txBox="1"/>
          <p:nvPr/>
        </p:nvSpPr>
        <p:spPr>
          <a:xfrm>
            <a:off x="0" y="2438400"/>
            <a:ext cx="9144000" cy="2923877"/>
          </a:xfrm>
          <a:prstGeom prst="rect">
            <a:avLst/>
          </a:prstGeom>
          <a:noFill/>
        </p:spPr>
        <p:txBody>
          <a:bodyPr wrap="square" rtlCol="0">
            <a:spAutoFit/>
          </a:bodyPr>
          <a:lstStyle/>
          <a:p>
            <a:pPr algn="ctr"/>
            <a:r>
              <a:rPr lang="en-US" sz="4000" b="1" i="1" dirty="0" smtClean="0">
                <a:latin typeface="Times New Roman" pitchFamily="18" charset="0"/>
              </a:rPr>
              <a:t>Addressing the American Challenge:</a:t>
            </a:r>
          </a:p>
          <a:p>
            <a:pPr algn="ctr"/>
            <a:r>
              <a:rPr lang="en-US" sz="3400" b="1" i="1" dirty="0" smtClean="0">
                <a:solidFill>
                  <a:schemeClr val="bg2">
                    <a:lumMod val="25000"/>
                  </a:schemeClr>
                </a:solidFill>
                <a:latin typeface="Times New Roman" pitchFamily="18" charset="0"/>
              </a:rPr>
              <a:t>A 21</a:t>
            </a:r>
            <a:r>
              <a:rPr lang="en-US" sz="3400" b="1" i="1" baseline="30000" dirty="0" smtClean="0">
                <a:solidFill>
                  <a:schemeClr val="bg2">
                    <a:lumMod val="25000"/>
                  </a:schemeClr>
                </a:solidFill>
                <a:latin typeface="Times New Roman" pitchFamily="18" charset="0"/>
              </a:rPr>
              <a:t>st</a:t>
            </a:r>
            <a:r>
              <a:rPr lang="en-US" sz="3400" b="1" i="1" dirty="0" smtClean="0">
                <a:solidFill>
                  <a:schemeClr val="bg2">
                    <a:lumMod val="25000"/>
                  </a:schemeClr>
                </a:solidFill>
                <a:latin typeface="Times New Roman" pitchFamily="18" charset="0"/>
              </a:rPr>
              <a:t> Century </a:t>
            </a:r>
            <a:r>
              <a:rPr lang="en-US" sz="3400" b="1" i="1" dirty="0" smtClean="0">
                <a:solidFill>
                  <a:srgbClr val="DEF5FA">
                    <a:lumMod val="25000"/>
                  </a:srgbClr>
                </a:solidFill>
                <a:latin typeface="Times New Roman" pitchFamily="18" charset="0"/>
              </a:rPr>
              <a:t>Social Movement </a:t>
            </a:r>
          </a:p>
          <a:p>
            <a:pPr algn="ctr"/>
            <a:r>
              <a:rPr lang="en-US" sz="3400" b="1" i="1" dirty="0" smtClean="0">
                <a:solidFill>
                  <a:srgbClr val="DEF5FA">
                    <a:lumMod val="25000"/>
                  </a:srgbClr>
                </a:solidFill>
                <a:latin typeface="Times New Roman" pitchFamily="18" charset="0"/>
              </a:rPr>
              <a:t> for Birth-to-Career </a:t>
            </a:r>
            <a:r>
              <a:rPr lang="en-US" sz="3400" b="1" i="1" dirty="0" smtClean="0">
                <a:solidFill>
                  <a:srgbClr val="C00000"/>
                </a:solidFill>
                <a:latin typeface="Times New Roman" pitchFamily="18" charset="0"/>
              </a:rPr>
              <a:t>Excellence with Equity</a:t>
            </a:r>
            <a:endParaRPr lang="en-US" sz="3400" b="1" i="1" dirty="0" smtClean="0">
              <a:solidFill>
                <a:srgbClr val="C00000"/>
              </a:solidFill>
              <a:latin typeface="Times New Roman" pitchFamily="18" charset="0"/>
              <a:cs typeface="Arial" charset="0"/>
            </a:endParaRPr>
          </a:p>
          <a:p>
            <a:pPr algn="ctr"/>
            <a:endParaRPr lang="en-US" sz="2800" b="1" dirty="0" smtClean="0">
              <a:solidFill>
                <a:prstClr val="black"/>
              </a:solidFill>
              <a:latin typeface="Times New Roman" pitchFamily="18" charset="0"/>
              <a:cs typeface="Arial" charset="0"/>
            </a:endParaRPr>
          </a:p>
          <a:p>
            <a:pPr algn="ctr"/>
            <a:r>
              <a:rPr lang="en-US" sz="2400" b="1" dirty="0" smtClean="0">
                <a:solidFill>
                  <a:prstClr val="black"/>
                </a:solidFill>
                <a:latin typeface="Times New Roman" pitchFamily="18" charset="0"/>
                <a:cs typeface="Arial" charset="0"/>
              </a:rPr>
              <a:t>Ronald F. Ferguson</a:t>
            </a:r>
          </a:p>
          <a:p>
            <a:pPr algn="ctr"/>
            <a:r>
              <a:rPr lang="en-US" sz="2000" b="1" dirty="0" smtClean="0">
                <a:solidFill>
                  <a:prstClr val="black"/>
                </a:solidFill>
                <a:latin typeface="Times New Roman" pitchFamily="18" charset="0"/>
                <a:cs typeface="Arial" charset="0"/>
              </a:rPr>
              <a:t>Harvard University</a:t>
            </a:r>
          </a:p>
        </p:txBody>
      </p:sp>
      <p:sp>
        <p:nvSpPr>
          <p:cNvPr id="9" name="Text Box 3"/>
          <p:cNvSpPr txBox="1">
            <a:spLocks noChangeArrowheads="1"/>
          </p:cNvSpPr>
          <p:nvPr/>
        </p:nvSpPr>
        <p:spPr bwMode="auto">
          <a:xfrm>
            <a:off x="669925" y="341313"/>
            <a:ext cx="184150" cy="366712"/>
          </a:xfrm>
          <a:prstGeom prst="rect">
            <a:avLst/>
          </a:prstGeom>
          <a:noFill/>
          <a:ln w="9525">
            <a:noFill/>
            <a:miter lim="800000"/>
            <a:headEnd/>
            <a:tailEnd/>
          </a:ln>
        </p:spPr>
        <p:txBody>
          <a:bodyPr wrap="none">
            <a:spAutoFit/>
          </a:bodyPr>
          <a:lstStyle/>
          <a:p>
            <a:endParaRPr lang="en-US">
              <a:cs typeface="Arial" charset="0"/>
            </a:endParaRPr>
          </a:p>
        </p:txBody>
      </p:sp>
      <p:sp>
        <p:nvSpPr>
          <p:cNvPr id="10" name="Text Box 9"/>
          <p:cNvSpPr txBox="1">
            <a:spLocks noChangeArrowheads="1"/>
          </p:cNvSpPr>
          <p:nvPr/>
        </p:nvSpPr>
        <p:spPr bwMode="auto">
          <a:xfrm>
            <a:off x="-92075" y="112713"/>
            <a:ext cx="701675" cy="366712"/>
          </a:xfrm>
          <a:prstGeom prst="rect">
            <a:avLst/>
          </a:prstGeom>
          <a:noFill/>
          <a:ln w="9525">
            <a:noFill/>
            <a:miter lim="800000"/>
            <a:headEnd/>
            <a:tailEnd/>
          </a:ln>
        </p:spPr>
        <p:txBody>
          <a:bodyPr>
            <a:spAutoFit/>
          </a:bodyPr>
          <a:lstStyle/>
          <a:p>
            <a:endParaRPr lang="en-US"/>
          </a:p>
        </p:txBody>
      </p:sp>
      <p:pic>
        <p:nvPicPr>
          <p:cNvPr id="11" name="Picture 10" descr="HU Shield2"/>
          <p:cNvPicPr>
            <a:picLocks noChangeAspect="1" noChangeArrowheads="1"/>
          </p:cNvPicPr>
          <p:nvPr/>
        </p:nvPicPr>
        <p:blipFill>
          <a:blip r:embed="rId2" cstate="print"/>
          <a:srcRect/>
          <a:stretch>
            <a:fillRect/>
          </a:stretch>
        </p:blipFill>
        <p:spPr bwMode="auto">
          <a:xfrm>
            <a:off x="457200" y="152400"/>
            <a:ext cx="666750" cy="738188"/>
          </a:xfrm>
          <a:prstGeom prst="rect">
            <a:avLst/>
          </a:prstGeom>
          <a:noFill/>
          <a:ln w="9525">
            <a:noFill/>
            <a:miter lim="800000"/>
            <a:headEnd/>
            <a:tailEnd/>
          </a:ln>
        </p:spPr>
      </p:pic>
      <p:sp>
        <p:nvSpPr>
          <p:cNvPr id="12" name="TextBox 11"/>
          <p:cNvSpPr txBox="1"/>
          <p:nvPr/>
        </p:nvSpPr>
        <p:spPr>
          <a:xfrm>
            <a:off x="1066800" y="152400"/>
            <a:ext cx="5622180" cy="923330"/>
          </a:xfrm>
          <a:prstGeom prst="rect">
            <a:avLst/>
          </a:prstGeom>
          <a:noFill/>
        </p:spPr>
        <p:txBody>
          <a:bodyPr wrap="none" rtlCol="0">
            <a:spAutoFit/>
          </a:bodyPr>
          <a:lstStyle/>
          <a:p>
            <a:pPr>
              <a:defRPr/>
            </a:pPr>
            <a:r>
              <a:rPr lang="en-US" b="1" dirty="0" smtClean="0">
                <a:latin typeface="Times New Roman" pitchFamily="18" charset="0"/>
                <a:cs typeface="Times New Roman" pitchFamily="18" charset="0"/>
              </a:rPr>
              <a:t>The Achievement Gap Initiative </a:t>
            </a:r>
            <a:r>
              <a:rPr lang="en-US" b="1" dirty="0" smtClean="0">
                <a:solidFill>
                  <a:srgbClr val="CC0000"/>
                </a:solidFill>
                <a:latin typeface="Times New Roman" pitchFamily="18" charset="0"/>
                <a:cs typeface="Times New Roman" pitchFamily="18" charset="0"/>
              </a:rPr>
              <a:t>At Harvard University</a:t>
            </a:r>
          </a:p>
          <a:p>
            <a:pPr>
              <a:defRPr/>
            </a:pPr>
            <a:r>
              <a:rPr lang="en-US" b="1" i="1" dirty="0" smtClean="0">
                <a:solidFill>
                  <a:schemeClr val="tx1">
                    <a:lumMod val="50000"/>
                    <a:lumOff val="50000"/>
                  </a:schemeClr>
                </a:solidFill>
                <a:latin typeface="Times New Roman" pitchFamily="18" charset="0"/>
                <a:cs typeface="Times New Roman" pitchFamily="18" charset="0"/>
              </a:rPr>
              <a:t>Toward Excellence with Equity</a:t>
            </a:r>
          </a:p>
          <a:p>
            <a:endParaRPr lang="en-US" dirty="0"/>
          </a:p>
        </p:txBody>
      </p:sp>
      <p:sp>
        <p:nvSpPr>
          <p:cNvPr id="13" name="TextBox 12"/>
          <p:cNvSpPr txBox="1"/>
          <p:nvPr/>
        </p:nvSpPr>
        <p:spPr>
          <a:xfrm>
            <a:off x="1472114" y="1447800"/>
            <a:ext cx="6274730" cy="707886"/>
          </a:xfrm>
          <a:prstGeom prst="rect">
            <a:avLst/>
          </a:prstGeom>
          <a:noFill/>
        </p:spPr>
        <p:txBody>
          <a:bodyPr wrap="none" rtlCol="0">
            <a:spAutoFit/>
          </a:bodyPr>
          <a:lstStyle/>
          <a:p>
            <a:pPr algn="ctr"/>
            <a:r>
              <a:rPr lang="en-US" sz="2000" b="1" dirty="0" smtClean="0">
                <a:latin typeface="Times New Roman" pitchFamily="18" charset="0"/>
                <a:cs typeface="Times New Roman" pitchFamily="18" charset="0"/>
              </a:rPr>
              <a:t>American Association of State Colleges and Universities</a:t>
            </a:r>
          </a:p>
          <a:p>
            <a:pPr algn="ctr"/>
            <a:r>
              <a:rPr lang="en-US" sz="2000" b="1" dirty="0" smtClean="0">
                <a:latin typeface="Times New Roman" pitchFamily="18" charset="0"/>
                <a:cs typeface="Times New Roman" pitchFamily="18" charset="0"/>
              </a:rPr>
              <a:t>Annual Meeting in New Orleans, October 29, 2012</a:t>
            </a:r>
            <a:endParaRPr lang="en-US" sz="20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endParaRPr lang="en-US" sz="1200" dirty="0">
              <a:solidFill>
                <a:schemeClr val="tx1">
                  <a:tint val="75000"/>
                </a:schemeClr>
              </a:solidFill>
              <a:latin typeface="+mn-lt"/>
            </a:endParaRPr>
          </a:p>
        </p:txBody>
      </p:sp>
      <p:sp>
        <p:nvSpPr>
          <p:cNvPr id="58371" name="TextBox 6"/>
          <p:cNvSpPr txBox="1">
            <a:spLocks noChangeArrowheads="1"/>
          </p:cNvSpPr>
          <p:nvPr/>
        </p:nvSpPr>
        <p:spPr bwMode="auto">
          <a:xfrm>
            <a:off x="457200" y="228600"/>
            <a:ext cx="8524875" cy="722312"/>
          </a:xfrm>
          <a:prstGeom prst="rect">
            <a:avLst/>
          </a:prstGeom>
          <a:noFill/>
          <a:ln w="9525">
            <a:noFill/>
            <a:miter lim="800000"/>
            <a:headEnd/>
            <a:tailEnd/>
          </a:ln>
        </p:spPr>
        <p:txBody>
          <a:bodyPr wrap="square">
            <a:spAutoFit/>
          </a:bodyPr>
          <a:lstStyle/>
          <a:p>
            <a:r>
              <a:rPr lang="en-US" sz="2000" b="1" dirty="0" smtClean="0">
                <a:solidFill>
                  <a:srgbClr val="000000"/>
                </a:solidFill>
                <a:latin typeface="Calibri" pitchFamily="34" charset="0"/>
                <a:cs typeface="Calibri" pitchFamily="34" charset="0"/>
              </a:rPr>
              <a:t>Bad News: Only </a:t>
            </a:r>
            <a:r>
              <a:rPr lang="en-US" sz="2000" b="1" dirty="0">
                <a:solidFill>
                  <a:srgbClr val="000000"/>
                </a:solidFill>
                <a:latin typeface="Calibri" pitchFamily="34" charset="0"/>
                <a:cs typeface="Calibri" pitchFamily="34" charset="0"/>
              </a:rPr>
              <a:t>about 50% of </a:t>
            </a:r>
            <a:r>
              <a:rPr lang="en-US" sz="2000" b="1" dirty="0" smtClean="0">
                <a:solidFill>
                  <a:srgbClr val="000000"/>
                </a:solidFill>
                <a:latin typeface="Calibri" pitchFamily="34" charset="0"/>
                <a:cs typeface="Calibri" pitchFamily="34" charset="0"/>
              </a:rPr>
              <a:t>students who start </a:t>
            </a:r>
            <a:r>
              <a:rPr lang="en-US" sz="2000" b="1" dirty="0">
                <a:solidFill>
                  <a:srgbClr val="000000"/>
                </a:solidFill>
                <a:latin typeface="Calibri" pitchFamily="34" charset="0"/>
                <a:cs typeface="Calibri" pitchFamily="34" charset="0"/>
              </a:rPr>
              <a:t>complete a four-year degree in six years and rates vary dramatically by the selectivity of institution</a:t>
            </a:r>
          </a:p>
        </p:txBody>
      </p:sp>
      <p:sp>
        <p:nvSpPr>
          <p:cNvPr id="58372" name="TextBox 8"/>
          <p:cNvSpPr txBox="1">
            <a:spLocks noChangeArrowheads="1"/>
          </p:cNvSpPr>
          <p:nvPr/>
        </p:nvSpPr>
        <p:spPr bwMode="auto">
          <a:xfrm>
            <a:off x="3600450" y="5410200"/>
            <a:ext cx="5238750" cy="1231106"/>
          </a:xfrm>
          <a:prstGeom prst="rect">
            <a:avLst/>
          </a:prstGeom>
          <a:noFill/>
          <a:ln w="9525">
            <a:noFill/>
            <a:miter lim="800000"/>
            <a:headEnd/>
            <a:tailEnd/>
          </a:ln>
        </p:spPr>
        <p:txBody>
          <a:bodyPr wrap="square">
            <a:spAutoFit/>
          </a:bodyPr>
          <a:lstStyle/>
          <a:p>
            <a:r>
              <a:rPr lang="en-US" sz="1000" i="1" dirty="0">
                <a:solidFill>
                  <a:srgbClr val="000000"/>
                </a:solidFill>
                <a:latin typeface="Gill Sans MT"/>
              </a:rPr>
              <a:t>Note</a:t>
            </a:r>
            <a:r>
              <a:rPr lang="en-US" sz="1000" dirty="0">
                <a:solidFill>
                  <a:srgbClr val="000000"/>
                </a:solidFill>
                <a:latin typeface="Gill Sans MT"/>
              </a:rPr>
              <a:t>: Graduation rates are based on freshmen who enroll in the fall of a specified year, who have never attended college before, who attend full-time when they begin and who intend to complete a degree. On average 71% of admitted freshmen fell into this category. Selectivity scale is based on Carnegie Classifications, which is based on number of applicants, number of students admitted, ACT and SAT scores, whether test scores were required, and whether the school was open admissions </a:t>
            </a:r>
          </a:p>
          <a:p>
            <a:endParaRPr lang="en-US" sz="400" dirty="0">
              <a:solidFill>
                <a:srgbClr val="000000"/>
              </a:solidFill>
              <a:latin typeface="Gill Sans MT"/>
            </a:endParaRPr>
          </a:p>
          <a:p>
            <a:r>
              <a:rPr lang="en-US" sz="1000" i="1" dirty="0">
                <a:solidFill>
                  <a:srgbClr val="000000"/>
                </a:solidFill>
                <a:latin typeface="Gill Sans MT"/>
              </a:rPr>
              <a:t>Source</a:t>
            </a:r>
            <a:r>
              <a:rPr lang="en-US" sz="1000" dirty="0">
                <a:solidFill>
                  <a:srgbClr val="000000"/>
                </a:solidFill>
                <a:latin typeface="Gill Sans MT"/>
              </a:rPr>
              <a:t>: NCES - IPEDS, “Placing Graduation Rates in Context” (2006), Table </a:t>
            </a:r>
            <a:r>
              <a:rPr lang="en-US" sz="1000" dirty="0" smtClean="0">
                <a:solidFill>
                  <a:srgbClr val="000000"/>
                </a:solidFill>
                <a:latin typeface="Gill Sans MT"/>
              </a:rPr>
              <a:t>6</a:t>
            </a:r>
            <a:endParaRPr lang="en-US" sz="1000" dirty="0">
              <a:solidFill>
                <a:schemeClr val="tx2"/>
              </a:solidFill>
              <a:latin typeface="Calibri" pitchFamily="34" charset="0"/>
            </a:endParaRPr>
          </a:p>
        </p:txBody>
      </p:sp>
      <p:graphicFrame>
        <p:nvGraphicFramePr>
          <p:cNvPr id="58373" name="Content Placeholder 3"/>
          <p:cNvGraphicFramePr>
            <a:graphicFrameLocks noGrp="1"/>
          </p:cNvGraphicFramePr>
          <p:nvPr/>
        </p:nvGraphicFramePr>
        <p:xfrm>
          <a:off x="685800" y="1143000"/>
          <a:ext cx="8115300" cy="4297362"/>
        </p:xfrm>
        <a:graphic>
          <a:graphicData uri="http://schemas.openxmlformats.org/presentationml/2006/ole">
            <p:oleObj spid="_x0000_s1026" name="Worksheet" r:id="rId4" imgW="8115300" imgH="4295685" progId="Excel.Sheet.8">
              <p:embed/>
            </p:oleObj>
          </a:graphicData>
        </a:graphic>
      </p:graphicFrame>
      <p:cxnSp>
        <p:nvCxnSpPr>
          <p:cNvPr id="7" name="Straight Connector 6"/>
          <p:cNvCxnSpPr/>
          <p:nvPr/>
        </p:nvCxnSpPr>
        <p:spPr>
          <a:xfrm rot="5400000">
            <a:off x="1489869" y="3450431"/>
            <a:ext cx="3276600" cy="1588"/>
          </a:xfrm>
          <a:prstGeom prst="line">
            <a:avLst/>
          </a:prstGeom>
          <a:ln w="25400">
            <a:solidFill>
              <a:srgbClr val="000000"/>
            </a:solidFill>
            <a:prstDash val="das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057400" y="1371600"/>
            <a:ext cx="3051605" cy="369332"/>
          </a:xfrm>
          <a:prstGeom prst="rect">
            <a:avLst/>
          </a:prstGeom>
          <a:noFill/>
        </p:spPr>
        <p:txBody>
          <a:bodyPr wrap="none" rtlCol="0">
            <a:spAutoFit/>
          </a:bodyPr>
          <a:lstStyle/>
          <a:p>
            <a:r>
              <a:rPr lang="en-US" b="1" dirty="0" smtClean="0">
                <a:latin typeface="Calibri" pitchFamily="34" charset="0"/>
                <a:cs typeface="Calibri" pitchFamily="34" charset="0"/>
              </a:rPr>
              <a:t>SIX-YEAR GRADUATION RATES</a:t>
            </a:r>
            <a:endParaRPr lang="en-US" b="1" dirty="0">
              <a:latin typeface="Calibri" pitchFamily="34" charset="0"/>
              <a:cs typeface="Calibri" pitchFamily="34" charset="0"/>
            </a:endParaRPr>
          </a:p>
        </p:txBody>
      </p:sp>
      <p:sp>
        <p:nvSpPr>
          <p:cNvPr id="11" name="TextBox 10"/>
          <p:cNvSpPr txBox="1"/>
          <p:nvPr/>
        </p:nvSpPr>
        <p:spPr>
          <a:xfrm>
            <a:off x="6858000" y="1143000"/>
            <a:ext cx="1861407" cy="923330"/>
          </a:xfrm>
          <a:prstGeom prst="rect">
            <a:avLst/>
          </a:prstGeom>
          <a:noFill/>
        </p:spPr>
        <p:txBody>
          <a:bodyPr wrap="none" rtlCol="0">
            <a:spAutoFit/>
          </a:bodyPr>
          <a:lstStyle/>
          <a:p>
            <a:r>
              <a:rPr lang="en-US" sz="5400" dirty="0" smtClean="0"/>
              <a:t>Why?</a:t>
            </a:r>
            <a:endParaRPr lang="en-US" sz="5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8"/>
          <p:cNvSpPr txBox="1">
            <a:spLocks/>
          </p:cNvSpPr>
          <p:nvPr/>
        </p:nvSpPr>
        <p:spPr>
          <a:xfrm>
            <a:off x="79375" y="615950"/>
            <a:ext cx="8864600" cy="952500"/>
          </a:xfrm>
          <a:prstGeom prst="rect">
            <a:avLst/>
          </a:prstGeom>
        </p:spPr>
        <p:txBody>
          <a:bodyPr/>
          <a:lstStyle/>
          <a:p>
            <a:pPr algn="ctr" eaLnBrk="0" hangingPunct="0">
              <a:spcBef>
                <a:spcPct val="50000"/>
              </a:spcBef>
            </a:pPr>
            <a:r>
              <a:rPr lang="en-US" sz="2000" dirty="0" smtClean="0">
                <a:solidFill>
                  <a:srgbClr val="191919"/>
                </a:solidFill>
                <a:latin typeface="Gill Sans MT"/>
              </a:rPr>
              <a:t>Over a single decade, the U.S</a:t>
            </a:r>
            <a:r>
              <a:rPr lang="en-US" sz="2000" dirty="0">
                <a:solidFill>
                  <a:srgbClr val="191919"/>
                </a:solidFill>
                <a:latin typeface="Gill Sans MT"/>
              </a:rPr>
              <a:t>. </a:t>
            </a:r>
            <a:r>
              <a:rPr lang="en-US" sz="2000" dirty="0" smtClean="0">
                <a:solidFill>
                  <a:srgbClr val="191919"/>
                </a:solidFill>
                <a:latin typeface="Gill Sans MT"/>
              </a:rPr>
              <a:t>fell from 2</a:t>
            </a:r>
            <a:r>
              <a:rPr lang="en-US" sz="2000" baseline="30000" dirty="0" smtClean="0">
                <a:solidFill>
                  <a:srgbClr val="191919"/>
                </a:solidFill>
                <a:latin typeface="Gill Sans MT"/>
              </a:rPr>
              <a:t>nd</a:t>
            </a:r>
            <a:r>
              <a:rPr lang="en-US" sz="2000" dirty="0" smtClean="0">
                <a:solidFill>
                  <a:srgbClr val="191919"/>
                </a:solidFill>
                <a:latin typeface="Gill Sans MT"/>
              </a:rPr>
              <a:t> to 15</a:t>
            </a:r>
            <a:r>
              <a:rPr lang="en-US" sz="2000" baseline="30000" dirty="0" smtClean="0">
                <a:solidFill>
                  <a:srgbClr val="191919"/>
                </a:solidFill>
                <a:latin typeface="Gill Sans MT"/>
              </a:rPr>
              <a:t>th</a:t>
            </a:r>
            <a:r>
              <a:rPr lang="en-US" sz="2000" dirty="0" smtClean="0">
                <a:solidFill>
                  <a:srgbClr val="191919"/>
                </a:solidFill>
                <a:latin typeface="Gill Sans MT"/>
              </a:rPr>
              <a:t> in college completion rates. </a:t>
            </a:r>
            <a:endParaRPr lang="en-US" sz="2000" dirty="0">
              <a:solidFill>
                <a:srgbClr val="000000"/>
              </a:solidFill>
              <a:latin typeface="Gill Sans MT"/>
            </a:endParaRPr>
          </a:p>
        </p:txBody>
      </p:sp>
      <p:sp>
        <p:nvSpPr>
          <p:cNvPr id="5" name="Line 37"/>
          <p:cNvSpPr>
            <a:spLocks noChangeShapeType="1"/>
          </p:cNvSpPr>
          <p:nvPr/>
        </p:nvSpPr>
        <p:spPr bwMode="auto">
          <a:xfrm>
            <a:off x="114300" y="590550"/>
            <a:ext cx="9029700" cy="0"/>
          </a:xfrm>
          <a:prstGeom prst="line">
            <a:avLst/>
          </a:prstGeom>
          <a:noFill/>
          <a:ln w="12700">
            <a:solidFill>
              <a:schemeClr val="folHlink"/>
            </a:solidFill>
            <a:round/>
            <a:headEnd/>
            <a:tailEnd/>
          </a:ln>
          <a:effectLst/>
        </p:spPr>
        <p:txBody>
          <a:bodyPr anchor="ctr"/>
          <a:lstStyle/>
          <a:p>
            <a:pPr algn="ctr">
              <a:defRPr/>
            </a:pPr>
            <a:endParaRPr lang="en-US" sz="800">
              <a:solidFill>
                <a:schemeClr val="tx2"/>
              </a:solidFill>
              <a:effectLst>
                <a:outerShdw blurRad="38100" dist="38100" dir="2700000" algn="tl">
                  <a:srgbClr val="000000">
                    <a:alpha val="43137"/>
                  </a:srgbClr>
                </a:outerShdw>
              </a:effectLst>
              <a:latin typeface="Gill Sans MT" pitchFamily="34" charset="0"/>
            </a:endParaRPr>
          </a:p>
        </p:txBody>
      </p:sp>
      <p:sp>
        <p:nvSpPr>
          <p:cNvPr id="56324" name="Text Box 38"/>
          <p:cNvSpPr txBox="1">
            <a:spLocks noChangeArrowheads="1"/>
          </p:cNvSpPr>
          <p:nvPr/>
        </p:nvSpPr>
        <p:spPr bwMode="auto">
          <a:xfrm>
            <a:off x="101600" y="120650"/>
            <a:ext cx="8934450" cy="457200"/>
          </a:xfrm>
          <a:prstGeom prst="rect">
            <a:avLst/>
          </a:prstGeom>
          <a:noFill/>
          <a:ln w="9525">
            <a:noFill/>
            <a:miter lim="800000"/>
            <a:headEnd/>
            <a:tailEnd/>
          </a:ln>
        </p:spPr>
        <p:txBody>
          <a:bodyPr>
            <a:spAutoFit/>
          </a:bodyPr>
          <a:lstStyle/>
          <a:p>
            <a:pPr algn="ctr">
              <a:spcBef>
                <a:spcPct val="50000"/>
              </a:spcBef>
            </a:pPr>
            <a:r>
              <a:rPr lang="en-US" sz="2400" dirty="0" smtClean="0">
                <a:solidFill>
                  <a:srgbClr val="000000"/>
                </a:solidFill>
                <a:latin typeface="Franklin Gothic Medium" pitchFamily="34" charset="0"/>
              </a:rPr>
              <a:t>Falling behind other nations’ college graduation </a:t>
            </a:r>
            <a:r>
              <a:rPr lang="en-US" sz="2400" dirty="0">
                <a:solidFill>
                  <a:srgbClr val="000000"/>
                </a:solidFill>
                <a:latin typeface="Franklin Gothic Medium" pitchFamily="34" charset="0"/>
              </a:rPr>
              <a:t>rates</a:t>
            </a:r>
          </a:p>
        </p:txBody>
      </p:sp>
      <p:graphicFrame>
        <p:nvGraphicFramePr>
          <p:cNvPr id="8" name="Object 2"/>
          <p:cNvGraphicFramePr>
            <a:graphicFrameLocks noChangeAspect="1"/>
          </p:cNvGraphicFramePr>
          <p:nvPr/>
        </p:nvGraphicFramePr>
        <p:xfrm>
          <a:off x="723900" y="1257300"/>
          <a:ext cx="7589838" cy="5400675"/>
        </p:xfrm>
        <a:graphic>
          <a:graphicData uri="http://schemas.openxmlformats.org/drawingml/2006/chart">
            <c:chart xmlns:c="http://schemas.openxmlformats.org/drawingml/2006/chart" xmlns:r="http://schemas.openxmlformats.org/officeDocument/2006/relationships" r:id="rId3"/>
          </a:graphicData>
        </a:graphic>
      </p:graphicFrame>
      <p:sp>
        <p:nvSpPr>
          <p:cNvPr id="9" name="AutoShape 12"/>
          <p:cNvSpPr>
            <a:spLocks noChangeArrowheads="1"/>
          </p:cNvSpPr>
          <p:nvPr/>
        </p:nvSpPr>
        <p:spPr bwMode="auto">
          <a:xfrm>
            <a:off x="5335588" y="2060575"/>
            <a:ext cx="650875" cy="569913"/>
          </a:xfrm>
          <a:prstGeom prst="star8">
            <a:avLst>
              <a:gd name="adj" fmla="val 38250"/>
            </a:avLst>
          </a:prstGeom>
          <a:solidFill>
            <a:srgbClr val="00B0F0"/>
          </a:solidFill>
          <a:ln w="12700">
            <a:noFill/>
            <a:miter lim="800000"/>
            <a:headEnd/>
            <a:tailEnd/>
          </a:ln>
        </p:spPr>
        <p:txBody>
          <a:bodyPr anchor="ctr">
            <a:spAutoFit/>
          </a:bodyPr>
          <a:lstStyle/>
          <a:p>
            <a:pPr algn="ctr"/>
            <a:r>
              <a:rPr lang="de-DE" sz="1700">
                <a:solidFill>
                  <a:srgbClr val="FFFFFF"/>
                </a:solidFill>
                <a:latin typeface="Gill Sans MT"/>
              </a:rPr>
              <a:t>15</a:t>
            </a:r>
            <a:endParaRPr lang="en-GB" sz="1700">
              <a:solidFill>
                <a:srgbClr val="FFFFFF"/>
              </a:solidFill>
              <a:latin typeface="Gill Sans MT"/>
            </a:endParaRPr>
          </a:p>
        </p:txBody>
      </p:sp>
      <p:sp>
        <p:nvSpPr>
          <p:cNvPr id="10" name="AutoShape 11"/>
          <p:cNvSpPr>
            <a:spLocks noChangeArrowheads="1"/>
          </p:cNvSpPr>
          <p:nvPr/>
        </p:nvSpPr>
        <p:spPr bwMode="auto">
          <a:xfrm>
            <a:off x="5330825" y="2655888"/>
            <a:ext cx="658813" cy="600075"/>
          </a:xfrm>
          <a:prstGeom prst="star8">
            <a:avLst>
              <a:gd name="adj" fmla="val 38250"/>
            </a:avLst>
          </a:prstGeom>
          <a:solidFill>
            <a:srgbClr val="FFFF00"/>
          </a:solidFill>
          <a:ln w="12700">
            <a:noFill/>
            <a:miter lim="800000"/>
            <a:headEnd/>
            <a:tailEnd/>
          </a:ln>
        </p:spPr>
        <p:txBody>
          <a:bodyPr anchor="ctr">
            <a:spAutoFit/>
          </a:bodyPr>
          <a:lstStyle/>
          <a:p>
            <a:pPr algn="ctr">
              <a:defRPr/>
            </a:pPr>
            <a:r>
              <a:rPr lang="de-DE" dirty="0">
                <a:solidFill>
                  <a:schemeClr val="bg1">
                    <a:lumMod val="10000"/>
                  </a:schemeClr>
                </a:solidFill>
                <a:latin typeface="Gill Sans MT" pitchFamily="34" charset="0"/>
              </a:rPr>
              <a:t>2</a:t>
            </a:r>
            <a:endParaRPr lang="en-GB" dirty="0">
              <a:solidFill>
                <a:schemeClr val="bg1">
                  <a:lumMod val="10000"/>
                </a:schemeClr>
              </a:solidFill>
              <a:latin typeface="Gill Sans MT" pitchFamily="34" charset="0"/>
            </a:endParaRPr>
          </a:p>
        </p:txBody>
      </p:sp>
      <p:sp>
        <p:nvSpPr>
          <p:cNvPr id="11" name="Rounded Rectangular Callout 10"/>
          <p:cNvSpPr>
            <a:spLocks noChangeArrowheads="1"/>
          </p:cNvSpPr>
          <p:nvPr/>
        </p:nvSpPr>
        <p:spPr bwMode="auto">
          <a:xfrm>
            <a:off x="6224588" y="1809750"/>
            <a:ext cx="2662237" cy="793750"/>
          </a:xfrm>
          <a:prstGeom prst="wedgeRoundRectCallout">
            <a:avLst>
              <a:gd name="adj1" fmla="val -58708"/>
              <a:gd name="adj2" fmla="val 18565"/>
              <a:gd name="adj3" fmla="val 16667"/>
            </a:avLst>
          </a:prstGeom>
          <a:solidFill>
            <a:srgbClr val="FF9900"/>
          </a:solidFill>
          <a:ln w="12700" algn="ctr">
            <a:solidFill>
              <a:srgbClr val="D8AFA0"/>
            </a:solidFill>
            <a:round/>
            <a:headEnd/>
            <a:tailEnd/>
          </a:ln>
        </p:spPr>
        <p:txBody>
          <a:bodyPr>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defRPr/>
            </a:pPr>
            <a:r>
              <a:rPr lang="en-US" sz="1400" dirty="0" smtClean="0">
                <a:solidFill>
                  <a:srgbClr val="002060"/>
                </a:solidFill>
                <a:latin typeface="Gill Sans MT" pitchFamily="34" charset="0"/>
              </a:rPr>
              <a:t>Decline of the relative position of the US from 1995 to 2005</a:t>
            </a:r>
            <a:endParaRPr lang="en-US" sz="1400" dirty="0">
              <a:solidFill>
                <a:srgbClr val="002060"/>
              </a:solidFill>
              <a:latin typeface="Gill Sans MT" pitchFamily="34" charset="0"/>
            </a:endParaRPr>
          </a:p>
        </p:txBody>
      </p:sp>
      <p:sp>
        <p:nvSpPr>
          <p:cNvPr id="12" name="Text Box 140"/>
          <p:cNvSpPr txBox="1">
            <a:spLocks noChangeArrowheads="1"/>
          </p:cNvSpPr>
          <p:nvPr/>
        </p:nvSpPr>
        <p:spPr bwMode="auto">
          <a:xfrm>
            <a:off x="180975" y="6011863"/>
            <a:ext cx="8963025" cy="731837"/>
          </a:xfrm>
          <a:prstGeom prst="rect">
            <a:avLst/>
          </a:prstGeom>
          <a:noFill/>
          <a:ln w="38100" algn="ctr">
            <a:noFill/>
            <a:miter lim="800000"/>
            <a:headEnd/>
            <a:tailEnd/>
          </a:ln>
        </p:spPr>
        <p:txBody>
          <a:bodyPr>
            <a:spAutoFit/>
          </a:bodyPr>
          <a:lstStyle/>
          <a:p>
            <a:pPr>
              <a:spcBef>
                <a:spcPct val="50000"/>
              </a:spcBef>
              <a:defRPr/>
            </a:pPr>
            <a:r>
              <a:rPr lang="en-US" sz="1200" i="1" dirty="0">
                <a:solidFill>
                  <a:srgbClr val="000000"/>
                </a:solidFill>
                <a:latin typeface="Gill Sans MT" pitchFamily="34" charset="0"/>
              </a:rPr>
              <a:t>Source:</a:t>
            </a:r>
            <a:r>
              <a:rPr lang="en-US" sz="1200" dirty="0">
                <a:solidFill>
                  <a:srgbClr val="000000"/>
                </a:solidFill>
                <a:latin typeface="Gill Sans MT" pitchFamily="34" charset="0"/>
              </a:rPr>
              <a:t>  Schleicher (2007) based on OECD data. </a:t>
            </a:r>
            <a:r>
              <a:rPr lang="en-US" sz="1200" kern="0" dirty="0">
                <a:solidFill>
                  <a:schemeClr val="bg1">
                    <a:lumMod val="10000"/>
                  </a:schemeClr>
                </a:solidFill>
                <a:latin typeface="Gill Sans MT" pitchFamily="34" charset="0"/>
              </a:rPr>
              <a:t>Percentage of tertiary type A graduates to the population at the typical age of graduation.</a:t>
            </a:r>
            <a:endParaRPr lang="en-US" sz="1200" kern="0" dirty="0">
              <a:solidFill>
                <a:srgbClr val="000000"/>
              </a:solidFill>
              <a:latin typeface="Gill Sans MT" pitchFamily="34" charset="0"/>
            </a:endParaRPr>
          </a:p>
          <a:p>
            <a:pPr>
              <a:spcBef>
                <a:spcPct val="50000"/>
              </a:spcBef>
              <a:defRPr/>
            </a:pPr>
            <a:endParaRPr lang="en-US" sz="1200" dirty="0">
              <a:solidFill>
                <a:srgbClr val="000000"/>
              </a:solidFill>
              <a:latin typeface="Gill Sans MT"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676400"/>
            <a:ext cx="8421197" cy="3970318"/>
          </a:xfrm>
          <a:prstGeom prst="rect">
            <a:avLst/>
          </a:prstGeom>
          <a:noFill/>
        </p:spPr>
        <p:txBody>
          <a:bodyPr wrap="square" rtlCol="0">
            <a:spAutoFit/>
          </a:bodyPr>
          <a:lstStyle/>
          <a:p>
            <a:pPr algn="ctr"/>
            <a:r>
              <a:rPr lang="en-US" sz="2800" dirty="0" smtClean="0"/>
              <a:t>We need high quality nurturance </a:t>
            </a:r>
          </a:p>
          <a:p>
            <a:pPr algn="ctr"/>
            <a:r>
              <a:rPr lang="en-US" sz="2800" i="1" dirty="0" smtClean="0"/>
              <a:t>from birth-to-career</a:t>
            </a:r>
            <a:r>
              <a:rPr lang="en-US" sz="2800" dirty="0" smtClean="0"/>
              <a:t>.</a:t>
            </a:r>
          </a:p>
          <a:p>
            <a:pPr algn="ctr"/>
            <a:endParaRPr lang="en-US" sz="2800" dirty="0" smtClean="0"/>
          </a:p>
          <a:p>
            <a:pPr algn="ctr"/>
            <a:r>
              <a:rPr lang="en-US" sz="2800" dirty="0" smtClean="0">
                <a:solidFill>
                  <a:srgbClr val="1406D0"/>
                </a:solidFill>
              </a:rPr>
              <a:t>Whose responsibility is it </a:t>
            </a:r>
          </a:p>
          <a:p>
            <a:pPr algn="ctr"/>
            <a:r>
              <a:rPr lang="en-US" sz="2800" dirty="0" smtClean="0"/>
              <a:t>to see the big picture</a:t>
            </a:r>
          </a:p>
          <a:p>
            <a:pPr algn="ctr"/>
            <a:r>
              <a:rPr lang="en-US" sz="2800" dirty="0" smtClean="0"/>
              <a:t>and help lead </a:t>
            </a:r>
            <a:r>
              <a:rPr lang="en-US" sz="2800" i="1" dirty="0" smtClean="0"/>
              <a:t>a movement </a:t>
            </a:r>
            <a:r>
              <a:rPr lang="en-US" sz="2800" dirty="0" smtClean="0"/>
              <a:t>to achieve it?</a:t>
            </a:r>
          </a:p>
          <a:p>
            <a:pPr algn="ctr"/>
            <a:endParaRPr lang="en-US" sz="2800" dirty="0" smtClean="0"/>
          </a:p>
          <a:p>
            <a:pPr algn="ctr"/>
            <a:r>
              <a:rPr lang="en-US" sz="2800" dirty="0" smtClean="0"/>
              <a:t>How about college and university presidents and chancellors?</a:t>
            </a:r>
            <a:endParaRPr lang="en-US" sz="2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8600" y="609600"/>
            <a:ext cx="8686800" cy="1314206"/>
          </a:xfrm>
          <a:prstGeom prst="rect">
            <a:avLst/>
          </a:prstGeom>
          <a:noFill/>
          <a:ln w="25400">
            <a:solidFill>
              <a:schemeClr val="tx1"/>
            </a:solidFill>
            <a:miter lim="800000"/>
            <a:headEnd/>
            <a:tailEnd/>
          </a:ln>
          <a:effectLst/>
        </p:spPr>
        <p:txBody>
          <a:bodyPr wrap="square">
            <a:spAutoFit/>
          </a:bodyPr>
          <a:lstStyle/>
          <a:p>
            <a:pPr algn="ctr">
              <a:spcBef>
                <a:spcPct val="10000"/>
              </a:spcBef>
            </a:pPr>
            <a:r>
              <a:rPr lang="en-US" sz="2000" b="1" u="sng" dirty="0" smtClean="0">
                <a:solidFill>
                  <a:srgbClr val="0070C0"/>
                </a:solidFill>
              </a:rPr>
              <a:t>Powerful Leadership </a:t>
            </a:r>
            <a:r>
              <a:rPr lang="en-US" sz="2000" b="1" dirty="0" smtClean="0">
                <a:solidFill>
                  <a:srgbClr val="0070C0"/>
                </a:solidFill>
              </a:rPr>
              <a:t>that Proclaims, Supports and Sustains a Strong Mandate</a:t>
            </a:r>
            <a:r>
              <a:rPr lang="en-US" b="1" dirty="0" smtClean="0">
                <a:solidFill>
                  <a:srgbClr val="0070C0"/>
                </a:solidFill>
              </a:rPr>
              <a:t>  </a:t>
            </a:r>
          </a:p>
          <a:p>
            <a:pPr algn="ctr">
              <a:spcBef>
                <a:spcPct val="10000"/>
              </a:spcBef>
            </a:pPr>
            <a:r>
              <a:rPr lang="en-US" dirty="0" smtClean="0">
                <a:solidFill>
                  <a:prstClr val="black"/>
                </a:solidFill>
              </a:rPr>
              <a:t>Chairs and Top Executive Officers from:</a:t>
            </a:r>
          </a:p>
          <a:p>
            <a:pPr algn="ctr">
              <a:spcBef>
                <a:spcPct val="10000"/>
              </a:spcBef>
            </a:pPr>
            <a:r>
              <a:rPr lang="en-US" dirty="0" smtClean="0">
                <a:solidFill>
                  <a:prstClr val="black"/>
                </a:solidFill>
              </a:rPr>
              <a:t> Major Businesses, Leading Civic Organizations, Colleges and Universities,</a:t>
            </a:r>
          </a:p>
          <a:p>
            <a:pPr algn="ctr">
              <a:spcBef>
                <a:spcPct val="10000"/>
              </a:spcBef>
            </a:pPr>
            <a:r>
              <a:rPr lang="en-US" dirty="0" smtClean="0">
                <a:solidFill>
                  <a:prstClr val="black"/>
                </a:solidFill>
              </a:rPr>
              <a:t>State and Local Government Officials, Philanthropies</a:t>
            </a:r>
            <a:endParaRPr lang="en-US" dirty="0">
              <a:solidFill>
                <a:prstClr val="black"/>
              </a:solidFill>
            </a:endParaRPr>
          </a:p>
        </p:txBody>
      </p:sp>
      <p:sp>
        <p:nvSpPr>
          <p:cNvPr id="3079" name="Text Box 7"/>
          <p:cNvSpPr txBox="1">
            <a:spLocks noChangeArrowheads="1"/>
          </p:cNvSpPr>
          <p:nvPr/>
        </p:nvSpPr>
        <p:spPr bwMode="auto">
          <a:xfrm>
            <a:off x="4129623" y="1280791"/>
            <a:ext cx="184731" cy="369332"/>
          </a:xfrm>
          <a:prstGeom prst="rect">
            <a:avLst/>
          </a:prstGeom>
          <a:noFill/>
          <a:ln w="9525">
            <a:noFill/>
            <a:miter lim="800000"/>
            <a:headEnd/>
            <a:tailEnd/>
          </a:ln>
          <a:effectLst/>
        </p:spPr>
        <p:txBody>
          <a:bodyPr wrap="none">
            <a:spAutoFit/>
          </a:bodyPr>
          <a:lstStyle/>
          <a:p>
            <a:endParaRPr lang="en-US">
              <a:solidFill>
                <a:prstClr val="black"/>
              </a:solidFill>
            </a:endParaRPr>
          </a:p>
        </p:txBody>
      </p:sp>
      <p:sp>
        <p:nvSpPr>
          <p:cNvPr id="3085" name="Text Box 13"/>
          <p:cNvSpPr txBox="1">
            <a:spLocks noChangeArrowheads="1"/>
          </p:cNvSpPr>
          <p:nvPr/>
        </p:nvSpPr>
        <p:spPr bwMode="auto">
          <a:xfrm>
            <a:off x="-197902" y="4444679"/>
            <a:ext cx="184731" cy="369332"/>
          </a:xfrm>
          <a:prstGeom prst="rect">
            <a:avLst/>
          </a:prstGeom>
          <a:noFill/>
          <a:ln w="9525">
            <a:noFill/>
            <a:miter lim="800000"/>
            <a:headEnd/>
            <a:tailEnd/>
          </a:ln>
          <a:effectLst/>
        </p:spPr>
        <p:txBody>
          <a:bodyPr wrap="none">
            <a:spAutoFit/>
          </a:bodyPr>
          <a:lstStyle/>
          <a:p>
            <a:endParaRPr lang="en-US">
              <a:solidFill>
                <a:prstClr val="black"/>
              </a:solidFill>
            </a:endParaRPr>
          </a:p>
        </p:txBody>
      </p:sp>
      <p:sp>
        <p:nvSpPr>
          <p:cNvPr id="3087" name="Text Box 15"/>
          <p:cNvSpPr txBox="1">
            <a:spLocks noChangeArrowheads="1"/>
          </p:cNvSpPr>
          <p:nvPr/>
        </p:nvSpPr>
        <p:spPr bwMode="auto">
          <a:xfrm>
            <a:off x="381000" y="4648200"/>
            <a:ext cx="2209800" cy="646331"/>
          </a:xfrm>
          <a:prstGeom prst="rect">
            <a:avLst/>
          </a:prstGeom>
          <a:noFill/>
          <a:ln w="9525">
            <a:solidFill>
              <a:schemeClr val="tx1"/>
            </a:solidFill>
            <a:miter lim="800000"/>
            <a:headEnd/>
            <a:tailEnd/>
          </a:ln>
          <a:effectLst/>
        </p:spPr>
        <p:txBody>
          <a:bodyPr wrap="square">
            <a:spAutoFit/>
          </a:bodyPr>
          <a:lstStyle/>
          <a:p>
            <a:r>
              <a:rPr lang="en-US" dirty="0" smtClean="0">
                <a:solidFill>
                  <a:prstClr val="black"/>
                </a:solidFill>
              </a:rPr>
              <a:t>Elementary and middle schools</a:t>
            </a:r>
            <a:endParaRPr lang="en-US" dirty="0">
              <a:solidFill>
                <a:prstClr val="black"/>
              </a:solidFill>
            </a:endParaRPr>
          </a:p>
        </p:txBody>
      </p:sp>
      <p:sp>
        <p:nvSpPr>
          <p:cNvPr id="3088" name="Text Box 16"/>
          <p:cNvSpPr txBox="1">
            <a:spLocks noChangeArrowheads="1"/>
          </p:cNvSpPr>
          <p:nvPr/>
        </p:nvSpPr>
        <p:spPr bwMode="auto">
          <a:xfrm>
            <a:off x="4114800" y="4648200"/>
            <a:ext cx="1524000" cy="923330"/>
          </a:xfrm>
          <a:prstGeom prst="rect">
            <a:avLst/>
          </a:prstGeom>
          <a:noFill/>
          <a:ln w="9525">
            <a:solidFill>
              <a:schemeClr val="tx1"/>
            </a:solidFill>
            <a:miter lim="800000"/>
            <a:headEnd/>
            <a:tailEnd/>
          </a:ln>
          <a:effectLst/>
        </p:spPr>
        <p:txBody>
          <a:bodyPr wrap="square">
            <a:spAutoFit/>
          </a:bodyPr>
          <a:lstStyle/>
          <a:p>
            <a:r>
              <a:rPr lang="en-US" dirty="0">
                <a:solidFill>
                  <a:prstClr val="black"/>
                </a:solidFill>
              </a:rPr>
              <a:t>Community </a:t>
            </a:r>
            <a:r>
              <a:rPr lang="en-US" dirty="0" smtClean="0">
                <a:solidFill>
                  <a:prstClr val="black"/>
                </a:solidFill>
              </a:rPr>
              <a:t>&amp; Four-Year Colleges </a:t>
            </a:r>
            <a:endParaRPr lang="en-US" dirty="0">
              <a:solidFill>
                <a:prstClr val="black"/>
              </a:solidFill>
            </a:endParaRPr>
          </a:p>
        </p:txBody>
      </p:sp>
      <p:sp>
        <p:nvSpPr>
          <p:cNvPr id="3089" name="Text Box 17"/>
          <p:cNvSpPr txBox="1">
            <a:spLocks noChangeArrowheads="1"/>
          </p:cNvSpPr>
          <p:nvPr/>
        </p:nvSpPr>
        <p:spPr bwMode="auto">
          <a:xfrm>
            <a:off x="7315200" y="4648200"/>
            <a:ext cx="1447800" cy="923330"/>
          </a:xfrm>
          <a:prstGeom prst="rect">
            <a:avLst/>
          </a:prstGeom>
          <a:noFill/>
          <a:ln w="9525">
            <a:solidFill>
              <a:schemeClr val="tx1"/>
            </a:solidFill>
            <a:miter lim="800000"/>
            <a:headEnd/>
            <a:tailEnd/>
          </a:ln>
          <a:effectLst/>
        </p:spPr>
        <p:txBody>
          <a:bodyPr wrap="square">
            <a:spAutoFit/>
          </a:bodyPr>
          <a:lstStyle/>
          <a:p>
            <a:r>
              <a:rPr lang="en-US" dirty="0" smtClean="0">
                <a:solidFill>
                  <a:prstClr val="black"/>
                </a:solidFill>
              </a:rPr>
              <a:t>Training </a:t>
            </a:r>
            <a:r>
              <a:rPr lang="en-US" dirty="0">
                <a:solidFill>
                  <a:prstClr val="black"/>
                </a:solidFill>
              </a:rPr>
              <a:t>Programs </a:t>
            </a:r>
            <a:r>
              <a:rPr lang="en-US" dirty="0" smtClean="0">
                <a:solidFill>
                  <a:prstClr val="black"/>
                </a:solidFill>
              </a:rPr>
              <a:t>in Firms</a:t>
            </a:r>
            <a:endParaRPr lang="en-US" dirty="0">
              <a:solidFill>
                <a:prstClr val="black"/>
              </a:solidFill>
            </a:endParaRPr>
          </a:p>
        </p:txBody>
      </p:sp>
      <p:sp>
        <p:nvSpPr>
          <p:cNvPr id="3090" name="Text Box 18"/>
          <p:cNvSpPr txBox="1">
            <a:spLocks noChangeArrowheads="1"/>
          </p:cNvSpPr>
          <p:nvPr/>
        </p:nvSpPr>
        <p:spPr bwMode="auto">
          <a:xfrm>
            <a:off x="5715000" y="4648200"/>
            <a:ext cx="1524000" cy="923330"/>
          </a:xfrm>
          <a:prstGeom prst="rect">
            <a:avLst/>
          </a:prstGeom>
          <a:noFill/>
          <a:ln w="9525">
            <a:solidFill>
              <a:schemeClr val="tx1"/>
            </a:solidFill>
            <a:miter lim="800000"/>
            <a:headEnd/>
            <a:tailEnd/>
          </a:ln>
          <a:effectLst/>
        </p:spPr>
        <p:txBody>
          <a:bodyPr wrap="square">
            <a:spAutoFit/>
          </a:bodyPr>
          <a:lstStyle/>
          <a:p>
            <a:r>
              <a:rPr lang="en-US" dirty="0" smtClean="0">
                <a:solidFill>
                  <a:prstClr val="black"/>
                </a:solidFill>
              </a:rPr>
              <a:t>Independent</a:t>
            </a:r>
          </a:p>
          <a:p>
            <a:r>
              <a:rPr lang="en-US" dirty="0" smtClean="0">
                <a:solidFill>
                  <a:prstClr val="black"/>
                </a:solidFill>
              </a:rPr>
              <a:t>Training</a:t>
            </a:r>
          </a:p>
          <a:p>
            <a:r>
              <a:rPr lang="en-US" dirty="0" smtClean="0">
                <a:solidFill>
                  <a:prstClr val="black"/>
                </a:solidFill>
              </a:rPr>
              <a:t>Programs</a:t>
            </a:r>
            <a:endParaRPr lang="en-US" dirty="0">
              <a:solidFill>
                <a:prstClr val="black"/>
              </a:solidFill>
            </a:endParaRPr>
          </a:p>
        </p:txBody>
      </p:sp>
      <p:sp>
        <p:nvSpPr>
          <p:cNvPr id="3091" name="Text Box 19"/>
          <p:cNvSpPr txBox="1">
            <a:spLocks noChangeArrowheads="1"/>
          </p:cNvSpPr>
          <p:nvPr/>
        </p:nvSpPr>
        <p:spPr bwMode="auto">
          <a:xfrm>
            <a:off x="2971800" y="4648200"/>
            <a:ext cx="1005403" cy="646331"/>
          </a:xfrm>
          <a:prstGeom prst="rect">
            <a:avLst/>
          </a:prstGeom>
          <a:noFill/>
          <a:ln w="9525">
            <a:solidFill>
              <a:schemeClr val="tx1"/>
            </a:solidFill>
            <a:miter lim="800000"/>
            <a:headEnd/>
            <a:tailEnd/>
          </a:ln>
          <a:effectLst/>
        </p:spPr>
        <p:txBody>
          <a:bodyPr wrap="none">
            <a:spAutoFit/>
          </a:bodyPr>
          <a:lstStyle/>
          <a:p>
            <a:r>
              <a:rPr lang="en-US" dirty="0" smtClean="0">
                <a:solidFill>
                  <a:prstClr val="black"/>
                </a:solidFill>
              </a:rPr>
              <a:t>High</a:t>
            </a:r>
          </a:p>
          <a:p>
            <a:r>
              <a:rPr lang="en-US" dirty="0" smtClean="0">
                <a:solidFill>
                  <a:prstClr val="black"/>
                </a:solidFill>
              </a:rPr>
              <a:t>Schools</a:t>
            </a:r>
            <a:endParaRPr lang="en-US" dirty="0">
              <a:solidFill>
                <a:prstClr val="black"/>
              </a:solidFill>
            </a:endParaRPr>
          </a:p>
        </p:txBody>
      </p:sp>
      <p:sp>
        <p:nvSpPr>
          <p:cNvPr id="3094" name="Text Box 22"/>
          <p:cNvSpPr txBox="1">
            <a:spLocks noChangeArrowheads="1"/>
          </p:cNvSpPr>
          <p:nvPr/>
        </p:nvSpPr>
        <p:spPr bwMode="auto">
          <a:xfrm>
            <a:off x="228600" y="2362200"/>
            <a:ext cx="8686800" cy="1369606"/>
          </a:xfrm>
          <a:prstGeom prst="rect">
            <a:avLst/>
          </a:prstGeom>
          <a:noFill/>
          <a:ln w="25400">
            <a:solidFill>
              <a:schemeClr val="tx1"/>
            </a:solidFill>
            <a:miter lim="800000"/>
            <a:headEnd/>
            <a:tailEnd/>
          </a:ln>
          <a:effectLst/>
        </p:spPr>
        <p:txBody>
          <a:bodyPr wrap="square">
            <a:spAutoFit/>
          </a:bodyPr>
          <a:lstStyle/>
          <a:p>
            <a:pPr algn="ctr">
              <a:spcBef>
                <a:spcPct val="50000"/>
              </a:spcBef>
            </a:pPr>
            <a:r>
              <a:rPr lang="en-US" sz="2000" b="1" dirty="0" smtClean="0">
                <a:solidFill>
                  <a:srgbClr val="0070C0"/>
                </a:solidFill>
              </a:rPr>
              <a:t>Private or Quasi-Public </a:t>
            </a:r>
            <a:r>
              <a:rPr lang="en-US" sz="2000" b="1" u="sng" dirty="0" smtClean="0">
                <a:solidFill>
                  <a:srgbClr val="0070C0"/>
                </a:solidFill>
              </a:rPr>
              <a:t>Intermediary Organization(s)</a:t>
            </a:r>
            <a:r>
              <a:rPr lang="en-US" sz="2000" b="1" dirty="0" smtClean="0">
                <a:solidFill>
                  <a:srgbClr val="0070C0"/>
                </a:solidFill>
              </a:rPr>
              <a:t> as Major “Engines”</a:t>
            </a:r>
          </a:p>
          <a:p>
            <a:pPr algn="ctr">
              <a:spcBef>
                <a:spcPct val="50000"/>
              </a:spcBef>
            </a:pPr>
            <a:r>
              <a:rPr lang="en-US" dirty="0" smtClean="0">
                <a:solidFill>
                  <a:prstClr val="black"/>
                </a:solidFill>
              </a:rPr>
              <a:t>Tasks</a:t>
            </a:r>
            <a:r>
              <a:rPr lang="en-US" dirty="0">
                <a:solidFill>
                  <a:prstClr val="black"/>
                </a:solidFill>
              </a:rPr>
              <a:t>: </a:t>
            </a:r>
            <a:r>
              <a:rPr lang="en-US" dirty="0" smtClean="0">
                <a:solidFill>
                  <a:prstClr val="black"/>
                </a:solidFill>
              </a:rPr>
              <a:t>map the system to identify gaps,  document, track and monitor performance for support and accountability, elicit youth perspectives, maintain a youth registry, . </a:t>
            </a:r>
            <a:r>
              <a:rPr lang="en-US" dirty="0">
                <a:solidFill>
                  <a:prstClr val="black"/>
                </a:solidFill>
              </a:rPr>
              <a:t>. </a:t>
            </a:r>
            <a:r>
              <a:rPr lang="en-US" dirty="0" smtClean="0">
                <a:solidFill>
                  <a:prstClr val="black"/>
                </a:solidFill>
              </a:rPr>
              <a:t>.</a:t>
            </a:r>
          </a:p>
          <a:p>
            <a:pPr algn="ctr">
              <a:spcBef>
                <a:spcPct val="50000"/>
              </a:spcBef>
            </a:pPr>
            <a:endParaRPr lang="en-US" sz="1200" b="1" dirty="0">
              <a:solidFill>
                <a:prstClr val="black"/>
              </a:solidFill>
            </a:endParaRPr>
          </a:p>
        </p:txBody>
      </p:sp>
      <p:sp>
        <p:nvSpPr>
          <p:cNvPr id="3095" name="Text Box 23"/>
          <p:cNvSpPr txBox="1">
            <a:spLocks noChangeArrowheads="1"/>
          </p:cNvSpPr>
          <p:nvPr/>
        </p:nvSpPr>
        <p:spPr bwMode="auto">
          <a:xfrm>
            <a:off x="914400" y="6172200"/>
            <a:ext cx="7315200" cy="400110"/>
          </a:xfrm>
          <a:prstGeom prst="rect">
            <a:avLst/>
          </a:prstGeom>
          <a:noFill/>
          <a:ln w="31750">
            <a:solidFill>
              <a:schemeClr val="tx1"/>
            </a:solidFill>
            <a:miter lim="800000"/>
            <a:headEnd/>
            <a:tailEnd/>
          </a:ln>
          <a:effectLst/>
        </p:spPr>
        <p:txBody>
          <a:bodyPr wrap="square">
            <a:spAutoFit/>
          </a:bodyPr>
          <a:lstStyle/>
          <a:p>
            <a:pPr algn="ctr"/>
            <a:r>
              <a:rPr lang="en-US" sz="2000" b="1" dirty="0" smtClean="0">
                <a:solidFill>
                  <a:srgbClr val="0070C0"/>
                </a:solidFill>
              </a:rPr>
              <a:t>Post-Secondary Outcomes for Young Adults</a:t>
            </a:r>
            <a:endParaRPr lang="en-US" sz="2000" b="1" dirty="0">
              <a:solidFill>
                <a:srgbClr val="0070C0"/>
              </a:solidFill>
            </a:endParaRPr>
          </a:p>
        </p:txBody>
      </p:sp>
      <p:cxnSp>
        <p:nvCxnSpPr>
          <p:cNvPr id="66" name="Straight Arrow Connector 65"/>
          <p:cNvCxnSpPr>
            <a:stCxn id="3087" idx="3"/>
            <a:endCxn id="3091" idx="1"/>
          </p:cNvCxnSpPr>
          <p:nvPr/>
        </p:nvCxnSpPr>
        <p:spPr>
          <a:xfrm>
            <a:off x="2590800" y="4971366"/>
            <a:ext cx="381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1905000" y="0"/>
            <a:ext cx="5533374" cy="523220"/>
          </a:xfrm>
          <a:prstGeom prst="rect">
            <a:avLst/>
          </a:prstGeom>
          <a:noFill/>
        </p:spPr>
        <p:txBody>
          <a:bodyPr wrap="none" rtlCol="0">
            <a:spAutoFit/>
          </a:bodyPr>
          <a:lstStyle/>
          <a:p>
            <a:r>
              <a:rPr lang="en-US" sz="2800" b="1" dirty="0" smtClean="0">
                <a:solidFill>
                  <a:srgbClr val="0070C0"/>
                </a:solidFill>
              </a:rPr>
              <a:t>Key Elements of a Regional System</a:t>
            </a:r>
            <a:endParaRPr lang="en-US" sz="2800" b="1" dirty="0">
              <a:solidFill>
                <a:srgbClr val="0070C0"/>
              </a:solidFill>
            </a:endParaRPr>
          </a:p>
        </p:txBody>
      </p:sp>
      <p:sp>
        <p:nvSpPr>
          <p:cNvPr id="33" name="TextBox 32"/>
          <p:cNvSpPr txBox="1"/>
          <p:nvPr/>
        </p:nvSpPr>
        <p:spPr>
          <a:xfrm>
            <a:off x="228600" y="4191000"/>
            <a:ext cx="8686800" cy="1508105"/>
          </a:xfrm>
          <a:prstGeom prst="rect">
            <a:avLst/>
          </a:prstGeom>
          <a:noFill/>
          <a:ln w="25400">
            <a:solidFill>
              <a:schemeClr val="tx1"/>
            </a:solidFill>
          </a:ln>
        </p:spPr>
        <p:txBody>
          <a:bodyPr wrap="square" rtlCol="0">
            <a:spAutoFit/>
          </a:bodyPr>
          <a:lstStyle/>
          <a:p>
            <a:pPr algn="ctr"/>
            <a:r>
              <a:rPr lang="en-US" sz="2000" b="1" u="sng" dirty="0" smtClean="0">
                <a:solidFill>
                  <a:srgbClr val="0070C0"/>
                </a:solidFill>
              </a:rPr>
              <a:t>Front Line Organizations</a:t>
            </a:r>
            <a:r>
              <a:rPr lang="en-US" sz="2000" b="1" dirty="0" smtClean="0">
                <a:solidFill>
                  <a:srgbClr val="0070C0"/>
                </a:solidFill>
              </a:rPr>
              <a:t> that work with Young People</a:t>
            </a:r>
          </a:p>
          <a:p>
            <a:pPr algn="ctr"/>
            <a:endParaRPr lang="en-US" b="1" dirty="0" smtClean="0">
              <a:solidFill>
                <a:srgbClr val="0070C0"/>
              </a:solidFill>
            </a:endParaRPr>
          </a:p>
          <a:p>
            <a:pPr algn="ctr"/>
            <a:endParaRPr lang="en-US" b="1" dirty="0" smtClean="0">
              <a:solidFill>
                <a:srgbClr val="0070C0"/>
              </a:solidFill>
            </a:endParaRPr>
          </a:p>
          <a:p>
            <a:pPr algn="ctr"/>
            <a:endParaRPr lang="en-US" b="1" dirty="0" smtClean="0">
              <a:solidFill>
                <a:srgbClr val="0070C0"/>
              </a:solidFill>
            </a:endParaRPr>
          </a:p>
          <a:p>
            <a:pPr algn="ctr"/>
            <a:endParaRPr lang="en-US" b="1" dirty="0" smtClean="0">
              <a:solidFill>
                <a:srgbClr val="0070C0"/>
              </a:solidFill>
            </a:endParaRPr>
          </a:p>
        </p:txBody>
      </p:sp>
      <p:cxnSp>
        <p:nvCxnSpPr>
          <p:cNvPr id="35" name="Straight Arrow Connector 34"/>
          <p:cNvCxnSpPr>
            <a:stCxn id="3075" idx="2"/>
            <a:endCxn id="3094" idx="0"/>
          </p:cNvCxnSpPr>
          <p:nvPr/>
        </p:nvCxnSpPr>
        <p:spPr>
          <a:xfrm rot="5400000">
            <a:off x="4352803" y="2143003"/>
            <a:ext cx="438394" cy="1588"/>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3094" idx="2"/>
            <a:endCxn id="33" idx="0"/>
          </p:cNvCxnSpPr>
          <p:nvPr/>
        </p:nvCxnSpPr>
        <p:spPr>
          <a:xfrm rot="5400000">
            <a:off x="4342403" y="3961403"/>
            <a:ext cx="459194" cy="1588"/>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33" idx="2"/>
            <a:endCxn id="3095" idx="0"/>
          </p:cNvCxnSpPr>
          <p:nvPr/>
        </p:nvCxnSpPr>
        <p:spPr>
          <a:xfrm rot="5400000">
            <a:off x="4335453" y="5935652"/>
            <a:ext cx="473095"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1295400"/>
            <a:ext cx="3467616" cy="4708981"/>
          </a:xfrm>
          <a:prstGeom prst="rect">
            <a:avLst/>
          </a:prstGeom>
          <a:noFill/>
        </p:spPr>
        <p:txBody>
          <a:bodyPr wrap="none" rtlCol="0">
            <a:spAutoFit/>
          </a:bodyPr>
          <a:lstStyle/>
          <a:p>
            <a:endParaRPr lang="en-US" sz="4000" dirty="0" smtClean="0">
              <a:solidFill>
                <a:prstClr val="black"/>
              </a:solidFill>
            </a:endParaRPr>
          </a:p>
          <a:p>
            <a:pPr>
              <a:spcAft>
                <a:spcPts val="1800"/>
              </a:spcAft>
              <a:buFont typeface="Wingdings" pitchFamily="2" charset="2"/>
              <a:buChar char="Ø"/>
            </a:pPr>
            <a:r>
              <a:rPr lang="en-US" sz="4000" dirty="0" smtClean="0">
                <a:solidFill>
                  <a:prstClr val="black"/>
                </a:solidFill>
              </a:rPr>
              <a:t>Parents</a:t>
            </a:r>
          </a:p>
          <a:p>
            <a:pPr>
              <a:spcAft>
                <a:spcPts val="1800"/>
              </a:spcAft>
              <a:buFont typeface="Wingdings" pitchFamily="2" charset="2"/>
              <a:buChar char="Ø"/>
            </a:pPr>
            <a:r>
              <a:rPr lang="en-US" sz="4000" dirty="0" smtClean="0">
                <a:solidFill>
                  <a:prstClr val="black"/>
                </a:solidFill>
              </a:rPr>
              <a:t>Teachers</a:t>
            </a:r>
          </a:p>
          <a:p>
            <a:pPr>
              <a:spcAft>
                <a:spcPts val="1800"/>
              </a:spcAft>
              <a:buFont typeface="Wingdings" pitchFamily="2" charset="2"/>
              <a:buChar char="Ø"/>
            </a:pPr>
            <a:r>
              <a:rPr lang="en-US" sz="4000" dirty="0" smtClean="0">
                <a:solidFill>
                  <a:prstClr val="black"/>
                </a:solidFill>
              </a:rPr>
              <a:t>Peers</a:t>
            </a:r>
          </a:p>
          <a:p>
            <a:pPr>
              <a:spcAft>
                <a:spcPts val="1800"/>
              </a:spcAft>
              <a:buFont typeface="Wingdings" pitchFamily="2" charset="2"/>
              <a:buChar char="Ø"/>
            </a:pPr>
            <a:r>
              <a:rPr lang="en-US" sz="4000" dirty="0" smtClean="0">
                <a:solidFill>
                  <a:prstClr val="black"/>
                </a:solidFill>
              </a:rPr>
              <a:t>Employers</a:t>
            </a:r>
          </a:p>
          <a:p>
            <a:pPr>
              <a:spcAft>
                <a:spcPts val="1800"/>
              </a:spcAft>
              <a:buFont typeface="Wingdings" pitchFamily="2" charset="2"/>
              <a:buChar char="Ø"/>
            </a:pPr>
            <a:r>
              <a:rPr lang="en-US" sz="4000" dirty="0" smtClean="0">
                <a:solidFill>
                  <a:prstClr val="black"/>
                </a:solidFill>
              </a:rPr>
              <a:t>Community</a:t>
            </a:r>
          </a:p>
        </p:txBody>
      </p:sp>
      <p:sp>
        <p:nvSpPr>
          <p:cNvPr id="3" name="TextBox 2"/>
          <p:cNvSpPr txBox="1"/>
          <p:nvPr/>
        </p:nvSpPr>
        <p:spPr>
          <a:xfrm>
            <a:off x="457200" y="228600"/>
            <a:ext cx="8534400" cy="1600438"/>
          </a:xfrm>
          <a:prstGeom prst="rect">
            <a:avLst/>
          </a:prstGeom>
          <a:noFill/>
        </p:spPr>
        <p:txBody>
          <a:bodyPr wrap="square" rtlCol="0">
            <a:spAutoFit/>
          </a:bodyPr>
          <a:lstStyle/>
          <a:p>
            <a:pPr algn="ctr"/>
            <a:r>
              <a:rPr lang="en-US" sz="4000" dirty="0" smtClean="0">
                <a:solidFill>
                  <a:srgbClr val="C00000"/>
                </a:solidFill>
              </a:rPr>
              <a:t>KEY RESEARCH-BASED ROLES </a:t>
            </a:r>
          </a:p>
          <a:p>
            <a:pPr algn="ctr"/>
            <a:r>
              <a:rPr lang="en-US" sz="4000" dirty="0" smtClean="0">
                <a:solidFill>
                  <a:prstClr val="black"/>
                </a:solidFill>
              </a:rPr>
              <a:t>for:</a:t>
            </a:r>
          </a:p>
          <a:p>
            <a:endParaRPr lang="en-US" dirty="0">
              <a:solidFill>
                <a:prstClr val="black"/>
              </a:solidFill>
            </a:endParaRPr>
          </a:p>
        </p:txBody>
      </p:sp>
      <p:sp>
        <p:nvSpPr>
          <p:cNvPr id="4" name="Oval 3"/>
          <p:cNvSpPr/>
          <p:nvPr/>
        </p:nvSpPr>
        <p:spPr>
          <a:xfrm>
            <a:off x="5486400" y="1524000"/>
            <a:ext cx="1981200" cy="1905000"/>
          </a:xfrm>
          <a:prstGeom prst="ellipse">
            <a:avLst/>
          </a:prstGeom>
          <a:solidFill>
            <a:srgbClr val="FF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prstClr val="black"/>
                </a:solidFill>
              </a:rPr>
              <a:t>Parents</a:t>
            </a:r>
            <a:endParaRPr lang="en-US" b="1" i="1" dirty="0">
              <a:solidFill>
                <a:prstClr val="black"/>
              </a:solidFill>
            </a:endParaRPr>
          </a:p>
        </p:txBody>
      </p:sp>
      <p:sp>
        <p:nvSpPr>
          <p:cNvPr id="5" name="Oval 4"/>
          <p:cNvSpPr/>
          <p:nvPr/>
        </p:nvSpPr>
        <p:spPr>
          <a:xfrm>
            <a:off x="7239000" y="2438400"/>
            <a:ext cx="1828800" cy="1828800"/>
          </a:xfrm>
          <a:prstGeom prst="ellipse">
            <a:avLst/>
          </a:prstGeom>
          <a:solidFill>
            <a:schemeClr val="accent3">
              <a:lumMod val="40000"/>
              <a:lumOff val="6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prstClr val="black"/>
                </a:solidFill>
              </a:rPr>
              <a:t>Teachers</a:t>
            </a:r>
          </a:p>
          <a:p>
            <a:pPr algn="ctr"/>
            <a:r>
              <a:rPr lang="en-US" b="1" i="1" dirty="0" smtClean="0">
                <a:solidFill>
                  <a:prstClr val="black"/>
                </a:solidFill>
              </a:rPr>
              <a:t>(PreK-18)</a:t>
            </a:r>
            <a:endParaRPr lang="en-US" b="1" i="1" dirty="0">
              <a:solidFill>
                <a:prstClr val="black"/>
              </a:solidFill>
            </a:endParaRPr>
          </a:p>
        </p:txBody>
      </p:sp>
      <p:sp>
        <p:nvSpPr>
          <p:cNvPr id="6" name="Oval 5"/>
          <p:cNvSpPr/>
          <p:nvPr/>
        </p:nvSpPr>
        <p:spPr>
          <a:xfrm>
            <a:off x="4495800" y="4267200"/>
            <a:ext cx="2133600" cy="1600200"/>
          </a:xfrm>
          <a:prstGeom prst="ellipse">
            <a:avLst/>
          </a:prstGeom>
          <a:solidFill>
            <a:srgbClr val="00B05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prstClr val="black"/>
                </a:solidFill>
              </a:rPr>
              <a:t>Employers</a:t>
            </a:r>
            <a:endParaRPr lang="en-US" b="1" i="1" dirty="0">
              <a:solidFill>
                <a:prstClr val="black"/>
              </a:solidFill>
            </a:endParaRPr>
          </a:p>
        </p:txBody>
      </p:sp>
      <p:sp>
        <p:nvSpPr>
          <p:cNvPr id="7" name="Oval 6"/>
          <p:cNvSpPr/>
          <p:nvPr/>
        </p:nvSpPr>
        <p:spPr>
          <a:xfrm>
            <a:off x="6629400" y="4191000"/>
            <a:ext cx="1981200" cy="1676400"/>
          </a:xfrm>
          <a:prstGeom prst="ellipse">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prstClr val="black"/>
                </a:solidFill>
              </a:rPr>
              <a:t>Peers</a:t>
            </a:r>
            <a:endParaRPr lang="en-US" b="1" i="1" dirty="0">
              <a:solidFill>
                <a:prstClr val="black"/>
              </a:solidFill>
            </a:endParaRPr>
          </a:p>
        </p:txBody>
      </p:sp>
      <p:sp>
        <p:nvSpPr>
          <p:cNvPr id="8" name="Oval 7"/>
          <p:cNvSpPr/>
          <p:nvPr/>
        </p:nvSpPr>
        <p:spPr>
          <a:xfrm>
            <a:off x="3657600" y="2590800"/>
            <a:ext cx="2133600" cy="1828800"/>
          </a:xfrm>
          <a:prstGeom prst="ellipse">
            <a:avLst/>
          </a:prstGeom>
          <a:solidFill>
            <a:srgbClr val="00B0F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prstClr val="black"/>
                </a:solidFill>
              </a:rPr>
              <a:t>Community</a:t>
            </a:r>
            <a:endParaRPr lang="en-US" b="1" i="1" dirty="0">
              <a:solidFill>
                <a:prstClr val="black"/>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2895600" y="2286000"/>
            <a:ext cx="3124200" cy="3124200"/>
          </a:xfrm>
          <a:prstGeom prst="ellipse">
            <a:avLst/>
          </a:prstGeom>
          <a:solidFill>
            <a:srgbClr val="FF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prstClr val="black"/>
                </a:solidFill>
              </a:rPr>
              <a:t>Parents</a:t>
            </a:r>
            <a:endParaRPr lang="en-US" sz="3200" b="1" i="1" dirty="0">
              <a:solidFill>
                <a:prstClr val="black"/>
              </a:solidFill>
            </a:endParaRPr>
          </a:p>
        </p:txBody>
      </p:sp>
      <p:sp>
        <p:nvSpPr>
          <p:cNvPr id="9" name="Oval 8"/>
          <p:cNvSpPr/>
          <p:nvPr/>
        </p:nvSpPr>
        <p:spPr>
          <a:xfrm>
            <a:off x="304800" y="685800"/>
            <a:ext cx="3124200" cy="178308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prstClr val="black"/>
                </a:solidFill>
              </a:rPr>
              <a:t>Authoritative Parenting and Learning-Focused Home Life</a:t>
            </a:r>
            <a:endParaRPr lang="en-US" b="1" dirty="0">
              <a:solidFill>
                <a:prstClr val="black"/>
              </a:solidFill>
            </a:endParaRPr>
          </a:p>
        </p:txBody>
      </p:sp>
      <p:sp>
        <p:nvSpPr>
          <p:cNvPr id="12" name="Oval 11"/>
          <p:cNvSpPr/>
          <p:nvPr/>
        </p:nvSpPr>
        <p:spPr>
          <a:xfrm>
            <a:off x="5638800" y="609600"/>
            <a:ext cx="3004038" cy="178308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prstClr val="black"/>
                </a:solidFill>
              </a:rPr>
              <a:t>Effective Home-School Linkages</a:t>
            </a:r>
            <a:endParaRPr lang="en-US" b="1" dirty="0">
              <a:solidFill>
                <a:prstClr val="black"/>
              </a:solidFill>
            </a:endParaRPr>
          </a:p>
        </p:txBody>
      </p:sp>
      <p:sp>
        <p:nvSpPr>
          <p:cNvPr id="139" name="TextBox 138"/>
          <p:cNvSpPr txBox="1"/>
          <p:nvPr/>
        </p:nvSpPr>
        <p:spPr>
          <a:xfrm>
            <a:off x="1676400" y="685800"/>
            <a:ext cx="600808" cy="369332"/>
          </a:xfrm>
          <a:prstGeom prst="rect">
            <a:avLst/>
          </a:prstGeom>
          <a:noFill/>
        </p:spPr>
        <p:txBody>
          <a:bodyPr wrap="square" rtlCol="0">
            <a:spAutoFit/>
          </a:bodyPr>
          <a:lstStyle/>
          <a:p>
            <a:r>
              <a:rPr lang="en-US" b="1" dirty="0" smtClean="0">
                <a:solidFill>
                  <a:prstClr val="black"/>
                </a:solidFill>
              </a:rPr>
              <a:t>1.</a:t>
            </a:r>
            <a:endParaRPr lang="en-US" b="1" dirty="0">
              <a:solidFill>
                <a:prstClr val="black"/>
              </a:solidFill>
            </a:endParaRPr>
          </a:p>
        </p:txBody>
      </p:sp>
      <p:sp>
        <p:nvSpPr>
          <p:cNvPr id="140" name="TextBox 139"/>
          <p:cNvSpPr txBox="1"/>
          <p:nvPr/>
        </p:nvSpPr>
        <p:spPr>
          <a:xfrm>
            <a:off x="6858000" y="685800"/>
            <a:ext cx="564207" cy="369332"/>
          </a:xfrm>
          <a:prstGeom prst="rect">
            <a:avLst/>
          </a:prstGeom>
          <a:noFill/>
        </p:spPr>
        <p:txBody>
          <a:bodyPr wrap="square" rtlCol="0">
            <a:spAutoFit/>
          </a:bodyPr>
          <a:lstStyle/>
          <a:p>
            <a:r>
              <a:rPr lang="en-US" b="1" dirty="0" smtClean="0">
                <a:solidFill>
                  <a:prstClr val="black"/>
                </a:solidFill>
              </a:rPr>
              <a:t>2.</a:t>
            </a:r>
            <a:endParaRPr lang="en-US" b="1" dirty="0">
              <a:solidFill>
                <a:prstClr val="black"/>
              </a:solidFill>
            </a:endParaRPr>
          </a:p>
        </p:txBody>
      </p:sp>
      <p:cxnSp>
        <p:nvCxnSpPr>
          <p:cNvPr id="28" name="Straight Connector 27"/>
          <p:cNvCxnSpPr>
            <a:stCxn id="4" idx="7"/>
            <a:endCxn id="12" idx="3"/>
          </p:cNvCxnSpPr>
          <p:nvPr/>
        </p:nvCxnSpPr>
        <p:spPr>
          <a:xfrm flipV="1">
            <a:off x="5562271" y="2131554"/>
            <a:ext cx="516460" cy="61197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4" idx="1"/>
            <a:endCxn id="9" idx="5"/>
          </p:cNvCxnSpPr>
          <p:nvPr/>
        </p:nvCxnSpPr>
        <p:spPr>
          <a:xfrm flipH="1" flipV="1">
            <a:off x="2971471" y="2207754"/>
            <a:ext cx="381658" cy="535774"/>
          </a:xfrm>
          <a:prstGeom prst="line">
            <a:avLst/>
          </a:prstGeom>
          <a:ln w="2540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hart 9"/>
          <p:cNvGraphicFramePr>
            <a:graphicFrameLocks/>
          </p:cNvGraphicFramePr>
          <p:nvPr/>
        </p:nvGraphicFramePr>
        <p:xfrm>
          <a:off x="0" y="914400"/>
          <a:ext cx="3048000" cy="48006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p:cNvGraphicFramePr>
            <a:graphicFrameLocks/>
          </p:cNvGraphicFramePr>
          <p:nvPr/>
        </p:nvGraphicFramePr>
        <p:xfrm>
          <a:off x="2819400" y="990600"/>
          <a:ext cx="3276600" cy="58674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hart 11"/>
          <p:cNvGraphicFramePr>
            <a:graphicFrameLocks/>
          </p:cNvGraphicFramePr>
          <p:nvPr/>
        </p:nvGraphicFramePr>
        <p:xfrm>
          <a:off x="6096000" y="961725"/>
          <a:ext cx="3048000" cy="5867400"/>
        </p:xfrm>
        <a:graphic>
          <a:graphicData uri="http://schemas.openxmlformats.org/drawingml/2006/chart">
            <c:chart xmlns:c="http://schemas.openxmlformats.org/drawingml/2006/chart" xmlns:r="http://schemas.openxmlformats.org/officeDocument/2006/relationships" r:id="rId4"/>
          </a:graphicData>
        </a:graphic>
      </p:graphicFrame>
      <p:sp>
        <p:nvSpPr>
          <p:cNvPr id="6" name="TextBox 5"/>
          <p:cNvSpPr txBox="1"/>
          <p:nvPr/>
        </p:nvSpPr>
        <p:spPr>
          <a:xfrm>
            <a:off x="381000" y="5867400"/>
            <a:ext cx="1981200" cy="553998"/>
          </a:xfrm>
          <a:prstGeom prst="rect">
            <a:avLst/>
          </a:prstGeom>
          <a:noFill/>
        </p:spPr>
        <p:txBody>
          <a:bodyPr wrap="square" rtlCol="0">
            <a:spAutoFit/>
          </a:bodyPr>
          <a:lstStyle/>
          <a:p>
            <a:r>
              <a:rPr lang="en-US" sz="1000" dirty="0" smtClean="0"/>
              <a:t>Source: Calculations using the federal Early Childhood Longitudinal Study, Birth Cohort.</a:t>
            </a:r>
            <a:endParaRPr lang="en-US" sz="1000" dirty="0"/>
          </a:p>
        </p:txBody>
      </p:sp>
      <p:sp>
        <p:nvSpPr>
          <p:cNvPr id="7" name="TextBox 6"/>
          <p:cNvSpPr txBox="1"/>
          <p:nvPr/>
        </p:nvSpPr>
        <p:spPr>
          <a:xfrm>
            <a:off x="457200" y="304800"/>
            <a:ext cx="8385694" cy="461665"/>
          </a:xfrm>
          <a:prstGeom prst="rect">
            <a:avLst/>
          </a:prstGeom>
          <a:noFill/>
          <a:ln>
            <a:solidFill>
              <a:schemeClr val="accent1"/>
            </a:solidFill>
          </a:ln>
        </p:spPr>
        <p:txBody>
          <a:bodyPr wrap="none" rtlCol="0">
            <a:spAutoFit/>
          </a:bodyPr>
          <a:lstStyle/>
          <a:p>
            <a:r>
              <a:rPr lang="en-US" sz="2400" b="1" dirty="0" smtClean="0"/>
              <a:t>Skills among young children, by age and parents education level</a:t>
            </a:r>
            <a:r>
              <a:rPr lang="en-US" sz="2000" b="1" dirty="0" smtClean="0"/>
              <a:t>.</a:t>
            </a:r>
            <a:endParaRPr lang="en-US" sz="2000"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915400" cy="1143000"/>
          </a:xfrm>
        </p:spPr>
        <p:txBody>
          <a:bodyPr>
            <a:noAutofit/>
          </a:bodyPr>
          <a:lstStyle/>
          <a:p>
            <a:r>
              <a:rPr lang="en-US" sz="3600" dirty="0" smtClean="0">
                <a:solidFill>
                  <a:srgbClr val="C00000"/>
                </a:solidFill>
              </a:rPr>
              <a:t>Research-Based Messages for Early Parenting</a:t>
            </a:r>
            <a:r>
              <a:rPr lang="en-US" sz="3600" dirty="0" smtClean="0"/>
              <a:t>:</a:t>
            </a:r>
            <a:endParaRPr lang="en-US" sz="3600" dirty="0"/>
          </a:p>
        </p:txBody>
      </p:sp>
      <p:sp>
        <p:nvSpPr>
          <p:cNvPr id="3" name="Content Placeholder 2"/>
          <p:cNvSpPr>
            <a:spLocks noGrp="1"/>
          </p:cNvSpPr>
          <p:nvPr>
            <p:ph idx="1"/>
          </p:nvPr>
        </p:nvSpPr>
        <p:spPr>
          <a:xfrm>
            <a:off x="304800" y="1066800"/>
            <a:ext cx="8458200" cy="5029200"/>
          </a:xfrm>
        </p:spPr>
        <p:txBody>
          <a:bodyPr>
            <a:normAutofit fontScale="92500" lnSpcReduction="20000"/>
          </a:bodyPr>
          <a:lstStyle/>
          <a:p>
            <a:r>
              <a:rPr lang="en-US" dirty="0" smtClean="0">
                <a:solidFill>
                  <a:srgbClr val="C00000"/>
                </a:solidFill>
              </a:rPr>
              <a:t>Maximize love, minimize stress </a:t>
            </a:r>
            <a:r>
              <a:rPr lang="en-US" dirty="0" smtClean="0"/>
              <a:t>beginning at birth</a:t>
            </a:r>
          </a:p>
          <a:p>
            <a:r>
              <a:rPr lang="en-US" dirty="0" smtClean="0">
                <a:solidFill>
                  <a:srgbClr val="C00000"/>
                </a:solidFill>
              </a:rPr>
              <a:t>Talk, sing and use gestures </a:t>
            </a:r>
            <a:r>
              <a:rPr lang="en-US" dirty="0" smtClean="0"/>
              <a:t>to communicate with infants to accelerate comprehension and language development</a:t>
            </a:r>
          </a:p>
          <a:p>
            <a:r>
              <a:rPr lang="en-US" dirty="0" smtClean="0">
                <a:solidFill>
                  <a:srgbClr val="C00000"/>
                </a:solidFill>
              </a:rPr>
              <a:t>Use number games and rhythm </a:t>
            </a:r>
            <a:r>
              <a:rPr lang="en-US" dirty="0" smtClean="0"/>
              <a:t>with toddlers to build foundations for numeracy</a:t>
            </a:r>
          </a:p>
          <a:p>
            <a:r>
              <a:rPr lang="en-US" dirty="0" smtClean="0">
                <a:solidFill>
                  <a:srgbClr val="C00000"/>
                </a:solidFill>
              </a:rPr>
              <a:t>Enable and encourage spatial awareness </a:t>
            </a:r>
            <a:r>
              <a:rPr lang="en-US" dirty="0" smtClean="0"/>
              <a:t>by providing opportunities to crawl in cluttered spaces and handle 3-dimensional objects</a:t>
            </a:r>
          </a:p>
          <a:p>
            <a:r>
              <a:rPr lang="en-US" dirty="0" smtClean="0">
                <a:solidFill>
                  <a:srgbClr val="C00000"/>
                </a:solidFill>
              </a:rPr>
              <a:t>Discuss what you read and see</a:t>
            </a:r>
            <a:r>
              <a:rPr lang="en-US" dirty="0" smtClean="0"/>
              <a:t>, don’t just read. Mix higher- and lower-order discussion: remember, explain and anticipate.</a:t>
            </a:r>
            <a:endParaRPr lang="en-US" dirty="0"/>
          </a:p>
        </p:txBody>
      </p:sp>
      <p:sp>
        <p:nvSpPr>
          <p:cNvPr id="4" name="TextBox 3"/>
          <p:cNvSpPr txBox="1"/>
          <p:nvPr/>
        </p:nvSpPr>
        <p:spPr>
          <a:xfrm>
            <a:off x="304800" y="6172200"/>
            <a:ext cx="8702447" cy="369332"/>
          </a:xfrm>
          <a:prstGeom prst="rect">
            <a:avLst/>
          </a:prstGeom>
          <a:noFill/>
        </p:spPr>
        <p:txBody>
          <a:bodyPr wrap="none" rtlCol="0">
            <a:spAutoFit/>
          </a:bodyPr>
          <a:lstStyle/>
          <a:p>
            <a:r>
              <a:rPr lang="en-US" b="1" dirty="0" smtClean="0">
                <a:solidFill>
                  <a:srgbClr val="FF0000"/>
                </a:solidFill>
              </a:rPr>
              <a:t>We need to saturate communities—workplaces, schools, media—with this type of advice.</a:t>
            </a:r>
            <a:endParaRPr lang="en-US" b="1" dirty="0">
              <a:solidFill>
                <a:srgbClr val="FF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381000" y="228600"/>
            <a:ext cx="8458200" cy="868362"/>
          </a:xfrm>
        </p:spPr>
        <p:txBody>
          <a:bodyPr>
            <a:normAutofit fontScale="90000"/>
          </a:bodyPr>
          <a:lstStyle/>
          <a:p>
            <a:pPr eaLnBrk="1" hangingPunct="1"/>
            <a:r>
              <a:rPr lang="en-US" b="1" dirty="0" smtClean="0">
                <a:solidFill>
                  <a:schemeClr val="hlink"/>
                </a:solidFill>
              </a:rPr>
              <a:t>Parenting Styles with School-Aged Kids</a:t>
            </a:r>
          </a:p>
        </p:txBody>
      </p:sp>
      <p:sp>
        <p:nvSpPr>
          <p:cNvPr id="28675" name="Line 3"/>
          <p:cNvSpPr>
            <a:spLocks noChangeShapeType="1"/>
          </p:cNvSpPr>
          <p:nvPr/>
        </p:nvSpPr>
        <p:spPr bwMode="auto">
          <a:xfrm>
            <a:off x="4495800" y="1828800"/>
            <a:ext cx="0" cy="4419600"/>
          </a:xfrm>
          <a:prstGeom prst="line">
            <a:avLst/>
          </a:prstGeom>
          <a:noFill/>
          <a:ln w="57150">
            <a:solidFill>
              <a:schemeClr val="tx2"/>
            </a:solidFill>
            <a:round/>
            <a:headEnd type="triangle" w="med" len="med"/>
            <a:tailEnd type="triangle" w="med" len="med"/>
          </a:ln>
        </p:spPr>
        <p:txBody>
          <a:bodyPr/>
          <a:lstStyle/>
          <a:p>
            <a:endParaRPr lang="en-US">
              <a:solidFill>
                <a:prstClr val="black"/>
              </a:solidFill>
            </a:endParaRPr>
          </a:p>
        </p:txBody>
      </p:sp>
      <p:sp>
        <p:nvSpPr>
          <p:cNvPr id="28676" name="Line 4"/>
          <p:cNvSpPr>
            <a:spLocks noChangeShapeType="1"/>
          </p:cNvSpPr>
          <p:nvPr/>
        </p:nvSpPr>
        <p:spPr bwMode="auto">
          <a:xfrm rot="-5400000">
            <a:off x="4495800" y="1828800"/>
            <a:ext cx="0" cy="4419600"/>
          </a:xfrm>
          <a:prstGeom prst="line">
            <a:avLst/>
          </a:prstGeom>
          <a:noFill/>
          <a:ln w="57150">
            <a:solidFill>
              <a:schemeClr val="tx2"/>
            </a:solidFill>
            <a:round/>
            <a:headEnd type="triangle" w="med" len="med"/>
            <a:tailEnd type="triangle" w="med" len="med"/>
          </a:ln>
        </p:spPr>
        <p:txBody>
          <a:bodyPr/>
          <a:lstStyle/>
          <a:p>
            <a:endParaRPr lang="en-US">
              <a:solidFill>
                <a:prstClr val="black"/>
              </a:solidFill>
            </a:endParaRPr>
          </a:p>
        </p:txBody>
      </p:sp>
      <p:sp>
        <p:nvSpPr>
          <p:cNvPr id="28677" name="Text Box 5"/>
          <p:cNvSpPr txBox="1">
            <a:spLocks noChangeArrowheads="1"/>
          </p:cNvSpPr>
          <p:nvPr/>
        </p:nvSpPr>
        <p:spPr bwMode="auto">
          <a:xfrm>
            <a:off x="3276600" y="1219200"/>
            <a:ext cx="2438400" cy="646331"/>
          </a:xfrm>
          <a:prstGeom prst="rect">
            <a:avLst/>
          </a:prstGeom>
          <a:noFill/>
          <a:ln w="9525">
            <a:noFill/>
            <a:miter lim="800000"/>
            <a:headEnd/>
            <a:tailEnd/>
          </a:ln>
        </p:spPr>
        <p:txBody>
          <a:bodyPr wrap="square">
            <a:spAutoFit/>
          </a:bodyPr>
          <a:lstStyle/>
          <a:p>
            <a:pPr algn="ctr" eaLnBrk="0" hangingPunct="0"/>
            <a:r>
              <a:rPr lang="en-US" b="1" dirty="0" smtClean="0">
                <a:solidFill>
                  <a:srgbClr val="0070C0"/>
                </a:solidFill>
                <a:latin typeface="Verdana" pitchFamily="34" charset="0"/>
              </a:rPr>
              <a:t>High Structure &amp;</a:t>
            </a:r>
            <a:endParaRPr lang="en-US" b="1" dirty="0">
              <a:solidFill>
                <a:srgbClr val="0070C0"/>
              </a:solidFill>
              <a:latin typeface="Verdana" pitchFamily="34" charset="0"/>
            </a:endParaRPr>
          </a:p>
          <a:p>
            <a:pPr algn="ctr" eaLnBrk="0" hangingPunct="0"/>
            <a:r>
              <a:rPr lang="en-US" b="1" dirty="0" err="1">
                <a:solidFill>
                  <a:srgbClr val="0070C0"/>
                </a:solidFill>
                <a:latin typeface="Verdana" pitchFamily="34" charset="0"/>
              </a:rPr>
              <a:t>Demandingness</a:t>
            </a:r>
            <a:endParaRPr lang="en-US" b="1" dirty="0">
              <a:solidFill>
                <a:srgbClr val="0070C0"/>
              </a:solidFill>
              <a:latin typeface="Verdana" pitchFamily="34" charset="0"/>
            </a:endParaRPr>
          </a:p>
        </p:txBody>
      </p:sp>
      <p:sp>
        <p:nvSpPr>
          <p:cNvPr id="28678" name="Text Box 6"/>
          <p:cNvSpPr txBox="1">
            <a:spLocks noChangeArrowheads="1"/>
          </p:cNvSpPr>
          <p:nvPr/>
        </p:nvSpPr>
        <p:spPr bwMode="auto">
          <a:xfrm>
            <a:off x="3276600" y="6211669"/>
            <a:ext cx="2362200" cy="646331"/>
          </a:xfrm>
          <a:prstGeom prst="rect">
            <a:avLst/>
          </a:prstGeom>
          <a:noFill/>
          <a:ln w="9525">
            <a:noFill/>
            <a:miter lim="800000"/>
            <a:headEnd/>
            <a:tailEnd/>
          </a:ln>
        </p:spPr>
        <p:txBody>
          <a:bodyPr wrap="square">
            <a:spAutoFit/>
          </a:bodyPr>
          <a:lstStyle/>
          <a:p>
            <a:pPr algn="ctr" eaLnBrk="0" hangingPunct="0"/>
            <a:r>
              <a:rPr lang="en-US" b="1" dirty="0" smtClean="0">
                <a:solidFill>
                  <a:srgbClr val="0070C0"/>
                </a:solidFill>
                <a:latin typeface="Verdana" pitchFamily="34" charset="0"/>
              </a:rPr>
              <a:t>Low Structure &amp;</a:t>
            </a:r>
            <a:endParaRPr lang="en-US" b="1" dirty="0">
              <a:solidFill>
                <a:srgbClr val="0070C0"/>
              </a:solidFill>
              <a:latin typeface="Verdana" pitchFamily="34" charset="0"/>
            </a:endParaRPr>
          </a:p>
          <a:p>
            <a:pPr algn="ctr" eaLnBrk="0" hangingPunct="0"/>
            <a:r>
              <a:rPr lang="en-US" b="1" dirty="0" err="1">
                <a:solidFill>
                  <a:srgbClr val="0070C0"/>
                </a:solidFill>
                <a:latin typeface="Verdana" pitchFamily="34" charset="0"/>
              </a:rPr>
              <a:t>Demandingness</a:t>
            </a:r>
            <a:endParaRPr lang="en-US" b="1" dirty="0">
              <a:solidFill>
                <a:srgbClr val="0070C0"/>
              </a:solidFill>
              <a:latin typeface="Verdana" pitchFamily="34" charset="0"/>
            </a:endParaRPr>
          </a:p>
        </p:txBody>
      </p:sp>
      <p:sp>
        <p:nvSpPr>
          <p:cNvPr id="28679" name="Text Box 7"/>
          <p:cNvSpPr txBox="1">
            <a:spLocks noChangeArrowheads="1"/>
          </p:cNvSpPr>
          <p:nvPr/>
        </p:nvSpPr>
        <p:spPr bwMode="auto">
          <a:xfrm>
            <a:off x="6705600" y="3733800"/>
            <a:ext cx="2438400" cy="646331"/>
          </a:xfrm>
          <a:prstGeom prst="rect">
            <a:avLst/>
          </a:prstGeom>
          <a:noFill/>
          <a:ln w="9525">
            <a:noFill/>
            <a:miter lim="800000"/>
            <a:headEnd/>
            <a:tailEnd/>
          </a:ln>
        </p:spPr>
        <p:txBody>
          <a:bodyPr wrap="square">
            <a:spAutoFit/>
          </a:bodyPr>
          <a:lstStyle/>
          <a:p>
            <a:pPr algn="ctr" eaLnBrk="0" hangingPunct="0"/>
            <a:r>
              <a:rPr lang="en-US" b="1" dirty="0" smtClean="0">
                <a:solidFill>
                  <a:srgbClr val="0070C0"/>
                </a:solidFill>
                <a:latin typeface="Verdana" pitchFamily="34" charset="0"/>
              </a:rPr>
              <a:t>High Warmth &amp;</a:t>
            </a:r>
            <a:endParaRPr lang="en-US" b="1" dirty="0">
              <a:solidFill>
                <a:srgbClr val="0070C0"/>
              </a:solidFill>
              <a:latin typeface="Verdana" pitchFamily="34" charset="0"/>
            </a:endParaRPr>
          </a:p>
          <a:p>
            <a:pPr algn="ctr" eaLnBrk="0" hangingPunct="0"/>
            <a:r>
              <a:rPr lang="en-US" b="1" dirty="0">
                <a:solidFill>
                  <a:srgbClr val="0070C0"/>
                </a:solidFill>
                <a:latin typeface="Verdana" pitchFamily="34" charset="0"/>
              </a:rPr>
              <a:t>Responsiveness</a:t>
            </a:r>
          </a:p>
        </p:txBody>
      </p:sp>
      <p:sp>
        <p:nvSpPr>
          <p:cNvPr id="28680" name="Text Box 8"/>
          <p:cNvSpPr txBox="1">
            <a:spLocks noChangeArrowheads="1"/>
          </p:cNvSpPr>
          <p:nvPr/>
        </p:nvSpPr>
        <p:spPr bwMode="auto">
          <a:xfrm>
            <a:off x="0" y="3733800"/>
            <a:ext cx="2286000" cy="646331"/>
          </a:xfrm>
          <a:prstGeom prst="rect">
            <a:avLst/>
          </a:prstGeom>
          <a:noFill/>
          <a:ln w="9525">
            <a:noFill/>
            <a:miter lim="800000"/>
            <a:headEnd/>
            <a:tailEnd/>
          </a:ln>
        </p:spPr>
        <p:txBody>
          <a:bodyPr wrap="square">
            <a:spAutoFit/>
          </a:bodyPr>
          <a:lstStyle/>
          <a:p>
            <a:pPr algn="ctr" eaLnBrk="0" hangingPunct="0"/>
            <a:r>
              <a:rPr lang="en-US" b="1" dirty="0" smtClean="0">
                <a:solidFill>
                  <a:srgbClr val="0070C0"/>
                </a:solidFill>
                <a:latin typeface="Verdana" pitchFamily="34" charset="0"/>
              </a:rPr>
              <a:t>Low Warmth &amp;</a:t>
            </a:r>
            <a:endParaRPr lang="en-US" b="1" dirty="0">
              <a:solidFill>
                <a:srgbClr val="0070C0"/>
              </a:solidFill>
              <a:latin typeface="Verdana" pitchFamily="34" charset="0"/>
            </a:endParaRPr>
          </a:p>
          <a:p>
            <a:pPr algn="ctr" eaLnBrk="0" hangingPunct="0"/>
            <a:r>
              <a:rPr lang="en-US" b="1" dirty="0">
                <a:solidFill>
                  <a:srgbClr val="0070C0"/>
                </a:solidFill>
                <a:latin typeface="Verdana" pitchFamily="34" charset="0"/>
              </a:rPr>
              <a:t>Responsiveness</a:t>
            </a:r>
          </a:p>
        </p:txBody>
      </p:sp>
      <p:sp>
        <p:nvSpPr>
          <p:cNvPr id="28681" name="Text Box 9"/>
          <p:cNvSpPr txBox="1">
            <a:spLocks noChangeArrowheads="1"/>
          </p:cNvSpPr>
          <p:nvPr/>
        </p:nvSpPr>
        <p:spPr bwMode="auto">
          <a:xfrm>
            <a:off x="4495800" y="2667001"/>
            <a:ext cx="3048000" cy="523220"/>
          </a:xfrm>
          <a:prstGeom prst="rect">
            <a:avLst/>
          </a:prstGeom>
          <a:noFill/>
          <a:ln w="9525">
            <a:noFill/>
            <a:miter lim="800000"/>
            <a:headEnd/>
            <a:tailEnd/>
          </a:ln>
        </p:spPr>
        <p:txBody>
          <a:bodyPr wrap="square">
            <a:spAutoFit/>
          </a:bodyPr>
          <a:lstStyle/>
          <a:p>
            <a:pPr algn="ctr" eaLnBrk="0" hangingPunct="0">
              <a:spcBef>
                <a:spcPct val="50000"/>
              </a:spcBef>
            </a:pPr>
            <a:r>
              <a:rPr lang="en-US" sz="2800" b="1" dirty="0">
                <a:solidFill>
                  <a:srgbClr val="0000FF"/>
                </a:solidFill>
                <a:latin typeface="Verdana" pitchFamily="34" charset="0"/>
              </a:rPr>
              <a:t>Authoritative</a:t>
            </a:r>
          </a:p>
        </p:txBody>
      </p:sp>
      <p:sp>
        <p:nvSpPr>
          <p:cNvPr id="28682" name="Text Box 10"/>
          <p:cNvSpPr txBox="1">
            <a:spLocks noChangeArrowheads="1"/>
          </p:cNvSpPr>
          <p:nvPr/>
        </p:nvSpPr>
        <p:spPr bwMode="auto">
          <a:xfrm>
            <a:off x="1447800" y="2667001"/>
            <a:ext cx="3028950" cy="523220"/>
          </a:xfrm>
          <a:prstGeom prst="rect">
            <a:avLst/>
          </a:prstGeom>
          <a:noFill/>
          <a:ln w="9525">
            <a:noFill/>
            <a:miter lim="800000"/>
            <a:headEnd/>
            <a:tailEnd/>
          </a:ln>
        </p:spPr>
        <p:txBody>
          <a:bodyPr wrap="square">
            <a:spAutoFit/>
          </a:bodyPr>
          <a:lstStyle/>
          <a:p>
            <a:pPr algn="ctr" eaLnBrk="0" hangingPunct="0">
              <a:spcBef>
                <a:spcPct val="50000"/>
              </a:spcBef>
            </a:pPr>
            <a:r>
              <a:rPr lang="en-US" sz="2800" b="1" dirty="0">
                <a:solidFill>
                  <a:srgbClr val="00B050"/>
                </a:solidFill>
                <a:latin typeface="Verdana" pitchFamily="34" charset="0"/>
              </a:rPr>
              <a:t>Authoritarian</a:t>
            </a:r>
          </a:p>
        </p:txBody>
      </p:sp>
      <p:sp>
        <p:nvSpPr>
          <p:cNvPr id="28683" name="Text Box 11"/>
          <p:cNvSpPr txBox="1">
            <a:spLocks noChangeArrowheads="1"/>
          </p:cNvSpPr>
          <p:nvPr/>
        </p:nvSpPr>
        <p:spPr bwMode="auto">
          <a:xfrm>
            <a:off x="4495800" y="4800600"/>
            <a:ext cx="2590800" cy="523220"/>
          </a:xfrm>
          <a:prstGeom prst="rect">
            <a:avLst/>
          </a:prstGeom>
          <a:noFill/>
          <a:ln w="9525">
            <a:noFill/>
            <a:miter lim="800000"/>
            <a:headEnd/>
            <a:tailEnd/>
          </a:ln>
        </p:spPr>
        <p:txBody>
          <a:bodyPr>
            <a:spAutoFit/>
          </a:bodyPr>
          <a:lstStyle/>
          <a:p>
            <a:pPr algn="ctr" eaLnBrk="0" hangingPunct="0">
              <a:spcBef>
                <a:spcPct val="50000"/>
              </a:spcBef>
            </a:pPr>
            <a:r>
              <a:rPr lang="en-US" sz="2800" b="1" dirty="0">
                <a:solidFill>
                  <a:srgbClr val="00B050"/>
                </a:solidFill>
                <a:latin typeface="Verdana" pitchFamily="34" charset="0"/>
              </a:rPr>
              <a:t>Permissive</a:t>
            </a:r>
          </a:p>
        </p:txBody>
      </p:sp>
      <p:sp>
        <p:nvSpPr>
          <p:cNvPr id="28684" name="Text Box 12"/>
          <p:cNvSpPr txBox="1">
            <a:spLocks noChangeArrowheads="1"/>
          </p:cNvSpPr>
          <p:nvPr/>
        </p:nvSpPr>
        <p:spPr bwMode="auto">
          <a:xfrm>
            <a:off x="1905000" y="4800600"/>
            <a:ext cx="2590800" cy="523220"/>
          </a:xfrm>
          <a:prstGeom prst="rect">
            <a:avLst/>
          </a:prstGeom>
          <a:noFill/>
          <a:ln w="9525">
            <a:noFill/>
            <a:miter lim="800000"/>
            <a:headEnd/>
            <a:tailEnd/>
          </a:ln>
        </p:spPr>
        <p:txBody>
          <a:bodyPr>
            <a:spAutoFit/>
          </a:bodyPr>
          <a:lstStyle/>
          <a:p>
            <a:pPr algn="ctr" eaLnBrk="0" hangingPunct="0">
              <a:spcBef>
                <a:spcPct val="50000"/>
              </a:spcBef>
            </a:pPr>
            <a:r>
              <a:rPr lang="en-US" sz="2800" b="1" dirty="0">
                <a:solidFill>
                  <a:srgbClr val="FFC000"/>
                </a:solidFill>
                <a:latin typeface="Verdana" pitchFamily="34" charset="0"/>
              </a:rPr>
              <a:t>Neglectful</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1295400" y="1981200"/>
            <a:ext cx="3581400" cy="3276600"/>
          </a:xfrm>
          <a:prstGeom prst="ellipse">
            <a:avLst/>
          </a:prstGeom>
          <a:solidFill>
            <a:schemeClr val="accent6">
              <a:lumMod val="40000"/>
              <a:lumOff val="60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smtClean="0">
                <a:solidFill>
                  <a:prstClr val="black"/>
                </a:solidFill>
              </a:rPr>
              <a:t>Teachers</a:t>
            </a:r>
          </a:p>
          <a:p>
            <a:pPr algn="ctr"/>
            <a:r>
              <a:rPr lang="en-US" sz="2400" b="1" i="1" dirty="0" smtClean="0">
                <a:solidFill>
                  <a:prstClr val="black"/>
                </a:solidFill>
              </a:rPr>
              <a:t>(at every level)</a:t>
            </a:r>
            <a:endParaRPr lang="en-US" sz="2400" b="1" i="1" dirty="0">
              <a:solidFill>
                <a:prstClr val="black"/>
              </a:solidFill>
            </a:endParaRPr>
          </a:p>
        </p:txBody>
      </p:sp>
      <p:sp>
        <p:nvSpPr>
          <p:cNvPr id="43" name="Oval 42"/>
          <p:cNvSpPr/>
          <p:nvPr/>
        </p:nvSpPr>
        <p:spPr>
          <a:xfrm>
            <a:off x="4267200" y="4953000"/>
            <a:ext cx="4533900" cy="1774825"/>
          </a:xfrm>
          <a:prstGeom prst="ellipse">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prstClr val="black"/>
                </a:solidFill>
              </a:rPr>
              <a:t>Methods and Routines for Team-Based Review of Student Work to Understand and Respond to Student Thinking</a:t>
            </a:r>
            <a:endParaRPr lang="en-US" b="1" dirty="0">
              <a:solidFill>
                <a:prstClr val="black"/>
              </a:solidFill>
            </a:endParaRPr>
          </a:p>
        </p:txBody>
      </p:sp>
      <p:sp>
        <p:nvSpPr>
          <p:cNvPr id="44" name="Oval 43"/>
          <p:cNvSpPr/>
          <p:nvPr/>
        </p:nvSpPr>
        <p:spPr>
          <a:xfrm>
            <a:off x="4724400" y="381000"/>
            <a:ext cx="3724275" cy="2047875"/>
          </a:xfrm>
          <a:prstGeom prst="ellipse">
            <a:avLst/>
          </a:prstGeom>
          <a:solidFill>
            <a:schemeClr val="accent6">
              <a:lumMod val="40000"/>
              <a:lumOff val="6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prstClr val="black"/>
                </a:solidFill>
              </a:rPr>
              <a:t>Methods and Routines for Observing  and Refining Teaching , including through use of Student Feedback</a:t>
            </a:r>
            <a:endParaRPr lang="en-US" b="1" dirty="0">
              <a:solidFill>
                <a:prstClr val="black"/>
              </a:solidFill>
            </a:endParaRPr>
          </a:p>
        </p:txBody>
      </p:sp>
      <p:sp>
        <p:nvSpPr>
          <p:cNvPr id="142" name="TextBox 141"/>
          <p:cNvSpPr txBox="1"/>
          <p:nvPr/>
        </p:nvSpPr>
        <p:spPr>
          <a:xfrm>
            <a:off x="6400800" y="381000"/>
            <a:ext cx="760304" cy="369332"/>
          </a:xfrm>
          <a:prstGeom prst="rect">
            <a:avLst/>
          </a:prstGeom>
          <a:noFill/>
        </p:spPr>
        <p:txBody>
          <a:bodyPr wrap="square" rtlCol="0">
            <a:spAutoFit/>
          </a:bodyPr>
          <a:lstStyle/>
          <a:p>
            <a:r>
              <a:rPr lang="en-US" b="1" dirty="0" smtClean="0">
                <a:solidFill>
                  <a:prstClr val="black"/>
                </a:solidFill>
              </a:rPr>
              <a:t>3.</a:t>
            </a:r>
            <a:endParaRPr lang="en-US" b="1" dirty="0">
              <a:solidFill>
                <a:prstClr val="black"/>
              </a:solidFill>
            </a:endParaRPr>
          </a:p>
        </p:txBody>
      </p:sp>
      <p:sp>
        <p:nvSpPr>
          <p:cNvPr id="143" name="TextBox 142"/>
          <p:cNvSpPr txBox="1"/>
          <p:nvPr/>
        </p:nvSpPr>
        <p:spPr>
          <a:xfrm>
            <a:off x="6248400" y="5029200"/>
            <a:ext cx="760304" cy="369332"/>
          </a:xfrm>
          <a:prstGeom prst="rect">
            <a:avLst/>
          </a:prstGeom>
          <a:noFill/>
        </p:spPr>
        <p:txBody>
          <a:bodyPr wrap="square" rtlCol="0">
            <a:spAutoFit/>
          </a:bodyPr>
          <a:lstStyle/>
          <a:p>
            <a:r>
              <a:rPr lang="en-US" b="1" dirty="0" smtClean="0">
                <a:solidFill>
                  <a:prstClr val="black"/>
                </a:solidFill>
              </a:rPr>
              <a:t>4.</a:t>
            </a:r>
            <a:endParaRPr lang="en-US" b="1" dirty="0">
              <a:solidFill>
                <a:prstClr val="black"/>
              </a:solidFill>
            </a:endParaRPr>
          </a:p>
        </p:txBody>
      </p:sp>
      <p:cxnSp>
        <p:nvCxnSpPr>
          <p:cNvPr id="32" name="Straight Connector 31"/>
          <p:cNvCxnSpPr>
            <a:stCxn id="5" idx="7"/>
            <a:endCxn id="44" idx="3"/>
          </p:cNvCxnSpPr>
          <p:nvPr/>
        </p:nvCxnSpPr>
        <p:spPr>
          <a:xfrm flipV="1">
            <a:off x="4352316" y="2128971"/>
            <a:ext cx="917492" cy="33207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5" idx="5"/>
            <a:endCxn id="43" idx="1"/>
          </p:cNvCxnSpPr>
          <p:nvPr/>
        </p:nvCxnSpPr>
        <p:spPr>
          <a:xfrm>
            <a:off x="4352316" y="4777953"/>
            <a:ext cx="578859" cy="434964"/>
          </a:xfrm>
          <a:prstGeom prst="line">
            <a:avLst/>
          </a:prstGeom>
          <a:ln w="2540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066800"/>
            <a:ext cx="7924800" cy="4724400"/>
          </a:xfrm>
        </p:spPr>
        <p:txBody>
          <a:bodyPr>
            <a:normAutofit/>
          </a:bodyPr>
          <a:lstStyle/>
          <a:p>
            <a:pPr>
              <a:buNone/>
            </a:pPr>
            <a:r>
              <a:rPr lang="en-US" sz="2800" i="1" dirty="0" smtClean="0"/>
              <a:t>“It’s a Sputnik moment.  Communities are going to rise or fall depending upon whether they have a workforce.”</a:t>
            </a:r>
          </a:p>
          <a:p>
            <a:pPr>
              <a:buNone/>
            </a:pPr>
            <a:endParaRPr lang="en-US" sz="2800" i="1" dirty="0" smtClean="0"/>
          </a:p>
          <a:p>
            <a:pPr>
              <a:buNone/>
            </a:pPr>
            <a:r>
              <a:rPr lang="en-US" sz="2800" i="1" dirty="0" smtClean="0"/>
              <a:t>“We need to stop having meetings and have a movement.”</a:t>
            </a:r>
          </a:p>
          <a:p>
            <a:pPr>
              <a:buNone/>
            </a:pPr>
            <a:endParaRPr lang="en-US" dirty="0" smtClean="0"/>
          </a:p>
          <a:p>
            <a:pPr>
              <a:buNone/>
            </a:pPr>
            <a:r>
              <a:rPr lang="en-US" dirty="0" smtClean="0"/>
              <a:t>Bill Shore, GlaxoSmithKline </a:t>
            </a:r>
          </a:p>
          <a:p>
            <a:pPr>
              <a:buNone/>
            </a:pPr>
            <a:r>
              <a:rPr lang="en-US" dirty="0" smtClean="0"/>
              <a:t>Director of U.S. Community Partnerships</a:t>
            </a:r>
          </a:p>
          <a:p>
            <a:pPr>
              <a:buNone/>
            </a:pPr>
            <a:r>
              <a:rPr lang="en-US" sz="1400" dirty="0" smtClean="0"/>
              <a:t>North Carolina Chamber of Commerce Education Summit, July 2011</a:t>
            </a:r>
            <a:endParaRPr lang="en-US" sz="1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2"/>
          <p:cNvSpPr txBox="1">
            <a:spLocks noChangeArrowheads="1"/>
          </p:cNvSpPr>
          <p:nvPr/>
        </p:nvSpPr>
        <p:spPr bwMode="auto">
          <a:xfrm>
            <a:off x="914400" y="990600"/>
            <a:ext cx="7543800" cy="4462760"/>
          </a:xfrm>
          <a:prstGeom prst="rect">
            <a:avLst/>
          </a:prstGeom>
          <a:solidFill>
            <a:schemeClr val="bg1"/>
          </a:solidFill>
          <a:ln w="9525">
            <a:solidFill>
              <a:schemeClr val="bg1"/>
            </a:solidFill>
            <a:miter lim="800000"/>
            <a:headEnd/>
            <a:tailEnd/>
          </a:ln>
        </p:spPr>
        <p:txBody>
          <a:bodyPr>
            <a:spAutoFit/>
          </a:bodyPr>
          <a:lstStyle/>
          <a:p>
            <a:pPr algn="ctr"/>
            <a:endParaRPr lang="en-US" sz="2000" b="1" i="1" dirty="0">
              <a:solidFill>
                <a:schemeClr val="bg1"/>
              </a:solidFill>
              <a:latin typeface="Times New Roman" pitchFamily="18" charset="0"/>
            </a:endParaRPr>
          </a:p>
          <a:p>
            <a:pPr algn="ctr"/>
            <a:endParaRPr lang="en-US" sz="4400" b="1" i="1" dirty="0">
              <a:solidFill>
                <a:schemeClr val="bg1"/>
              </a:solidFill>
              <a:latin typeface="Times New Roman" pitchFamily="18" charset="0"/>
            </a:endParaRPr>
          </a:p>
          <a:p>
            <a:pPr algn="ctr"/>
            <a:r>
              <a:rPr lang="en-US" sz="4400" b="1" dirty="0">
                <a:latin typeface="Times New Roman" pitchFamily="18" charset="0"/>
              </a:rPr>
              <a:t>What is </a:t>
            </a:r>
            <a:r>
              <a:rPr lang="en-US" sz="4400" b="1" dirty="0" smtClean="0">
                <a:latin typeface="Times New Roman" pitchFamily="18" charset="0"/>
              </a:rPr>
              <a:t>quality teaching</a:t>
            </a:r>
            <a:endParaRPr lang="en-US" sz="4400" b="1" dirty="0">
              <a:latin typeface="Times New Roman" pitchFamily="18" charset="0"/>
            </a:endParaRPr>
          </a:p>
          <a:p>
            <a:pPr algn="ctr"/>
            <a:r>
              <a:rPr lang="en-US" sz="4400" b="1" dirty="0">
                <a:latin typeface="Times New Roman" pitchFamily="18" charset="0"/>
              </a:rPr>
              <a:t> and </a:t>
            </a:r>
            <a:r>
              <a:rPr lang="en-US" sz="4400" b="1" dirty="0" smtClean="0">
                <a:latin typeface="Times New Roman" pitchFamily="18" charset="0"/>
              </a:rPr>
              <a:t>why does </a:t>
            </a:r>
            <a:r>
              <a:rPr lang="en-US" sz="4400" b="1" dirty="0">
                <a:latin typeface="Times New Roman" pitchFamily="18" charset="0"/>
              </a:rPr>
              <a:t>it </a:t>
            </a:r>
            <a:r>
              <a:rPr lang="en-US" sz="4400" b="1" dirty="0" smtClean="0">
                <a:latin typeface="Times New Roman" pitchFamily="18" charset="0"/>
              </a:rPr>
              <a:t>matter?</a:t>
            </a:r>
          </a:p>
          <a:p>
            <a:pPr algn="ctr"/>
            <a:endParaRPr lang="en-US" sz="4400" b="1" dirty="0" smtClean="0">
              <a:latin typeface="Times New Roman" pitchFamily="18" charset="0"/>
            </a:endParaRPr>
          </a:p>
          <a:p>
            <a:pPr algn="ctr"/>
            <a:r>
              <a:rPr lang="en-US" sz="4400" b="1" dirty="0" smtClean="0">
                <a:latin typeface="Times New Roman" pitchFamily="18" charset="0"/>
              </a:rPr>
              <a:t>The Tripod 7Cs and MET</a:t>
            </a:r>
            <a:endParaRPr lang="en-US" sz="4400" b="1" dirty="0">
              <a:latin typeface="Times New Roman" pitchFamily="18" charset="0"/>
            </a:endParaRPr>
          </a:p>
          <a:p>
            <a:pPr algn="ctr"/>
            <a:endParaRPr lang="en-US" sz="2400" dirty="0">
              <a:solidFill>
                <a:schemeClr val="bg1"/>
              </a:solidFill>
              <a:latin typeface="Times New Roman" pitchFamily="18" charset="0"/>
              <a:cs typeface="Arial" charset="0"/>
            </a:endParaRPr>
          </a:p>
          <a:p>
            <a:pPr algn="ctr"/>
            <a:endParaRPr lang="en-US" sz="2000" b="1" dirty="0">
              <a:solidFill>
                <a:schemeClr val="bg1"/>
              </a:solidFill>
              <a:latin typeface="Times New Roman" pitchFamily="18" charset="0"/>
              <a:cs typeface="Arial" charset="0"/>
            </a:endParaRPr>
          </a:p>
        </p:txBody>
      </p:sp>
      <p:sp>
        <p:nvSpPr>
          <p:cNvPr id="58371" name="Text Box 3"/>
          <p:cNvSpPr txBox="1">
            <a:spLocks noChangeArrowheads="1"/>
          </p:cNvSpPr>
          <p:nvPr/>
        </p:nvSpPr>
        <p:spPr bwMode="auto">
          <a:xfrm>
            <a:off x="288925" y="265113"/>
            <a:ext cx="184150" cy="366712"/>
          </a:xfrm>
          <a:prstGeom prst="rect">
            <a:avLst/>
          </a:prstGeom>
          <a:noFill/>
          <a:ln w="9525">
            <a:noFill/>
            <a:miter lim="800000"/>
            <a:headEnd/>
            <a:tailEnd/>
          </a:ln>
        </p:spPr>
        <p:txBody>
          <a:bodyPr wrap="none">
            <a:spAutoFit/>
          </a:bodyPr>
          <a:lstStyle/>
          <a:p>
            <a:endParaRPr lang="en-US">
              <a:cs typeface="Arial" charset="0"/>
            </a:endParaRPr>
          </a:p>
        </p:txBody>
      </p:sp>
      <p:sp>
        <p:nvSpPr>
          <p:cNvPr id="58372" name="Text Box 4"/>
          <p:cNvSpPr txBox="1">
            <a:spLocks noChangeArrowheads="1"/>
          </p:cNvSpPr>
          <p:nvPr/>
        </p:nvSpPr>
        <p:spPr bwMode="auto">
          <a:xfrm>
            <a:off x="212725" y="-39688"/>
            <a:ext cx="184150" cy="366713"/>
          </a:xfrm>
          <a:prstGeom prst="rect">
            <a:avLst/>
          </a:prstGeom>
          <a:noFill/>
          <a:ln w="9525">
            <a:noFill/>
            <a:miter lim="800000"/>
            <a:headEnd/>
            <a:tailEnd/>
          </a:ln>
        </p:spPr>
        <p:txBody>
          <a:bodyPr wrap="none">
            <a:spAutoFit/>
          </a:bodyPr>
          <a:lstStyle/>
          <a:p>
            <a:endParaRPr lang="en-US">
              <a:cs typeface="Arial" charset="0"/>
            </a:endParaRPr>
          </a:p>
        </p:txBody>
      </p:sp>
      <p:sp>
        <p:nvSpPr>
          <p:cNvPr id="58373" name="Text Box 5"/>
          <p:cNvSpPr txBox="1">
            <a:spLocks noChangeArrowheads="1"/>
          </p:cNvSpPr>
          <p:nvPr/>
        </p:nvSpPr>
        <p:spPr bwMode="auto">
          <a:xfrm>
            <a:off x="669925" y="569913"/>
            <a:ext cx="2835275" cy="366712"/>
          </a:xfrm>
          <a:prstGeom prst="rect">
            <a:avLst/>
          </a:prstGeom>
          <a:noFill/>
          <a:ln w="9525">
            <a:noFill/>
            <a:miter lim="800000"/>
            <a:headEnd/>
            <a:tailEnd/>
          </a:ln>
        </p:spPr>
        <p:txBody>
          <a:bodyPr>
            <a:spAutoFit/>
          </a:bodyPr>
          <a:lstStyle/>
          <a:p>
            <a:endParaRPr lang="en-US">
              <a:cs typeface="Arial" charset="0"/>
            </a:endParaRPr>
          </a:p>
        </p:txBody>
      </p:sp>
      <p:sp>
        <p:nvSpPr>
          <p:cNvPr id="58374" name="Text Box 6"/>
          <p:cNvSpPr txBox="1">
            <a:spLocks noChangeArrowheads="1"/>
          </p:cNvSpPr>
          <p:nvPr/>
        </p:nvSpPr>
        <p:spPr bwMode="auto">
          <a:xfrm>
            <a:off x="669925" y="341313"/>
            <a:ext cx="184150" cy="366712"/>
          </a:xfrm>
          <a:prstGeom prst="rect">
            <a:avLst/>
          </a:prstGeom>
          <a:noFill/>
          <a:ln w="9525">
            <a:noFill/>
            <a:miter lim="800000"/>
            <a:headEnd/>
            <a:tailEnd/>
          </a:ln>
        </p:spPr>
        <p:txBody>
          <a:bodyPr wrap="none">
            <a:spAutoFit/>
          </a:bodyPr>
          <a:lstStyle/>
          <a:p>
            <a:endParaRPr lang="en-US">
              <a:cs typeface="Arial" charset="0"/>
            </a:endParaRPr>
          </a:p>
        </p:txBody>
      </p:sp>
      <p:sp>
        <p:nvSpPr>
          <p:cNvPr id="58375" name="Text Box 10"/>
          <p:cNvSpPr txBox="1">
            <a:spLocks noChangeArrowheads="1"/>
          </p:cNvSpPr>
          <p:nvPr/>
        </p:nvSpPr>
        <p:spPr bwMode="auto">
          <a:xfrm>
            <a:off x="5318125" y="269875"/>
            <a:ext cx="184150" cy="457200"/>
          </a:xfrm>
          <a:prstGeom prst="rect">
            <a:avLst/>
          </a:prstGeom>
          <a:noFill/>
          <a:ln w="9525">
            <a:noFill/>
            <a:miter lim="800000"/>
            <a:headEnd/>
            <a:tailEnd/>
          </a:ln>
        </p:spPr>
        <p:txBody>
          <a:bodyPr wrap="none">
            <a:spAutoFit/>
          </a:bodyPr>
          <a:lstStyle/>
          <a:p>
            <a:endParaRPr lang="en-US" sz="2400">
              <a:latin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19800" y="1752600"/>
            <a:ext cx="2971800" cy="1323439"/>
          </a:xfrm>
          <a:prstGeom prst="rect">
            <a:avLst/>
          </a:prstGeom>
          <a:noFill/>
          <a:ln w="25400">
            <a:solidFill>
              <a:schemeClr val="accent1">
                <a:lumMod val="75000"/>
              </a:schemeClr>
            </a:solidFill>
          </a:ln>
        </p:spPr>
        <p:txBody>
          <a:bodyPr>
            <a:spAutoFit/>
          </a:bodyPr>
          <a:lstStyle/>
          <a:p>
            <a:pPr algn="ctr">
              <a:defRPr/>
            </a:pPr>
            <a:r>
              <a:rPr lang="en-US" sz="4000" b="1" dirty="0">
                <a:solidFill>
                  <a:srgbClr val="0070C0"/>
                </a:solidFill>
              </a:rPr>
              <a:t>Student </a:t>
            </a:r>
            <a:r>
              <a:rPr lang="en-US" sz="4000" b="1" dirty="0" smtClean="0">
                <a:solidFill>
                  <a:srgbClr val="0070C0"/>
                </a:solidFill>
              </a:rPr>
              <a:t>Engagement</a:t>
            </a:r>
            <a:endParaRPr lang="en-US" sz="4000" i="1" dirty="0">
              <a:solidFill>
                <a:prstClr val="black"/>
              </a:solidFill>
            </a:endParaRPr>
          </a:p>
        </p:txBody>
      </p:sp>
      <p:sp>
        <p:nvSpPr>
          <p:cNvPr id="6" name="TextBox 5"/>
          <p:cNvSpPr txBox="1"/>
          <p:nvPr/>
        </p:nvSpPr>
        <p:spPr>
          <a:xfrm>
            <a:off x="152400" y="838200"/>
            <a:ext cx="5486400" cy="3046988"/>
          </a:xfrm>
          <a:prstGeom prst="rect">
            <a:avLst/>
          </a:prstGeom>
          <a:noFill/>
          <a:ln w="25400">
            <a:solidFill>
              <a:schemeClr val="accent1">
                <a:lumMod val="75000"/>
              </a:schemeClr>
            </a:solidFill>
          </a:ln>
        </p:spPr>
        <p:txBody>
          <a:bodyPr wrap="square">
            <a:spAutoFit/>
          </a:bodyPr>
          <a:lstStyle/>
          <a:p>
            <a:pPr algn="ctr">
              <a:defRPr/>
            </a:pPr>
            <a:endParaRPr lang="en-US" sz="4000" b="1" dirty="0" smtClean="0">
              <a:solidFill>
                <a:srgbClr val="0070C0"/>
              </a:solidFill>
            </a:endParaRPr>
          </a:p>
          <a:p>
            <a:pPr algn="ctr">
              <a:defRPr/>
            </a:pPr>
            <a:endParaRPr lang="en-US" sz="4000" b="1" dirty="0" smtClean="0">
              <a:solidFill>
                <a:srgbClr val="0070C0"/>
              </a:solidFill>
            </a:endParaRPr>
          </a:p>
          <a:p>
            <a:pPr algn="ctr">
              <a:defRPr/>
            </a:pPr>
            <a:r>
              <a:rPr lang="en-US" sz="4000" b="1" dirty="0" smtClean="0">
                <a:solidFill>
                  <a:srgbClr val="0070C0"/>
                </a:solidFill>
              </a:rPr>
              <a:t>The Tripod 7C’s</a:t>
            </a:r>
            <a:endParaRPr lang="en-US" sz="4000" b="1" dirty="0">
              <a:solidFill>
                <a:srgbClr val="0070C0"/>
              </a:solidFill>
            </a:endParaRPr>
          </a:p>
          <a:p>
            <a:pPr algn="ctr">
              <a:defRPr/>
            </a:pPr>
            <a:r>
              <a:rPr lang="en-US" sz="3200" b="1" dirty="0" smtClean="0">
                <a:solidFill>
                  <a:prstClr val="black"/>
                </a:solidFill>
              </a:rPr>
              <a:t>(What Teachers Do)</a:t>
            </a:r>
          </a:p>
          <a:p>
            <a:pPr algn="ctr">
              <a:defRPr/>
            </a:pPr>
            <a:endParaRPr lang="en-US" sz="4000" b="1" dirty="0">
              <a:solidFill>
                <a:prstClr val="black"/>
              </a:solidFill>
            </a:endParaRPr>
          </a:p>
        </p:txBody>
      </p:sp>
      <p:sp>
        <p:nvSpPr>
          <p:cNvPr id="8" name="Right Arrow 7"/>
          <p:cNvSpPr/>
          <p:nvPr/>
        </p:nvSpPr>
        <p:spPr>
          <a:xfrm>
            <a:off x="5638800" y="2286000"/>
            <a:ext cx="3810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9" name="TextBox 8"/>
          <p:cNvSpPr txBox="1"/>
          <p:nvPr/>
        </p:nvSpPr>
        <p:spPr>
          <a:xfrm>
            <a:off x="1752600" y="4038600"/>
            <a:ext cx="6934200" cy="2554545"/>
          </a:xfrm>
          <a:prstGeom prst="rect">
            <a:avLst/>
          </a:prstGeom>
          <a:noFill/>
          <a:ln w="25400">
            <a:solidFill>
              <a:schemeClr val="accent1">
                <a:lumMod val="75000"/>
              </a:schemeClr>
            </a:solidFill>
          </a:ln>
        </p:spPr>
        <p:txBody>
          <a:bodyPr wrap="square">
            <a:spAutoFit/>
          </a:bodyPr>
          <a:lstStyle/>
          <a:p>
            <a:pPr>
              <a:defRPr/>
            </a:pPr>
            <a:r>
              <a:rPr lang="en-US" b="1" dirty="0">
                <a:solidFill>
                  <a:srgbClr val="0070C0"/>
                </a:solidFill>
              </a:rPr>
              <a:t>            </a:t>
            </a:r>
            <a:r>
              <a:rPr lang="en-US" sz="3200" b="1" dirty="0" smtClean="0">
                <a:solidFill>
                  <a:srgbClr val="0070C0"/>
                </a:solidFill>
              </a:rPr>
              <a:t>Teacher </a:t>
            </a:r>
            <a:r>
              <a:rPr lang="en-US" sz="3200" b="1" dirty="0">
                <a:solidFill>
                  <a:srgbClr val="0070C0"/>
                </a:solidFill>
              </a:rPr>
              <a:t>Professional Learning (PLCs)</a:t>
            </a:r>
          </a:p>
          <a:p>
            <a:pPr>
              <a:defRPr/>
            </a:pPr>
            <a:r>
              <a:rPr lang="en-US" b="1" dirty="0" smtClean="0">
                <a:solidFill>
                  <a:prstClr val="black"/>
                </a:solidFill>
              </a:rPr>
              <a:t>                                                </a:t>
            </a:r>
            <a:r>
              <a:rPr lang="en-US" sz="1400" b="1" dirty="0" smtClean="0">
                <a:solidFill>
                  <a:prstClr val="black"/>
                </a:solidFill>
              </a:rPr>
              <a:t>Content Knowledge</a:t>
            </a:r>
          </a:p>
          <a:p>
            <a:pPr>
              <a:defRPr/>
            </a:pPr>
            <a:endParaRPr lang="en-US" b="1" dirty="0" smtClean="0">
              <a:solidFill>
                <a:prstClr val="black"/>
              </a:solidFill>
            </a:endParaRPr>
          </a:p>
          <a:p>
            <a:pPr>
              <a:defRPr/>
            </a:pPr>
            <a:endParaRPr lang="en-US" dirty="0">
              <a:solidFill>
                <a:prstClr val="black"/>
              </a:solidFill>
            </a:endParaRPr>
          </a:p>
          <a:p>
            <a:pPr>
              <a:defRPr/>
            </a:pPr>
            <a:endParaRPr lang="en-US" dirty="0">
              <a:solidFill>
                <a:prstClr val="black"/>
              </a:solidFill>
            </a:endParaRPr>
          </a:p>
          <a:p>
            <a:pPr>
              <a:defRPr/>
            </a:pPr>
            <a:endParaRPr lang="en-US" sz="1400" b="1" dirty="0">
              <a:solidFill>
                <a:prstClr val="black"/>
              </a:solidFill>
            </a:endParaRPr>
          </a:p>
          <a:p>
            <a:pPr>
              <a:defRPr/>
            </a:pPr>
            <a:r>
              <a:rPr lang="en-US" sz="1400" b="1" dirty="0">
                <a:solidFill>
                  <a:prstClr val="black"/>
                </a:solidFill>
              </a:rPr>
              <a:t>        </a:t>
            </a:r>
            <a:r>
              <a:rPr lang="en-US" sz="1400" b="1" dirty="0" smtClean="0">
                <a:solidFill>
                  <a:prstClr val="black"/>
                </a:solidFill>
              </a:rPr>
              <a:t>          </a:t>
            </a:r>
          </a:p>
          <a:p>
            <a:pPr>
              <a:defRPr/>
            </a:pPr>
            <a:endParaRPr lang="en-US" sz="1400" b="1" dirty="0" smtClean="0">
              <a:solidFill>
                <a:prstClr val="black"/>
              </a:solidFill>
            </a:endParaRPr>
          </a:p>
          <a:p>
            <a:pPr>
              <a:defRPr/>
            </a:pPr>
            <a:r>
              <a:rPr lang="en-US" sz="1400" b="1" dirty="0" smtClean="0">
                <a:solidFill>
                  <a:prstClr val="black"/>
                </a:solidFill>
              </a:rPr>
              <a:t>                   Pedagogic </a:t>
            </a:r>
            <a:r>
              <a:rPr lang="en-US" sz="1400" b="1" dirty="0">
                <a:solidFill>
                  <a:prstClr val="black"/>
                </a:solidFill>
              </a:rPr>
              <a:t>Skill                                                                         Relationship-Building Skills</a:t>
            </a:r>
          </a:p>
        </p:txBody>
      </p:sp>
      <p:sp>
        <p:nvSpPr>
          <p:cNvPr id="10" name="Isosceles Triangle 9"/>
          <p:cNvSpPr/>
          <p:nvPr/>
        </p:nvSpPr>
        <p:spPr>
          <a:xfrm>
            <a:off x="3733800" y="4953000"/>
            <a:ext cx="2743200" cy="1447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b="1" dirty="0">
              <a:solidFill>
                <a:prstClr val="white"/>
              </a:solidFill>
            </a:endParaRPr>
          </a:p>
          <a:p>
            <a:pPr algn="ctr">
              <a:defRPr/>
            </a:pPr>
            <a:r>
              <a:rPr lang="en-US" sz="2400" b="1" dirty="0">
                <a:solidFill>
                  <a:prstClr val="white"/>
                </a:solidFill>
              </a:rPr>
              <a:t>The Tripod</a:t>
            </a:r>
          </a:p>
          <a:p>
            <a:pPr algn="ctr">
              <a:defRPr/>
            </a:pPr>
            <a:endParaRPr lang="en-US" sz="2400" b="1" dirty="0">
              <a:solidFill>
                <a:prstClr val="white"/>
              </a:solidFill>
            </a:endParaRPr>
          </a:p>
          <a:p>
            <a:pPr algn="ctr">
              <a:defRPr/>
            </a:pPr>
            <a:endParaRPr lang="en-US" sz="2400" b="1" dirty="0">
              <a:solidFill>
                <a:prstClr val="white"/>
              </a:solidFill>
            </a:endParaRPr>
          </a:p>
        </p:txBody>
      </p:sp>
      <p:sp>
        <p:nvSpPr>
          <p:cNvPr id="12" name="TextBox 11"/>
          <p:cNvSpPr txBox="1"/>
          <p:nvPr/>
        </p:nvSpPr>
        <p:spPr>
          <a:xfrm>
            <a:off x="990600" y="76200"/>
            <a:ext cx="7232429" cy="646331"/>
          </a:xfrm>
          <a:prstGeom prst="rect">
            <a:avLst/>
          </a:prstGeom>
          <a:solidFill>
            <a:schemeClr val="accent1"/>
          </a:solidFill>
          <a:ln w="25400">
            <a:solidFill>
              <a:schemeClr val="accent1">
                <a:lumMod val="75000"/>
              </a:schemeClr>
            </a:solidFill>
          </a:ln>
        </p:spPr>
        <p:txBody>
          <a:bodyPr wrap="none">
            <a:spAutoFit/>
          </a:bodyPr>
          <a:lstStyle/>
          <a:p>
            <a:pPr algn="ctr">
              <a:defRPr/>
            </a:pPr>
            <a:r>
              <a:rPr lang="en-US" sz="3600" b="1" dirty="0">
                <a:solidFill>
                  <a:prstClr val="white"/>
                </a:solidFill>
              </a:rPr>
              <a:t>STUDENT</a:t>
            </a:r>
            <a:r>
              <a:rPr lang="en-US" sz="3600" b="1" dirty="0">
                <a:solidFill>
                  <a:prstClr val="black"/>
                </a:solidFill>
              </a:rPr>
              <a:t> </a:t>
            </a:r>
            <a:r>
              <a:rPr lang="en-US" sz="3600" b="1" dirty="0">
                <a:solidFill>
                  <a:prstClr val="white"/>
                </a:solidFill>
              </a:rPr>
              <a:t>ACHIEVEMENT OUTCOMES</a:t>
            </a:r>
          </a:p>
        </p:txBody>
      </p:sp>
      <p:sp>
        <p:nvSpPr>
          <p:cNvPr id="13" name="Bent-Up Arrow 12"/>
          <p:cNvSpPr/>
          <p:nvPr/>
        </p:nvSpPr>
        <p:spPr>
          <a:xfrm rot="16200000">
            <a:off x="7848600" y="609600"/>
            <a:ext cx="1524000" cy="762000"/>
          </a:xfrm>
          <a:prstGeom prst="bentUpArrow">
            <a:avLst>
              <a:gd name="adj1" fmla="val 29378"/>
              <a:gd name="adj2" fmla="val 20160"/>
              <a:gd name="adj3" fmla="val 34604"/>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14" name="Bent-Up Arrow 13"/>
          <p:cNvSpPr/>
          <p:nvPr/>
        </p:nvSpPr>
        <p:spPr>
          <a:xfrm flipH="1">
            <a:off x="609600" y="3886200"/>
            <a:ext cx="1143000" cy="1371600"/>
          </a:xfrm>
          <a:prstGeom prst="bentUpArrow">
            <a:avLst>
              <a:gd name="adj1" fmla="val 29378"/>
              <a:gd name="adj2" fmla="val 20160"/>
              <a:gd name="adj3" fmla="val 34604"/>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11" name="Bent-Up Arrow 10"/>
          <p:cNvSpPr/>
          <p:nvPr/>
        </p:nvSpPr>
        <p:spPr>
          <a:xfrm rot="16200000" flipV="1">
            <a:off x="228600" y="76200"/>
            <a:ext cx="685800" cy="83820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04800" y="228600"/>
            <a:ext cx="8534400" cy="6186309"/>
          </a:xfrm>
          <a:prstGeom prst="rect">
            <a:avLst/>
          </a:prstGeom>
          <a:noFill/>
          <a:ln w="25400">
            <a:solidFill>
              <a:schemeClr val="accent1">
                <a:lumMod val="75000"/>
              </a:schemeClr>
            </a:solidFill>
          </a:ln>
        </p:spPr>
        <p:txBody>
          <a:bodyPr wrap="square">
            <a:spAutoFit/>
          </a:bodyPr>
          <a:lstStyle/>
          <a:p>
            <a:pPr algn="ctr" fontAlgn="auto">
              <a:spcBef>
                <a:spcPts val="0"/>
              </a:spcBef>
              <a:spcAft>
                <a:spcPts val="0"/>
              </a:spcAft>
              <a:defRPr/>
            </a:pPr>
            <a:r>
              <a:rPr lang="en-US" sz="3200" b="1" dirty="0">
                <a:solidFill>
                  <a:srgbClr val="0070C0"/>
                </a:solidFill>
                <a:latin typeface="Calibri"/>
              </a:rPr>
              <a:t>The Seven C’s</a:t>
            </a:r>
          </a:p>
          <a:p>
            <a:pPr algn="ctr" fontAlgn="auto">
              <a:spcBef>
                <a:spcPts val="0"/>
              </a:spcBef>
              <a:spcAft>
                <a:spcPts val="0"/>
              </a:spcAft>
              <a:defRPr/>
            </a:pPr>
            <a:r>
              <a:rPr lang="en-US" sz="2400" b="1" dirty="0">
                <a:solidFill>
                  <a:prstClr val="black"/>
                </a:solidFill>
                <a:latin typeface="Calibri"/>
              </a:rPr>
              <a:t>What Teachers Do (What Students Experience)</a:t>
            </a:r>
          </a:p>
          <a:p>
            <a:pPr algn="ctr" fontAlgn="auto">
              <a:spcBef>
                <a:spcPts val="0"/>
              </a:spcBef>
              <a:spcAft>
                <a:spcPts val="0"/>
              </a:spcAft>
              <a:defRPr/>
            </a:pPr>
            <a:endParaRPr lang="en-US" sz="2000" b="1" dirty="0">
              <a:solidFill>
                <a:prstClr val="black"/>
              </a:solidFill>
              <a:latin typeface="Calibri"/>
            </a:endParaRPr>
          </a:p>
          <a:p>
            <a:pPr marL="457200" indent="-457200" fontAlgn="auto">
              <a:spcBef>
                <a:spcPts val="0"/>
              </a:spcBef>
              <a:spcAft>
                <a:spcPts val="0"/>
              </a:spcAft>
              <a:buFont typeface="+mj-lt"/>
              <a:buAutoNum type="arabicPeriod"/>
              <a:defRPr/>
            </a:pPr>
            <a:r>
              <a:rPr lang="en-US" sz="2000" b="1" i="1" dirty="0">
                <a:solidFill>
                  <a:prstClr val="black"/>
                </a:solidFill>
                <a:latin typeface="Calibri"/>
              </a:rPr>
              <a:t>Caring</a:t>
            </a:r>
            <a:r>
              <a:rPr lang="en-US" sz="2000" dirty="0">
                <a:solidFill>
                  <a:prstClr val="black"/>
                </a:solidFill>
                <a:latin typeface="Calibri"/>
              </a:rPr>
              <a:t> about students (</a:t>
            </a:r>
            <a:r>
              <a:rPr lang="en-US" sz="2000" u="sng" dirty="0">
                <a:solidFill>
                  <a:prstClr val="black"/>
                </a:solidFill>
                <a:latin typeface="Calibri"/>
              </a:rPr>
              <a:t>Encouragement and </a:t>
            </a:r>
            <a:r>
              <a:rPr lang="en-US" sz="2000" u="sng" dirty="0" smtClean="0">
                <a:solidFill>
                  <a:prstClr val="black"/>
                </a:solidFill>
                <a:latin typeface="Calibri"/>
              </a:rPr>
              <a:t>Emotional Support</a:t>
            </a:r>
            <a:r>
              <a:rPr lang="en-US" sz="2000" dirty="0">
                <a:solidFill>
                  <a:prstClr val="black"/>
                </a:solidFill>
                <a:latin typeface="Calibri"/>
              </a:rPr>
              <a:t>)</a:t>
            </a:r>
          </a:p>
          <a:p>
            <a:pPr marL="457200" indent="-457200" fontAlgn="auto">
              <a:spcBef>
                <a:spcPts val="0"/>
              </a:spcBef>
              <a:spcAft>
                <a:spcPts val="0"/>
              </a:spcAft>
              <a:buFont typeface="+mj-lt"/>
              <a:buAutoNum type="arabicPeriod"/>
              <a:defRPr/>
            </a:pPr>
            <a:endParaRPr lang="en-US" sz="2000" dirty="0">
              <a:solidFill>
                <a:prstClr val="black"/>
              </a:solidFill>
              <a:latin typeface="Calibri"/>
            </a:endParaRPr>
          </a:p>
          <a:p>
            <a:pPr marL="457200" indent="-457200" fontAlgn="auto">
              <a:spcBef>
                <a:spcPts val="0"/>
              </a:spcBef>
              <a:spcAft>
                <a:spcPts val="0"/>
              </a:spcAft>
              <a:buFont typeface="+mj-lt"/>
              <a:buAutoNum type="arabicPeriod"/>
              <a:defRPr/>
            </a:pPr>
            <a:r>
              <a:rPr lang="en-US" sz="2000" b="1" i="1" dirty="0">
                <a:solidFill>
                  <a:prstClr val="black"/>
                </a:solidFill>
                <a:latin typeface="Calibri"/>
              </a:rPr>
              <a:t>Captivating</a:t>
            </a:r>
            <a:r>
              <a:rPr lang="en-US" sz="2000" dirty="0">
                <a:solidFill>
                  <a:prstClr val="black"/>
                </a:solidFill>
                <a:latin typeface="Calibri"/>
              </a:rPr>
              <a:t> students (Learning seems </a:t>
            </a:r>
            <a:r>
              <a:rPr lang="en-US" sz="2000" u="sng" dirty="0">
                <a:solidFill>
                  <a:prstClr val="black"/>
                </a:solidFill>
                <a:latin typeface="Calibri"/>
              </a:rPr>
              <a:t>Interesting and Relevant</a:t>
            </a:r>
            <a:br>
              <a:rPr lang="en-US" sz="2000" u="sng" dirty="0">
                <a:solidFill>
                  <a:prstClr val="black"/>
                </a:solidFill>
                <a:latin typeface="Calibri"/>
              </a:rPr>
            </a:br>
            <a:endParaRPr lang="en-US" sz="2000" u="sng" dirty="0">
              <a:solidFill>
                <a:prstClr val="black"/>
              </a:solidFill>
              <a:latin typeface="Calibri"/>
            </a:endParaRPr>
          </a:p>
          <a:p>
            <a:pPr marL="457200" indent="-457200" fontAlgn="auto">
              <a:spcBef>
                <a:spcPts val="0"/>
              </a:spcBef>
              <a:spcAft>
                <a:spcPts val="0"/>
              </a:spcAft>
              <a:buFont typeface="+mj-lt"/>
              <a:buAutoNum type="arabicPeriod"/>
              <a:defRPr/>
            </a:pPr>
            <a:r>
              <a:rPr lang="en-US" sz="2000" b="1" i="1" dirty="0">
                <a:solidFill>
                  <a:prstClr val="black"/>
                </a:solidFill>
                <a:latin typeface="Calibri"/>
              </a:rPr>
              <a:t>Conferring</a:t>
            </a:r>
            <a:r>
              <a:rPr lang="en-US" sz="2000" dirty="0">
                <a:solidFill>
                  <a:prstClr val="black"/>
                </a:solidFill>
                <a:latin typeface="Calibri"/>
              </a:rPr>
              <a:t> with students (Students Sense their </a:t>
            </a:r>
            <a:r>
              <a:rPr lang="en-US" sz="2000" u="sng" dirty="0">
                <a:solidFill>
                  <a:prstClr val="black"/>
                </a:solidFill>
                <a:latin typeface="Calibri"/>
              </a:rPr>
              <a:t>Ideas are </a:t>
            </a:r>
            <a:r>
              <a:rPr lang="en-US" sz="2000" u="sng" dirty="0" smtClean="0">
                <a:solidFill>
                  <a:prstClr val="black"/>
                </a:solidFill>
                <a:latin typeface="Calibri"/>
              </a:rPr>
              <a:t>Respected</a:t>
            </a:r>
            <a:r>
              <a:rPr lang="en-US" sz="2000" dirty="0" smtClean="0">
                <a:solidFill>
                  <a:prstClr val="black"/>
                </a:solidFill>
                <a:latin typeface="Calibri"/>
              </a:rPr>
              <a:t>)</a:t>
            </a:r>
          </a:p>
          <a:p>
            <a:pPr marL="457200" indent="-457200" fontAlgn="auto">
              <a:spcBef>
                <a:spcPts val="0"/>
              </a:spcBef>
              <a:spcAft>
                <a:spcPts val="0"/>
              </a:spcAft>
              <a:buFont typeface="+mj-lt"/>
              <a:buAutoNum type="arabicPeriod"/>
              <a:defRPr/>
            </a:pPr>
            <a:endParaRPr lang="en-US" sz="2000" b="1" i="1" dirty="0" smtClean="0">
              <a:solidFill>
                <a:prstClr val="black"/>
              </a:solidFill>
              <a:latin typeface="Calibri"/>
            </a:endParaRPr>
          </a:p>
          <a:p>
            <a:pPr marL="457200" indent="-457200" fontAlgn="auto">
              <a:spcBef>
                <a:spcPts val="0"/>
              </a:spcBef>
              <a:spcAft>
                <a:spcPts val="0"/>
              </a:spcAft>
              <a:buFont typeface="+mj-lt"/>
              <a:buAutoNum type="arabicPeriod"/>
              <a:defRPr/>
            </a:pPr>
            <a:r>
              <a:rPr lang="en-US" sz="2000" b="1" i="1" dirty="0" smtClean="0">
                <a:solidFill>
                  <a:prstClr val="black"/>
                </a:solidFill>
                <a:latin typeface="Calibri"/>
              </a:rPr>
              <a:t>Clarifying</a:t>
            </a:r>
            <a:r>
              <a:rPr lang="en-US" sz="2000" dirty="0" smtClean="0">
                <a:solidFill>
                  <a:prstClr val="black"/>
                </a:solidFill>
                <a:latin typeface="Calibri"/>
              </a:rPr>
              <a:t> lessons (</a:t>
            </a:r>
            <a:r>
              <a:rPr lang="en-US" sz="2000" u="sng" dirty="0" smtClean="0">
                <a:solidFill>
                  <a:prstClr val="black"/>
                </a:solidFill>
                <a:latin typeface="Calibri"/>
              </a:rPr>
              <a:t>Success Seems Feasible</a:t>
            </a:r>
            <a:r>
              <a:rPr lang="en-US" sz="2000" dirty="0" smtClean="0">
                <a:solidFill>
                  <a:prstClr val="black"/>
                </a:solidFill>
                <a:latin typeface="Calibri"/>
              </a:rPr>
              <a:t>)</a:t>
            </a:r>
          </a:p>
          <a:p>
            <a:pPr marL="457200" indent="-457200" fontAlgn="auto">
              <a:spcBef>
                <a:spcPts val="0"/>
              </a:spcBef>
              <a:spcAft>
                <a:spcPts val="0"/>
              </a:spcAft>
              <a:buFont typeface="+mj-lt"/>
              <a:buAutoNum type="arabicPeriod"/>
              <a:defRPr/>
            </a:pPr>
            <a:endParaRPr lang="en-US" sz="2000" b="1" i="1" dirty="0" smtClean="0">
              <a:solidFill>
                <a:prstClr val="black"/>
              </a:solidFill>
              <a:latin typeface="Calibri"/>
            </a:endParaRPr>
          </a:p>
          <a:p>
            <a:pPr marL="457200" indent="-457200" fontAlgn="auto">
              <a:spcBef>
                <a:spcPts val="0"/>
              </a:spcBef>
              <a:spcAft>
                <a:spcPts val="0"/>
              </a:spcAft>
              <a:buFont typeface="+mj-lt"/>
              <a:buAutoNum type="arabicPeriod"/>
              <a:defRPr/>
            </a:pPr>
            <a:r>
              <a:rPr lang="en-US" sz="2000" b="1" i="1" dirty="0" smtClean="0">
                <a:solidFill>
                  <a:prstClr val="black"/>
                </a:solidFill>
                <a:latin typeface="Calibri"/>
              </a:rPr>
              <a:t>Consolidatin</a:t>
            </a:r>
            <a:r>
              <a:rPr lang="en-US" sz="2000" dirty="0" smtClean="0">
                <a:solidFill>
                  <a:prstClr val="black"/>
                </a:solidFill>
                <a:latin typeface="Calibri"/>
              </a:rPr>
              <a:t>g knowledge (Ideas get </a:t>
            </a:r>
            <a:r>
              <a:rPr lang="en-US" sz="2000" u="sng" dirty="0" smtClean="0">
                <a:solidFill>
                  <a:prstClr val="black"/>
                </a:solidFill>
                <a:latin typeface="Calibri"/>
              </a:rPr>
              <a:t>Connected and Integrated</a:t>
            </a:r>
            <a:r>
              <a:rPr lang="en-US" sz="2000" dirty="0" smtClean="0">
                <a:solidFill>
                  <a:prstClr val="black"/>
                </a:solidFill>
                <a:latin typeface="Calibri"/>
              </a:rPr>
              <a:t>)</a:t>
            </a:r>
          </a:p>
          <a:p>
            <a:pPr marL="457200" indent="-457200" fontAlgn="auto">
              <a:spcBef>
                <a:spcPts val="0"/>
              </a:spcBef>
              <a:spcAft>
                <a:spcPts val="0"/>
              </a:spcAft>
              <a:buFont typeface="+mj-lt"/>
              <a:buAutoNum type="arabicPeriod"/>
              <a:defRPr/>
            </a:pPr>
            <a:endParaRPr lang="en-US" sz="2000" dirty="0" smtClean="0">
              <a:solidFill>
                <a:prstClr val="black"/>
              </a:solidFill>
              <a:latin typeface="Calibri"/>
            </a:endParaRPr>
          </a:p>
          <a:p>
            <a:pPr marL="457200" indent="-457200" fontAlgn="auto">
              <a:spcBef>
                <a:spcPts val="0"/>
              </a:spcBef>
              <a:spcAft>
                <a:spcPts val="0"/>
              </a:spcAft>
              <a:buFont typeface="+mj-lt"/>
              <a:buAutoNum type="arabicPeriod"/>
              <a:defRPr/>
            </a:pPr>
            <a:endParaRPr lang="en-US" sz="2000" dirty="0" smtClean="0">
              <a:solidFill>
                <a:prstClr val="black"/>
              </a:solidFill>
              <a:latin typeface="Calibri"/>
            </a:endParaRPr>
          </a:p>
          <a:p>
            <a:pPr marL="457200" indent="-457200" fontAlgn="auto">
              <a:spcBef>
                <a:spcPts val="0"/>
              </a:spcBef>
              <a:spcAft>
                <a:spcPts val="0"/>
              </a:spcAft>
              <a:buFont typeface="+mj-lt"/>
              <a:buAutoNum type="arabicPeriod"/>
              <a:defRPr/>
            </a:pPr>
            <a:endParaRPr lang="en-US" sz="2000" dirty="0">
              <a:solidFill>
                <a:prstClr val="black"/>
              </a:solidFill>
              <a:latin typeface="Calibri"/>
            </a:endParaRPr>
          </a:p>
          <a:p>
            <a:pPr marL="457200" indent="-457200">
              <a:buFont typeface="+mj-lt"/>
              <a:buAutoNum type="arabicPeriod"/>
              <a:defRPr/>
            </a:pPr>
            <a:r>
              <a:rPr lang="en-US" sz="2000" b="1" i="1" dirty="0" smtClean="0">
                <a:solidFill>
                  <a:prstClr val="black"/>
                </a:solidFill>
              </a:rPr>
              <a:t>Challenging</a:t>
            </a:r>
            <a:r>
              <a:rPr lang="en-US" sz="2000" dirty="0" smtClean="0">
                <a:solidFill>
                  <a:prstClr val="black"/>
                </a:solidFill>
              </a:rPr>
              <a:t> students (Press for </a:t>
            </a:r>
            <a:r>
              <a:rPr lang="en-US" sz="2000" u="sng" dirty="0" smtClean="0">
                <a:solidFill>
                  <a:prstClr val="black"/>
                </a:solidFill>
              </a:rPr>
              <a:t>Effort, Perseverance and Rigor</a:t>
            </a:r>
            <a:r>
              <a:rPr lang="en-US" sz="2000" dirty="0" smtClean="0">
                <a:solidFill>
                  <a:prstClr val="black"/>
                </a:solidFill>
              </a:rPr>
              <a:t>)</a:t>
            </a:r>
          </a:p>
          <a:p>
            <a:pPr marL="457200" indent="-457200">
              <a:buFont typeface="+mj-lt"/>
              <a:buAutoNum type="arabicPeriod"/>
              <a:defRPr/>
            </a:pPr>
            <a:endParaRPr lang="en-US" sz="2000" dirty="0" smtClean="0">
              <a:solidFill>
                <a:prstClr val="black"/>
              </a:solidFill>
            </a:endParaRPr>
          </a:p>
          <a:p>
            <a:pPr marL="457200" indent="-457200" fontAlgn="auto">
              <a:spcBef>
                <a:spcPts val="0"/>
              </a:spcBef>
              <a:spcAft>
                <a:spcPts val="0"/>
              </a:spcAft>
              <a:buFont typeface="+mj-lt"/>
              <a:buAutoNum type="arabicPeriod"/>
              <a:defRPr/>
            </a:pPr>
            <a:r>
              <a:rPr lang="en-US" sz="2000" b="1" i="1" dirty="0" smtClean="0">
                <a:solidFill>
                  <a:prstClr val="black"/>
                </a:solidFill>
                <a:latin typeface="Calibri"/>
              </a:rPr>
              <a:t>Controlling</a:t>
            </a:r>
            <a:r>
              <a:rPr lang="en-US" sz="2000" dirty="0" smtClean="0">
                <a:solidFill>
                  <a:prstClr val="black"/>
                </a:solidFill>
                <a:latin typeface="Calibri"/>
              </a:rPr>
              <a:t> behavior (Culture of </a:t>
            </a:r>
            <a:r>
              <a:rPr lang="en-US" sz="2000" u="sng" dirty="0" smtClean="0">
                <a:solidFill>
                  <a:prstClr val="black"/>
                </a:solidFill>
                <a:latin typeface="Calibri"/>
              </a:rPr>
              <a:t>Cooperation</a:t>
            </a:r>
            <a:r>
              <a:rPr lang="en-US" sz="2000" dirty="0" smtClean="0">
                <a:solidFill>
                  <a:prstClr val="black"/>
                </a:solidFill>
                <a:latin typeface="Calibri"/>
              </a:rPr>
              <a:t> and </a:t>
            </a:r>
            <a:r>
              <a:rPr lang="en-US" sz="2000" u="sng" dirty="0" smtClean="0">
                <a:solidFill>
                  <a:prstClr val="black"/>
                </a:solidFill>
                <a:latin typeface="Calibri"/>
              </a:rPr>
              <a:t>Peer Support</a:t>
            </a:r>
            <a:r>
              <a:rPr lang="en-US" sz="2000" dirty="0" smtClean="0">
                <a:solidFill>
                  <a:prstClr val="black"/>
                </a:solidFill>
                <a:latin typeface="Calibri"/>
              </a:rPr>
              <a:t>)</a:t>
            </a:r>
          </a:p>
          <a:p>
            <a:pPr marL="457200" indent="-457200" fontAlgn="auto">
              <a:spcBef>
                <a:spcPts val="0"/>
              </a:spcBef>
              <a:spcAft>
                <a:spcPts val="0"/>
              </a:spcAft>
              <a:defRPr/>
            </a:pPr>
            <a:endParaRPr lang="en-US" sz="2000" dirty="0">
              <a:solidFill>
                <a:prstClr val="black"/>
              </a:solidFill>
              <a:latin typeface="Calibri"/>
            </a:endParaRPr>
          </a:p>
        </p:txBody>
      </p:sp>
      <p:sp>
        <p:nvSpPr>
          <p:cNvPr id="3" name="Right Brace 2"/>
          <p:cNvSpPr/>
          <p:nvPr/>
        </p:nvSpPr>
        <p:spPr>
          <a:xfrm>
            <a:off x="7848600" y="1524000"/>
            <a:ext cx="457200" cy="2743200"/>
          </a:xfrm>
          <a:prstGeom prst="rightBrace">
            <a:avLst/>
          </a:prstGeom>
          <a:ln w="3810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a:solidFill>
                <a:prstClr val="black"/>
              </a:solidFill>
            </a:endParaRPr>
          </a:p>
        </p:txBody>
      </p:sp>
      <p:sp>
        <p:nvSpPr>
          <p:cNvPr id="4" name="TextBox 3"/>
          <p:cNvSpPr txBox="1"/>
          <p:nvPr/>
        </p:nvSpPr>
        <p:spPr>
          <a:xfrm>
            <a:off x="8305800" y="1981200"/>
            <a:ext cx="381000" cy="2031325"/>
          </a:xfrm>
          <a:prstGeom prst="rect">
            <a:avLst/>
          </a:prstGeom>
          <a:noFill/>
        </p:spPr>
        <p:txBody>
          <a:bodyPr wrap="square" rtlCol="0">
            <a:spAutoFit/>
          </a:bodyPr>
          <a:lstStyle/>
          <a:p>
            <a:pPr fontAlgn="auto">
              <a:spcBef>
                <a:spcPts val="0"/>
              </a:spcBef>
              <a:spcAft>
                <a:spcPts val="0"/>
              </a:spcAft>
            </a:pPr>
            <a:r>
              <a:rPr lang="en-US" b="1" dirty="0" smtClean="0">
                <a:solidFill>
                  <a:prstClr val="black"/>
                </a:solidFill>
                <a:latin typeface="Calibri"/>
              </a:rPr>
              <a:t>SUPPORT</a:t>
            </a:r>
            <a:endParaRPr lang="en-US" b="1" dirty="0">
              <a:solidFill>
                <a:prstClr val="black"/>
              </a:solidFill>
              <a:latin typeface="Calibri"/>
            </a:endParaRPr>
          </a:p>
        </p:txBody>
      </p:sp>
      <p:sp>
        <p:nvSpPr>
          <p:cNvPr id="5" name="Right Brace 4"/>
          <p:cNvSpPr/>
          <p:nvPr/>
        </p:nvSpPr>
        <p:spPr>
          <a:xfrm>
            <a:off x="7543800" y="5029200"/>
            <a:ext cx="228600" cy="1066800"/>
          </a:xfrm>
          <a:prstGeom prst="rightBrace">
            <a:avLst/>
          </a:prstGeom>
          <a:ln w="3810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a:solidFill>
                <a:prstClr val="black"/>
              </a:solidFill>
            </a:endParaRPr>
          </a:p>
        </p:txBody>
      </p:sp>
      <p:sp>
        <p:nvSpPr>
          <p:cNvPr id="7" name="TextBox 6"/>
          <p:cNvSpPr txBox="1"/>
          <p:nvPr/>
        </p:nvSpPr>
        <p:spPr>
          <a:xfrm>
            <a:off x="7848601" y="4876800"/>
            <a:ext cx="381000" cy="1477328"/>
          </a:xfrm>
          <a:prstGeom prst="rect">
            <a:avLst/>
          </a:prstGeom>
          <a:noFill/>
        </p:spPr>
        <p:txBody>
          <a:bodyPr wrap="square" rtlCol="0">
            <a:spAutoFit/>
          </a:bodyPr>
          <a:lstStyle/>
          <a:p>
            <a:pPr fontAlgn="auto">
              <a:spcBef>
                <a:spcPts val="0"/>
              </a:spcBef>
              <a:spcAft>
                <a:spcPts val="0"/>
              </a:spcAft>
            </a:pPr>
            <a:r>
              <a:rPr lang="en-US" b="1" dirty="0" smtClean="0">
                <a:solidFill>
                  <a:prstClr val="black"/>
                </a:solidFill>
                <a:latin typeface="Calibri"/>
              </a:rPr>
              <a:t>PRESS</a:t>
            </a:r>
            <a:endParaRPr lang="en-US" b="1" dirty="0">
              <a:solidFill>
                <a:prstClr val="black"/>
              </a:solidFill>
              <a:latin typeface="Calibri"/>
            </a:endParaRPr>
          </a:p>
        </p:txBody>
      </p:sp>
      <p:sp>
        <p:nvSpPr>
          <p:cNvPr id="8" name="TextBox 7"/>
          <p:cNvSpPr txBox="1"/>
          <p:nvPr/>
        </p:nvSpPr>
        <p:spPr>
          <a:xfrm>
            <a:off x="381000" y="6396335"/>
            <a:ext cx="8392875" cy="461665"/>
          </a:xfrm>
          <a:prstGeom prst="rect">
            <a:avLst/>
          </a:prstGeom>
          <a:noFill/>
        </p:spPr>
        <p:txBody>
          <a:bodyPr wrap="none" rtlCol="0">
            <a:spAutoFit/>
          </a:bodyPr>
          <a:lstStyle/>
          <a:p>
            <a:pPr fontAlgn="auto">
              <a:spcBef>
                <a:spcPts val="0"/>
              </a:spcBef>
              <a:spcAft>
                <a:spcPts val="0"/>
              </a:spcAft>
            </a:pPr>
            <a:r>
              <a:rPr lang="en-US" sz="2400" b="1" dirty="0" smtClean="0">
                <a:solidFill>
                  <a:srgbClr val="FF0000"/>
                </a:solidFill>
                <a:latin typeface="Calibri"/>
              </a:rPr>
              <a:t>Which is the strongest predictor of value added test score gains?</a:t>
            </a:r>
            <a:endParaRPr lang="en-US" sz="2400" b="1" dirty="0">
              <a:solidFill>
                <a:srgbClr val="FF0000"/>
              </a:solidFill>
              <a:latin typeface="Calibri"/>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04800" y="457200"/>
          <a:ext cx="8686802" cy="6016133"/>
        </p:xfrm>
        <a:graphic>
          <a:graphicData uri="http://schemas.openxmlformats.org/drawingml/2006/table">
            <a:tbl>
              <a:tblPr/>
              <a:tblGrid>
                <a:gridCol w="387806"/>
                <a:gridCol w="1085850"/>
                <a:gridCol w="1240971"/>
                <a:gridCol w="930728"/>
                <a:gridCol w="930728"/>
                <a:gridCol w="1008289"/>
                <a:gridCol w="1207128"/>
                <a:gridCol w="828503"/>
                <a:gridCol w="1066799"/>
              </a:tblGrid>
              <a:tr h="308618">
                <a:tc gridSpan="9">
                  <a:txBody>
                    <a:bodyPr/>
                    <a:lstStyle/>
                    <a:p>
                      <a:pPr algn="ctr" fontAlgn="b"/>
                      <a:r>
                        <a:rPr lang="en-US" sz="1800" b="1" i="0" u="none" strike="noStrike" dirty="0">
                          <a:solidFill>
                            <a:srgbClr val="000000"/>
                          </a:solidFill>
                          <a:latin typeface="Calibri"/>
                        </a:rPr>
                        <a:t>School One</a:t>
                      </a:r>
                      <a:r>
                        <a:rPr lang="en-US" sz="1800" b="1" i="0" u="none" strike="noStrike" dirty="0" smtClean="0">
                          <a:solidFill>
                            <a:srgbClr val="000000"/>
                          </a:solidFill>
                          <a:latin typeface="Calibri"/>
                        </a:rPr>
                        <a:t>: Ranked </a:t>
                      </a:r>
                      <a:r>
                        <a:rPr lang="en-US" sz="1800" b="1" i="0" u="none" strike="noStrike" dirty="0">
                          <a:solidFill>
                            <a:srgbClr val="000000"/>
                          </a:solidFill>
                          <a:latin typeface="Calibri"/>
                        </a:rPr>
                        <a:t>7th out of 49 </a:t>
                      </a:r>
                      <a:r>
                        <a:rPr lang="en-US" sz="1800" b="1" i="0" u="none" strike="noStrike" dirty="0" smtClean="0">
                          <a:solidFill>
                            <a:srgbClr val="000000"/>
                          </a:solidFill>
                          <a:latin typeface="Calibri"/>
                        </a:rPr>
                        <a:t>that had </a:t>
                      </a:r>
                      <a:r>
                        <a:rPr lang="en-US" sz="1800" b="1" i="0" u="none" strike="noStrike" dirty="0">
                          <a:solidFill>
                            <a:srgbClr val="000000"/>
                          </a:solidFill>
                          <a:latin typeface="Calibri"/>
                        </a:rPr>
                        <a:t>at least 100 respondents (N=356 students)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l" fontAlgn="b"/>
                      <a:endParaRPr lang="en-US" sz="800" b="1" i="0" u="none" strike="noStrike" dirty="0">
                        <a:solidFill>
                          <a:srgbClr val="000000"/>
                        </a:solidFill>
                        <a:latin typeface="Calibri"/>
                      </a:endParaRPr>
                    </a:p>
                  </a:txBody>
                  <a:tcPr marL="6817" marR="6817" marT="6817" marB="0" anchor="b">
                    <a:lnL>
                      <a:noFill/>
                    </a:lnL>
                    <a:lnR>
                      <a:noFill/>
                    </a:lnR>
                    <a:lnT>
                      <a:noFill/>
                    </a:lnT>
                    <a:lnB>
                      <a:noFill/>
                    </a:lnB>
                  </a:tcPr>
                </a:tc>
                <a:tc hMerge="1">
                  <a:txBody>
                    <a:bodyPr/>
                    <a:lstStyle/>
                    <a:p>
                      <a:pPr algn="l" fontAlgn="b"/>
                      <a:endParaRPr lang="en-US" sz="800" b="0" i="0" u="none" strike="noStrike" dirty="0">
                        <a:solidFill>
                          <a:srgbClr val="000000"/>
                        </a:solidFill>
                        <a:latin typeface="Calibri"/>
                      </a:endParaRP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0972">
                <a:tc>
                  <a:txBody>
                    <a:bodyPr/>
                    <a:lstStyle/>
                    <a:p>
                      <a:pPr algn="ctr" fontAlgn="b"/>
                      <a:endParaRPr lang="en-US" sz="1400" b="0" i="0" u="none" strike="noStrike" dirty="0">
                        <a:solidFill>
                          <a:srgbClr val="000000"/>
                        </a:solidFill>
                        <a:latin typeface="Calibri"/>
                      </a:endParaRP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1" i="0" u="none" strike="noStrike" dirty="0">
                          <a:solidFill>
                            <a:srgbClr val="000000"/>
                          </a:solidFill>
                          <a:latin typeface="Calibri"/>
                        </a:rPr>
                        <a:t>Control</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1" i="0" u="none" strike="noStrike" dirty="0">
                          <a:solidFill>
                            <a:srgbClr val="000000"/>
                          </a:solidFill>
                          <a:latin typeface="Calibri"/>
                        </a:rPr>
                        <a:t>Challenge</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1" i="0" u="none" strike="noStrike" dirty="0">
                          <a:solidFill>
                            <a:srgbClr val="000000"/>
                          </a:solidFill>
                          <a:latin typeface="Calibri"/>
                        </a:rPr>
                        <a:t>Care</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1" i="0" u="none" strike="noStrike" dirty="0">
                          <a:solidFill>
                            <a:srgbClr val="000000"/>
                          </a:solidFill>
                          <a:latin typeface="Calibri"/>
                        </a:rPr>
                        <a:t>Confer</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1" i="0" u="none" strike="noStrike" dirty="0" smtClean="0">
                          <a:solidFill>
                            <a:srgbClr val="000000"/>
                          </a:solidFill>
                          <a:latin typeface="Calibri"/>
                        </a:rPr>
                        <a:t>Captivate</a:t>
                      </a:r>
                      <a:endParaRPr lang="en-US" sz="1800" b="1" i="0" u="none" strike="noStrike" dirty="0">
                        <a:solidFill>
                          <a:srgbClr val="000000"/>
                        </a:solidFill>
                        <a:latin typeface="Calibri"/>
                      </a:endParaRP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1" i="0" u="none" strike="noStrike" dirty="0" smtClean="0">
                          <a:solidFill>
                            <a:srgbClr val="000000"/>
                          </a:solidFill>
                          <a:latin typeface="Calibri"/>
                        </a:rPr>
                        <a:t>Consolidate</a:t>
                      </a:r>
                      <a:endParaRPr lang="en-US" sz="1800" b="1" i="0" u="none" strike="noStrike" dirty="0">
                        <a:solidFill>
                          <a:srgbClr val="000000"/>
                        </a:solidFill>
                        <a:latin typeface="Calibri"/>
                      </a:endParaRP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1" i="0" u="none" strike="noStrike" dirty="0">
                          <a:solidFill>
                            <a:srgbClr val="000000"/>
                          </a:solidFill>
                          <a:latin typeface="Calibri"/>
                        </a:rPr>
                        <a:t>Clarify</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1" i="0" u="none" strike="noStrike" dirty="0" err="1" smtClean="0">
                          <a:solidFill>
                            <a:srgbClr val="000000"/>
                          </a:solidFill>
                          <a:latin typeface="Calibri"/>
                        </a:rPr>
                        <a:t>RowMean</a:t>
                      </a:r>
                      <a:endParaRPr lang="en-US" sz="1800" b="1" i="0" u="none" strike="noStrike" dirty="0">
                        <a:solidFill>
                          <a:srgbClr val="000000"/>
                        </a:solidFill>
                        <a:latin typeface="Calibri"/>
                      </a:endParaRP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7131">
                <a:tc>
                  <a:txBody>
                    <a:bodyPr/>
                    <a:lstStyle/>
                    <a:p>
                      <a:pPr algn="ctr" fontAlgn="b"/>
                      <a:r>
                        <a:rPr lang="en-US" sz="1200" b="1" i="0" u="none" strike="noStrike" dirty="0">
                          <a:solidFill>
                            <a:srgbClr val="000000"/>
                          </a:solidFill>
                          <a:latin typeface="Calibri"/>
                        </a:rPr>
                        <a:t>A</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i="0" u="none" strike="noStrike">
                          <a:solidFill>
                            <a:srgbClr val="000000"/>
                          </a:solidFill>
                          <a:latin typeface="Calibri"/>
                        </a:rPr>
                        <a:t>1</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b"/>
                      <a:r>
                        <a:rPr lang="en-US" sz="1200" b="1" i="0" u="none" strike="noStrike">
                          <a:solidFill>
                            <a:srgbClr val="000000"/>
                          </a:solidFill>
                          <a:latin typeface="Calibri"/>
                        </a:rPr>
                        <a:t>1</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b"/>
                      <a:r>
                        <a:rPr lang="en-US" sz="1200" b="1" i="0" u="none" strike="noStrike">
                          <a:solidFill>
                            <a:srgbClr val="000000"/>
                          </a:solidFill>
                          <a:latin typeface="Calibri"/>
                        </a:rPr>
                        <a:t>1</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b"/>
                      <a:r>
                        <a:rPr lang="en-US" sz="1200" b="1" i="0" u="none" strike="noStrike">
                          <a:solidFill>
                            <a:srgbClr val="000000"/>
                          </a:solidFill>
                          <a:latin typeface="Calibri"/>
                        </a:rPr>
                        <a:t>1</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b"/>
                      <a:r>
                        <a:rPr lang="en-US" sz="1200" b="1" i="0" u="none" strike="noStrike">
                          <a:solidFill>
                            <a:srgbClr val="000000"/>
                          </a:solidFill>
                          <a:latin typeface="Calibri"/>
                        </a:rPr>
                        <a:t>1</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b"/>
                      <a:r>
                        <a:rPr lang="en-US" sz="1200" b="1" i="0" u="none" strike="noStrike">
                          <a:solidFill>
                            <a:srgbClr val="000000"/>
                          </a:solidFill>
                          <a:latin typeface="Calibri"/>
                        </a:rPr>
                        <a:t>1</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b"/>
                      <a:r>
                        <a:rPr lang="en-US" sz="1200" b="1" i="0" u="none" strike="noStrike">
                          <a:solidFill>
                            <a:srgbClr val="000000"/>
                          </a:solidFill>
                          <a:latin typeface="Calibri"/>
                        </a:rPr>
                        <a:t>1</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b"/>
                      <a:r>
                        <a:rPr lang="en-US" sz="1200" b="1" i="0" u="none" strike="noStrike" dirty="0">
                          <a:solidFill>
                            <a:srgbClr val="000000"/>
                          </a:solidFill>
                          <a:latin typeface="Calibri"/>
                        </a:rPr>
                        <a:t>1.0</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7131">
                <a:tc>
                  <a:txBody>
                    <a:bodyPr/>
                    <a:lstStyle/>
                    <a:p>
                      <a:pPr algn="ctr" fontAlgn="b"/>
                      <a:r>
                        <a:rPr lang="en-US" sz="1200" b="1" i="0" u="none" strike="noStrike" dirty="0">
                          <a:solidFill>
                            <a:srgbClr val="000000"/>
                          </a:solidFill>
                          <a:latin typeface="Calibri"/>
                        </a:rPr>
                        <a:t>B</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i="0" u="none" strike="noStrike" dirty="0">
                          <a:solidFill>
                            <a:srgbClr val="000000"/>
                          </a:solidFill>
                          <a:latin typeface="Calibri"/>
                        </a:rPr>
                        <a:t>1</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b"/>
                      <a:r>
                        <a:rPr lang="en-US" sz="1200" b="1" i="0" u="none" strike="noStrike">
                          <a:solidFill>
                            <a:srgbClr val="000000"/>
                          </a:solidFill>
                          <a:latin typeface="Calibri"/>
                        </a:rPr>
                        <a:t>1</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b"/>
                      <a:r>
                        <a:rPr lang="en-US" sz="1200" b="1" i="0" u="none" strike="noStrike">
                          <a:solidFill>
                            <a:srgbClr val="000000"/>
                          </a:solidFill>
                          <a:latin typeface="Calibri"/>
                        </a:rPr>
                        <a:t>1</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b"/>
                      <a:r>
                        <a:rPr lang="en-US" sz="1200" b="1" i="0" u="none" strike="noStrike">
                          <a:solidFill>
                            <a:srgbClr val="000000"/>
                          </a:solidFill>
                          <a:latin typeface="Calibri"/>
                        </a:rPr>
                        <a:t>1</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b"/>
                      <a:r>
                        <a:rPr lang="en-US" sz="1200" b="1" i="0" u="none" strike="noStrike">
                          <a:solidFill>
                            <a:srgbClr val="000000"/>
                          </a:solidFill>
                          <a:latin typeface="Calibri"/>
                        </a:rPr>
                        <a:t>1</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b"/>
                      <a:r>
                        <a:rPr lang="en-US" sz="1200" b="1" i="0" u="none" strike="noStrike">
                          <a:solidFill>
                            <a:srgbClr val="000000"/>
                          </a:solidFill>
                          <a:latin typeface="Calibri"/>
                        </a:rPr>
                        <a:t>1</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b"/>
                      <a:r>
                        <a:rPr lang="en-US" sz="1200" b="1" i="0" u="none" strike="noStrike">
                          <a:solidFill>
                            <a:srgbClr val="000000"/>
                          </a:solidFill>
                          <a:latin typeface="Calibri"/>
                        </a:rPr>
                        <a:t>1</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b"/>
                      <a:r>
                        <a:rPr lang="en-US" sz="1200" b="1" i="0" u="none" strike="noStrike">
                          <a:solidFill>
                            <a:srgbClr val="000000"/>
                          </a:solidFill>
                          <a:latin typeface="Calibri"/>
                        </a:rPr>
                        <a:t>1.0</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7131">
                <a:tc>
                  <a:txBody>
                    <a:bodyPr/>
                    <a:lstStyle/>
                    <a:p>
                      <a:pPr algn="ctr" fontAlgn="b"/>
                      <a:r>
                        <a:rPr lang="en-US" sz="1200" b="1" i="0" u="none" strike="noStrike" dirty="0">
                          <a:solidFill>
                            <a:srgbClr val="000000"/>
                          </a:solidFill>
                          <a:latin typeface="Calibri"/>
                        </a:rPr>
                        <a:t>C</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i="0" u="none" strike="noStrike">
                          <a:solidFill>
                            <a:srgbClr val="000000"/>
                          </a:solidFill>
                          <a:latin typeface="Calibri"/>
                        </a:rPr>
                        <a:t>1</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b"/>
                      <a:r>
                        <a:rPr lang="en-US" sz="1200" b="1" i="0" u="none" strike="noStrike" dirty="0">
                          <a:solidFill>
                            <a:srgbClr val="000000"/>
                          </a:solidFill>
                          <a:latin typeface="Calibri"/>
                        </a:rPr>
                        <a:t>1</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b"/>
                      <a:r>
                        <a:rPr lang="en-US" sz="1200" b="1" i="0" u="none" strike="noStrike" dirty="0">
                          <a:solidFill>
                            <a:srgbClr val="000000"/>
                          </a:solidFill>
                          <a:latin typeface="Calibri"/>
                        </a:rPr>
                        <a:t>1</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b"/>
                      <a:r>
                        <a:rPr lang="en-US" sz="1200" b="1" i="0" u="none" strike="noStrike">
                          <a:solidFill>
                            <a:srgbClr val="000000"/>
                          </a:solidFill>
                          <a:latin typeface="Calibri"/>
                        </a:rPr>
                        <a:t>2</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9795"/>
                    </a:solidFill>
                  </a:tcPr>
                </a:tc>
                <a:tc>
                  <a:txBody>
                    <a:bodyPr/>
                    <a:lstStyle/>
                    <a:p>
                      <a:pPr algn="ctr" fontAlgn="b"/>
                      <a:r>
                        <a:rPr lang="en-US" sz="1200" b="1" i="0" u="none" strike="noStrike">
                          <a:solidFill>
                            <a:srgbClr val="000000"/>
                          </a:solidFill>
                          <a:latin typeface="Calibri"/>
                        </a:rPr>
                        <a:t>1</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b"/>
                      <a:r>
                        <a:rPr lang="en-US" sz="1200" b="1" i="0" u="none" strike="noStrike">
                          <a:solidFill>
                            <a:srgbClr val="000000"/>
                          </a:solidFill>
                          <a:latin typeface="Calibri"/>
                        </a:rPr>
                        <a:t>1</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b"/>
                      <a:r>
                        <a:rPr lang="en-US" sz="1200" b="1" i="0" u="none" strike="noStrike">
                          <a:solidFill>
                            <a:srgbClr val="000000"/>
                          </a:solidFill>
                          <a:latin typeface="Calibri"/>
                        </a:rPr>
                        <a:t>1</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b"/>
                      <a:r>
                        <a:rPr lang="en-US" sz="1200" b="1" i="0" u="none" strike="noStrike">
                          <a:solidFill>
                            <a:srgbClr val="000000"/>
                          </a:solidFill>
                          <a:latin typeface="Calibri"/>
                        </a:rPr>
                        <a:t>1.1</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7131">
                <a:tc>
                  <a:txBody>
                    <a:bodyPr/>
                    <a:lstStyle/>
                    <a:p>
                      <a:pPr algn="ctr" fontAlgn="b"/>
                      <a:r>
                        <a:rPr lang="en-US" sz="1200" b="1" i="0" u="none" strike="noStrike" dirty="0">
                          <a:solidFill>
                            <a:srgbClr val="000000"/>
                          </a:solidFill>
                          <a:latin typeface="Calibri"/>
                        </a:rPr>
                        <a:t>D</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i="0" u="none" strike="noStrike">
                          <a:solidFill>
                            <a:srgbClr val="000000"/>
                          </a:solidFill>
                          <a:latin typeface="Calibri"/>
                        </a:rPr>
                        <a:t>1</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b"/>
                      <a:r>
                        <a:rPr lang="en-US" sz="1200" b="1" i="0" u="none" strike="noStrike">
                          <a:solidFill>
                            <a:srgbClr val="000000"/>
                          </a:solidFill>
                          <a:latin typeface="Calibri"/>
                        </a:rPr>
                        <a:t>1</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b"/>
                      <a:r>
                        <a:rPr lang="en-US" sz="1200" b="1" i="0" u="none" strike="noStrike" dirty="0">
                          <a:solidFill>
                            <a:srgbClr val="000000"/>
                          </a:solidFill>
                          <a:latin typeface="Calibri"/>
                        </a:rPr>
                        <a:t>2</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9795"/>
                    </a:solidFill>
                  </a:tcPr>
                </a:tc>
                <a:tc>
                  <a:txBody>
                    <a:bodyPr/>
                    <a:lstStyle/>
                    <a:p>
                      <a:pPr algn="ctr" fontAlgn="b"/>
                      <a:r>
                        <a:rPr lang="en-US" sz="1200" b="1" i="0" u="none" strike="noStrike">
                          <a:solidFill>
                            <a:srgbClr val="000000"/>
                          </a:solidFill>
                          <a:latin typeface="Calibri"/>
                        </a:rPr>
                        <a:t>1</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b"/>
                      <a:r>
                        <a:rPr lang="en-US" sz="1200" b="1" i="0" u="none" strike="noStrike">
                          <a:solidFill>
                            <a:srgbClr val="000000"/>
                          </a:solidFill>
                          <a:latin typeface="Calibri"/>
                        </a:rPr>
                        <a:t>2</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9795"/>
                    </a:solidFill>
                  </a:tcPr>
                </a:tc>
                <a:tc>
                  <a:txBody>
                    <a:bodyPr/>
                    <a:lstStyle/>
                    <a:p>
                      <a:pPr algn="ctr" fontAlgn="b"/>
                      <a:r>
                        <a:rPr lang="en-US" sz="1200" b="1" i="0" u="none" strike="noStrike">
                          <a:solidFill>
                            <a:srgbClr val="000000"/>
                          </a:solidFill>
                          <a:latin typeface="Calibri"/>
                        </a:rPr>
                        <a:t>1</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b"/>
                      <a:r>
                        <a:rPr lang="en-US" sz="1200" b="1" i="0" u="none" strike="noStrike">
                          <a:solidFill>
                            <a:srgbClr val="000000"/>
                          </a:solidFill>
                          <a:latin typeface="Calibri"/>
                        </a:rPr>
                        <a:t>1</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b"/>
                      <a:r>
                        <a:rPr lang="en-US" sz="1200" b="1" i="0" u="none" strike="noStrike">
                          <a:solidFill>
                            <a:srgbClr val="000000"/>
                          </a:solidFill>
                          <a:latin typeface="Calibri"/>
                        </a:rPr>
                        <a:t>1.3</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7131">
                <a:tc>
                  <a:txBody>
                    <a:bodyPr/>
                    <a:lstStyle/>
                    <a:p>
                      <a:pPr algn="ctr" fontAlgn="b"/>
                      <a:r>
                        <a:rPr lang="en-US" sz="1200" b="1" i="0" u="none" strike="noStrike" dirty="0">
                          <a:solidFill>
                            <a:srgbClr val="000000"/>
                          </a:solidFill>
                          <a:latin typeface="Calibri"/>
                        </a:rPr>
                        <a:t>E</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i="0" u="none" strike="noStrike">
                          <a:solidFill>
                            <a:srgbClr val="000000"/>
                          </a:solidFill>
                          <a:latin typeface="Calibri"/>
                        </a:rPr>
                        <a:t>2</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9795"/>
                    </a:solidFill>
                  </a:tcPr>
                </a:tc>
                <a:tc>
                  <a:txBody>
                    <a:bodyPr/>
                    <a:lstStyle/>
                    <a:p>
                      <a:pPr algn="ctr" fontAlgn="b"/>
                      <a:r>
                        <a:rPr lang="en-US" sz="1200" b="1" i="0" u="none" strike="noStrike">
                          <a:solidFill>
                            <a:srgbClr val="000000"/>
                          </a:solidFill>
                          <a:latin typeface="Calibri"/>
                        </a:rPr>
                        <a:t>2</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9795"/>
                    </a:solidFill>
                  </a:tcPr>
                </a:tc>
                <a:tc>
                  <a:txBody>
                    <a:bodyPr/>
                    <a:lstStyle/>
                    <a:p>
                      <a:pPr algn="ctr" fontAlgn="b"/>
                      <a:r>
                        <a:rPr lang="en-US" sz="1200" b="1" i="0" u="none" strike="noStrike">
                          <a:solidFill>
                            <a:srgbClr val="000000"/>
                          </a:solidFill>
                          <a:latin typeface="Calibri"/>
                        </a:rPr>
                        <a:t>1</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b"/>
                      <a:r>
                        <a:rPr lang="en-US" sz="1200" b="1" i="0" u="none" strike="noStrike" dirty="0">
                          <a:solidFill>
                            <a:srgbClr val="000000"/>
                          </a:solidFill>
                          <a:latin typeface="Calibri"/>
                        </a:rPr>
                        <a:t>1</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b"/>
                      <a:r>
                        <a:rPr lang="en-US" sz="1200" b="1" i="0" u="none" strike="noStrike" dirty="0">
                          <a:solidFill>
                            <a:srgbClr val="000000"/>
                          </a:solidFill>
                          <a:latin typeface="Calibri"/>
                        </a:rPr>
                        <a:t>1</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b"/>
                      <a:r>
                        <a:rPr lang="en-US" sz="1200" b="1" i="0" u="none" strike="noStrike">
                          <a:solidFill>
                            <a:srgbClr val="000000"/>
                          </a:solidFill>
                          <a:latin typeface="Calibri"/>
                        </a:rPr>
                        <a:t>2</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9795"/>
                    </a:solidFill>
                  </a:tcPr>
                </a:tc>
                <a:tc>
                  <a:txBody>
                    <a:bodyPr/>
                    <a:lstStyle/>
                    <a:p>
                      <a:pPr algn="ctr" fontAlgn="b"/>
                      <a:r>
                        <a:rPr lang="en-US" sz="1200" b="1" i="0" u="none" strike="noStrike">
                          <a:solidFill>
                            <a:srgbClr val="000000"/>
                          </a:solidFill>
                          <a:latin typeface="Calibri"/>
                        </a:rPr>
                        <a:t>1</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b"/>
                      <a:r>
                        <a:rPr lang="en-US" sz="1200" b="1" i="0" u="none" strike="noStrike">
                          <a:solidFill>
                            <a:srgbClr val="000000"/>
                          </a:solidFill>
                          <a:latin typeface="Calibri"/>
                        </a:rPr>
                        <a:t>1.4</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7131">
                <a:tc>
                  <a:txBody>
                    <a:bodyPr/>
                    <a:lstStyle/>
                    <a:p>
                      <a:pPr algn="ctr" fontAlgn="b"/>
                      <a:r>
                        <a:rPr lang="en-US" sz="1200" b="1" i="0" u="none" strike="noStrike" dirty="0">
                          <a:solidFill>
                            <a:srgbClr val="000000"/>
                          </a:solidFill>
                          <a:latin typeface="Calibri"/>
                        </a:rPr>
                        <a:t>F</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i="0" u="none" strike="noStrike">
                          <a:solidFill>
                            <a:srgbClr val="000000"/>
                          </a:solidFill>
                          <a:latin typeface="Calibri"/>
                        </a:rPr>
                        <a:t>1</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b"/>
                      <a:r>
                        <a:rPr lang="en-US" sz="1200" b="1" i="0" u="none" strike="noStrike">
                          <a:solidFill>
                            <a:srgbClr val="000000"/>
                          </a:solidFill>
                          <a:latin typeface="Calibri"/>
                        </a:rPr>
                        <a:t>2</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9795"/>
                    </a:solidFill>
                  </a:tcPr>
                </a:tc>
                <a:tc>
                  <a:txBody>
                    <a:bodyPr/>
                    <a:lstStyle/>
                    <a:p>
                      <a:pPr algn="ctr" fontAlgn="b"/>
                      <a:r>
                        <a:rPr lang="en-US" sz="1200" b="1" i="0" u="none" strike="noStrike">
                          <a:solidFill>
                            <a:srgbClr val="000000"/>
                          </a:solidFill>
                          <a:latin typeface="Calibri"/>
                        </a:rPr>
                        <a:t>2</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9795"/>
                    </a:solidFill>
                  </a:tcPr>
                </a:tc>
                <a:tc>
                  <a:txBody>
                    <a:bodyPr/>
                    <a:lstStyle/>
                    <a:p>
                      <a:pPr algn="ctr" fontAlgn="b"/>
                      <a:r>
                        <a:rPr lang="en-US" sz="1200" b="1" i="0" u="none" strike="noStrike">
                          <a:solidFill>
                            <a:srgbClr val="000000"/>
                          </a:solidFill>
                          <a:latin typeface="Calibri"/>
                        </a:rPr>
                        <a:t>1</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b"/>
                      <a:r>
                        <a:rPr lang="en-US" sz="1200" b="1" i="0" u="none" strike="noStrike" dirty="0">
                          <a:solidFill>
                            <a:srgbClr val="000000"/>
                          </a:solidFill>
                          <a:latin typeface="Calibri"/>
                        </a:rPr>
                        <a:t>2</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9795"/>
                    </a:solidFill>
                  </a:tcPr>
                </a:tc>
                <a:tc>
                  <a:txBody>
                    <a:bodyPr/>
                    <a:lstStyle/>
                    <a:p>
                      <a:pPr algn="ctr" fontAlgn="b"/>
                      <a:r>
                        <a:rPr lang="en-US" sz="1200" b="1" i="0" u="none" strike="noStrike" dirty="0">
                          <a:solidFill>
                            <a:srgbClr val="000000"/>
                          </a:solidFill>
                          <a:latin typeface="Calibri"/>
                        </a:rPr>
                        <a:t>2</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9795"/>
                    </a:solidFill>
                  </a:tcPr>
                </a:tc>
                <a:tc>
                  <a:txBody>
                    <a:bodyPr/>
                    <a:lstStyle/>
                    <a:p>
                      <a:pPr algn="ctr" fontAlgn="b"/>
                      <a:r>
                        <a:rPr lang="en-US" sz="1200" b="1" i="0" u="none" strike="noStrike">
                          <a:solidFill>
                            <a:srgbClr val="000000"/>
                          </a:solidFill>
                          <a:latin typeface="Calibri"/>
                        </a:rPr>
                        <a:t>2</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9795"/>
                    </a:solidFill>
                  </a:tcPr>
                </a:tc>
                <a:tc>
                  <a:txBody>
                    <a:bodyPr/>
                    <a:lstStyle/>
                    <a:p>
                      <a:pPr algn="ctr" fontAlgn="b"/>
                      <a:r>
                        <a:rPr lang="en-US" sz="1200" b="1" i="0" u="none" strike="noStrike">
                          <a:solidFill>
                            <a:srgbClr val="000000"/>
                          </a:solidFill>
                          <a:latin typeface="Calibri"/>
                        </a:rPr>
                        <a:t>1.7</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7131">
                <a:tc>
                  <a:txBody>
                    <a:bodyPr/>
                    <a:lstStyle/>
                    <a:p>
                      <a:pPr algn="ctr" fontAlgn="b"/>
                      <a:r>
                        <a:rPr lang="en-US" sz="1200" b="1" i="0" u="none" strike="noStrike" dirty="0">
                          <a:solidFill>
                            <a:srgbClr val="000000"/>
                          </a:solidFill>
                          <a:latin typeface="Calibri"/>
                        </a:rPr>
                        <a:t>G</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i="0" u="none" strike="noStrike">
                          <a:solidFill>
                            <a:srgbClr val="000000"/>
                          </a:solidFill>
                          <a:latin typeface="Calibri"/>
                        </a:rPr>
                        <a:t>2</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9795"/>
                    </a:solidFill>
                  </a:tcPr>
                </a:tc>
                <a:tc>
                  <a:txBody>
                    <a:bodyPr/>
                    <a:lstStyle/>
                    <a:p>
                      <a:pPr algn="ctr" fontAlgn="b"/>
                      <a:r>
                        <a:rPr lang="en-US" sz="1200" b="1" i="0" u="none" strike="noStrike" dirty="0">
                          <a:solidFill>
                            <a:srgbClr val="000000"/>
                          </a:solidFill>
                          <a:latin typeface="Calibri"/>
                        </a:rPr>
                        <a:t>2</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9795"/>
                    </a:solidFill>
                  </a:tcPr>
                </a:tc>
                <a:tc>
                  <a:txBody>
                    <a:bodyPr/>
                    <a:lstStyle/>
                    <a:p>
                      <a:pPr algn="ctr" fontAlgn="b"/>
                      <a:r>
                        <a:rPr lang="en-US" sz="1200" b="1" i="0" u="none" strike="noStrike">
                          <a:solidFill>
                            <a:srgbClr val="000000"/>
                          </a:solidFill>
                          <a:latin typeface="Calibri"/>
                        </a:rPr>
                        <a:t>2</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9795"/>
                    </a:solidFill>
                  </a:tcPr>
                </a:tc>
                <a:tc>
                  <a:txBody>
                    <a:bodyPr/>
                    <a:lstStyle/>
                    <a:p>
                      <a:pPr algn="ctr" fontAlgn="b"/>
                      <a:r>
                        <a:rPr lang="en-US" sz="1200" b="1" i="0" u="none" strike="noStrike">
                          <a:solidFill>
                            <a:srgbClr val="000000"/>
                          </a:solidFill>
                          <a:latin typeface="Calibri"/>
                        </a:rPr>
                        <a:t>1</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b"/>
                      <a:r>
                        <a:rPr lang="en-US" sz="1200" b="1" i="0" u="none" strike="noStrike">
                          <a:solidFill>
                            <a:srgbClr val="000000"/>
                          </a:solidFill>
                          <a:latin typeface="Calibri"/>
                        </a:rPr>
                        <a:t>2</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9795"/>
                    </a:solidFill>
                  </a:tcPr>
                </a:tc>
                <a:tc>
                  <a:txBody>
                    <a:bodyPr/>
                    <a:lstStyle/>
                    <a:p>
                      <a:pPr algn="ctr" fontAlgn="b"/>
                      <a:r>
                        <a:rPr lang="en-US" sz="1200" b="1" i="0" u="none" strike="noStrike" dirty="0">
                          <a:solidFill>
                            <a:srgbClr val="000000"/>
                          </a:solidFill>
                          <a:latin typeface="Calibri"/>
                        </a:rPr>
                        <a:t>2</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9795"/>
                    </a:solidFill>
                  </a:tcPr>
                </a:tc>
                <a:tc>
                  <a:txBody>
                    <a:bodyPr/>
                    <a:lstStyle/>
                    <a:p>
                      <a:pPr algn="ctr" fontAlgn="b"/>
                      <a:r>
                        <a:rPr lang="en-US" sz="1200" b="1" i="0" u="none" strike="noStrike">
                          <a:solidFill>
                            <a:srgbClr val="000000"/>
                          </a:solidFill>
                          <a:latin typeface="Calibri"/>
                        </a:rPr>
                        <a:t>2</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9795"/>
                    </a:solidFill>
                  </a:tcPr>
                </a:tc>
                <a:tc>
                  <a:txBody>
                    <a:bodyPr/>
                    <a:lstStyle/>
                    <a:p>
                      <a:pPr algn="ctr" fontAlgn="b"/>
                      <a:r>
                        <a:rPr lang="en-US" sz="1200" b="1" i="0" u="none" strike="noStrike" dirty="0">
                          <a:solidFill>
                            <a:srgbClr val="000000"/>
                          </a:solidFill>
                          <a:latin typeface="Calibri"/>
                        </a:rPr>
                        <a:t>1.9</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7131">
                <a:tc>
                  <a:txBody>
                    <a:bodyPr/>
                    <a:lstStyle/>
                    <a:p>
                      <a:pPr algn="ctr" fontAlgn="b"/>
                      <a:r>
                        <a:rPr lang="en-US" sz="1200" b="1" i="0" u="none" strike="noStrike" dirty="0">
                          <a:solidFill>
                            <a:srgbClr val="000000"/>
                          </a:solidFill>
                          <a:latin typeface="Calibri"/>
                        </a:rPr>
                        <a:t>H</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i="0" u="none" strike="noStrike">
                          <a:solidFill>
                            <a:srgbClr val="000000"/>
                          </a:solidFill>
                          <a:latin typeface="Calibri"/>
                        </a:rPr>
                        <a:t>2</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9795"/>
                    </a:solidFill>
                  </a:tcPr>
                </a:tc>
                <a:tc>
                  <a:txBody>
                    <a:bodyPr/>
                    <a:lstStyle/>
                    <a:p>
                      <a:pPr algn="ctr" fontAlgn="b"/>
                      <a:r>
                        <a:rPr lang="en-US" sz="1200" b="1" i="0" u="none" strike="noStrike">
                          <a:solidFill>
                            <a:srgbClr val="000000"/>
                          </a:solidFill>
                          <a:latin typeface="Calibri"/>
                        </a:rPr>
                        <a:t>2</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9795"/>
                    </a:solidFill>
                  </a:tcPr>
                </a:tc>
                <a:tc>
                  <a:txBody>
                    <a:bodyPr/>
                    <a:lstStyle/>
                    <a:p>
                      <a:pPr algn="ctr" fontAlgn="b"/>
                      <a:r>
                        <a:rPr lang="en-US" sz="1200" b="1" i="0" u="none" strike="noStrike">
                          <a:solidFill>
                            <a:srgbClr val="000000"/>
                          </a:solidFill>
                          <a:latin typeface="Calibri"/>
                        </a:rPr>
                        <a:t>3</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200" b="1" i="0" u="none" strike="noStrike">
                          <a:solidFill>
                            <a:srgbClr val="000000"/>
                          </a:solidFill>
                          <a:latin typeface="Calibri"/>
                        </a:rPr>
                        <a:t>1</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b"/>
                      <a:r>
                        <a:rPr lang="en-US" sz="1200" b="1" i="0" u="none" strike="noStrike">
                          <a:solidFill>
                            <a:srgbClr val="000000"/>
                          </a:solidFill>
                          <a:latin typeface="Calibri"/>
                        </a:rPr>
                        <a:t>2</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9795"/>
                    </a:solidFill>
                  </a:tcPr>
                </a:tc>
                <a:tc>
                  <a:txBody>
                    <a:bodyPr/>
                    <a:lstStyle/>
                    <a:p>
                      <a:pPr algn="ctr" fontAlgn="b"/>
                      <a:r>
                        <a:rPr lang="en-US" sz="1200" b="1" i="0" u="none" strike="noStrike">
                          <a:solidFill>
                            <a:srgbClr val="000000"/>
                          </a:solidFill>
                          <a:latin typeface="Calibri"/>
                        </a:rPr>
                        <a:t>2</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9795"/>
                    </a:solidFill>
                  </a:tcPr>
                </a:tc>
                <a:tc>
                  <a:txBody>
                    <a:bodyPr/>
                    <a:lstStyle/>
                    <a:p>
                      <a:pPr algn="ctr" fontAlgn="b"/>
                      <a:r>
                        <a:rPr lang="en-US" sz="1200" b="1" i="0" u="none" strike="noStrike" dirty="0">
                          <a:solidFill>
                            <a:srgbClr val="000000"/>
                          </a:solidFill>
                          <a:latin typeface="Calibri"/>
                        </a:rPr>
                        <a:t>2</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9795"/>
                    </a:solidFill>
                  </a:tcPr>
                </a:tc>
                <a:tc>
                  <a:txBody>
                    <a:bodyPr/>
                    <a:lstStyle/>
                    <a:p>
                      <a:pPr algn="ctr" fontAlgn="b"/>
                      <a:r>
                        <a:rPr lang="en-US" sz="1200" b="1" i="0" u="none" strike="noStrike" dirty="0">
                          <a:solidFill>
                            <a:srgbClr val="000000"/>
                          </a:solidFill>
                          <a:latin typeface="Calibri"/>
                        </a:rPr>
                        <a:t>2.0</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7131">
                <a:tc>
                  <a:txBody>
                    <a:bodyPr/>
                    <a:lstStyle/>
                    <a:p>
                      <a:pPr algn="ctr" fontAlgn="b"/>
                      <a:r>
                        <a:rPr lang="en-US" sz="1200" b="1" i="0" u="none" strike="noStrike">
                          <a:solidFill>
                            <a:srgbClr val="000000"/>
                          </a:solidFill>
                          <a:latin typeface="Calibri"/>
                        </a:rPr>
                        <a:t>I</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i="0" u="none" strike="noStrike">
                          <a:solidFill>
                            <a:srgbClr val="000000"/>
                          </a:solidFill>
                          <a:latin typeface="Calibri"/>
                        </a:rPr>
                        <a:t>4</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sz="1200" b="1" i="0" u="none" strike="noStrike">
                          <a:solidFill>
                            <a:srgbClr val="000000"/>
                          </a:solidFill>
                          <a:latin typeface="Calibri"/>
                        </a:rPr>
                        <a:t>2</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9795"/>
                    </a:solidFill>
                  </a:tcPr>
                </a:tc>
                <a:tc>
                  <a:txBody>
                    <a:bodyPr/>
                    <a:lstStyle/>
                    <a:p>
                      <a:pPr algn="ctr" fontAlgn="b"/>
                      <a:r>
                        <a:rPr lang="en-US" sz="1200" b="1" i="0" u="none" strike="noStrike">
                          <a:solidFill>
                            <a:srgbClr val="000000"/>
                          </a:solidFill>
                          <a:latin typeface="Calibri"/>
                        </a:rPr>
                        <a:t>1</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b"/>
                      <a:r>
                        <a:rPr lang="en-US" sz="1200" b="1" i="0" u="none" strike="noStrike">
                          <a:solidFill>
                            <a:srgbClr val="000000"/>
                          </a:solidFill>
                          <a:latin typeface="Calibri"/>
                        </a:rPr>
                        <a:t>2</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9795"/>
                    </a:solidFill>
                  </a:tcPr>
                </a:tc>
                <a:tc>
                  <a:txBody>
                    <a:bodyPr/>
                    <a:lstStyle/>
                    <a:p>
                      <a:pPr algn="ctr" fontAlgn="b"/>
                      <a:r>
                        <a:rPr lang="en-US" sz="1200" b="1" i="0" u="none" strike="noStrike">
                          <a:solidFill>
                            <a:srgbClr val="000000"/>
                          </a:solidFill>
                          <a:latin typeface="Calibri"/>
                        </a:rPr>
                        <a:t>3</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200" b="1" i="0" u="none" strike="noStrike">
                          <a:solidFill>
                            <a:srgbClr val="000000"/>
                          </a:solidFill>
                          <a:latin typeface="Calibri"/>
                        </a:rPr>
                        <a:t>2</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9795"/>
                    </a:solidFill>
                  </a:tcPr>
                </a:tc>
                <a:tc>
                  <a:txBody>
                    <a:bodyPr/>
                    <a:lstStyle/>
                    <a:p>
                      <a:pPr algn="ctr" fontAlgn="b"/>
                      <a:r>
                        <a:rPr lang="en-US" sz="1200" b="1" i="0" u="none" strike="noStrike" dirty="0">
                          <a:solidFill>
                            <a:srgbClr val="000000"/>
                          </a:solidFill>
                          <a:latin typeface="Calibri"/>
                        </a:rPr>
                        <a:t>3</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200" b="1" i="0" u="none" strike="noStrike">
                          <a:solidFill>
                            <a:srgbClr val="000000"/>
                          </a:solidFill>
                          <a:latin typeface="Calibri"/>
                        </a:rPr>
                        <a:t>2.4</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7131">
                <a:tc>
                  <a:txBody>
                    <a:bodyPr/>
                    <a:lstStyle/>
                    <a:p>
                      <a:pPr algn="ctr" fontAlgn="b"/>
                      <a:r>
                        <a:rPr lang="en-US" sz="1200" b="1" i="0" u="none" strike="noStrike" dirty="0">
                          <a:solidFill>
                            <a:srgbClr val="000000"/>
                          </a:solidFill>
                          <a:latin typeface="Calibri"/>
                        </a:rPr>
                        <a:t>J</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i="0" u="none" strike="noStrike">
                          <a:solidFill>
                            <a:srgbClr val="000000"/>
                          </a:solidFill>
                          <a:latin typeface="Calibri"/>
                        </a:rPr>
                        <a:t>4</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sz="1200" b="1" i="0" u="none" strike="noStrike">
                          <a:solidFill>
                            <a:srgbClr val="000000"/>
                          </a:solidFill>
                          <a:latin typeface="Calibri"/>
                        </a:rPr>
                        <a:t>2</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9795"/>
                    </a:solidFill>
                  </a:tcPr>
                </a:tc>
                <a:tc>
                  <a:txBody>
                    <a:bodyPr/>
                    <a:lstStyle/>
                    <a:p>
                      <a:pPr algn="ctr" fontAlgn="b"/>
                      <a:r>
                        <a:rPr lang="en-US" sz="1200" b="1" i="0" u="none" strike="noStrike">
                          <a:solidFill>
                            <a:srgbClr val="000000"/>
                          </a:solidFill>
                          <a:latin typeface="Calibri"/>
                        </a:rPr>
                        <a:t>3</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200" b="1" i="0" u="none" strike="noStrike">
                          <a:solidFill>
                            <a:srgbClr val="000000"/>
                          </a:solidFill>
                          <a:latin typeface="Calibri"/>
                        </a:rPr>
                        <a:t>3</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200" b="1" i="0" u="none" strike="noStrike">
                          <a:solidFill>
                            <a:srgbClr val="000000"/>
                          </a:solidFill>
                          <a:latin typeface="Calibri"/>
                        </a:rPr>
                        <a:t>3</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200" b="1" i="0" u="none" strike="noStrike">
                          <a:solidFill>
                            <a:srgbClr val="000000"/>
                          </a:solidFill>
                          <a:latin typeface="Calibri"/>
                        </a:rPr>
                        <a:t>2</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9795"/>
                    </a:solidFill>
                  </a:tcPr>
                </a:tc>
                <a:tc>
                  <a:txBody>
                    <a:bodyPr/>
                    <a:lstStyle/>
                    <a:p>
                      <a:pPr algn="ctr" fontAlgn="b"/>
                      <a:r>
                        <a:rPr lang="en-US" sz="1200" b="1" i="0" u="none" strike="noStrike" dirty="0">
                          <a:solidFill>
                            <a:srgbClr val="000000"/>
                          </a:solidFill>
                          <a:latin typeface="Calibri"/>
                        </a:rPr>
                        <a:t>2</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9795"/>
                    </a:solidFill>
                  </a:tcPr>
                </a:tc>
                <a:tc>
                  <a:txBody>
                    <a:bodyPr/>
                    <a:lstStyle/>
                    <a:p>
                      <a:pPr algn="ctr" fontAlgn="b"/>
                      <a:r>
                        <a:rPr lang="en-US" sz="1200" b="1" i="0" u="none" strike="noStrike">
                          <a:solidFill>
                            <a:srgbClr val="000000"/>
                          </a:solidFill>
                          <a:latin typeface="Calibri"/>
                        </a:rPr>
                        <a:t>2.7</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7131">
                <a:tc>
                  <a:txBody>
                    <a:bodyPr/>
                    <a:lstStyle/>
                    <a:p>
                      <a:pPr algn="ctr" fontAlgn="b"/>
                      <a:r>
                        <a:rPr lang="en-US" sz="1200" b="1" i="0" u="none" strike="noStrike" dirty="0">
                          <a:solidFill>
                            <a:srgbClr val="000000"/>
                          </a:solidFill>
                          <a:latin typeface="Calibri"/>
                        </a:rPr>
                        <a:t>K</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i="0" u="none" strike="noStrike">
                          <a:solidFill>
                            <a:srgbClr val="000000"/>
                          </a:solidFill>
                          <a:latin typeface="Calibri"/>
                        </a:rPr>
                        <a:t>2</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9795"/>
                    </a:solidFill>
                  </a:tcPr>
                </a:tc>
                <a:tc>
                  <a:txBody>
                    <a:bodyPr/>
                    <a:lstStyle/>
                    <a:p>
                      <a:pPr algn="ctr" fontAlgn="b"/>
                      <a:r>
                        <a:rPr lang="en-US" sz="1200" b="1" i="0" u="none" strike="noStrike">
                          <a:solidFill>
                            <a:srgbClr val="000000"/>
                          </a:solidFill>
                          <a:latin typeface="Calibri"/>
                        </a:rPr>
                        <a:t>4</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sz="1200" b="1" i="0" u="none" strike="noStrike">
                          <a:solidFill>
                            <a:srgbClr val="000000"/>
                          </a:solidFill>
                          <a:latin typeface="Calibri"/>
                        </a:rPr>
                        <a:t>4</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sz="1200" b="1" i="0" u="none" strike="noStrike">
                          <a:solidFill>
                            <a:srgbClr val="000000"/>
                          </a:solidFill>
                          <a:latin typeface="Calibri"/>
                        </a:rPr>
                        <a:t>4</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sz="1200" b="1" i="0" u="none" strike="noStrike">
                          <a:solidFill>
                            <a:srgbClr val="000000"/>
                          </a:solidFill>
                          <a:latin typeface="Calibri"/>
                        </a:rPr>
                        <a:t>4</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sz="1200" b="1" i="0" u="none" strike="noStrike">
                          <a:solidFill>
                            <a:srgbClr val="000000"/>
                          </a:solidFill>
                          <a:latin typeface="Calibri"/>
                        </a:rPr>
                        <a:t>4</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sz="1200" b="1" i="0" u="none" strike="noStrike">
                          <a:solidFill>
                            <a:srgbClr val="000000"/>
                          </a:solidFill>
                          <a:latin typeface="Calibri"/>
                        </a:rPr>
                        <a:t>4</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sz="1200" b="1" i="0" u="none" strike="noStrike" dirty="0">
                          <a:solidFill>
                            <a:srgbClr val="000000"/>
                          </a:solidFill>
                          <a:latin typeface="Calibri"/>
                        </a:rPr>
                        <a:t>3.7</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7131">
                <a:tc>
                  <a:txBody>
                    <a:bodyPr/>
                    <a:lstStyle/>
                    <a:p>
                      <a:pPr algn="ctr" fontAlgn="b"/>
                      <a:r>
                        <a:rPr lang="en-US" sz="1200" b="1" i="0" u="none" strike="noStrike" dirty="0">
                          <a:solidFill>
                            <a:srgbClr val="000000"/>
                          </a:solidFill>
                          <a:latin typeface="Calibri"/>
                        </a:rPr>
                        <a:t>L</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i="0" u="none" strike="noStrike">
                          <a:solidFill>
                            <a:srgbClr val="000000"/>
                          </a:solidFill>
                          <a:latin typeface="Calibri"/>
                        </a:rPr>
                        <a:t>1</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b"/>
                      <a:r>
                        <a:rPr lang="en-US" sz="1200" b="1" i="0" u="none" strike="noStrike">
                          <a:solidFill>
                            <a:srgbClr val="000000"/>
                          </a:solidFill>
                          <a:latin typeface="Calibri"/>
                        </a:rPr>
                        <a:t>5</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b"/>
                      <a:r>
                        <a:rPr lang="en-US" sz="1200" b="1" i="0" u="none" strike="noStrike">
                          <a:solidFill>
                            <a:srgbClr val="000000"/>
                          </a:solidFill>
                          <a:latin typeface="Calibri"/>
                        </a:rPr>
                        <a:t>5</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b"/>
                      <a:r>
                        <a:rPr lang="en-US" sz="1200" b="1" i="0" u="none" strike="noStrike">
                          <a:solidFill>
                            <a:srgbClr val="000000"/>
                          </a:solidFill>
                          <a:latin typeface="Calibri"/>
                        </a:rPr>
                        <a:t>3</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200" b="1" i="0" u="none" strike="noStrike">
                          <a:solidFill>
                            <a:srgbClr val="000000"/>
                          </a:solidFill>
                          <a:latin typeface="Calibri"/>
                        </a:rPr>
                        <a:t>4</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sz="1200" b="1" i="0" u="none" strike="noStrike">
                          <a:solidFill>
                            <a:srgbClr val="000000"/>
                          </a:solidFill>
                          <a:latin typeface="Calibri"/>
                        </a:rPr>
                        <a:t>5</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b"/>
                      <a:r>
                        <a:rPr lang="en-US" sz="1200" b="1" i="0" u="none" strike="noStrike">
                          <a:solidFill>
                            <a:srgbClr val="000000"/>
                          </a:solidFill>
                          <a:latin typeface="Calibri"/>
                        </a:rPr>
                        <a:t>5</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b"/>
                      <a:r>
                        <a:rPr lang="en-US" sz="1200" b="1" i="0" u="none" strike="noStrike" dirty="0">
                          <a:solidFill>
                            <a:srgbClr val="000000"/>
                          </a:solidFill>
                          <a:latin typeface="Calibri"/>
                        </a:rPr>
                        <a:t>4.0</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7131">
                <a:tc>
                  <a:txBody>
                    <a:bodyPr/>
                    <a:lstStyle/>
                    <a:p>
                      <a:pPr algn="ctr" fontAlgn="b"/>
                      <a:r>
                        <a:rPr lang="en-US" sz="1200" b="1" i="0" u="none" strike="noStrike" dirty="0">
                          <a:solidFill>
                            <a:srgbClr val="000000"/>
                          </a:solidFill>
                          <a:latin typeface="Calibri"/>
                        </a:rPr>
                        <a:t>M</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i="0" u="none" strike="noStrike">
                          <a:solidFill>
                            <a:srgbClr val="000000"/>
                          </a:solidFill>
                          <a:latin typeface="Calibri"/>
                        </a:rPr>
                        <a:t>5</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b"/>
                      <a:r>
                        <a:rPr lang="en-US" sz="1200" b="1" i="0" u="none" strike="noStrike">
                          <a:solidFill>
                            <a:srgbClr val="000000"/>
                          </a:solidFill>
                          <a:latin typeface="Calibri"/>
                        </a:rPr>
                        <a:t>5</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b"/>
                      <a:r>
                        <a:rPr lang="en-US" sz="1200" b="1" i="0" u="none" strike="noStrike">
                          <a:solidFill>
                            <a:srgbClr val="000000"/>
                          </a:solidFill>
                          <a:latin typeface="Calibri"/>
                        </a:rPr>
                        <a:t>4</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sz="1200" b="1" i="0" u="none" strike="noStrike">
                          <a:solidFill>
                            <a:srgbClr val="000000"/>
                          </a:solidFill>
                          <a:latin typeface="Calibri"/>
                        </a:rPr>
                        <a:t>4</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sz="1200" b="1" i="0" u="none" strike="noStrike">
                          <a:solidFill>
                            <a:srgbClr val="000000"/>
                          </a:solidFill>
                          <a:latin typeface="Calibri"/>
                        </a:rPr>
                        <a:t>4</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sz="1200" b="1" i="0" u="none" strike="noStrike">
                          <a:solidFill>
                            <a:srgbClr val="000000"/>
                          </a:solidFill>
                          <a:latin typeface="Calibri"/>
                        </a:rPr>
                        <a:t>4</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sz="1200" b="1" i="0" u="none" strike="noStrike">
                          <a:solidFill>
                            <a:srgbClr val="000000"/>
                          </a:solidFill>
                          <a:latin typeface="Calibri"/>
                        </a:rPr>
                        <a:t>4</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sz="1200" b="1" i="0" u="none" strike="noStrike" dirty="0">
                          <a:solidFill>
                            <a:srgbClr val="000000"/>
                          </a:solidFill>
                          <a:latin typeface="Calibri"/>
                        </a:rPr>
                        <a:t>4.3</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7131">
                <a:tc>
                  <a:txBody>
                    <a:bodyPr/>
                    <a:lstStyle/>
                    <a:p>
                      <a:pPr algn="ctr" fontAlgn="b"/>
                      <a:r>
                        <a:rPr lang="en-US" sz="1200" b="1" i="0" u="none" strike="noStrike" dirty="0">
                          <a:solidFill>
                            <a:srgbClr val="000000"/>
                          </a:solidFill>
                          <a:latin typeface="Calibri"/>
                        </a:rPr>
                        <a:t>N</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i="0" u="none" strike="noStrike">
                          <a:solidFill>
                            <a:srgbClr val="000000"/>
                          </a:solidFill>
                          <a:latin typeface="Calibri"/>
                        </a:rPr>
                        <a:t>5</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b"/>
                      <a:r>
                        <a:rPr lang="en-US" sz="1200" b="1" i="0" u="none" strike="noStrike">
                          <a:solidFill>
                            <a:srgbClr val="000000"/>
                          </a:solidFill>
                          <a:latin typeface="Calibri"/>
                        </a:rPr>
                        <a:t>5</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b"/>
                      <a:r>
                        <a:rPr lang="en-US" sz="1200" b="1" i="0" u="none" strike="noStrike">
                          <a:solidFill>
                            <a:srgbClr val="000000"/>
                          </a:solidFill>
                          <a:latin typeface="Calibri"/>
                        </a:rPr>
                        <a:t>5</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b"/>
                      <a:r>
                        <a:rPr lang="en-US" sz="1200" b="1" i="0" u="none" strike="noStrike">
                          <a:solidFill>
                            <a:srgbClr val="000000"/>
                          </a:solidFill>
                          <a:latin typeface="Calibri"/>
                        </a:rPr>
                        <a:t>5</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b"/>
                      <a:r>
                        <a:rPr lang="en-US" sz="1200" b="1" i="0" u="none" strike="noStrike">
                          <a:solidFill>
                            <a:srgbClr val="000000"/>
                          </a:solidFill>
                          <a:latin typeface="Calibri"/>
                        </a:rPr>
                        <a:t>5</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b"/>
                      <a:r>
                        <a:rPr lang="en-US" sz="1200" b="1" i="0" u="none" strike="noStrike">
                          <a:solidFill>
                            <a:srgbClr val="000000"/>
                          </a:solidFill>
                          <a:latin typeface="Calibri"/>
                        </a:rPr>
                        <a:t>4</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sz="1200" b="1" i="0" u="none" strike="noStrike">
                          <a:solidFill>
                            <a:srgbClr val="000000"/>
                          </a:solidFill>
                          <a:latin typeface="Calibri"/>
                        </a:rPr>
                        <a:t>4</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sz="1200" b="1" i="0" u="none" strike="noStrike" dirty="0">
                          <a:solidFill>
                            <a:srgbClr val="000000"/>
                          </a:solidFill>
                          <a:latin typeface="Calibri"/>
                        </a:rPr>
                        <a:t>4.7</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1137">
                <a:tc gridSpan="9">
                  <a:txBody>
                    <a:bodyPr/>
                    <a:lstStyle/>
                    <a:p>
                      <a:pPr algn="ctr" fontAlgn="b"/>
                      <a:r>
                        <a:rPr lang="en-US" sz="1800" b="1" i="0" u="none" strike="noStrike" dirty="0">
                          <a:solidFill>
                            <a:srgbClr val="000000"/>
                          </a:solidFill>
                          <a:latin typeface="Calibri"/>
                        </a:rPr>
                        <a:t>School Two: </a:t>
                      </a:r>
                      <a:r>
                        <a:rPr lang="en-US" sz="1800" b="1" i="0" u="none" strike="noStrike" dirty="0" smtClean="0">
                          <a:solidFill>
                            <a:srgbClr val="000000"/>
                          </a:solidFill>
                          <a:latin typeface="Calibri"/>
                        </a:rPr>
                        <a:t>Ranked 48th </a:t>
                      </a:r>
                      <a:r>
                        <a:rPr lang="en-US" sz="1800" b="1" i="0" u="none" strike="noStrike" dirty="0">
                          <a:solidFill>
                            <a:srgbClr val="000000"/>
                          </a:solidFill>
                          <a:latin typeface="Calibri"/>
                        </a:rPr>
                        <a:t>out of 49 </a:t>
                      </a:r>
                      <a:r>
                        <a:rPr lang="en-US" sz="1800" b="1" i="0" u="none" strike="noStrike" dirty="0" smtClean="0">
                          <a:solidFill>
                            <a:srgbClr val="000000"/>
                          </a:solidFill>
                          <a:latin typeface="Calibri"/>
                        </a:rPr>
                        <a:t>that had </a:t>
                      </a:r>
                      <a:r>
                        <a:rPr lang="en-US" sz="1800" b="1" i="0" u="none" strike="noStrike" dirty="0">
                          <a:solidFill>
                            <a:srgbClr val="000000"/>
                          </a:solidFill>
                          <a:latin typeface="Calibri"/>
                        </a:rPr>
                        <a:t>at least 100 respondents (N=354 students)</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l" fontAlgn="b"/>
                      <a:endParaRPr lang="en-US" sz="800" b="0" i="0" u="none" strike="noStrike" dirty="0">
                        <a:solidFill>
                          <a:srgbClr val="000000"/>
                        </a:solidFill>
                        <a:latin typeface="Calibri"/>
                      </a:endParaRPr>
                    </a:p>
                  </a:txBody>
                  <a:tcPr marL="6817" marR="6817" marT="6817" marB="0" anchor="b">
                    <a:lnL>
                      <a:noFill/>
                    </a:lnL>
                    <a:lnR>
                      <a:noFill/>
                    </a:lnR>
                    <a:lnT>
                      <a:noFill/>
                    </a:lnT>
                    <a:lnB>
                      <a:noFill/>
                    </a:lnB>
                  </a:tcPr>
                </a:tc>
                <a:tc hMerge="1">
                  <a:txBody>
                    <a:bodyPr/>
                    <a:lstStyle/>
                    <a:p>
                      <a:pPr algn="ctr" fontAlgn="b"/>
                      <a:endParaRPr lang="en-US" sz="1400" b="0" i="0" u="none" strike="noStrike" dirty="0">
                        <a:solidFill>
                          <a:srgbClr val="000000"/>
                        </a:solidFill>
                        <a:latin typeface="Calibri"/>
                      </a:endParaRP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7131">
                <a:tc>
                  <a:txBody>
                    <a:bodyPr/>
                    <a:lstStyle/>
                    <a:p>
                      <a:pPr algn="ctr" fontAlgn="b"/>
                      <a:r>
                        <a:rPr lang="en-US" sz="1200" b="1" i="0" u="none" strike="noStrike" dirty="0">
                          <a:solidFill>
                            <a:srgbClr val="000000"/>
                          </a:solidFill>
                          <a:latin typeface="Calibri"/>
                        </a:rPr>
                        <a:t>A</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i="0" u="none" strike="noStrike" dirty="0">
                          <a:solidFill>
                            <a:srgbClr val="000000"/>
                          </a:solidFill>
                          <a:latin typeface="Calibri"/>
                        </a:rPr>
                        <a:t>4</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sz="1200" b="1" i="0" u="none" strike="noStrike" dirty="0">
                          <a:solidFill>
                            <a:srgbClr val="000000"/>
                          </a:solidFill>
                          <a:latin typeface="Calibri"/>
                        </a:rPr>
                        <a:t>4</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sz="1200" b="1" i="0" u="none" strike="noStrike" dirty="0">
                          <a:solidFill>
                            <a:srgbClr val="000000"/>
                          </a:solidFill>
                          <a:latin typeface="Calibri"/>
                        </a:rPr>
                        <a:t>1</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b"/>
                      <a:r>
                        <a:rPr lang="en-US" sz="1200" b="1" i="0" u="none" strike="noStrike" dirty="0">
                          <a:solidFill>
                            <a:srgbClr val="000000"/>
                          </a:solidFill>
                          <a:latin typeface="Calibri"/>
                        </a:rPr>
                        <a:t>1</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b"/>
                      <a:r>
                        <a:rPr lang="en-US" sz="1200" b="1" i="0" u="none" strike="noStrike" dirty="0">
                          <a:solidFill>
                            <a:srgbClr val="000000"/>
                          </a:solidFill>
                          <a:latin typeface="Calibri"/>
                        </a:rPr>
                        <a:t>1</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b"/>
                      <a:r>
                        <a:rPr lang="en-US" sz="1200" b="1" i="0" u="none" strike="noStrike" dirty="0">
                          <a:solidFill>
                            <a:srgbClr val="000000"/>
                          </a:solidFill>
                          <a:latin typeface="Calibri"/>
                        </a:rPr>
                        <a:t>2</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9795"/>
                    </a:solidFill>
                  </a:tcPr>
                </a:tc>
                <a:tc>
                  <a:txBody>
                    <a:bodyPr/>
                    <a:lstStyle/>
                    <a:p>
                      <a:pPr algn="ctr" fontAlgn="b"/>
                      <a:r>
                        <a:rPr lang="en-US" sz="1200" b="1" i="0" u="none" strike="noStrike">
                          <a:solidFill>
                            <a:srgbClr val="000000"/>
                          </a:solidFill>
                          <a:latin typeface="Calibri"/>
                        </a:rPr>
                        <a:t>1</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b"/>
                      <a:r>
                        <a:rPr lang="en-US" sz="1200" b="1" i="0" u="none" strike="noStrike" dirty="0">
                          <a:solidFill>
                            <a:srgbClr val="000000"/>
                          </a:solidFill>
                          <a:latin typeface="Calibri"/>
                        </a:rPr>
                        <a:t>2.0</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7131">
                <a:tc>
                  <a:txBody>
                    <a:bodyPr/>
                    <a:lstStyle/>
                    <a:p>
                      <a:pPr algn="ctr" fontAlgn="b"/>
                      <a:r>
                        <a:rPr lang="en-US" sz="1200" b="1" i="0" u="none" strike="noStrike" dirty="0">
                          <a:solidFill>
                            <a:srgbClr val="000000"/>
                          </a:solidFill>
                          <a:latin typeface="Calibri"/>
                        </a:rPr>
                        <a:t>B</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i="0" u="none" strike="noStrike">
                          <a:solidFill>
                            <a:srgbClr val="000000"/>
                          </a:solidFill>
                          <a:latin typeface="Calibri"/>
                        </a:rPr>
                        <a:t>4</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sz="1200" b="1" i="0" u="none" strike="noStrike">
                          <a:solidFill>
                            <a:srgbClr val="000000"/>
                          </a:solidFill>
                          <a:latin typeface="Calibri"/>
                        </a:rPr>
                        <a:t>5</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b"/>
                      <a:r>
                        <a:rPr lang="en-US" sz="1200" b="1" i="0" u="none" strike="noStrike">
                          <a:solidFill>
                            <a:srgbClr val="000000"/>
                          </a:solidFill>
                          <a:latin typeface="Calibri"/>
                        </a:rPr>
                        <a:t>1</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b"/>
                      <a:r>
                        <a:rPr lang="en-US" sz="1200" b="1" i="0" u="none" strike="noStrike">
                          <a:solidFill>
                            <a:srgbClr val="000000"/>
                          </a:solidFill>
                          <a:latin typeface="Calibri"/>
                        </a:rPr>
                        <a:t>1</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b"/>
                      <a:r>
                        <a:rPr lang="en-US" sz="1200" b="1" i="0" u="none" strike="noStrike">
                          <a:solidFill>
                            <a:srgbClr val="000000"/>
                          </a:solidFill>
                          <a:latin typeface="Calibri"/>
                        </a:rPr>
                        <a:t>1</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b"/>
                      <a:r>
                        <a:rPr lang="en-US" sz="1200" b="1" i="0" u="none" strike="noStrike">
                          <a:solidFill>
                            <a:srgbClr val="000000"/>
                          </a:solidFill>
                          <a:latin typeface="Calibri"/>
                        </a:rPr>
                        <a:t>3</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200" b="1" i="0" u="none" strike="noStrike">
                          <a:solidFill>
                            <a:srgbClr val="000000"/>
                          </a:solidFill>
                          <a:latin typeface="Calibri"/>
                        </a:rPr>
                        <a:t>2</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9795"/>
                    </a:solidFill>
                  </a:tcPr>
                </a:tc>
                <a:tc>
                  <a:txBody>
                    <a:bodyPr/>
                    <a:lstStyle/>
                    <a:p>
                      <a:pPr algn="ctr" fontAlgn="b"/>
                      <a:r>
                        <a:rPr lang="en-US" sz="1200" b="1" i="0" u="none" strike="noStrike" dirty="0">
                          <a:solidFill>
                            <a:srgbClr val="000000"/>
                          </a:solidFill>
                          <a:latin typeface="Calibri"/>
                        </a:rPr>
                        <a:t>2.4</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7131">
                <a:tc>
                  <a:txBody>
                    <a:bodyPr/>
                    <a:lstStyle/>
                    <a:p>
                      <a:pPr algn="ctr" fontAlgn="b"/>
                      <a:r>
                        <a:rPr lang="en-US" sz="1200" b="1" i="0" u="none" strike="noStrike" dirty="0">
                          <a:solidFill>
                            <a:srgbClr val="000000"/>
                          </a:solidFill>
                          <a:latin typeface="Calibri"/>
                        </a:rPr>
                        <a:t>C</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i="0" u="none" strike="noStrike">
                          <a:solidFill>
                            <a:srgbClr val="000000"/>
                          </a:solidFill>
                          <a:latin typeface="Calibri"/>
                        </a:rPr>
                        <a:t>4</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sz="1200" b="1" i="0" u="none" strike="noStrike">
                          <a:solidFill>
                            <a:srgbClr val="000000"/>
                          </a:solidFill>
                          <a:latin typeface="Calibri"/>
                        </a:rPr>
                        <a:t>1</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b"/>
                      <a:r>
                        <a:rPr lang="en-US" sz="1200" b="1" i="0" u="none" strike="noStrike">
                          <a:solidFill>
                            <a:srgbClr val="000000"/>
                          </a:solidFill>
                          <a:latin typeface="Calibri"/>
                        </a:rPr>
                        <a:t>4</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sz="1200" b="1" i="0" u="none" strike="noStrike">
                          <a:solidFill>
                            <a:srgbClr val="000000"/>
                          </a:solidFill>
                          <a:latin typeface="Calibri"/>
                        </a:rPr>
                        <a:t>4</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sz="1200" b="1" i="0" u="none" strike="noStrike">
                          <a:solidFill>
                            <a:srgbClr val="000000"/>
                          </a:solidFill>
                          <a:latin typeface="Calibri"/>
                        </a:rPr>
                        <a:t>2</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9795"/>
                    </a:solidFill>
                  </a:tcPr>
                </a:tc>
                <a:tc>
                  <a:txBody>
                    <a:bodyPr/>
                    <a:lstStyle/>
                    <a:p>
                      <a:pPr algn="ctr" fontAlgn="b"/>
                      <a:r>
                        <a:rPr lang="en-US" sz="1200" b="1" i="0" u="none" strike="noStrike">
                          <a:solidFill>
                            <a:srgbClr val="000000"/>
                          </a:solidFill>
                          <a:latin typeface="Calibri"/>
                        </a:rPr>
                        <a:t>1</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b"/>
                      <a:r>
                        <a:rPr lang="en-US" sz="1200" b="1" i="0" u="none" strike="noStrike">
                          <a:solidFill>
                            <a:srgbClr val="000000"/>
                          </a:solidFill>
                          <a:latin typeface="Calibri"/>
                        </a:rPr>
                        <a:t>1</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b"/>
                      <a:r>
                        <a:rPr lang="en-US" sz="1200" b="1" i="0" u="none" strike="noStrike" dirty="0">
                          <a:solidFill>
                            <a:srgbClr val="000000"/>
                          </a:solidFill>
                          <a:latin typeface="Calibri"/>
                        </a:rPr>
                        <a:t>2.4</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7131">
                <a:tc>
                  <a:txBody>
                    <a:bodyPr/>
                    <a:lstStyle/>
                    <a:p>
                      <a:pPr algn="ctr" fontAlgn="b"/>
                      <a:r>
                        <a:rPr lang="en-US" sz="1200" b="1" i="0" u="none" strike="noStrike" dirty="0">
                          <a:solidFill>
                            <a:srgbClr val="000000"/>
                          </a:solidFill>
                          <a:latin typeface="Calibri"/>
                        </a:rPr>
                        <a:t>D</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i="0" u="none" strike="noStrike">
                          <a:solidFill>
                            <a:srgbClr val="000000"/>
                          </a:solidFill>
                          <a:latin typeface="Calibri"/>
                        </a:rPr>
                        <a:t>5</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b"/>
                      <a:r>
                        <a:rPr lang="en-US" sz="1200" b="1" i="0" u="none" strike="noStrike">
                          <a:solidFill>
                            <a:srgbClr val="000000"/>
                          </a:solidFill>
                          <a:latin typeface="Calibri"/>
                        </a:rPr>
                        <a:t>2</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9795"/>
                    </a:solidFill>
                  </a:tcPr>
                </a:tc>
                <a:tc>
                  <a:txBody>
                    <a:bodyPr/>
                    <a:lstStyle/>
                    <a:p>
                      <a:pPr algn="ctr" fontAlgn="b"/>
                      <a:r>
                        <a:rPr lang="en-US" sz="1200" b="1" i="0" u="none" strike="noStrike">
                          <a:solidFill>
                            <a:srgbClr val="000000"/>
                          </a:solidFill>
                          <a:latin typeface="Calibri"/>
                        </a:rPr>
                        <a:t>3</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200" b="1" i="0" u="none" strike="noStrike">
                          <a:solidFill>
                            <a:srgbClr val="000000"/>
                          </a:solidFill>
                          <a:latin typeface="Calibri"/>
                        </a:rPr>
                        <a:t>1</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b"/>
                      <a:r>
                        <a:rPr lang="en-US" sz="1200" b="1" i="0" u="none" strike="noStrike">
                          <a:solidFill>
                            <a:srgbClr val="000000"/>
                          </a:solidFill>
                          <a:latin typeface="Calibri"/>
                        </a:rPr>
                        <a:t>3</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200" b="1" i="0" u="none" strike="noStrike">
                          <a:solidFill>
                            <a:srgbClr val="000000"/>
                          </a:solidFill>
                          <a:latin typeface="Calibri"/>
                        </a:rPr>
                        <a:t>3</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200" b="1" i="0" u="none" strike="noStrike">
                          <a:solidFill>
                            <a:srgbClr val="000000"/>
                          </a:solidFill>
                          <a:latin typeface="Calibri"/>
                        </a:rPr>
                        <a:t>2</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9795"/>
                    </a:solidFill>
                  </a:tcPr>
                </a:tc>
                <a:tc>
                  <a:txBody>
                    <a:bodyPr/>
                    <a:lstStyle/>
                    <a:p>
                      <a:pPr algn="ctr" fontAlgn="b"/>
                      <a:r>
                        <a:rPr lang="en-US" sz="1200" b="1" i="0" u="none" strike="noStrike" dirty="0">
                          <a:solidFill>
                            <a:srgbClr val="000000"/>
                          </a:solidFill>
                          <a:latin typeface="Calibri"/>
                        </a:rPr>
                        <a:t>2.7</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7131">
                <a:tc>
                  <a:txBody>
                    <a:bodyPr/>
                    <a:lstStyle/>
                    <a:p>
                      <a:pPr algn="ctr" fontAlgn="b"/>
                      <a:r>
                        <a:rPr lang="en-US" sz="1200" b="1" i="0" u="none" strike="noStrike" dirty="0">
                          <a:solidFill>
                            <a:srgbClr val="000000"/>
                          </a:solidFill>
                          <a:latin typeface="Calibri"/>
                        </a:rPr>
                        <a:t>E</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i="0" u="none" strike="noStrike">
                          <a:solidFill>
                            <a:srgbClr val="000000"/>
                          </a:solidFill>
                          <a:latin typeface="Calibri"/>
                        </a:rPr>
                        <a:t>5</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b"/>
                      <a:r>
                        <a:rPr lang="en-US" sz="1200" b="1" i="0" u="none" strike="noStrike">
                          <a:solidFill>
                            <a:srgbClr val="000000"/>
                          </a:solidFill>
                          <a:latin typeface="Calibri"/>
                        </a:rPr>
                        <a:t>2</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9795"/>
                    </a:solidFill>
                  </a:tcPr>
                </a:tc>
                <a:tc>
                  <a:txBody>
                    <a:bodyPr/>
                    <a:lstStyle/>
                    <a:p>
                      <a:pPr algn="ctr" fontAlgn="b"/>
                      <a:r>
                        <a:rPr lang="en-US" sz="1200" b="1" i="0" u="none" strike="noStrike">
                          <a:solidFill>
                            <a:srgbClr val="000000"/>
                          </a:solidFill>
                          <a:latin typeface="Calibri"/>
                        </a:rPr>
                        <a:t>4</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sz="1200" b="1" i="0" u="none" strike="noStrike">
                          <a:solidFill>
                            <a:srgbClr val="000000"/>
                          </a:solidFill>
                          <a:latin typeface="Calibri"/>
                        </a:rPr>
                        <a:t>3</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200" b="1" i="0" u="none" strike="noStrike">
                          <a:solidFill>
                            <a:srgbClr val="000000"/>
                          </a:solidFill>
                          <a:latin typeface="Calibri"/>
                        </a:rPr>
                        <a:t>3</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200" b="1" i="0" u="none" strike="noStrike">
                          <a:solidFill>
                            <a:srgbClr val="000000"/>
                          </a:solidFill>
                          <a:latin typeface="Calibri"/>
                        </a:rPr>
                        <a:t>2</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9795"/>
                    </a:solidFill>
                  </a:tcPr>
                </a:tc>
                <a:tc>
                  <a:txBody>
                    <a:bodyPr/>
                    <a:lstStyle/>
                    <a:p>
                      <a:pPr algn="ctr" fontAlgn="b"/>
                      <a:r>
                        <a:rPr lang="en-US" sz="1200" b="1" i="0" u="none" strike="noStrike">
                          <a:solidFill>
                            <a:srgbClr val="000000"/>
                          </a:solidFill>
                          <a:latin typeface="Calibri"/>
                        </a:rPr>
                        <a:t>2</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9795"/>
                    </a:solidFill>
                  </a:tcPr>
                </a:tc>
                <a:tc>
                  <a:txBody>
                    <a:bodyPr/>
                    <a:lstStyle/>
                    <a:p>
                      <a:pPr algn="ctr" fontAlgn="b"/>
                      <a:r>
                        <a:rPr lang="en-US" sz="1200" b="1" i="0" u="none" strike="noStrike" dirty="0">
                          <a:solidFill>
                            <a:srgbClr val="000000"/>
                          </a:solidFill>
                          <a:latin typeface="Calibri"/>
                        </a:rPr>
                        <a:t>3.0</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7131">
                <a:tc>
                  <a:txBody>
                    <a:bodyPr/>
                    <a:lstStyle/>
                    <a:p>
                      <a:pPr algn="ctr" fontAlgn="b"/>
                      <a:r>
                        <a:rPr lang="en-US" sz="1200" b="1" i="0" u="none" strike="noStrike" dirty="0">
                          <a:solidFill>
                            <a:srgbClr val="000000"/>
                          </a:solidFill>
                          <a:latin typeface="Calibri"/>
                        </a:rPr>
                        <a:t>F</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i="0" u="none" strike="noStrike">
                          <a:solidFill>
                            <a:srgbClr val="000000"/>
                          </a:solidFill>
                          <a:latin typeface="Calibri"/>
                        </a:rPr>
                        <a:t>3</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200" b="1" i="0" u="none" strike="noStrike">
                          <a:solidFill>
                            <a:srgbClr val="000000"/>
                          </a:solidFill>
                          <a:latin typeface="Calibri"/>
                        </a:rPr>
                        <a:t>3</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200" b="1" i="0" u="none" strike="noStrike">
                          <a:solidFill>
                            <a:srgbClr val="000000"/>
                          </a:solidFill>
                          <a:latin typeface="Calibri"/>
                        </a:rPr>
                        <a:t>2</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9795"/>
                    </a:solidFill>
                  </a:tcPr>
                </a:tc>
                <a:tc>
                  <a:txBody>
                    <a:bodyPr/>
                    <a:lstStyle/>
                    <a:p>
                      <a:pPr algn="ctr" fontAlgn="b"/>
                      <a:r>
                        <a:rPr lang="en-US" sz="1200" b="1" i="0" u="none" strike="noStrike">
                          <a:solidFill>
                            <a:srgbClr val="000000"/>
                          </a:solidFill>
                          <a:latin typeface="Calibri"/>
                        </a:rPr>
                        <a:t>3</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200" b="1" i="0" u="none" strike="noStrike">
                          <a:solidFill>
                            <a:srgbClr val="000000"/>
                          </a:solidFill>
                          <a:latin typeface="Calibri"/>
                        </a:rPr>
                        <a:t>3</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200" b="1" i="0" u="none" strike="noStrike">
                          <a:solidFill>
                            <a:srgbClr val="000000"/>
                          </a:solidFill>
                          <a:latin typeface="Calibri"/>
                        </a:rPr>
                        <a:t>4</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sz="1200" b="1" i="0" u="none" strike="noStrike">
                          <a:solidFill>
                            <a:srgbClr val="000000"/>
                          </a:solidFill>
                          <a:latin typeface="Calibri"/>
                        </a:rPr>
                        <a:t>4</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sz="1200" b="1" i="0" u="none" strike="noStrike" dirty="0">
                          <a:solidFill>
                            <a:srgbClr val="000000"/>
                          </a:solidFill>
                          <a:latin typeface="Calibri"/>
                        </a:rPr>
                        <a:t>3.1</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7131">
                <a:tc>
                  <a:txBody>
                    <a:bodyPr/>
                    <a:lstStyle/>
                    <a:p>
                      <a:pPr algn="ctr" fontAlgn="b"/>
                      <a:r>
                        <a:rPr lang="en-US" sz="1200" b="1" i="0" u="none" strike="noStrike" dirty="0">
                          <a:solidFill>
                            <a:srgbClr val="000000"/>
                          </a:solidFill>
                          <a:latin typeface="Calibri"/>
                        </a:rPr>
                        <a:t>G</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i="0" u="none" strike="noStrike">
                          <a:solidFill>
                            <a:srgbClr val="000000"/>
                          </a:solidFill>
                          <a:latin typeface="Calibri"/>
                        </a:rPr>
                        <a:t>5</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b"/>
                      <a:r>
                        <a:rPr lang="en-US" sz="1200" b="1" i="0" u="none" strike="noStrike">
                          <a:solidFill>
                            <a:srgbClr val="000000"/>
                          </a:solidFill>
                          <a:latin typeface="Calibri"/>
                        </a:rPr>
                        <a:t>3</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200" b="1" i="0" u="none" strike="noStrike">
                          <a:solidFill>
                            <a:srgbClr val="000000"/>
                          </a:solidFill>
                          <a:latin typeface="Calibri"/>
                        </a:rPr>
                        <a:t>3</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200" b="1" i="0" u="none" strike="noStrike">
                          <a:solidFill>
                            <a:srgbClr val="000000"/>
                          </a:solidFill>
                          <a:latin typeface="Calibri"/>
                        </a:rPr>
                        <a:t>2</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9795"/>
                    </a:solidFill>
                  </a:tcPr>
                </a:tc>
                <a:tc>
                  <a:txBody>
                    <a:bodyPr/>
                    <a:lstStyle/>
                    <a:p>
                      <a:pPr algn="ctr" fontAlgn="b"/>
                      <a:r>
                        <a:rPr lang="en-US" sz="1200" b="1" i="0" u="none" strike="noStrike">
                          <a:solidFill>
                            <a:srgbClr val="000000"/>
                          </a:solidFill>
                          <a:latin typeface="Calibri"/>
                        </a:rPr>
                        <a:t>2</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9795"/>
                    </a:solidFill>
                  </a:tcPr>
                </a:tc>
                <a:tc>
                  <a:txBody>
                    <a:bodyPr/>
                    <a:lstStyle/>
                    <a:p>
                      <a:pPr algn="ctr" fontAlgn="b"/>
                      <a:r>
                        <a:rPr lang="en-US" sz="1200" b="1" i="0" u="none" strike="noStrike">
                          <a:solidFill>
                            <a:srgbClr val="000000"/>
                          </a:solidFill>
                          <a:latin typeface="Calibri"/>
                        </a:rPr>
                        <a:t>4</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sz="1200" b="1" i="0" u="none" strike="noStrike">
                          <a:solidFill>
                            <a:srgbClr val="000000"/>
                          </a:solidFill>
                          <a:latin typeface="Calibri"/>
                        </a:rPr>
                        <a:t>3</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200" b="1" i="0" u="none" strike="noStrike">
                          <a:solidFill>
                            <a:srgbClr val="000000"/>
                          </a:solidFill>
                          <a:latin typeface="Calibri"/>
                        </a:rPr>
                        <a:t>3.1</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7131">
                <a:tc>
                  <a:txBody>
                    <a:bodyPr/>
                    <a:lstStyle/>
                    <a:p>
                      <a:pPr algn="ctr" fontAlgn="b"/>
                      <a:r>
                        <a:rPr lang="en-US" sz="1200" b="1" i="0" u="none" strike="noStrike" dirty="0">
                          <a:solidFill>
                            <a:srgbClr val="000000"/>
                          </a:solidFill>
                          <a:latin typeface="Calibri"/>
                        </a:rPr>
                        <a:t>H</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i="0" u="none" strike="noStrike">
                          <a:solidFill>
                            <a:srgbClr val="000000"/>
                          </a:solidFill>
                          <a:latin typeface="Calibri"/>
                        </a:rPr>
                        <a:t>5</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b"/>
                      <a:r>
                        <a:rPr lang="en-US" sz="1200" b="1" i="0" u="none" strike="noStrike">
                          <a:solidFill>
                            <a:srgbClr val="000000"/>
                          </a:solidFill>
                          <a:latin typeface="Calibri"/>
                        </a:rPr>
                        <a:t>5</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b"/>
                      <a:r>
                        <a:rPr lang="en-US" sz="1200" b="1" i="0" u="none" strike="noStrike">
                          <a:solidFill>
                            <a:srgbClr val="000000"/>
                          </a:solidFill>
                          <a:latin typeface="Calibri"/>
                        </a:rPr>
                        <a:t>1</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b"/>
                      <a:r>
                        <a:rPr lang="en-US" sz="1200" b="1" i="0" u="none" strike="noStrike">
                          <a:solidFill>
                            <a:srgbClr val="000000"/>
                          </a:solidFill>
                          <a:latin typeface="Calibri"/>
                        </a:rPr>
                        <a:t>4</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sz="1200" b="1" i="0" u="none" strike="noStrike">
                          <a:solidFill>
                            <a:srgbClr val="000000"/>
                          </a:solidFill>
                          <a:latin typeface="Calibri"/>
                        </a:rPr>
                        <a:t>2</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9795"/>
                    </a:solidFill>
                  </a:tcPr>
                </a:tc>
                <a:tc>
                  <a:txBody>
                    <a:bodyPr/>
                    <a:lstStyle/>
                    <a:p>
                      <a:pPr algn="ctr" fontAlgn="b"/>
                      <a:r>
                        <a:rPr lang="en-US" sz="1200" b="1" i="0" u="none" strike="noStrike">
                          <a:solidFill>
                            <a:srgbClr val="000000"/>
                          </a:solidFill>
                          <a:latin typeface="Calibri"/>
                        </a:rPr>
                        <a:t>3</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200" b="1" i="0" u="none" strike="noStrike">
                          <a:solidFill>
                            <a:srgbClr val="000000"/>
                          </a:solidFill>
                          <a:latin typeface="Calibri"/>
                        </a:rPr>
                        <a:t>3</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200" b="1" i="0" u="none" strike="noStrike" dirty="0">
                          <a:solidFill>
                            <a:srgbClr val="000000"/>
                          </a:solidFill>
                          <a:latin typeface="Calibri"/>
                        </a:rPr>
                        <a:t>3.3</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7131">
                <a:tc>
                  <a:txBody>
                    <a:bodyPr/>
                    <a:lstStyle/>
                    <a:p>
                      <a:pPr algn="ctr" fontAlgn="b"/>
                      <a:r>
                        <a:rPr lang="en-US" sz="1200" b="1" i="0" u="none" strike="noStrike" dirty="0">
                          <a:solidFill>
                            <a:srgbClr val="000000"/>
                          </a:solidFill>
                          <a:latin typeface="Calibri"/>
                        </a:rPr>
                        <a:t>I</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i="0" u="none" strike="noStrike">
                          <a:solidFill>
                            <a:srgbClr val="000000"/>
                          </a:solidFill>
                          <a:latin typeface="Calibri"/>
                        </a:rPr>
                        <a:t>5</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b"/>
                      <a:r>
                        <a:rPr lang="en-US" sz="1200" b="1" i="0" u="none" strike="noStrike">
                          <a:solidFill>
                            <a:srgbClr val="000000"/>
                          </a:solidFill>
                          <a:latin typeface="Calibri"/>
                        </a:rPr>
                        <a:t>4</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sz="1200" b="1" i="0" u="none" strike="noStrike">
                          <a:solidFill>
                            <a:srgbClr val="000000"/>
                          </a:solidFill>
                          <a:latin typeface="Calibri"/>
                        </a:rPr>
                        <a:t>2</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9795"/>
                    </a:solidFill>
                  </a:tcPr>
                </a:tc>
                <a:tc>
                  <a:txBody>
                    <a:bodyPr/>
                    <a:lstStyle/>
                    <a:p>
                      <a:pPr algn="ctr" fontAlgn="b"/>
                      <a:r>
                        <a:rPr lang="en-US" sz="1200" b="1" i="0" u="none" strike="noStrike">
                          <a:solidFill>
                            <a:srgbClr val="000000"/>
                          </a:solidFill>
                          <a:latin typeface="Calibri"/>
                        </a:rPr>
                        <a:t>4</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sz="1200" b="1" i="0" u="none" strike="noStrike">
                          <a:solidFill>
                            <a:srgbClr val="000000"/>
                          </a:solidFill>
                          <a:latin typeface="Calibri"/>
                        </a:rPr>
                        <a:t>3</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200" b="1" i="0" u="none" strike="noStrike">
                          <a:solidFill>
                            <a:srgbClr val="000000"/>
                          </a:solidFill>
                          <a:latin typeface="Calibri"/>
                        </a:rPr>
                        <a:t>3</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200" b="1" i="0" u="none" strike="noStrike">
                          <a:solidFill>
                            <a:srgbClr val="000000"/>
                          </a:solidFill>
                          <a:latin typeface="Calibri"/>
                        </a:rPr>
                        <a:t>4</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sz="1200" b="1" i="0" u="none" strike="noStrike" dirty="0">
                          <a:solidFill>
                            <a:srgbClr val="000000"/>
                          </a:solidFill>
                          <a:latin typeface="Calibri"/>
                        </a:rPr>
                        <a:t>3.6</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7131">
                <a:tc>
                  <a:txBody>
                    <a:bodyPr/>
                    <a:lstStyle/>
                    <a:p>
                      <a:pPr algn="ctr" fontAlgn="b"/>
                      <a:r>
                        <a:rPr lang="en-US" sz="1200" b="1" i="0" u="none" strike="noStrike" dirty="0">
                          <a:solidFill>
                            <a:srgbClr val="000000"/>
                          </a:solidFill>
                          <a:latin typeface="Calibri"/>
                        </a:rPr>
                        <a:t>J</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i="0" u="none" strike="noStrike">
                          <a:solidFill>
                            <a:srgbClr val="000000"/>
                          </a:solidFill>
                          <a:latin typeface="Calibri"/>
                        </a:rPr>
                        <a:t>5</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b"/>
                      <a:r>
                        <a:rPr lang="en-US" sz="1200" b="1" i="0" u="none" strike="noStrike">
                          <a:solidFill>
                            <a:srgbClr val="000000"/>
                          </a:solidFill>
                          <a:latin typeface="Calibri"/>
                        </a:rPr>
                        <a:t>5</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b"/>
                      <a:r>
                        <a:rPr lang="en-US" sz="1200" b="1" i="0" u="none" strike="noStrike">
                          <a:solidFill>
                            <a:srgbClr val="000000"/>
                          </a:solidFill>
                          <a:latin typeface="Calibri"/>
                        </a:rPr>
                        <a:t>3</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200" b="1" i="0" u="none" strike="noStrike">
                          <a:solidFill>
                            <a:srgbClr val="000000"/>
                          </a:solidFill>
                          <a:latin typeface="Calibri"/>
                        </a:rPr>
                        <a:t>5</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b"/>
                      <a:r>
                        <a:rPr lang="en-US" sz="1200" b="1" i="0" u="none" strike="noStrike">
                          <a:solidFill>
                            <a:srgbClr val="000000"/>
                          </a:solidFill>
                          <a:latin typeface="Calibri"/>
                        </a:rPr>
                        <a:t>4</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sz="1200" b="1" i="0" u="none" strike="noStrike">
                          <a:solidFill>
                            <a:srgbClr val="000000"/>
                          </a:solidFill>
                          <a:latin typeface="Calibri"/>
                        </a:rPr>
                        <a:t>5</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b"/>
                      <a:r>
                        <a:rPr lang="en-US" sz="1200" b="1" i="0" u="none" strike="noStrike">
                          <a:solidFill>
                            <a:srgbClr val="000000"/>
                          </a:solidFill>
                          <a:latin typeface="Calibri"/>
                        </a:rPr>
                        <a:t>4</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sz="1200" b="1" i="0" u="none" strike="noStrike" dirty="0">
                          <a:solidFill>
                            <a:srgbClr val="000000"/>
                          </a:solidFill>
                          <a:latin typeface="Calibri"/>
                        </a:rPr>
                        <a:t>4.4</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7131">
                <a:tc>
                  <a:txBody>
                    <a:bodyPr/>
                    <a:lstStyle/>
                    <a:p>
                      <a:pPr algn="ctr" fontAlgn="b"/>
                      <a:r>
                        <a:rPr lang="en-US" sz="1200" b="1" i="0" u="none" strike="noStrike" dirty="0">
                          <a:solidFill>
                            <a:srgbClr val="000000"/>
                          </a:solidFill>
                          <a:latin typeface="Calibri"/>
                        </a:rPr>
                        <a:t>K</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i="0" u="none" strike="noStrike">
                          <a:solidFill>
                            <a:srgbClr val="000000"/>
                          </a:solidFill>
                          <a:latin typeface="Calibri"/>
                        </a:rPr>
                        <a:t>5</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b"/>
                      <a:r>
                        <a:rPr lang="en-US" sz="1200" b="1" i="0" u="none" strike="noStrike">
                          <a:solidFill>
                            <a:srgbClr val="000000"/>
                          </a:solidFill>
                          <a:latin typeface="Calibri"/>
                        </a:rPr>
                        <a:t>4</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sz="1200" b="1" i="0" u="none" strike="noStrike">
                          <a:solidFill>
                            <a:srgbClr val="000000"/>
                          </a:solidFill>
                          <a:latin typeface="Calibri"/>
                        </a:rPr>
                        <a:t>4</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sz="1200" b="1" i="0" u="none" strike="noStrike">
                          <a:solidFill>
                            <a:srgbClr val="000000"/>
                          </a:solidFill>
                          <a:latin typeface="Calibri"/>
                        </a:rPr>
                        <a:t>4</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sz="1200" b="1" i="0" u="none" strike="noStrike">
                          <a:solidFill>
                            <a:srgbClr val="000000"/>
                          </a:solidFill>
                          <a:latin typeface="Calibri"/>
                        </a:rPr>
                        <a:t>5</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b"/>
                      <a:r>
                        <a:rPr lang="en-US" sz="1200" b="1" i="0" u="none" strike="noStrike">
                          <a:solidFill>
                            <a:srgbClr val="000000"/>
                          </a:solidFill>
                          <a:latin typeface="Calibri"/>
                        </a:rPr>
                        <a:t>5</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b"/>
                      <a:r>
                        <a:rPr lang="en-US" sz="1200" b="1" i="0" u="none" strike="noStrike">
                          <a:solidFill>
                            <a:srgbClr val="000000"/>
                          </a:solidFill>
                          <a:latin typeface="Calibri"/>
                        </a:rPr>
                        <a:t>5</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b"/>
                      <a:r>
                        <a:rPr lang="en-US" sz="1200" b="1" i="0" u="none" strike="noStrike">
                          <a:solidFill>
                            <a:srgbClr val="000000"/>
                          </a:solidFill>
                          <a:latin typeface="Calibri"/>
                        </a:rPr>
                        <a:t>4.6</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7131">
                <a:tc>
                  <a:txBody>
                    <a:bodyPr/>
                    <a:lstStyle/>
                    <a:p>
                      <a:pPr algn="ctr" fontAlgn="b"/>
                      <a:r>
                        <a:rPr lang="en-US" sz="1200" b="1" i="0" u="none" strike="noStrike" dirty="0">
                          <a:solidFill>
                            <a:srgbClr val="000000"/>
                          </a:solidFill>
                          <a:latin typeface="Calibri"/>
                        </a:rPr>
                        <a:t>L</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i="0" u="none" strike="noStrike">
                          <a:solidFill>
                            <a:srgbClr val="000000"/>
                          </a:solidFill>
                          <a:latin typeface="Calibri"/>
                        </a:rPr>
                        <a:t>5</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b"/>
                      <a:r>
                        <a:rPr lang="en-US" sz="1200" b="1" i="0" u="none" strike="noStrike">
                          <a:solidFill>
                            <a:srgbClr val="000000"/>
                          </a:solidFill>
                          <a:latin typeface="Calibri"/>
                        </a:rPr>
                        <a:t>5</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b"/>
                      <a:r>
                        <a:rPr lang="en-US" sz="1200" b="1" i="0" u="none" strike="noStrike">
                          <a:solidFill>
                            <a:srgbClr val="000000"/>
                          </a:solidFill>
                          <a:latin typeface="Calibri"/>
                        </a:rPr>
                        <a:t>5</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b"/>
                      <a:r>
                        <a:rPr lang="en-US" sz="1200" b="1" i="0" u="none" strike="noStrike">
                          <a:solidFill>
                            <a:srgbClr val="000000"/>
                          </a:solidFill>
                          <a:latin typeface="Calibri"/>
                        </a:rPr>
                        <a:t>5</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b"/>
                      <a:r>
                        <a:rPr lang="en-US" sz="1200" b="1" i="0" u="none" strike="noStrike">
                          <a:solidFill>
                            <a:srgbClr val="000000"/>
                          </a:solidFill>
                          <a:latin typeface="Calibri"/>
                        </a:rPr>
                        <a:t>3</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200" b="1" i="0" u="none" strike="noStrike">
                          <a:solidFill>
                            <a:srgbClr val="000000"/>
                          </a:solidFill>
                          <a:latin typeface="Calibri"/>
                        </a:rPr>
                        <a:t>5</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b"/>
                      <a:r>
                        <a:rPr lang="en-US" sz="1200" b="1" i="0" u="none" strike="noStrike">
                          <a:solidFill>
                            <a:srgbClr val="000000"/>
                          </a:solidFill>
                          <a:latin typeface="Calibri"/>
                        </a:rPr>
                        <a:t>4</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sz="1200" b="1" i="0" u="none" strike="noStrike" dirty="0">
                          <a:solidFill>
                            <a:srgbClr val="000000"/>
                          </a:solidFill>
                          <a:latin typeface="Calibri"/>
                        </a:rPr>
                        <a:t>4.6</a:t>
                      </a:r>
                    </a:p>
                  </a:txBody>
                  <a:tcPr marL="6817" marR="6817" marT="68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TextBox 4"/>
          <p:cNvSpPr txBox="1"/>
          <p:nvPr/>
        </p:nvSpPr>
        <p:spPr>
          <a:xfrm>
            <a:off x="1143000" y="0"/>
            <a:ext cx="6824497" cy="523220"/>
          </a:xfrm>
          <a:prstGeom prst="rect">
            <a:avLst/>
          </a:prstGeom>
          <a:noFill/>
        </p:spPr>
        <p:txBody>
          <a:bodyPr wrap="none" rtlCol="0">
            <a:spAutoFit/>
          </a:bodyPr>
          <a:lstStyle/>
          <a:p>
            <a:r>
              <a:rPr lang="en-US" sz="2800" b="1" dirty="0" smtClean="0"/>
              <a:t>“Color Schemes” for Two  Secondary Schools</a:t>
            </a:r>
            <a:endParaRPr lang="en-US" sz="2800" b="1" dirty="0"/>
          </a:p>
        </p:txBody>
      </p:sp>
      <p:sp>
        <p:nvSpPr>
          <p:cNvPr id="6" name="TextBox 5"/>
          <p:cNvSpPr txBox="1"/>
          <p:nvPr/>
        </p:nvSpPr>
        <p:spPr>
          <a:xfrm>
            <a:off x="457200" y="6488668"/>
            <a:ext cx="8796062" cy="369332"/>
          </a:xfrm>
          <a:prstGeom prst="rect">
            <a:avLst/>
          </a:prstGeom>
          <a:noFill/>
        </p:spPr>
        <p:txBody>
          <a:bodyPr wrap="none" rtlCol="0">
            <a:spAutoFit/>
          </a:bodyPr>
          <a:lstStyle/>
          <a:p>
            <a:r>
              <a:rPr lang="en-US" dirty="0" smtClean="0"/>
              <a:t>Numbers and colors indicate quintiles in the North Carolina secondary school distribution.</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417638"/>
            <a:ext cx="8077200" cy="3306762"/>
          </a:xfrm>
        </p:spPr>
        <p:txBody>
          <a:bodyPr>
            <a:normAutofit/>
          </a:bodyPr>
          <a:lstStyle/>
          <a:p>
            <a:r>
              <a:rPr lang="en-US" dirty="0" smtClean="0"/>
              <a:t>Some findings from the Gates Foundation </a:t>
            </a:r>
            <a:r>
              <a:rPr lang="en-US" b="1" dirty="0" smtClean="0">
                <a:solidFill>
                  <a:srgbClr val="0070C0"/>
                </a:solidFill>
              </a:rPr>
              <a:t>Measures of Effective Teaching </a:t>
            </a:r>
            <a:r>
              <a:rPr lang="en-US" dirty="0" smtClean="0"/>
              <a:t>Project</a:t>
            </a:r>
            <a:endParaRPr lang="en-US" dirty="0"/>
          </a:p>
        </p:txBody>
      </p:sp>
    </p:spTree>
    <p:custDataLst>
      <p:tags r:id="rId1"/>
    </p:custData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43000"/>
          </a:xfrm>
        </p:spPr>
        <p:txBody>
          <a:bodyPr>
            <a:noAutofit/>
          </a:bodyPr>
          <a:lstStyle/>
          <a:p>
            <a:r>
              <a:rPr lang="en-US" sz="2400" dirty="0" smtClean="0"/>
              <a:t>Predicted differences in months of learning for classrooms </a:t>
            </a:r>
            <a:br>
              <a:rPr lang="en-US" sz="2400" dirty="0" smtClean="0"/>
            </a:br>
            <a:r>
              <a:rPr lang="en-US" sz="2400" dirty="0" smtClean="0"/>
              <a:t>at the 25</a:t>
            </a:r>
            <a:r>
              <a:rPr lang="en-US" sz="2400" baseline="30000" dirty="0" smtClean="0"/>
              <a:t>th</a:t>
            </a:r>
            <a:r>
              <a:rPr lang="en-US" sz="2400" dirty="0" smtClean="0"/>
              <a:t>  versus the 75</a:t>
            </a:r>
            <a:r>
              <a:rPr lang="en-US" sz="2400" baseline="30000" dirty="0" smtClean="0"/>
              <a:t>th</a:t>
            </a:r>
            <a:r>
              <a:rPr lang="en-US" sz="2400" dirty="0" smtClean="0"/>
              <a:t> percentile positions of the composite Seven C’s distribution for the MET sample</a:t>
            </a:r>
            <a:r>
              <a:rPr lang="en-US" sz="1600" dirty="0" smtClean="0"/>
              <a:t> </a:t>
            </a:r>
            <a:endParaRPr lang="en-US" sz="1600" dirty="0"/>
          </a:p>
        </p:txBody>
      </p:sp>
      <p:graphicFrame>
        <p:nvGraphicFramePr>
          <p:cNvPr id="4" name="Table 3"/>
          <p:cNvGraphicFramePr>
            <a:graphicFrameLocks noGrp="1"/>
          </p:cNvGraphicFramePr>
          <p:nvPr/>
        </p:nvGraphicFramePr>
        <p:xfrm>
          <a:off x="457200" y="1600200"/>
          <a:ext cx="8229600" cy="4343401"/>
        </p:xfrm>
        <a:graphic>
          <a:graphicData uri="http://schemas.openxmlformats.org/drawingml/2006/table">
            <a:tbl>
              <a:tblPr firstRow="1" bandRow="1">
                <a:tableStyleId>{5C22544A-7EE6-4342-B048-85BDC9FD1C3A}</a:tableStyleId>
              </a:tblPr>
              <a:tblGrid>
                <a:gridCol w="5458409"/>
                <a:gridCol w="2771191"/>
              </a:tblGrid>
              <a:tr h="1242879">
                <a:tc>
                  <a:txBody>
                    <a:bodyPr/>
                    <a:lstStyle/>
                    <a:p>
                      <a:r>
                        <a:rPr lang="en-US" sz="2400" dirty="0" smtClean="0"/>
                        <a:t>Using student</a:t>
                      </a:r>
                      <a:r>
                        <a:rPr lang="en-US" sz="2400" baseline="0" dirty="0" smtClean="0"/>
                        <a:t> survey responses in one section to predict learning gains in another.</a:t>
                      </a:r>
                      <a:endParaRPr lang="en-US" sz="2400" dirty="0"/>
                    </a:p>
                  </a:txBody>
                  <a:tcPr/>
                </a:tc>
                <a:tc>
                  <a:txBody>
                    <a:bodyPr/>
                    <a:lstStyle/>
                    <a:p>
                      <a:pPr algn="ctr"/>
                      <a:r>
                        <a:rPr lang="en-US" sz="2400" dirty="0" smtClean="0"/>
                        <a:t>Predicted difference per school year*</a:t>
                      </a:r>
                      <a:endParaRPr lang="en-US" sz="2400" dirty="0"/>
                    </a:p>
                  </a:txBody>
                  <a:tcPr/>
                </a:tc>
              </a:tr>
              <a:tr h="746689">
                <a:tc>
                  <a:txBody>
                    <a:bodyPr/>
                    <a:lstStyle/>
                    <a:p>
                      <a:r>
                        <a:rPr lang="en-US" sz="2400" i="1" dirty="0" smtClean="0"/>
                        <a:t>On state</a:t>
                      </a:r>
                      <a:r>
                        <a:rPr lang="en-US" sz="2400" i="1" baseline="0" dirty="0" smtClean="0"/>
                        <a:t> math tests</a:t>
                      </a:r>
                      <a:endParaRPr lang="en-US" sz="2400" i="1" dirty="0"/>
                    </a:p>
                  </a:txBody>
                  <a:tcPr/>
                </a:tc>
                <a:tc>
                  <a:txBody>
                    <a:bodyPr/>
                    <a:lstStyle/>
                    <a:p>
                      <a:pPr algn="ctr"/>
                      <a:r>
                        <a:rPr lang="en-US" sz="2800" b="1" dirty="0" smtClean="0"/>
                        <a:t>4.8 months</a:t>
                      </a:r>
                      <a:endParaRPr lang="en-US" sz="2800" b="1" dirty="0"/>
                    </a:p>
                  </a:txBody>
                  <a:tcPr/>
                </a:tc>
              </a:tr>
              <a:tr h="746689">
                <a:tc>
                  <a:txBody>
                    <a:bodyPr/>
                    <a:lstStyle/>
                    <a:p>
                      <a:r>
                        <a:rPr lang="en-US" sz="2400" i="1" dirty="0" smtClean="0"/>
                        <a:t>On</a:t>
                      </a:r>
                      <a:r>
                        <a:rPr lang="en-US" sz="2400" i="1" baseline="0" dirty="0" smtClean="0"/>
                        <a:t> the Balanced Assessment in Math</a:t>
                      </a:r>
                      <a:endParaRPr lang="en-US" sz="2400" i="1" dirty="0"/>
                    </a:p>
                  </a:txBody>
                  <a:tcPr/>
                </a:tc>
                <a:tc>
                  <a:txBody>
                    <a:bodyPr/>
                    <a:lstStyle/>
                    <a:p>
                      <a:pPr algn="ctr"/>
                      <a:r>
                        <a:rPr lang="en-US" sz="2800" b="1" dirty="0" smtClean="0"/>
                        <a:t>3.7</a:t>
                      </a:r>
                      <a:r>
                        <a:rPr lang="en-US" sz="2800" b="1" baseline="0" dirty="0" smtClean="0"/>
                        <a:t> months</a:t>
                      </a:r>
                      <a:endParaRPr lang="en-US" sz="2800" b="1" dirty="0"/>
                    </a:p>
                  </a:txBody>
                  <a:tcPr/>
                </a:tc>
              </a:tr>
              <a:tr h="860455">
                <a:tc>
                  <a:txBody>
                    <a:bodyPr/>
                    <a:lstStyle/>
                    <a:p>
                      <a:r>
                        <a:rPr lang="en-US" sz="2400" i="1" dirty="0" smtClean="0"/>
                        <a:t>On state English Language Arts (ELA) tests</a:t>
                      </a:r>
                      <a:endParaRPr lang="en-US" sz="2400" i="1" dirty="0"/>
                    </a:p>
                  </a:txBody>
                  <a:tcPr/>
                </a:tc>
                <a:tc>
                  <a:txBody>
                    <a:bodyPr/>
                    <a:lstStyle/>
                    <a:p>
                      <a:pPr algn="ctr"/>
                      <a:r>
                        <a:rPr lang="en-US" sz="2800" b="1" dirty="0" smtClean="0"/>
                        <a:t>2.3 months</a:t>
                      </a:r>
                      <a:endParaRPr lang="en-US" sz="2800" b="1" dirty="0"/>
                    </a:p>
                  </a:txBody>
                  <a:tcPr/>
                </a:tc>
              </a:tr>
              <a:tr h="746689">
                <a:tc>
                  <a:txBody>
                    <a:bodyPr/>
                    <a:lstStyle/>
                    <a:p>
                      <a:r>
                        <a:rPr lang="en-US" sz="2400" i="1" dirty="0" smtClean="0"/>
                        <a:t>On the Stanford 9 Open Ended ELA</a:t>
                      </a:r>
                      <a:endParaRPr lang="en-US" sz="2400" i="1" dirty="0"/>
                    </a:p>
                  </a:txBody>
                  <a:tcPr/>
                </a:tc>
                <a:tc>
                  <a:txBody>
                    <a:bodyPr/>
                    <a:lstStyle/>
                    <a:p>
                      <a:pPr algn="ctr"/>
                      <a:r>
                        <a:rPr lang="en-US" sz="2800" b="1" dirty="0" smtClean="0"/>
                        <a:t>2.9 months</a:t>
                      </a:r>
                      <a:endParaRPr lang="en-US" sz="2800" b="1" dirty="0"/>
                    </a:p>
                  </a:txBody>
                  <a:tcPr/>
                </a:tc>
              </a:tr>
            </a:tbl>
          </a:graphicData>
        </a:graphic>
      </p:graphicFrame>
      <p:sp>
        <p:nvSpPr>
          <p:cNvPr id="5" name="TextBox 4"/>
          <p:cNvSpPr txBox="1"/>
          <p:nvPr/>
        </p:nvSpPr>
        <p:spPr>
          <a:xfrm>
            <a:off x="533400" y="6096000"/>
            <a:ext cx="8610600" cy="646331"/>
          </a:xfrm>
          <a:prstGeom prst="rect">
            <a:avLst/>
          </a:prstGeom>
          <a:noFill/>
        </p:spPr>
        <p:txBody>
          <a:bodyPr wrap="square" rtlCol="0">
            <a:spAutoFit/>
          </a:bodyPr>
          <a:lstStyle/>
          <a:p>
            <a:r>
              <a:rPr lang="en-US" dirty="0" smtClean="0">
                <a:solidFill>
                  <a:prstClr val="black"/>
                </a:solidFill>
              </a:rPr>
              <a:t> *Based on Table 9, p. 26:  Bill and Melinda Gates Foundation, “Learning about Teaching: Initial findings from the Measures of Effective Teaching Project.”  December 2010.</a:t>
            </a:r>
            <a:endParaRPr lang="en-US" dirty="0">
              <a:solidFill>
                <a:prstClr val="black"/>
              </a:solidFill>
            </a:endParaRPr>
          </a:p>
        </p:txBody>
      </p:sp>
    </p:spTree>
    <p:custDataLst>
      <p:tags r:id="rId1"/>
    </p:custData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p:cNvSpPr/>
          <p:nvPr/>
        </p:nvSpPr>
        <p:spPr>
          <a:xfrm>
            <a:off x="4876800" y="2286000"/>
            <a:ext cx="3402623" cy="1846118"/>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prstClr val="black"/>
                </a:solidFill>
              </a:rPr>
              <a:t>Overcoming “Pluralistic Ignorance” by launching a broad-based “Conspiracy to Succeed”</a:t>
            </a:r>
            <a:endParaRPr lang="en-US" b="1" dirty="0">
              <a:solidFill>
                <a:prstClr val="black"/>
              </a:solidFill>
            </a:endParaRPr>
          </a:p>
        </p:txBody>
      </p:sp>
      <p:sp>
        <p:nvSpPr>
          <p:cNvPr id="18" name="Oval 17"/>
          <p:cNvSpPr/>
          <p:nvPr/>
        </p:nvSpPr>
        <p:spPr>
          <a:xfrm>
            <a:off x="1295400" y="4191000"/>
            <a:ext cx="3276600" cy="1846118"/>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prstClr val="black"/>
                </a:solidFill>
              </a:rPr>
              <a:t>More Cooperative Learning  Norms </a:t>
            </a:r>
            <a:r>
              <a:rPr lang="en-US" b="1" i="1" dirty="0" smtClean="0">
                <a:solidFill>
                  <a:prstClr val="black"/>
                </a:solidFill>
              </a:rPr>
              <a:t>inside and outside of classrooms</a:t>
            </a:r>
            <a:endParaRPr lang="en-US" b="1" i="1" dirty="0">
              <a:solidFill>
                <a:prstClr val="black"/>
              </a:solidFill>
            </a:endParaRPr>
          </a:p>
        </p:txBody>
      </p:sp>
      <p:sp>
        <p:nvSpPr>
          <p:cNvPr id="144" name="TextBox 143"/>
          <p:cNvSpPr txBox="1"/>
          <p:nvPr/>
        </p:nvSpPr>
        <p:spPr>
          <a:xfrm>
            <a:off x="6400800" y="2286000"/>
            <a:ext cx="591730" cy="369332"/>
          </a:xfrm>
          <a:prstGeom prst="rect">
            <a:avLst/>
          </a:prstGeom>
          <a:noFill/>
        </p:spPr>
        <p:txBody>
          <a:bodyPr wrap="square" rtlCol="0">
            <a:spAutoFit/>
          </a:bodyPr>
          <a:lstStyle/>
          <a:p>
            <a:r>
              <a:rPr lang="en-US" b="1" dirty="0" smtClean="0">
                <a:solidFill>
                  <a:prstClr val="black"/>
                </a:solidFill>
              </a:rPr>
              <a:t>5.</a:t>
            </a:r>
            <a:endParaRPr lang="en-US" b="1" dirty="0">
              <a:solidFill>
                <a:prstClr val="black"/>
              </a:solidFill>
            </a:endParaRPr>
          </a:p>
        </p:txBody>
      </p:sp>
      <p:sp>
        <p:nvSpPr>
          <p:cNvPr id="145" name="TextBox 144"/>
          <p:cNvSpPr txBox="1"/>
          <p:nvPr/>
        </p:nvSpPr>
        <p:spPr>
          <a:xfrm>
            <a:off x="2819400" y="4191000"/>
            <a:ext cx="591730" cy="369332"/>
          </a:xfrm>
          <a:prstGeom prst="rect">
            <a:avLst/>
          </a:prstGeom>
          <a:noFill/>
        </p:spPr>
        <p:txBody>
          <a:bodyPr wrap="square" rtlCol="0">
            <a:spAutoFit/>
          </a:bodyPr>
          <a:lstStyle/>
          <a:p>
            <a:r>
              <a:rPr lang="en-US" b="1" dirty="0" smtClean="0">
                <a:solidFill>
                  <a:prstClr val="black"/>
                </a:solidFill>
              </a:rPr>
              <a:t>6.</a:t>
            </a:r>
            <a:endParaRPr lang="en-US" b="1" dirty="0">
              <a:solidFill>
                <a:prstClr val="black"/>
              </a:solidFill>
            </a:endParaRPr>
          </a:p>
        </p:txBody>
      </p:sp>
      <p:sp>
        <p:nvSpPr>
          <p:cNvPr id="36" name="Oval 35"/>
          <p:cNvSpPr/>
          <p:nvPr/>
        </p:nvSpPr>
        <p:spPr>
          <a:xfrm>
            <a:off x="1269023" y="474518"/>
            <a:ext cx="3276600" cy="3124200"/>
          </a:xfrm>
          <a:prstGeom prst="ellipse">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smtClean="0">
                <a:solidFill>
                  <a:prstClr val="black"/>
                </a:solidFill>
              </a:rPr>
              <a:t>Peers</a:t>
            </a:r>
            <a:endParaRPr lang="en-US" sz="2400" b="1" i="1" dirty="0">
              <a:solidFill>
                <a:prstClr val="black"/>
              </a:solidFill>
            </a:endParaRPr>
          </a:p>
        </p:txBody>
      </p:sp>
      <p:cxnSp>
        <p:nvCxnSpPr>
          <p:cNvPr id="58" name="Straight Connector 57"/>
          <p:cNvCxnSpPr>
            <a:stCxn id="36" idx="5"/>
            <a:endCxn id="17" idx="2"/>
          </p:cNvCxnSpPr>
          <p:nvPr/>
        </p:nvCxnSpPr>
        <p:spPr>
          <a:xfrm>
            <a:off x="4065776" y="3141190"/>
            <a:ext cx="811024" cy="67869"/>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36" idx="4"/>
            <a:endCxn id="18" idx="0"/>
          </p:cNvCxnSpPr>
          <p:nvPr/>
        </p:nvCxnSpPr>
        <p:spPr>
          <a:xfrm>
            <a:off x="2907323" y="3598718"/>
            <a:ext cx="26377" cy="592282"/>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029200" y="4648200"/>
            <a:ext cx="3962401" cy="1754326"/>
          </a:xfrm>
          <a:prstGeom prst="rect">
            <a:avLst/>
          </a:prstGeom>
          <a:noFill/>
        </p:spPr>
        <p:txBody>
          <a:bodyPr wrap="square" rtlCol="0">
            <a:spAutoFit/>
          </a:bodyPr>
          <a:lstStyle/>
          <a:p>
            <a:r>
              <a:rPr lang="en-US" b="1" dirty="0" smtClean="0">
                <a:solidFill>
                  <a:prstClr val="black"/>
                </a:solidFill>
              </a:rPr>
              <a:t>i.e., collective rejection of peer dynamics that undermine academic and life success; </a:t>
            </a:r>
            <a:r>
              <a:rPr lang="en-US" b="1" dirty="0" smtClean="0">
                <a:solidFill>
                  <a:srgbClr val="FF0000"/>
                </a:solidFill>
              </a:rPr>
              <a:t>collective behaviors don’t reflect collective values </a:t>
            </a:r>
            <a:r>
              <a:rPr lang="en-US" b="1" dirty="0" smtClean="0">
                <a:solidFill>
                  <a:prstClr val="black"/>
                </a:solidFill>
              </a:rPr>
              <a:t>when </a:t>
            </a:r>
            <a:r>
              <a:rPr lang="en-US" b="1" i="1" dirty="0" smtClean="0">
                <a:solidFill>
                  <a:prstClr val="black"/>
                </a:solidFill>
              </a:rPr>
              <a:t>students misread one another's values and hide their own in order to fit in</a:t>
            </a:r>
            <a:r>
              <a:rPr lang="en-US" b="1" dirty="0" smtClean="0">
                <a:solidFill>
                  <a:prstClr val="black"/>
                </a:solidFill>
              </a:rPr>
              <a:t>. </a:t>
            </a:r>
            <a:endParaRPr lang="en-US" b="1" dirty="0">
              <a:solidFill>
                <a:prstClr val="black"/>
              </a:solidFill>
            </a:endParaRPr>
          </a:p>
        </p:txBody>
      </p:sp>
      <p:cxnSp>
        <p:nvCxnSpPr>
          <p:cNvPr id="31" name="Curved Connector 30"/>
          <p:cNvCxnSpPr>
            <a:stCxn id="17" idx="4"/>
            <a:endCxn id="27" idx="0"/>
          </p:cNvCxnSpPr>
          <p:nvPr/>
        </p:nvCxnSpPr>
        <p:spPr>
          <a:xfrm rot="16200000" flipH="1">
            <a:off x="6536215" y="4174014"/>
            <a:ext cx="516082" cy="432289"/>
          </a:xfrm>
          <a:prstGeom prst="curved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52400" y="6096000"/>
            <a:ext cx="3087577" cy="646331"/>
          </a:xfrm>
          <a:prstGeom prst="rect">
            <a:avLst/>
          </a:prstGeom>
          <a:noFill/>
        </p:spPr>
        <p:txBody>
          <a:bodyPr wrap="none" rtlCol="0">
            <a:spAutoFit/>
          </a:bodyPr>
          <a:lstStyle/>
          <a:p>
            <a:r>
              <a:rPr lang="en-US" b="1" dirty="0" smtClean="0">
                <a:solidFill>
                  <a:prstClr val="black"/>
                </a:solidFill>
              </a:rPr>
              <a:t>Because high achievers are</a:t>
            </a:r>
          </a:p>
          <a:p>
            <a:r>
              <a:rPr lang="en-US" b="1" dirty="0" smtClean="0">
                <a:solidFill>
                  <a:prstClr val="black"/>
                </a:solidFill>
              </a:rPr>
              <a:t>sometimes intellectual bullies.</a:t>
            </a:r>
            <a:endParaRPr lang="en-US" b="1" dirty="0">
              <a:solidFill>
                <a:prstClr val="black"/>
              </a:solidFill>
            </a:endParaRPr>
          </a:p>
        </p:txBody>
      </p:sp>
      <p:cxnSp>
        <p:nvCxnSpPr>
          <p:cNvPr id="35" name="Curved Connector 34"/>
          <p:cNvCxnSpPr/>
          <p:nvPr/>
        </p:nvCxnSpPr>
        <p:spPr>
          <a:xfrm rot="5400000">
            <a:off x="571500" y="5372103"/>
            <a:ext cx="838202" cy="609597"/>
          </a:xfrm>
          <a:prstGeom prst="curved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Arrow Connector 2"/>
          <p:cNvCxnSpPr/>
          <p:nvPr/>
        </p:nvCxnSpPr>
        <p:spPr>
          <a:xfrm rot="5400000" flipH="1" flipV="1">
            <a:off x="-723900" y="3390900"/>
            <a:ext cx="4495800" cy="1588"/>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1524000" y="5638800"/>
            <a:ext cx="5867400" cy="1588"/>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5400000" flipH="1" flipV="1">
            <a:off x="800100" y="2781300"/>
            <a:ext cx="3581400" cy="2133600"/>
          </a:xfrm>
          <a:prstGeom prst="straightConnector1">
            <a:avLst/>
          </a:prstGeom>
          <a:ln w="349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1524000" y="4648200"/>
            <a:ext cx="1143000" cy="990600"/>
          </a:xfrm>
          <a:prstGeom prst="straightConnector1">
            <a:avLst/>
          </a:prstGeom>
          <a:ln w="3492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295400" y="685800"/>
            <a:ext cx="838200" cy="523220"/>
          </a:xfrm>
          <a:prstGeom prst="rect">
            <a:avLst/>
          </a:prstGeom>
          <a:noFill/>
        </p:spPr>
        <p:txBody>
          <a:bodyPr wrap="square" rtlCol="0">
            <a:spAutoFit/>
          </a:bodyPr>
          <a:lstStyle/>
          <a:p>
            <a:r>
              <a:rPr lang="en-US" sz="2800" dirty="0" smtClean="0"/>
              <a:t>X2</a:t>
            </a:r>
            <a:endParaRPr lang="en-US" sz="2800" dirty="0"/>
          </a:p>
        </p:txBody>
      </p:sp>
      <p:sp>
        <p:nvSpPr>
          <p:cNvPr id="14" name="TextBox 13"/>
          <p:cNvSpPr txBox="1"/>
          <p:nvPr/>
        </p:nvSpPr>
        <p:spPr>
          <a:xfrm>
            <a:off x="7467600" y="5334000"/>
            <a:ext cx="914400" cy="533400"/>
          </a:xfrm>
          <a:prstGeom prst="rect">
            <a:avLst/>
          </a:prstGeom>
          <a:noFill/>
        </p:spPr>
        <p:txBody>
          <a:bodyPr wrap="square" rtlCol="0">
            <a:spAutoFit/>
          </a:bodyPr>
          <a:lstStyle/>
          <a:p>
            <a:r>
              <a:rPr lang="en-US" sz="2800" dirty="0" smtClean="0"/>
              <a:t>X1</a:t>
            </a:r>
            <a:endParaRPr lang="en-US" sz="2800" dirty="0"/>
          </a:p>
        </p:txBody>
      </p:sp>
      <p:cxnSp>
        <p:nvCxnSpPr>
          <p:cNvPr id="21" name="Straight Arrow Connector 20"/>
          <p:cNvCxnSpPr/>
          <p:nvPr/>
        </p:nvCxnSpPr>
        <p:spPr>
          <a:xfrm flipV="1">
            <a:off x="1524000" y="4495800"/>
            <a:ext cx="4572000" cy="1143000"/>
          </a:xfrm>
          <a:prstGeom prst="straightConnector1">
            <a:avLst/>
          </a:prstGeom>
          <a:ln w="34925">
            <a:solidFill>
              <a:srgbClr val="00B0F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Arrow Connector 2"/>
          <p:cNvCxnSpPr/>
          <p:nvPr/>
        </p:nvCxnSpPr>
        <p:spPr>
          <a:xfrm rot="5400000" flipH="1" flipV="1">
            <a:off x="-723106" y="3390106"/>
            <a:ext cx="4495800" cy="1588"/>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1524000" y="5638800"/>
            <a:ext cx="5867400" cy="1588"/>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5400000" flipH="1" flipV="1">
            <a:off x="800100" y="2781300"/>
            <a:ext cx="3581400" cy="2133600"/>
          </a:xfrm>
          <a:prstGeom prst="straightConnector1">
            <a:avLst/>
          </a:prstGeom>
          <a:ln w="349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1524000" y="4648200"/>
            <a:ext cx="1143000" cy="990600"/>
          </a:xfrm>
          <a:prstGeom prst="straightConnector1">
            <a:avLst/>
          </a:prstGeom>
          <a:ln w="3492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295400" y="685800"/>
            <a:ext cx="838200" cy="523220"/>
          </a:xfrm>
          <a:prstGeom prst="rect">
            <a:avLst/>
          </a:prstGeom>
          <a:noFill/>
        </p:spPr>
        <p:txBody>
          <a:bodyPr wrap="square" rtlCol="0">
            <a:spAutoFit/>
          </a:bodyPr>
          <a:lstStyle/>
          <a:p>
            <a:r>
              <a:rPr lang="en-US" sz="2800" dirty="0" smtClean="0"/>
              <a:t>X2</a:t>
            </a:r>
            <a:endParaRPr lang="en-US" sz="2800" dirty="0"/>
          </a:p>
        </p:txBody>
      </p:sp>
      <p:sp>
        <p:nvSpPr>
          <p:cNvPr id="14" name="TextBox 13"/>
          <p:cNvSpPr txBox="1"/>
          <p:nvPr/>
        </p:nvSpPr>
        <p:spPr>
          <a:xfrm>
            <a:off x="7467600" y="5334000"/>
            <a:ext cx="914400" cy="523220"/>
          </a:xfrm>
          <a:prstGeom prst="rect">
            <a:avLst/>
          </a:prstGeom>
          <a:noFill/>
        </p:spPr>
        <p:txBody>
          <a:bodyPr wrap="square" rtlCol="0">
            <a:spAutoFit/>
          </a:bodyPr>
          <a:lstStyle/>
          <a:p>
            <a:r>
              <a:rPr lang="en-US" sz="2800" dirty="0" smtClean="0"/>
              <a:t>X1</a:t>
            </a:r>
            <a:endParaRPr lang="en-US" sz="2800" dirty="0"/>
          </a:p>
        </p:txBody>
      </p:sp>
      <p:sp>
        <p:nvSpPr>
          <p:cNvPr id="19" name="TextBox 18"/>
          <p:cNvSpPr txBox="1"/>
          <p:nvPr/>
        </p:nvSpPr>
        <p:spPr>
          <a:xfrm>
            <a:off x="5562600" y="1752600"/>
            <a:ext cx="1552541" cy="523220"/>
          </a:xfrm>
          <a:prstGeom prst="rect">
            <a:avLst/>
          </a:prstGeom>
          <a:noFill/>
        </p:spPr>
        <p:txBody>
          <a:bodyPr wrap="none" rtlCol="0">
            <a:spAutoFit/>
          </a:bodyPr>
          <a:lstStyle/>
          <a:p>
            <a:pPr>
              <a:buFont typeface="Arial" pitchFamily="34" charset="0"/>
              <a:buChar char="•"/>
            </a:pPr>
            <a:r>
              <a:rPr lang="en-US" sz="2800" b="1" dirty="0" smtClean="0">
                <a:solidFill>
                  <a:srgbClr val="00B050"/>
                </a:solidFill>
              </a:rPr>
              <a:t>  Point A</a:t>
            </a:r>
            <a:endParaRPr lang="en-US" sz="2800" b="1" dirty="0">
              <a:solidFill>
                <a:srgbClr val="00B050"/>
              </a:solidFill>
            </a:endParaRPr>
          </a:p>
        </p:txBody>
      </p:sp>
      <p:cxnSp>
        <p:nvCxnSpPr>
          <p:cNvPr id="21" name="Straight Arrow Connector 20"/>
          <p:cNvCxnSpPr/>
          <p:nvPr/>
        </p:nvCxnSpPr>
        <p:spPr>
          <a:xfrm flipV="1">
            <a:off x="1524000" y="4495800"/>
            <a:ext cx="4572000" cy="1143000"/>
          </a:xfrm>
          <a:prstGeom prst="straightConnector1">
            <a:avLst/>
          </a:prstGeom>
          <a:ln w="34925">
            <a:solidFill>
              <a:srgbClr val="00B0F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Arrow Connector 2"/>
          <p:cNvCxnSpPr/>
          <p:nvPr/>
        </p:nvCxnSpPr>
        <p:spPr>
          <a:xfrm rot="5400000" flipH="1" flipV="1">
            <a:off x="-723900" y="3390900"/>
            <a:ext cx="4495800" cy="1588"/>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1524000" y="5638800"/>
            <a:ext cx="5867400" cy="1588"/>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5400000" flipH="1" flipV="1">
            <a:off x="457200" y="1371600"/>
            <a:ext cx="5334000" cy="3200400"/>
          </a:xfrm>
          <a:prstGeom prst="straightConnector1">
            <a:avLst/>
          </a:prstGeom>
          <a:ln w="349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1524000" y="1905000"/>
            <a:ext cx="4191000" cy="3733800"/>
          </a:xfrm>
          <a:prstGeom prst="straightConnector1">
            <a:avLst/>
          </a:prstGeom>
          <a:ln w="3492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295400" y="685800"/>
            <a:ext cx="838200" cy="523220"/>
          </a:xfrm>
          <a:prstGeom prst="rect">
            <a:avLst/>
          </a:prstGeom>
          <a:noFill/>
        </p:spPr>
        <p:txBody>
          <a:bodyPr wrap="square" rtlCol="0">
            <a:spAutoFit/>
          </a:bodyPr>
          <a:lstStyle/>
          <a:p>
            <a:r>
              <a:rPr lang="en-US" sz="2800" dirty="0" smtClean="0"/>
              <a:t>X2</a:t>
            </a:r>
            <a:endParaRPr lang="en-US" sz="2800" dirty="0"/>
          </a:p>
        </p:txBody>
      </p:sp>
      <p:sp>
        <p:nvSpPr>
          <p:cNvPr id="14" name="TextBox 13"/>
          <p:cNvSpPr txBox="1"/>
          <p:nvPr/>
        </p:nvSpPr>
        <p:spPr>
          <a:xfrm>
            <a:off x="7467600" y="5334000"/>
            <a:ext cx="990600" cy="533400"/>
          </a:xfrm>
          <a:prstGeom prst="rect">
            <a:avLst/>
          </a:prstGeom>
          <a:noFill/>
        </p:spPr>
        <p:txBody>
          <a:bodyPr wrap="square" rtlCol="0">
            <a:spAutoFit/>
          </a:bodyPr>
          <a:lstStyle/>
          <a:p>
            <a:r>
              <a:rPr lang="en-US" sz="2800" dirty="0" smtClean="0"/>
              <a:t>X1</a:t>
            </a:r>
            <a:endParaRPr lang="en-US" sz="2800" dirty="0"/>
          </a:p>
        </p:txBody>
      </p:sp>
      <p:sp>
        <p:nvSpPr>
          <p:cNvPr id="19" name="TextBox 18"/>
          <p:cNvSpPr txBox="1"/>
          <p:nvPr/>
        </p:nvSpPr>
        <p:spPr>
          <a:xfrm>
            <a:off x="5562600" y="1600200"/>
            <a:ext cx="3098028" cy="523220"/>
          </a:xfrm>
          <a:prstGeom prst="rect">
            <a:avLst/>
          </a:prstGeom>
          <a:noFill/>
        </p:spPr>
        <p:txBody>
          <a:bodyPr wrap="none" rtlCol="0">
            <a:spAutoFit/>
          </a:bodyPr>
          <a:lstStyle/>
          <a:p>
            <a:pPr>
              <a:buFont typeface="Arial" pitchFamily="34" charset="0"/>
              <a:buChar char="•"/>
            </a:pPr>
            <a:r>
              <a:rPr lang="en-US" sz="2800" dirty="0" smtClean="0">
                <a:solidFill>
                  <a:srgbClr val="00B050"/>
                </a:solidFill>
              </a:rPr>
              <a:t>  Point A = </a:t>
            </a:r>
            <a:r>
              <a:rPr lang="en-US" sz="2800" i="1" dirty="0" smtClean="0">
                <a:solidFill>
                  <a:srgbClr val="00B050"/>
                </a:solidFill>
              </a:rPr>
              <a:t>Success!</a:t>
            </a:r>
            <a:endParaRPr lang="en-US" sz="2800" i="1" dirty="0">
              <a:solidFill>
                <a:srgbClr val="00B050"/>
              </a:solidFill>
            </a:endParaRPr>
          </a:p>
        </p:txBody>
      </p:sp>
      <p:cxnSp>
        <p:nvCxnSpPr>
          <p:cNvPr id="21" name="Straight Arrow Connector 20"/>
          <p:cNvCxnSpPr/>
          <p:nvPr/>
        </p:nvCxnSpPr>
        <p:spPr>
          <a:xfrm flipV="1">
            <a:off x="1524000" y="3962400"/>
            <a:ext cx="6705600" cy="1676400"/>
          </a:xfrm>
          <a:prstGeom prst="straightConnector1">
            <a:avLst/>
          </a:prstGeom>
          <a:ln w="34925">
            <a:solidFill>
              <a:srgbClr val="00B0F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p:cNvSpPr txBox="1">
            <a:spLocks noChangeArrowheads="1"/>
          </p:cNvSpPr>
          <p:nvPr/>
        </p:nvSpPr>
        <p:spPr bwMode="auto">
          <a:xfrm>
            <a:off x="228600" y="152400"/>
            <a:ext cx="8763000" cy="6340197"/>
          </a:xfrm>
          <a:prstGeom prst="rect">
            <a:avLst/>
          </a:prstGeom>
          <a:noFill/>
          <a:ln w="9525">
            <a:noFill/>
            <a:miter lim="800000"/>
            <a:headEnd/>
            <a:tailEnd/>
          </a:ln>
        </p:spPr>
        <p:txBody>
          <a:bodyPr wrap="square">
            <a:spAutoFit/>
          </a:bodyPr>
          <a:lstStyle/>
          <a:p>
            <a:pPr algn="ctr"/>
            <a:r>
              <a:rPr lang="en-US" sz="3200" b="1" dirty="0" smtClean="0">
                <a:solidFill>
                  <a:srgbClr val="C00000"/>
                </a:solidFill>
                <a:latin typeface="Palatino Linotype" pitchFamily="18" charset="0"/>
              </a:rPr>
              <a:t>Excellence with Equity is Possible!</a:t>
            </a:r>
            <a:endParaRPr lang="en-US" sz="3200" b="1" dirty="0">
              <a:solidFill>
                <a:srgbClr val="C00000"/>
              </a:solidFill>
              <a:latin typeface="Palatino Linotype" pitchFamily="18" charset="0"/>
            </a:endParaRPr>
          </a:p>
          <a:p>
            <a:pPr algn="ctr"/>
            <a:endParaRPr lang="en-US" sz="1000" dirty="0">
              <a:solidFill>
                <a:prstClr val="black"/>
              </a:solidFill>
              <a:latin typeface="Palatino Linotype" pitchFamily="18" charset="0"/>
            </a:endParaRPr>
          </a:p>
          <a:p>
            <a:pPr>
              <a:spcAft>
                <a:spcPct val="50000"/>
              </a:spcAft>
              <a:buFontTx/>
              <a:buChar char="•"/>
            </a:pPr>
            <a:r>
              <a:rPr lang="en-US" sz="2800" dirty="0" smtClean="0">
                <a:solidFill>
                  <a:prstClr val="black"/>
                </a:solidFill>
                <a:latin typeface="Palatino Linotype" pitchFamily="18" charset="0"/>
              </a:rPr>
              <a:t>Few if any group </a:t>
            </a:r>
            <a:r>
              <a:rPr lang="en-US" sz="2800" dirty="0">
                <a:solidFill>
                  <a:prstClr val="black"/>
                </a:solidFill>
                <a:latin typeface="Palatino Linotype" pitchFamily="18" charset="0"/>
              </a:rPr>
              <a:t>differences among </a:t>
            </a:r>
            <a:r>
              <a:rPr lang="en-US" sz="2800" dirty="0" smtClean="0">
                <a:solidFill>
                  <a:srgbClr val="C00000"/>
                </a:solidFill>
                <a:latin typeface="Palatino Linotype" pitchFamily="18" charset="0"/>
              </a:rPr>
              <a:t>one-year olds—</a:t>
            </a:r>
            <a:r>
              <a:rPr lang="en-US" sz="2800" dirty="0" smtClean="0">
                <a:solidFill>
                  <a:prstClr val="black"/>
                </a:solidFill>
                <a:latin typeface="Palatino Linotype" pitchFamily="18" charset="0"/>
              </a:rPr>
              <a:t>it </a:t>
            </a:r>
            <a:r>
              <a:rPr lang="en-US" sz="2800" dirty="0">
                <a:solidFill>
                  <a:prstClr val="black"/>
                </a:solidFill>
                <a:latin typeface="Palatino Linotype" pitchFamily="18" charset="0"/>
              </a:rPr>
              <a:t>appears </a:t>
            </a:r>
            <a:r>
              <a:rPr lang="en-US" sz="2800" dirty="0" smtClean="0">
                <a:solidFill>
                  <a:prstClr val="black"/>
                </a:solidFill>
                <a:latin typeface="Palatino Linotype" pitchFamily="18" charset="0"/>
              </a:rPr>
              <a:t>groups </a:t>
            </a:r>
            <a:r>
              <a:rPr lang="en-US" sz="2800" dirty="0">
                <a:solidFill>
                  <a:prstClr val="black"/>
                </a:solidFill>
                <a:latin typeface="Palatino Linotype" pitchFamily="18" charset="0"/>
              </a:rPr>
              <a:t>start from the same </a:t>
            </a:r>
            <a:r>
              <a:rPr lang="en-US" sz="2800" dirty="0" smtClean="0">
                <a:solidFill>
                  <a:prstClr val="black"/>
                </a:solidFill>
                <a:latin typeface="Palatino Linotype" pitchFamily="18" charset="0"/>
              </a:rPr>
              <a:t>place as infants</a:t>
            </a:r>
            <a:endParaRPr lang="en-US" sz="2800" dirty="0">
              <a:solidFill>
                <a:prstClr val="black"/>
              </a:solidFill>
              <a:latin typeface="Palatino Linotype" pitchFamily="18" charset="0"/>
            </a:endParaRPr>
          </a:p>
          <a:p>
            <a:pPr>
              <a:spcAft>
                <a:spcPct val="50000"/>
              </a:spcAft>
              <a:buFontTx/>
              <a:buChar char="•"/>
            </a:pPr>
            <a:r>
              <a:rPr lang="en-US" sz="2800" dirty="0" smtClean="0">
                <a:solidFill>
                  <a:prstClr val="black"/>
                </a:solidFill>
                <a:latin typeface="Palatino Linotype" pitchFamily="18" charset="0"/>
              </a:rPr>
              <a:t>Racial </a:t>
            </a:r>
            <a:r>
              <a:rPr lang="en-US" sz="2800" dirty="0">
                <a:solidFill>
                  <a:srgbClr val="C00000"/>
                </a:solidFill>
                <a:latin typeface="Palatino Linotype" pitchFamily="18" charset="0"/>
              </a:rPr>
              <a:t>IQ gaps </a:t>
            </a:r>
            <a:r>
              <a:rPr lang="en-US" sz="2800" dirty="0">
                <a:solidFill>
                  <a:prstClr val="black"/>
                </a:solidFill>
                <a:latin typeface="Palatino Linotype" pitchFamily="18" charset="0"/>
              </a:rPr>
              <a:t>are smaller than in the past. </a:t>
            </a:r>
          </a:p>
          <a:p>
            <a:pPr>
              <a:spcAft>
                <a:spcPct val="50000"/>
              </a:spcAft>
              <a:buFontTx/>
              <a:buChar char="•"/>
            </a:pPr>
            <a:r>
              <a:rPr lang="en-US" sz="2800" dirty="0">
                <a:solidFill>
                  <a:prstClr val="black"/>
                </a:solidFill>
                <a:latin typeface="Palatino Linotype" pitchFamily="18" charset="0"/>
              </a:rPr>
              <a:t>NAEP </a:t>
            </a:r>
            <a:r>
              <a:rPr lang="en-US" sz="2800" dirty="0" smtClean="0">
                <a:solidFill>
                  <a:prstClr val="black"/>
                </a:solidFill>
                <a:latin typeface="Palatino Linotype" pitchFamily="18" charset="0"/>
              </a:rPr>
              <a:t>trends for </a:t>
            </a:r>
            <a:r>
              <a:rPr lang="en-US" sz="2800" dirty="0" smtClean="0">
                <a:solidFill>
                  <a:srgbClr val="C00000"/>
                </a:solidFill>
                <a:latin typeface="Palatino Linotype" pitchFamily="18" charset="0"/>
              </a:rPr>
              <a:t>17-year olds </a:t>
            </a:r>
            <a:r>
              <a:rPr lang="en-US" sz="2800" dirty="0">
                <a:solidFill>
                  <a:prstClr val="black"/>
                </a:solidFill>
                <a:latin typeface="Palatino Linotype" pitchFamily="18" charset="0"/>
              </a:rPr>
              <a:t>showed dramatic gap narrowing between 1970 and 1990, showing that rapid progress is possible.</a:t>
            </a:r>
          </a:p>
          <a:p>
            <a:pPr>
              <a:spcAft>
                <a:spcPct val="50000"/>
              </a:spcAft>
              <a:buFontTx/>
              <a:buChar char="•"/>
            </a:pPr>
            <a:r>
              <a:rPr lang="en-US" sz="2800" dirty="0" smtClean="0">
                <a:solidFill>
                  <a:prstClr val="black"/>
                </a:solidFill>
                <a:latin typeface="Palatino Linotype" pitchFamily="18" charset="0"/>
              </a:rPr>
              <a:t>NAEP </a:t>
            </a:r>
            <a:r>
              <a:rPr lang="en-US" sz="2800" dirty="0">
                <a:solidFill>
                  <a:prstClr val="black"/>
                </a:solidFill>
                <a:latin typeface="Palatino Linotype" pitchFamily="18" charset="0"/>
              </a:rPr>
              <a:t>trends for </a:t>
            </a:r>
            <a:r>
              <a:rPr lang="en-US" sz="2800" dirty="0">
                <a:solidFill>
                  <a:srgbClr val="C00000"/>
                </a:solidFill>
                <a:latin typeface="Palatino Linotype" pitchFamily="18" charset="0"/>
              </a:rPr>
              <a:t>9-year olds </a:t>
            </a:r>
            <a:r>
              <a:rPr lang="en-US" sz="2800" dirty="0">
                <a:solidFill>
                  <a:prstClr val="black"/>
                </a:solidFill>
                <a:latin typeface="Palatino Linotype" pitchFamily="18" charset="0"/>
              </a:rPr>
              <a:t>show movement toward </a:t>
            </a:r>
            <a:r>
              <a:rPr lang="en-US" sz="2800" b="1" i="1" dirty="0">
                <a:solidFill>
                  <a:prstClr val="black"/>
                </a:solidFill>
                <a:latin typeface="Palatino Linotype" pitchFamily="18" charset="0"/>
              </a:rPr>
              <a:t>group-proportional equality </a:t>
            </a:r>
            <a:r>
              <a:rPr lang="en-US" sz="2800" dirty="0">
                <a:solidFill>
                  <a:prstClr val="black"/>
                </a:solidFill>
                <a:latin typeface="Palatino Linotype" pitchFamily="18" charset="0"/>
              </a:rPr>
              <a:t>(i.e., all rising but lowest groups rising faster)</a:t>
            </a:r>
          </a:p>
          <a:p>
            <a:pPr>
              <a:spcAft>
                <a:spcPct val="50000"/>
              </a:spcAft>
              <a:buFontTx/>
              <a:buChar char="•"/>
            </a:pPr>
            <a:r>
              <a:rPr lang="en-US" sz="2800" dirty="0">
                <a:solidFill>
                  <a:srgbClr val="C00000"/>
                </a:solidFill>
                <a:latin typeface="Palatino Linotype" pitchFamily="18" charset="0"/>
              </a:rPr>
              <a:t>Exemplary </a:t>
            </a:r>
            <a:r>
              <a:rPr lang="en-US" sz="2800" dirty="0" smtClean="0">
                <a:solidFill>
                  <a:srgbClr val="C00000"/>
                </a:solidFill>
                <a:latin typeface="Palatino Linotype" pitchFamily="18" charset="0"/>
              </a:rPr>
              <a:t>schools and colleges </a:t>
            </a:r>
            <a:r>
              <a:rPr lang="en-US" sz="2800" dirty="0">
                <a:solidFill>
                  <a:prstClr val="black"/>
                </a:solidFill>
                <a:latin typeface="Palatino Linotype" pitchFamily="18" charset="0"/>
              </a:rPr>
              <a:t>are showing the way.</a:t>
            </a:r>
            <a:endParaRPr lang="en-US" sz="3600" dirty="0">
              <a:solidFill>
                <a:prstClr val="black"/>
              </a:solidFill>
              <a:latin typeface="Palatino Linotype"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a:xfrm>
            <a:off x="4419600" y="649514"/>
            <a:ext cx="3733800" cy="2895600"/>
          </a:xfrm>
          <a:prstGeom prst="ellipse">
            <a:avLst/>
          </a:prstGeom>
          <a:solidFill>
            <a:srgbClr val="00B05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i="1" dirty="0" smtClean="0">
                <a:solidFill>
                  <a:prstClr val="black"/>
                </a:solidFill>
              </a:rPr>
              <a:t>Employers</a:t>
            </a:r>
            <a:endParaRPr lang="en-US" sz="3600" b="1" i="1" dirty="0">
              <a:solidFill>
                <a:prstClr val="black"/>
              </a:solidFill>
            </a:endParaRPr>
          </a:p>
        </p:txBody>
      </p:sp>
      <p:sp>
        <p:nvSpPr>
          <p:cNvPr id="39" name="Oval 38"/>
          <p:cNvSpPr/>
          <p:nvPr/>
        </p:nvSpPr>
        <p:spPr>
          <a:xfrm>
            <a:off x="4572000" y="4572000"/>
            <a:ext cx="3467100" cy="1792514"/>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prstClr val="black"/>
                </a:solidFill>
              </a:rPr>
              <a:t>Orientations to the World of Work and </a:t>
            </a:r>
            <a:r>
              <a:rPr lang="en-US" b="1" i="1" dirty="0" smtClean="0">
                <a:solidFill>
                  <a:prstClr val="black"/>
                </a:solidFill>
              </a:rPr>
              <a:t>Possible Selves; </a:t>
            </a:r>
          </a:p>
          <a:p>
            <a:pPr algn="ctr"/>
            <a:r>
              <a:rPr lang="en-US" b="1" dirty="0" smtClean="0">
                <a:solidFill>
                  <a:prstClr val="black"/>
                </a:solidFill>
              </a:rPr>
              <a:t>Grades 5-16</a:t>
            </a:r>
            <a:endParaRPr lang="en-US" b="1" i="1" dirty="0">
              <a:solidFill>
                <a:prstClr val="black"/>
              </a:solidFill>
            </a:endParaRPr>
          </a:p>
        </p:txBody>
      </p:sp>
      <p:sp>
        <p:nvSpPr>
          <p:cNvPr id="40" name="TextBox 39"/>
          <p:cNvSpPr txBox="1"/>
          <p:nvPr/>
        </p:nvSpPr>
        <p:spPr>
          <a:xfrm>
            <a:off x="6019800" y="4572000"/>
            <a:ext cx="634550" cy="369332"/>
          </a:xfrm>
          <a:prstGeom prst="rect">
            <a:avLst/>
          </a:prstGeom>
          <a:noFill/>
        </p:spPr>
        <p:txBody>
          <a:bodyPr wrap="square" rtlCol="0">
            <a:spAutoFit/>
          </a:bodyPr>
          <a:lstStyle/>
          <a:p>
            <a:r>
              <a:rPr lang="en-US" b="1" dirty="0" smtClean="0">
                <a:solidFill>
                  <a:prstClr val="black"/>
                </a:solidFill>
              </a:rPr>
              <a:t>7.</a:t>
            </a:r>
            <a:endParaRPr lang="en-US" b="1" dirty="0">
              <a:solidFill>
                <a:prstClr val="black"/>
              </a:solidFill>
            </a:endParaRPr>
          </a:p>
        </p:txBody>
      </p:sp>
      <p:sp>
        <p:nvSpPr>
          <p:cNvPr id="41" name="Oval 40"/>
          <p:cNvSpPr/>
          <p:nvPr/>
        </p:nvSpPr>
        <p:spPr>
          <a:xfrm>
            <a:off x="381000" y="3048000"/>
            <a:ext cx="3467100" cy="1792514"/>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prstClr val="black"/>
                </a:solidFill>
              </a:rPr>
              <a:t>Participation in designing and implementing school-to-career systems.</a:t>
            </a:r>
            <a:endParaRPr lang="en-US" b="1" i="1" dirty="0">
              <a:solidFill>
                <a:prstClr val="black"/>
              </a:solidFill>
            </a:endParaRPr>
          </a:p>
        </p:txBody>
      </p:sp>
      <p:sp>
        <p:nvSpPr>
          <p:cNvPr id="47" name="TextBox 46"/>
          <p:cNvSpPr txBox="1"/>
          <p:nvPr/>
        </p:nvSpPr>
        <p:spPr>
          <a:xfrm>
            <a:off x="1905000" y="3048000"/>
            <a:ext cx="634550" cy="369332"/>
          </a:xfrm>
          <a:prstGeom prst="rect">
            <a:avLst/>
          </a:prstGeom>
          <a:noFill/>
        </p:spPr>
        <p:txBody>
          <a:bodyPr wrap="square" rtlCol="0">
            <a:spAutoFit/>
          </a:bodyPr>
          <a:lstStyle/>
          <a:p>
            <a:r>
              <a:rPr lang="en-US" b="1" dirty="0" smtClean="0">
                <a:solidFill>
                  <a:prstClr val="black"/>
                </a:solidFill>
              </a:rPr>
              <a:t>8.</a:t>
            </a:r>
            <a:endParaRPr lang="en-US" b="1" dirty="0">
              <a:solidFill>
                <a:prstClr val="black"/>
              </a:solidFill>
            </a:endParaRPr>
          </a:p>
        </p:txBody>
      </p:sp>
      <p:cxnSp>
        <p:nvCxnSpPr>
          <p:cNvPr id="68" name="Straight Connector 67"/>
          <p:cNvCxnSpPr>
            <a:stCxn id="6" idx="4"/>
            <a:endCxn id="39" idx="0"/>
          </p:cNvCxnSpPr>
          <p:nvPr/>
        </p:nvCxnSpPr>
        <p:spPr>
          <a:xfrm>
            <a:off x="6286500" y="3545114"/>
            <a:ext cx="19050" cy="102688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6" idx="3"/>
            <a:endCxn id="41" idx="6"/>
          </p:cNvCxnSpPr>
          <p:nvPr/>
        </p:nvCxnSpPr>
        <p:spPr>
          <a:xfrm flipH="1">
            <a:off x="3848100" y="3121063"/>
            <a:ext cx="1118303" cy="823194"/>
          </a:xfrm>
          <a:prstGeom prst="line">
            <a:avLst/>
          </a:prstGeom>
          <a:ln w="2540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Oval 37"/>
          <p:cNvSpPr/>
          <p:nvPr/>
        </p:nvSpPr>
        <p:spPr>
          <a:xfrm>
            <a:off x="3733800" y="1905000"/>
            <a:ext cx="3733800" cy="3276600"/>
          </a:xfrm>
          <a:prstGeom prst="ellipse">
            <a:avLst/>
          </a:prstGeom>
          <a:solidFill>
            <a:srgbClr val="00B0F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b="1" i="1" dirty="0" smtClean="0">
              <a:solidFill>
                <a:prstClr val="black"/>
              </a:solidFill>
            </a:endParaRPr>
          </a:p>
          <a:p>
            <a:pPr algn="ctr"/>
            <a:r>
              <a:rPr lang="en-US" sz="3600" b="1" i="1" dirty="0" smtClean="0">
                <a:solidFill>
                  <a:prstClr val="black"/>
                </a:solidFill>
              </a:rPr>
              <a:t>Community</a:t>
            </a:r>
          </a:p>
          <a:p>
            <a:pPr algn="ctr"/>
            <a:endParaRPr lang="en-US" sz="2000" b="1" i="1" dirty="0" smtClean="0">
              <a:solidFill>
                <a:prstClr val="black"/>
              </a:solidFill>
            </a:endParaRPr>
          </a:p>
          <a:p>
            <a:pPr algn="ctr"/>
            <a:endParaRPr lang="en-US" sz="2000" b="1" i="1" dirty="0" smtClean="0">
              <a:solidFill>
                <a:prstClr val="black"/>
              </a:solidFill>
            </a:endParaRPr>
          </a:p>
          <a:p>
            <a:pPr algn="ctr"/>
            <a:endParaRPr lang="en-US" sz="2000" b="1" i="1" dirty="0">
              <a:solidFill>
                <a:prstClr val="black"/>
              </a:solidFill>
            </a:endParaRPr>
          </a:p>
        </p:txBody>
      </p:sp>
      <p:sp>
        <p:nvSpPr>
          <p:cNvPr id="42" name="Oval 41"/>
          <p:cNvSpPr/>
          <p:nvPr/>
        </p:nvSpPr>
        <p:spPr>
          <a:xfrm>
            <a:off x="914400" y="4724400"/>
            <a:ext cx="3200400" cy="191135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prstClr val="black"/>
                </a:solidFill>
              </a:rPr>
              <a:t>Programmatic Supports for Families, Children and Youth</a:t>
            </a:r>
            <a:endParaRPr lang="en-US" b="1" i="1" dirty="0">
              <a:solidFill>
                <a:prstClr val="black"/>
              </a:solidFill>
            </a:endParaRPr>
          </a:p>
        </p:txBody>
      </p:sp>
      <p:sp>
        <p:nvSpPr>
          <p:cNvPr id="48" name="TextBox 47"/>
          <p:cNvSpPr txBox="1"/>
          <p:nvPr/>
        </p:nvSpPr>
        <p:spPr>
          <a:xfrm>
            <a:off x="2362200" y="4800600"/>
            <a:ext cx="634550" cy="369332"/>
          </a:xfrm>
          <a:prstGeom prst="rect">
            <a:avLst/>
          </a:prstGeom>
          <a:noFill/>
        </p:spPr>
        <p:txBody>
          <a:bodyPr wrap="square" rtlCol="0">
            <a:spAutoFit/>
          </a:bodyPr>
          <a:lstStyle/>
          <a:p>
            <a:r>
              <a:rPr lang="en-US" b="1" dirty="0" smtClean="0">
                <a:solidFill>
                  <a:prstClr val="black"/>
                </a:solidFill>
              </a:rPr>
              <a:t>9.</a:t>
            </a:r>
            <a:endParaRPr lang="en-US" b="1" dirty="0">
              <a:solidFill>
                <a:prstClr val="black"/>
              </a:solidFill>
            </a:endParaRPr>
          </a:p>
        </p:txBody>
      </p:sp>
      <p:sp>
        <p:nvSpPr>
          <p:cNvPr id="49" name="Oval 48"/>
          <p:cNvSpPr/>
          <p:nvPr/>
        </p:nvSpPr>
        <p:spPr>
          <a:xfrm>
            <a:off x="990600" y="381000"/>
            <a:ext cx="3067050" cy="2047875"/>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prstClr val="black"/>
                </a:solidFill>
              </a:rPr>
              <a:t>Places to Connect and Belong and Contribute</a:t>
            </a:r>
            <a:endParaRPr lang="en-US" b="1" dirty="0">
              <a:solidFill>
                <a:prstClr val="black"/>
              </a:solidFill>
            </a:endParaRPr>
          </a:p>
        </p:txBody>
      </p:sp>
      <p:sp>
        <p:nvSpPr>
          <p:cNvPr id="50" name="TextBox 49"/>
          <p:cNvSpPr txBox="1"/>
          <p:nvPr/>
        </p:nvSpPr>
        <p:spPr>
          <a:xfrm>
            <a:off x="2286000" y="457200"/>
            <a:ext cx="839332" cy="369332"/>
          </a:xfrm>
          <a:prstGeom prst="rect">
            <a:avLst/>
          </a:prstGeom>
          <a:noFill/>
        </p:spPr>
        <p:txBody>
          <a:bodyPr wrap="square" rtlCol="0">
            <a:spAutoFit/>
          </a:bodyPr>
          <a:lstStyle/>
          <a:p>
            <a:r>
              <a:rPr lang="en-US" b="1" dirty="0" smtClean="0">
                <a:solidFill>
                  <a:prstClr val="black"/>
                </a:solidFill>
              </a:rPr>
              <a:t>10.</a:t>
            </a:r>
            <a:endParaRPr lang="en-US" b="1" dirty="0">
              <a:solidFill>
                <a:prstClr val="black"/>
              </a:solidFill>
            </a:endParaRPr>
          </a:p>
        </p:txBody>
      </p:sp>
      <p:cxnSp>
        <p:nvCxnSpPr>
          <p:cNvPr id="80" name="Straight Connector 79"/>
          <p:cNvCxnSpPr>
            <a:stCxn id="38" idx="3"/>
            <a:endCxn id="42" idx="7"/>
          </p:cNvCxnSpPr>
          <p:nvPr/>
        </p:nvCxnSpPr>
        <p:spPr>
          <a:xfrm flipH="1">
            <a:off x="3646112" y="4701753"/>
            <a:ext cx="634491" cy="30255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49" idx="5"/>
            <a:endCxn id="38" idx="1"/>
          </p:cNvCxnSpPr>
          <p:nvPr/>
        </p:nvCxnSpPr>
        <p:spPr>
          <a:xfrm>
            <a:off x="3608491" y="2128971"/>
            <a:ext cx="672112" cy="255876"/>
          </a:xfrm>
          <a:prstGeom prst="line">
            <a:avLst/>
          </a:prstGeom>
          <a:ln w="2540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4"/>
          <p:cNvSpPr txBox="1">
            <a:spLocks noChangeArrowheads="1"/>
          </p:cNvSpPr>
          <p:nvPr/>
        </p:nvSpPr>
        <p:spPr bwMode="auto">
          <a:xfrm>
            <a:off x="0" y="0"/>
            <a:ext cx="9144000" cy="7625164"/>
          </a:xfrm>
          <a:prstGeom prst="rect">
            <a:avLst/>
          </a:prstGeom>
          <a:gradFill rotWithShape="1">
            <a:gsLst>
              <a:gs pos="0">
                <a:srgbClr val="000076"/>
              </a:gs>
              <a:gs pos="50000">
                <a:srgbClr val="0000FF"/>
              </a:gs>
              <a:gs pos="100000">
                <a:srgbClr val="000076"/>
              </a:gs>
            </a:gsLst>
            <a:lin ang="5400000" scaled="1"/>
          </a:gradFill>
          <a:ln w="9525">
            <a:solidFill>
              <a:srgbClr val="FF3300"/>
            </a:solidFill>
            <a:miter lim="800000"/>
            <a:headEnd/>
            <a:tailEnd/>
          </a:ln>
        </p:spPr>
        <p:txBody>
          <a:bodyPr>
            <a:spAutoFit/>
          </a:bodyPr>
          <a:lstStyle/>
          <a:p>
            <a:pPr algn="ctr">
              <a:spcAft>
                <a:spcPct val="20000"/>
              </a:spcAft>
            </a:pPr>
            <a:r>
              <a:rPr lang="en-US" sz="5400" b="1" dirty="0">
                <a:solidFill>
                  <a:srgbClr val="FFFF00"/>
                </a:solidFill>
                <a:latin typeface="Verdana" pitchFamily="34" charset="0"/>
              </a:rPr>
              <a:t>M o v e m e n t</a:t>
            </a:r>
          </a:p>
          <a:p>
            <a:pPr algn="ctr">
              <a:spcAft>
                <a:spcPts val="600"/>
              </a:spcAft>
            </a:pPr>
            <a:r>
              <a:rPr lang="en-US" sz="5400" b="1" dirty="0" smtClean="0">
                <a:solidFill>
                  <a:srgbClr val="FFFF00"/>
                </a:solidFill>
              </a:rPr>
              <a:t>G  o  a  l  s</a:t>
            </a:r>
          </a:p>
          <a:p>
            <a:pPr algn="ctr">
              <a:spcAft>
                <a:spcPts val="1200"/>
              </a:spcAft>
            </a:pPr>
            <a:r>
              <a:rPr lang="en-US" sz="5400" b="1" dirty="0" smtClean="0">
                <a:solidFill>
                  <a:srgbClr val="FFFF00"/>
                </a:solidFill>
              </a:rPr>
              <a:t>Strategies</a:t>
            </a:r>
            <a:endParaRPr lang="en-US" sz="5400" b="1" dirty="0">
              <a:solidFill>
                <a:srgbClr val="FFFF00"/>
              </a:solidFill>
            </a:endParaRPr>
          </a:p>
          <a:p>
            <a:pPr algn="ctr">
              <a:spcAft>
                <a:spcPts val="1200"/>
              </a:spcAft>
            </a:pPr>
            <a:r>
              <a:rPr lang="en-US" sz="4400" b="1" dirty="0">
                <a:solidFill>
                  <a:srgbClr val="FFFF00"/>
                </a:solidFill>
              </a:rPr>
              <a:t>Policies</a:t>
            </a:r>
          </a:p>
          <a:p>
            <a:pPr algn="ctr">
              <a:spcAft>
                <a:spcPct val="45000"/>
              </a:spcAft>
            </a:pPr>
            <a:r>
              <a:rPr lang="en-US" sz="3200" b="1" dirty="0">
                <a:solidFill>
                  <a:srgbClr val="FFFF00"/>
                </a:solidFill>
              </a:rPr>
              <a:t>Programs</a:t>
            </a:r>
          </a:p>
          <a:p>
            <a:pPr algn="ctr">
              <a:spcAft>
                <a:spcPct val="45000"/>
              </a:spcAft>
            </a:pPr>
            <a:r>
              <a:rPr lang="en-US" sz="3200" b="1" dirty="0">
                <a:solidFill>
                  <a:srgbClr val="FFFF00"/>
                </a:solidFill>
              </a:rPr>
              <a:t>Projects</a:t>
            </a:r>
          </a:p>
          <a:p>
            <a:pPr algn="ctr">
              <a:spcAft>
                <a:spcPct val="45000"/>
              </a:spcAft>
            </a:pPr>
            <a:r>
              <a:rPr lang="en-US" sz="2200" b="1" dirty="0">
                <a:solidFill>
                  <a:srgbClr val="FFFF00"/>
                </a:solidFill>
              </a:rPr>
              <a:t>Principles</a:t>
            </a:r>
          </a:p>
          <a:p>
            <a:pPr algn="ctr">
              <a:spcAft>
                <a:spcPct val="45000"/>
              </a:spcAft>
            </a:pPr>
            <a:r>
              <a:rPr lang="en-US" sz="2000" b="1" dirty="0">
                <a:solidFill>
                  <a:srgbClr val="FFFF00"/>
                </a:solidFill>
              </a:rPr>
              <a:t>Practices</a:t>
            </a:r>
          </a:p>
          <a:p>
            <a:pPr algn="ctr">
              <a:spcAft>
                <a:spcPct val="45000"/>
              </a:spcAft>
            </a:pPr>
            <a:endParaRPr lang="en-US" sz="2000" dirty="0">
              <a:solidFill>
                <a:srgbClr val="FFFF00"/>
              </a:solidFill>
            </a:endParaRPr>
          </a:p>
          <a:p>
            <a:pPr algn="ctr">
              <a:spcAft>
                <a:spcPct val="45000"/>
              </a:spcAft>
            </a:pPr>
            <a:endParaRPr lang="en-US" sz="2000" dirty="0">
              <a:solidFill>
                <a:srgbClr val="FFFF00"/>
              </a:solidFill>
            </a:endParaRPr>
          </a:p>
          <a:p>
            <a:pPr algn="ctr">
              <a:spcAft>
                <a:spcPct val="45000"/>
              </a:spcAft>
            </a:pPr>
            <a:endParaRPr lang="en-US" sz="3600" dirty="0">
              <a:solidFill>
                <a:srgbClr val="FFFF00"/>
              </a:solidFill>
            </a:endParaRPr>
          </a:p>
        </p:txBody>
      </p:sp>
      <p:sp>
        <p:nvSpPr>
          <p:cNvPr id="50179" name="Line 7"/>
          <p:cNvSpPr>
            <a:spLocks noChangeShapeType="1"/>
          </p:cNvSpPr>
          <p:nvPr/>
        </p:nvSpPr>
        <p:spPr bwMode="auto">
          <a:xfrm>
            <a:off x="0" y="0"/>
            <a:ext cx="9144000" cy="0"/>
          </a:xfrm>
          <a:prstGeom prst="line">
            <a:avLst/>
          </a:prstGeom>
          <a:noFill/>
          <a:ln w="57150">
            <a:solidFill>
              <a:srgbClr val="FFFF00"/>
            </a:solidFill>
            <a:round/>
            <a:headEnd/>
            <a:tailEnd/>
          </a:ln>
        </p:spPr>
        <p:txBody>
          <a:bodyPr/>
          <a:lstStyle/>
          <a:p>
            <a:endParaRPr lang="en-US">
              <a:solidFill>
                <a:prstClr val="black"/>
              </a:solidFill>
            </a:endParaRPr>
          </a:p>
        </p:txBody>
      </p:sp>
      <p:sp>
        <p:nvSpPr>
          <p:cNvPr id="50180" name="Line 8"/>
          <p:cNvSpPr>
            <a:spLocks noChangeShapeType="1"/>
          </p:cNvSpPr>
          <p:nvPr/>
        </p:nvSpPr>
        <p:spPr bwMode="auto">
          <a:xfrm>
            <a:off x="0" y="0"/>
            <a:ext cx="4648200" cy="6858000"/>
          </a:xfrm>
          <a:prstGeom prst="line">
            <a:avLst/>
          </a:prstGeom>
          <a:noFill/>
          <a:ln w="57150">
            <a:solidFill>
              <a:srgbClr val="FFFF00"/>
            </a:solidFill>
            <a:round/>
            <a:headEnd/>
            <a:tailEnd/>
          </a:ln>
        </p:spPr>
        <p:txBody>
          <a:bodyPr/>
          <a:lstStyle/>
          <a:p>
            <a:endParaRPr lang="en-US">
              <a:solidFill>
                <a:prstClr val="black"/>
              </a:solidFill>
            </a:endParaRPr>
          </a:p>
        </p:txBody>
      </p:sp>
      <p:sp>
        <p:nvSpPr>
          <p:cNvPr id="50181" name="Line 9"/>
          <p:cNvSpPr>
            <a:spLocks noChangeShapeType="1"/>
          </p:cNvSpPr>
          <p:nvPr/>
        </p:nvSpPr>
        <p:spPr bwMode="auto">
          <a:xfrm flipH="1">
            <a:off x="4648200" y="0"/>
            <a:ext cx="4495800" cy="6858000"/>
          </a:xfrm>
          <a:prstGeom prst="line">
            <a:avLst/>
          </a:prstGeom>
          <a:noFill/>
          <a:ln w="57150">
            <a:solidFill>
              <a:srgbClr val="FFFF00"/>
            </a:solidFill>
            <a:round/>
            <a:headEnd/>
            <a:tailEnd/>
          </a:ln>
        </p:spPr>
        <p:txBody>
          <a:bodyPr/>
          <a:lstStyle/>
          <a:p>
            <a:endParaRPr lang="en-US">
              <a:solidFill>
                <a:prstClr val="black"/>
              </a:solidFill>
            </a:endParaRPr>
          </a:p>
        </p:txBody>
      </p:sp>
      <p:sp>
        <p:nvSpPr>
          <p:cNvPr id="6" name="Oval 5"/>
          <p:cNvSpPr/>
          <p:nvPr/>
        </p:nvSpPr>
        <p:spPr>
          <a:xfrm>
            <a:off x="3352800" y="4876800"/>
            <a:ext cx="2514600" cy="1143000"/>
          </a:xfrm>
          <a:prstGeom prst="ellipse">
            <a:avLst/>
          </a:prstGeom>
          <a:noFill/>
          <a:ln w="38100">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 name="TextBox 6"/>
          <p:cNvSpPr txBox="1"/>
          <p:nvPr/>
        </p:nvSpPr>
        <p:spPr>
          <a:xfrm>
            <a:off x="152400" y="3810000"/>
            <a:ext cx="1981200" cy="1569660"/>
          </a:xfrm>
          <a:prstGeom prst="rect">
            <a:avLst/>
          </a:prstGeom>
          <a:noFill/>
        </p:spPr>
        <p:txBody>
          <a:bodyPr wrap="square" rtlCol="0">
            <a:spAutoFit/>
          </a:bodyPr>
          <a:lstStyle/>
          <a:p>
            <a:r>
              <a:rPr lang="en-US" sz="3200" dirty="0" smtClean="0">
                <a:solidFill>
                  <a:srgbClr val="FFFF00"/>
                </a:solidFill>
              </a:rPr>
              <a:t>Not just about policy!</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3429000" y="1066800"/>
            <a:ext cx="1981200" cy="19050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smtClean="0">
                <a:solidFill>
                  <a:prstClr val="black"/>
                </a:solidFill>
              </a:rPr>
              <a:t>Parents</a:t>
            </a:r>
          </a:p>
          <a:p>
            <a:pPr algn="ctr"/>
            <a:endParaRPr lang="en-US" sz="2400" b="1" i="1" dirty="0" smtClean="0">
              <a:solidFill>
                <a:prstClr val="black"/>
              </a:solidFill>
            </a:endParaRPr>
          </a:p>
          <a:p>
            <a:pPr algn="ctr"/>
            <a:endParaRPr lang="en-US" sz="2400" b="1" i="1" dirty="0" smtClean="0">
              <a:solidFill>
                <a:prstClr val="black"/>
              </a:solidFill>
            </a:endParaRPr>
          </a:p>
          <a:p>
            <a:pPr algn="ctr"/>
            <a:endParaRPr lang="en-US" sz="2400" b="1" i="1" dirty="0">
              <a:solidFill>
                <a:prstClr val="black"/>
              </a:solidFill>
            </a:endParaRPr>
          </a:p>
        </p:txBody>
      </p:sp>
      <p:sp>
        <p:nvSpPr>
          <p:cNvPr id="5" name="Oval 4"/>
          <p:cNvSpPr/>
          <p:nvPr/>
        </p:nvSpPr>
        <p:spPr>
          <a:xfrm>
            <a:off x="5181600" y="1981200"/>
            <a:ext cx="1828800" cy="1828800"/>
          </a:xfrm>
          <a:prstGeom prst="ellipse">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smtClean="0">
                <a:solidFill>
                  <a:prstClr val="black"/>
                </a:solidFill>
              </a:rPr>
              <a:t>Teachers</a:t>
            </a:r>
          </a:p>
          <a:p>
            <a:pPr algn="ctr"/>
            <a:endParaRPr lang="en-US" sz="2400" b="1" i="1" dirty="0" smtClean="0">
              <a:solidFill>
                <a:prstClr val="black"/>
              </a:solidFill>
            </a:endParaRPr>
          </a:p>
          <a:p>
            <a:pPr algn="ctr"/>
            <a:endParaRPr lang="en-US" sz="2400" b="1" i="1" dirty="0" smtClean="0">
              <a:solidFill>
                <a:prstClr val="black"/>
              </a:solidFill>
            </a:endParaRPr>
          </a:p>
          <a:p>
            <a:pPr algn="ctr"/>
            <a:endParaRPr lang="en-US" sz="2400" b="1" i="1" dirty="0">
              <a:solidFill>
                <a:prstClr val="black"/>
              </a:solidFill>
            </a:endParaRPr>
          </a:p>
        </p:txBody>
      </p:sp>
      <p:sp>
        <p:nvSpPr>
          <p:cNvPr id="6" name="Oval 5"/>
          <p:cNvSpPr/>
          <p:nvPr/>
        </p:nvSpPr>
        <p:spPr>
          <a:xfrm>
            <a:off x="2438400" y="3810000"/>
            <a:ext cx="2133600" cy="1600200"/>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smtClean="0">
                <a:solidFill>
                  <a:prstClr val="black"/>
                </a:solidFill>
              </a:rPr>
              <a:t>Employers</a:t>
            </a:r>
          </a:p>
          <a:p>
            <a:pPr algn="ctr"/>
            <a:endParaRPr lang="en-US" sz="2400" b="1" i="1" dirty="0" smtClean="0">
              <a:solidFill>
                <a:prstClr val="black"/>
              </a:solidFill>
            </a:endParaRPr>
          </a:p>
          <a:p>
            <a:pPr algn="ctr"/>
            <a:endParaRPr lang="en-US" sz="2400" b="1" i="1" dirty="0" smtClean="0">
              <a:solidFill>
                <a:prstClr val="black"/>
              </a:solidFill>
            </a:endParaRPr>
          </a:p>
          <a:p>
            <a:pPr algn="ctr"/>
            <a:endParaRPr lang="en-US" sz="2400" b="1" i="1" dirty="0">
              <a:solidFill>
                <a:prstClr val="black"/>
              </a:solidFill>
            </a:endParaRPr>
          </a:p>
        </p:txBody>
      </p:sp>
      <p:sp>
        <p:nvSpPr>
          <p:cNvPr id="9" name="Oval 8"/>
          <p:cNvSpPr/>
          <p:nvPr/>
        </p:nvSpPr>
        <p:spPr>
          <a:xfrm>
            <a:off x="1752600" y="304800"/>
            <a:ext cx="1981200" cy="9906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prstClr val="black"/>
                </a:solidFill>
              </a:rPr>
              <a:t>Authoritative Parenting and Learning-Focused Home Life</a:t>
            </a:r>
            <a:endParaRPr lang="en-US" sz="1200" b="1" dirty="0">
              <a:solidFill>
                <a:prstClr val="black"/>
              </a:solidFill>
            </a:endParaRPr>
          </a:p>
        </p:txBody>
      </p:sp>
      <p:sp>
        <p:nvSpPr>
          <p:cNvPr id="12" name="Oval 11"/>
          <p:cNvSpPr/>
          <p:nvPr/>
        </p:nvSpPr>
        <p:spPr>
          <a:xfrm>
            <a:off x="5029200" y="304800"/>
            <a:ext cx="1905000" cy="9906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prstClr val="black"/>
                </a:solidFill>
              </a:rPr>
              <a:t>Home-School Linkages</a:t>
            </a:r>
            <a:endParaRPr lang="en-US" sz="1200" b="1" dirty="0">
              <a:solidFill>
                <a:prstClr val="black"/>
              </a:solidFill>
            </a:endParaRPr>
          </a:p>
        </p:txBody>
      </p:sp>
      <p:sp>
        <p:nvSpPr>
          <p:cNvPr id="17" name="Oval 16"/>
          <p:cNvSpPr/>
          <p:nvPr/>
        </p:nvSpPr>
        <p:spPr>
          <a:xfrm>
            <a:off x="6629400" y="5105400"/>
            <a:ext cx="2057400" cy="99060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prstClr val="black"/>
                </a:solidFill>
              </a:rPr>
              <a:t>Peer Culture Norms: e.g., “Conspiracy to Succeed”</a:t>
            </a:r>
            <a:endParaRPr lang="en-US" sz="1200" b="1" dirty="0">
              <a:solidFill>
                <a:prstClr val="black"/>
              </a:solidFill>
            </a:endParaRPr>
          </a:p>
        </p:txBody>
      </p:sp>
      <p:sp>
        <p:nvSpPr>
          <p:cNvPr id="18" name="Oval 17"/>
          <p:cNvSpPr/>
          <p:nvPr/>
        </p:nvSpPr>
        <p:spPr>
          <a:xfrm>
            <a:off x="4572000" y="5715000"/>
            <a:ext cx="1981200" cy="99060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prstClr val="black"/>
                </a:solidFill>
              </a:rPr>
              <a:t>Cooperative Learning  Norms </a:t>
            </a:r>
            <a:r>
              <a:rPr lang="en-US" sz="1200" b="1" i="1" dirty="0" smtClean="0">
                <a:solidFill>
                  <a:prstClr val="black"/>
                </a:solidFill>
              </a:rPr>
              <a:t>inside and outside of classrooms</a:t>
            </a:r>
            <a:endParaRPr lang="en-US" sz="1200" b="1" i="1" dirty="0">
              <a:solidFill>
                <a:prstClr val="black"/>
              </a:solidFill>
            </a:endParaRPr>
          </a:p>
        </p:txBody>
      </p:sp>
      <p:sp>
        <p:nvSpPr>
          <p:cNvPr id="43" name="Oval 42"/>
          <p:cNvSpPr/>
          <p:nvPr/>
        </p:nvSpPr>
        <p:spPr>
          <a:xfrm>
            <a:off x="6705600" y="3581400"/>
            <a:ext cx="2133600" cy="990600"/>
          </a:xfrm>
          <a:prstGeom prst="ellipse">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prstClr val="black"/>
                </a:solidFill>
              </a:rPr>
              <a:t>Methods and Routines for Team-Based Review of Student Work</a:t>
            </a:r>
            <a:endParaRPr lang="en-US" sz="1200" b="1" dirty="0">
              <a:solidFill>
                <a:prstClr val="black"/>
              </a:solidFill>
            </a:endParaRPr>
          </a:p>
        </p:txBody>
      </p:sp>
      <p:sp>
        <p:nvSpPr>
          <p:cNvPr id="44" name="Oval 43"/>
          <p:cNvSpPr/>
          <p:nvPr/>
        </p:nvSpPr>
        <p:spPr>
          <a:xfrm>
            <a:off x="6858000" y="990600"/>
            <a:ext cx="1752600" cy="1143000"/>
          </a:xfrm>
          <a:prstGeom prst="ellipse">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prstClr val="black"/>
                </a:solidFill>
              </a:rPr>
              <a:t>Methods and Routines for Observing  and Refining Teaching </a:t>
            </a:r>
            <a:endParaRPr lang="en-US" sz="1200" b="1" dirty="0">
              <a:solidFill>
                <a:prstClr val="black"/>
              </a:solidFill>
            </a:endParaRPr>
          </a:p>
        </p:txBody>
      </p:sp>
      <p:sp>
        <p:nvSpPr>
          <p:cNvPr id="139" name="TextBox 138"/>
          <p:cNvSpPr txBox="1"/>
          <p:nvPr/>
        </p:nvSpPr>
        <p:spPr>
          <a:xfrm>
            <a:off x="1905000" y="457200"/>
            <a:ext cx="381000" cy="381000"/>
          </a:xfrm>
          <a:prstGeom prst="rect">
            <a:avLst/>
          </a:prstGeom>
          <a:noFill/>
        </p:spPr>
        <p:txBody>
          <a:bodyPr wrap="square" rtlCol="0">
            <a:spAutoFit/>
          </a:bodyPr>
          <a:lstStyle/>
          <a:p>
            <a:r>
              <a:rPr lang="en-US" b="1" dirty="0" smtClean="0">
                <a:solidFill>
                  <a:prstClr val="black"/>
                </a:solidFill>
              </a:rPr>
              <a:t>1.</a:t>
            </a:r>
            <a:endParaRPr lang="en-US" b="1" dirty="0">
              <a:solidFill>
                <a:prstClr val="black"/>
              </a:solidFill>
            </a:endParaRPr>
          </a:p>
        </p:txBody>
      </p:sp>
      <p:sp>
        <p:nvSpPr>
          <p:cNvPr id="140" name="TextBox 139"/>
          <p:cNvSpPr txBox="1"/>
          <p:nvPr/>
        </p:nvSpPr>
        <p:spPr>
          <a:xfrm>
            <a:off x="5181600" y="533400"/>
            <a:ext cx="357790" cy="369332"/>
          </a:xfrm>
          <a:prstGeom prst="rect">
            <a:avLst/>
          </a:prstGeom>
          <a:noFill/>
        </p:spPr>
        <p:txBody>
          <a:bodyPr wrap="none" rtlCol="0">
            <a:spAutoFit/>
          </a:bodyPr>
          <a:lstStyle/>
          <a:p>
            <a:r>
              <a:rPr lang="en-US" b="1" dirty="0" smtClean="0">
                <a:solidFill>
                  <a:prstClr val="black"/>
                </a:solidFill>
              </a:rPr>
              <a:t>2.</a:t>
            </a:r>
            <a:endParaRPr lang="en-US" b="1" dirty="0">
              <a:solidFill>
                <a:prstClr val="black"/>
              </a:solidFill>
            </a:endParaRPr>
          </a:p>
        </p:txBody>
      </p:sp>
      <p:sp>
        <p:nvSpPr>
          <p:cNvPr id="142" name="TextBox 141"/>
          <p:cNvSpPr txBox="1"/>
          <p:nvPr/>
        </p:nvSpPr>
        <p:spPr>
          <a:xfrm>
            <a:off x="7162800" y="1676400"/>
            <a:ext cx="357790" cy="369332"/>
          </a:xfrm>
          <a:prstGeom prst="rect">
            <a:avLst/>
          </a:prstGeom>
          <a:noFill/>
        </p:spPr>
        <p:txBody>
          <a:bodyPr wrap="none" rtlCol="0">
            <a:spAutoFit/>
          </a:bodyPr>
          <a:lstStyle/>
          <a:p>
            <a:r>
              <a:rPr lang="en-US" b="1" dirty="0" smtClean="0">
                <a:solidFill>
                  <a:prstClr val="black"/>
                </a:solidFill>
              </a:rPr>
              <a:t>3.</a:t>
            </a:r>
            <a:endParaRPr lang="en-US" b="1" dirty="0">
              <a:solidFill>
                <a:prstClr val="black"/>
              </a:solidFill>
            </a:endParaRPr>
          </a:p>
        </p:txBody>
      </p:sp>
      <p:sp>
        <p:nvSpPr>
          <p:cNvPr id="143" name="TextBox 142"/>
          <p:cNvSpPr txBox="1"/>
          <p:nvPr/>
        </p:nvSpPr>
        <p:spPr>
          <a:xfrm>
            <a:off x="6934200" y="3657600"/>
            <a:ext cx="357790" cy="369332"/>
          </a:xfrm>
          <a:prstGeom prst="rect">
            <a:avLst/>
          </a:prstGeom>
          <a:noFill/>
        </p:spPr>
        <p:txBody>
          <a:bodyPr wrap="none" rtlCol="0">
            <a:spAutoFit/>
          </a:bodyPr>
          <a:lstStyle/>
          <a:p>
            <a:r>
              <a:rPr lang="en-US" b="1" dirty="0" smtClean="0">
                <a:solidFill>
                  <a:prstClr val="black"/>
                </a:solidFill>
              </a:rPr>
              <a:t>4.</a:t>
            </a:r>
            <a:endParaRPr lang="en-US" b="1" dirty="0">
              <a:solidFill>
                <a:prstClr val="black"/>
              </a:solidFill>
            </a:endParaRPr>
          </a:p>
        </p:txBody>
      </p:sp>
      <p:sp>
        <p:nvSpPr>
          <p:cNvPr id="144" name="TextBox 143"/>
          <p:cNvSpPr txBox="1"/>
          <p:nvPr/>
        </p:nvSpPr>
        <p:spPr>
          <a:xfrm>
            <a:off x="6781800" y="5334000"/>
            <a:ext cx="357790" cy="369332"/>
          </a:xfrm>
          <a:prstGeom prst="rect">
            <a:avLst/>
          </a:prstGeom>
          <a:noFill/>
        </p:spPr>
        <p:txBody>
          <a:bodyPr wrap="none" rtlCol="0">
            <a:spAutoFit/>
          </a:bodyPr>
          <a:lstStyle/>
          <a:p>
            <a:r>
              <a:rPr lang="en-US" b="1" dirty="0" smtClean="0">
                <a:solidFill>
                  <a:prstClr val="black"/>
                </a:solidFill>
              </a:rPr>
              <a:t>5.</a:t>
            </a:r>
            <a:endParaRPr lang="en-US" b="1" dirty="0">
              <a:solidFill>
                <a:prstClr val="black"/>
              </a:solidFill>
            </a:endParaRPr>
          </a:p>
        </p:txBody>
      </p:sp>
      <p:sp>
        <p:nvSpPr>
          <p:cNvPr id="145" name="TextBox 144"/>
          <p:cNvSpPr txBox="1"/>
          <p:nvPr/>
        </p:nvSpPr>
        <p:spPr>
          <a:xfrm>
            <a:off x="4572000" y="5943600"/>
            <a:ext cx="357790" cy="369332"/>
          </a:xfrm>
          <a:prstGeom prst="rect">
            <a:avLst/>
          </a:prstGeom>
          <a:noFill/>
        </p:spPr>
        <p:txBody>
          <a:bodyPr wrap="none" rtlCol="0">
            <a:spAutoFit/>
          </a:bodyPr>
          <a:lstStyle/>
          <a:p>
            <a:r>
              <a:rPr lang="en-US" b="1" dirty="0" smtClean="0">
                <a:solidFill>
                  <a:prstClr val="black"/>
                </a:solidFill>
              </a:rPr>
              <a:t>6.</a:t>
            </a:r>
            <a:endParaRPr lang="en-US" b="1" dirty="0">
              <a:solidFill>
                <a:prstClr val="black"/>
              </a:solidFill>
            </a:endParaRPr>
          </a:p>
        </p:txBody>
      </p:sp>
      <p:sp>
        <p:nvSpPr>
          <p:cNvPr id="36" name="Oval 35"/>
          <p:cNvSpPr/>
          <p:nvPr/>
        </p:nvSpPr>
        <p:spPr>
          <a:xfrm>
            <a:off x="4572000" y="3733800"/>
            <a:ext cx="1981200" cy="167640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smtClean="0">
                <a:solidFill>
                  <a:prstClr val="black"/>
                </a:solidFill>
              </a:rPr>
              <a:t>Peers</a:t>
            </a:r>
          </a:p>
          <a:p>
            <a:pPr algn="ctr"/>
            <a:endParaRPr lang="en-US" sz="2400" b="1" i="1" dirty="0" smtClean="0">
              <a:solidFill>
                <a:prstClr val="black"/>
              </a:solidFill>
            </a:endParaRPr>
          </a:p>
          <a:p>
            <a:pPr algn="ctr"/>
            <a:endParaRPr lang="en-US" sz="2400" b="1" i="1" dirty="0" smtClean="0">
              <a:solidFill>
                <a:prstClr val="black"/>
              </a:solidFill>
            </a:endParaRPr>
          </a:p>
          <a:p>
            <a:pPr algn="ctr"/>
            <a:endParaRPr lang="en-US" sz="2400" b="1" i="1" dirty="0">
              <a:solidFill>
                <a:prstClr val="black"/>
              </a:solidFill>
            </a:endParaRPr>
          </a:p>
        </p:txBody>
      </p:sp>
      <p:sp>
        <p:nvSpPr>
          <p:cNvPr id="38" name="Oval 37"/>
          <p:cNvSpPr/>
          <p:nvPr/>
        </p:nvSpPr>
        <p:spPr>
          <a:xfrm>
            <a:off x="1600200" y="2133600"/>
            <a:ext cx="2133600" cy="182880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dirty="0" smtClean="0">
                <a:solidFill>
                  <a:prstClr val="black"/>
                </a:solidFill>
              </a:rPr>
              <a:t>Community</a:t>
            </a:r>
          </a:p>
          <a:p>
            <a:pPr algn="ctr"/>
            <a:endParaRPr lang="en-US" sz="2000" b="1" i="1" dirty="0" smtClean="0">
              <a:solidFill>
                <a:prstClr val="black"/>
              </a:solidFill>
            </a:endParaRPr>
          </a:p>
          <a:p>
            <a:pPr algn="ctr"/>
            <a:endParaRPr lang="en-US" sz="2000" b="1" i="1" dirty="0" smtClean="0">
              <a:solidFill>
                <a:prstClr val="black"/>
              </a:solidFill>
            </a:endParaRPr>
          </a:p>
          <a:p>
            <a:pPr algn="ctr"/>
            <a:endParaRPr lang="en-US" sz="2000" b="1" i="1" dirty="0">
              <a:solidFill>
                <a:prstClr val="black"/>
              </a:solidFill>
            </a:endParaRPr>
          </a:p>
        </p:txBody>
      </p:sp>
      <p:sp>
        <p:nvSpPr>
          <p:cNvPr id="39" name="Oval 38"/>
          <p:cNvSpPr/>
          <p:nvPr/>
        </p:nvSpPr>
        <p:spPr>
          <a:xfrm>
            <a:off x="2514600" y="5715000"/>
            <a:ext cx="1981200" cy="990600"/>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prstClr val="black"/>
                </a:solidFill>
              </a:rPr>
              <a:t>Orientations to the World of Work and Possible Selves Exposures</a:t>
            </a:r>
            <a:endParaRPr lang="en-US" sz="1200" b="1" i="1" dirty="0">
              <a:solidFill>
                <a:prstClr val="black"/>
              </a:solidFill>
            </a:endParaRPr>
          </a:p>
        </p:txBody>
      </p:sp>
      <p:sp>
        <p:nvSpPr>
          <p:cNvPr id="40" name="TextBox 39"/>
          <p:cNvSpPr txBox="1"/>
          <p:nvPr/>
        </p:nvSpPr>
        <p:spPr>
          <a:xfrm>
            <a:off x="2514600" y="5943600"/>
            <a:ext cx="362600" cy="369332"/>
          </a:xfrm>
          <a:prstGeom prst="rect">
            <a:avLst/>
          </a:prstGeom>
          <a:noFill/>
        </p:spPr>
        <p:txBody>
          <a:bodyPr wrap="none" rtlCol="0">
            <a:spAutoFit/>
          </a:bodyPr>
          <a:lstStyle/>
          <a:p>
            <a:r>
              <a:rPr lang="en-US" b="1" dirty="0" smtClean="0">
                <a:solidFill>
                  <a:prstClr val="black"/>
                </a:solidFill>
              </a:rPr>
              <a:t>7.</a:t>
            </a:r>
            <a:endParaRPr lang="en-US" b="1" dirty="0">
              <a:solidFill>
                <a:prstClr val="black"/>
              </a:solidFill>
            </a:endParaRPr>
          </a:p>
        </p:txBody>
      </p:sp>
      <p:sp>
        <p:nvSpPr>
          <p:cNvPr id="41" name="Oval 40"/>
          <p:cNvSpPr/>
          <p:nvPr/>
        </p:nvSpPr>
        <p:spPr>
          <a:xfrm>
            <a:off x="457200" y="5105400"/>
            <a:ext cx="1981200" cy="990600"/>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prstClr val="black"/>
                </a:solidFill>
              </a:rPr>
              <a:t>Jobs for parents and apprenticeships for youth</a:t>
            </a:r>
            <a:endParaRPr lang="en-US" sz="1200" b="1" i="1" dirty="0">
              <a:solidFill>
                <a:prstClr val="black"/>
              </a:solidFill>
            </a:endParaRPr>
          </a:p>
        </p:txBody>
      </p:sp>
      <p:sp>
        <p:nvSpPr>
          <p:cNvPr id="42" name="Oval 41"/>
          <p:cNvSpPr/>
          <p:nvPr/>
        </p:nvSpPr>
        <p:spPr>
          <a:xfrm>
            <a:off x="152400" y="3657600"/>
            <a:ext cx="1828800" cy="106680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prstClr val="black"/>
                </a:solidFill>
              </a:rPr>
              <a:t>Program Supports for Families, Children and Youth</a:t>
            </a:r>
            <a:endParaRPr lang="en-US" sz="1200" b="1" i="1" dirty="0">
              <a:solidFill>
                <a:prstClr val="black"/>
              </a:solidFill>
            </a:endParaRPr>
          </a:p>
        </p:txBody>
      </p:sp>
      <p:sp>
        <p:nvSpPr>
          <p:cNvPr id="47" name="TextBox 46"/>
          <p:cNvSpPr txBox="1"/>
          <p:nvPr/>
        </p:nvSpPr>
        <p:spPr>
          <a:xfrm>
            <a:off x="533400" y="5334000"/>
            <a:ext cx="362600" cy="369332"/>
          </a:xfrm>
          <a:prstGeom prst="rect">
            <a:avLst/>
          </a:prstGeom>
          <a:noFill/>
        </p:spPr>
        <p:txBody>
          <a:bodyPr wrap="none" rtlCol="0">
            <a:spAutoFit/>
          </a:bodyPr>
          <a:lstStyle/>
          <a:p>
            <a:r>
              <a:rPr lang="en-US" b="1" dirty="0" smtClean="0">
                <a:solidFill>
                  <a:prstClr val="black"/>
                </a:solidFill>
              </a:rPr>
              <a:t>8.</a:t>
            </a:r>
            <a:endParaRPr lang="en-US" b="1" dirty="0">
              <a:solidFill>
                <a:prstClr val="black"/>
              </a:solidFill>
            </a:endParaRPr>
          </a:p>
        </p:txBody>
      </p:sp>
      <p:sp>
        <p:nvSpPr>
          <p:cNvPr id="48" name="TextBox 47"/>
          <p:cNvSpPr txBox="1"/>
          <p:nvPr/>
        </p:nvSpPr>
        <p:spPr>
          <a:xfrm>
            <a:off x="304800" y="3886200"/>
            <a:ext cx="362600" cy="369332"/>
          </a:xfrm>
          <a:prstGeom prst="rect">
            <a:avLst/>
          </a:prstGeom>
          <a:noFill/>
        </p:spPr>
        <p:txBody>
          <a:bodyPr wrap="none" rtlCol="0">
            <a:spAutoFit/>
          </a:bodyPr>
          <a:lstStyle/>
          <a:p>
            <a:r>
              <a:rPr lang="en-US" b="1" dirty="0" smtClean="0">
                <a:solidFill>
                  <a:prstClr val="black"/>
                </a:solidFill>
              </a:rPr>
              <a:t>9.</a:t>
            </a:r>
            <a:endParaRPr lang="en-US" b="1" dirty="0">
              <a:solidFill>
                <a:prstClr val="black"/>
              </a:solidFill>
            </a:endParaRPr>
          </a:p>
        </p:txBody>
      </p:sp>
      <p:sp>
        <p:nvSpPr>
          <p:cNvPr id="49" name="Oval 48"/>
          <p:cNvSpPr/>
          <p:nvPr/>
        </p:nvSpPr>
        <p:spPr>
          <a:xfrm>
            <a:off x="152400" y="1219200"/>
            <a:ext cx="1752600" cy="114300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prstClr val="black"/>
                </a:solidFill>
              </a:rPr>
              <a:t>Places to Connect and Belong</a:t>
            </a:r>
            <a:endParaRPr lang="en-US" sz="1200" b="1" dirty="0">
              <a:solidFill>
                <a:prstClr val="black"/>
              </a:solidFill>
            </a:endParaRPr>
          </a:p>
        </p:txBody>
      </p:sp>
      <p:sp>
        <p:nvSpPr>
          <p:cNvPr id="50" name="TextBox 49"/>
          <p:cNvSpPr txBox="1"/>
          <p:nvPr/>
        </p:nvSpPr>
        <p:spPr>
          <a:xfrm>
            <a:off x="228600" y="1447800"/>
            <a:ext cx="479618" cy="369332"/>
          </a:xfrm>
          <a:prstGeom prst="rect">
            <a:avLst/>
          </a:prstGeom>
          <a:noFill/>
        </p:spPr>
        <p:txBody>
          <a:bodyPr wrap="none" rtlCol="0">
            <a:spAutoFit/>
          </a:bodyPr>
          <a:lstStyle/>
          <a:p>
            <a:r>
              <a:rPr lang="en-US" b="1" dirty="0" smtClean="0">
                <a:solidFill>
                  <a:prstClr val="black"/>
                </a:solidFill>
              </a:rPr>
              <a:t>10.</a:t>
            </a:r>
            <a:endParaRPr lang="en-US" b="1" dirty="0">
              <a:solidFill>
                <a:prstClr val="black"/>
              </a:solidFill>
            </a:endParaRPr>
          </a:p>
        </p:txBody>
      </p:sp>
      <p:cxnSp>
        <p:nvCxnSpPr>
          <p:cNvPr id="28" name="Straight Connector 27"/>
          <p:cNvCxnSpPr>
            <a:stCxn id="4" idx="7"/>
            <a:endCxn id="12" idx="3"/>
          </p:cNvCxnSpPr>
          <p:nvPr/>
        </p:nvCxnSpPr>
        <p:spPr>
          <a:xfrm rot="5400000" flipH="1" flipV="1">
            <a:off x="5116395" y="1153996"/>
            <a:ext cx="195451" cy="188121"/>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4" idx="1"/>
            <a:endCxn id="9" idx="5"/>
          </p:cNvCxnSpPr>
          <p:nvPr/>
        </p:nvCxnSpPr>
        <p:spPr>
          <a:xfrm rot="16200000" flipV="1">
            <a:off x="3483675" y="1110316"/>
            <a:ext cx="195451" cy="27548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5" idx="7"/>
            <a:endCxn id="44" idx="3"/>
          </p:cNvCxnSpPr>
          <p:nvPr/>
        </p:nvCxnSpPr>
        <p:spPr>
          <a:xfrm rot="5400000" flipH="1" flipV="1">
            <a:off x="6787216" y="1921575"/>
            <a:ext cx="282809" cy="37208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5" idx="5"/>
            <a:endCxn id="43" idx="1"/>
          </p:cNvCxnSpPr>
          <p:nvPr/>
        </p:nvCxnSpPr>
        <p:spPr>
          <a:xfrm rot="16200000" flipH="1">
            <a:off x="6788173" y="3496583"/>
            <a:ext cx="184291" cy="275481"/>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36" idx="5"/>
            <a:endCxn id="17" idx="2"/>
          </p:cNvCxnSpPr>
          <p:nvPr/>
        </p:nvCxnSpPr>
        <p:spPr>
          <a:xfrm rot="16200000" flipH="1">
            <a:off x="6228229" y="5199528"/>
            <a:ext cx="436003" cy="36634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36" idx="4"/>
            <a:endCxn id="18" idx="0"/>
          </p:cNvCxnSpPr>
          <p:nvPr/>
        </p:nvCxnSpPr>
        <p:spPr>
          <a:xfrm rot="5400000">
            <a:off x="5410200" y="5562600"/>
            <a:ext cx="3048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6" idx="4"/>
            <a:endCxn id="39" idx="0"/>
          </p:cNvCxnSpPr>
          <p:nvPr/>
        </p:nvCxnSpPr>
        <p:spPr>
          <a:xfrm rot="5400000">
            <a:off x="3352800" y="5562600"/>
            <a:ext cx="3048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6" idx="3"/>
            <a:endCxn id="41" idx="6"/>
          </p:cNvCxnSpPr>
          <p:nvPr/>
        </p:nvCxnSpPr>
        <p:spPr>
          <a:xfrm rot="5400000">
            <a:off x="2382208" y="5232049"/>
            <a:ext cx="424844" cy="312459"/>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38" idx="3"/>
            <a:endCxn id="42" idx="7"/>
          </p:cNvCxnSpPr>
          <p:nvPr/>
        </p:nvCxnSpPr>
        <p:spPr>
          <a:xfrm rot="5400000">
            <a:off x="1753394" y="3654564"/>
            <a:ext cx="119250" cy="199281"/>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49" idx="5"/>
            <a:endCxn id="38" idx="1"/>
          </p:cNvCxnSpPr>
          <p:nvPr/>
        </p:nvCxnSpPr>
        <p:spPr>
          <a:xfrm rot="16200000" flipH="1">
            <a:off x="1677194" y="2165955"/>
            <a:ext cx="206609" cy="264322"/>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5" name="Flowchart: Merge 44"/>
          <p:cNvSpPr/>
          <p:nvPr/>
        </p:nvSpPr>
        <p:spPr>
          <a:xfrm>
            <a:off x="3886200" y="1828800"/>
            <a:ext cx="1143000" cy="1066800"/>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smtClean="0">
              <a:solidFill>
                <a:prstClr val="white"/>
              </a:solidFill>
            </a:endParaRPr>
          </a:p>
          <a:p>
            <a:pPr algn="ctr"/>
            <a:endParaRPr lang="en-US" sz="600" dirty="0" smtClean="0">
              <a:solidFill>
                <a:prstClr val="white"/>
              </a:solidFill>
            </a:endParaRPr>
          </a:p>
          <a:p>
            <a:pPr algn="ctr"/>
            <a:r>
              <a:rPr lang="en-US" sz="600" dirty="0" smtClean="0">
                <a:solidFill>
                  <a:prstClr val="white"/>
                </a:solidFill>
              </a:rPr>
              <a:t>Goals</a:t>
            </a:r>
          </a:p>
          <a:p>
            <a:pPr algn="ctr"/>
            <a:r>
              <a:rPr lang="en-US" sz="600" dirty="0" smtClean="0">
                <a:solidFill>
                  <a:prstClr val="white"/>
                </a:solidFill>
              </a:rPr>
              <a:t>Strategies</a:t>
            </a:r>
          </a:p>
          <a:p>
            <a:pPr algn="ctr"/>
            <a:r>
              <a:rPr lang="en-US" sz="600" dirty="0" smtClean="0">
                <a:solidFill>
                  <a:prstClr val="white"/>
                </a:solidFill>
              </a:rPr>
              <a:t>Policies</a:t>
            </a:r>
          </a:p>
          <a:p>
            <a:pPr algn="ctr"/>
            <a:r>
              <a:rPr lang="en-US" sz="600" dirty="0" smtClean="0">
                <a:solidFill>
                  <a:prstClr val="white"/>
                </a:solidFill>
              </a:rPr>
              <a:t>Programs</a:t>
            </a:r>
          </a:p>
          <a:p>
            <a:pPr algn="ctr"/>
            <a:r>
              <a:rPr lang="en-US" sz="600" dirty="0" smtClean="0">
                <a:solidFill>
                  <a:prstClr val="white"/>
                </a:solidFill>
              </a:rPr>
              <a:t>Practices</a:t>
            </a:r>
          </a:p>
          <a:p>
            <a:pPr algn="ctr"/>
            <a:r>
              <a:rPr lang="en-US" sz="600" dirty="0" smtClean="0">
                <a:solidFill>
                  <a:prstClr val="white"/>
                </a:solidFill>
              </a:rPr>
              <a:t>Principles</a:t>
            </a:r>
          </a:p>
        </p:txBody>
      </p:sp>
      <p:sp>
        <p:nvSpPr>
          <p:cNvPr id="46" name="Flowchart: Merge 45"/>
          <p:cNvSpPr/>
          <p:nvPr/>
        </p:nvSpPr>
        <p:spPr>
          <a:xfrm>
            <a:off x="5562600" y="2590800"/>
            <a:ext cx="1143000" cy="1066800"/>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smtClean="0">
              <a:solidFill>
                <a:prstClr val="white"/>
              </a:solidFill>
            </a:endParaRPr>
          </a:p>
          <a:p>
            <a:pPr algn="ctr"/>
            <a:endParaRPr lang="en-US" sz="600" dirty="0" smtClean="0">
              <a:solidFill>
                <a:prstClr val="white"/>
              </a:solidFill>
            </a:endParaRPr>
          </a:p>
          <a:p>
            <a:pPr algn="ctr"/>
            <a:r>
              <a:rPr lang="en-US" sz="600" dirty="0" smtClean="0">
                <a:solidFill>
                  <a:prstClr val="white"/>
                </a:solidFill>
              </a:rPr>
              <a:t>Goals</a:t>
            </a:r>
          </a:p>
          <a:p>
            <a:pPr algn="ctr"/>
            <a:r>
              <a:rPr lang="en-US" sz="600" dirty="0" smtClean="0">
                <a:solidFill>
                  <a:prstClr val="white"/>
                </a:solidFill>
              </a:rPr>
              <a:t>Strategies</a:t>
            </a:r>
          </a:p>
          <a:p>
            <a:pPr algn="ctr"/>
            <a:r>
              <a:rPr lang="en-US" sz="600" dirty="0" smtClean="0">
                <a:solidFill>
                  <a:prstClr val="white"/>
                </a:solidFill>
              </a:rPr>
              <a:t>Policies</a:t>
            </a:r>
          </a:p>
          <a:p>
            <a:pPr algn="ctr"/>
            <a:r>
              <a:rPr lang="en-US" sz="600" dirty="0" smtClean="0">
                <a:solidFill>
                  <a:prstClr val="white"/>
                </a:solidFill>
              </a:rPr>
              <a:t>Programs</a:t>
            </a:r>
          </a:p>
          <a:p>
            <a:pPr algn="ctr"/>
            <a:r>
              <a:rPr lang="en-US" sz="600" dirty="0" smtClean="0">
                <a:solidFill>
                  <a:prstClr val="white"/>
                </a:solidFill>
              </a:rPr>
              <a:t>Practices</a:t>
            </a:r>
          </a:p>
          <a:p>
            <a:pPr algn="ctr"/>
            <a:r>
              <a:rPr lang="en-US" sz="600" dirty="0" smtClean="0">
                <a:solidFill>
                  <a:prstClr val="white"/>
                </a:solidFill>
              </a:rPr>
              <a:t>Principles</a:t>
            </a:r>
          </a:p>
        </p:txBody>
      </p:sp>
      <p:sp>
        <p:nvSpPr>
          <p:cNvPr id="51" name="Flowchart: Merge 50"/>
          <p:cNvSpPr/>
          <p:nvPr/>
        </p:nvSpPr>
        <p:spPr>
          <a:xfrm>
            <a:off x="5029200" y="4191000"/>
            <a:ext cx="1143000" cy="1066800"/>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smtClean="0">
              <a:solidFill>
                <a:prstClr val="white"/>
              </a:solidFill>
            </a:endParaRPr>
          </a:p>
          <a:p>
            <a:pPr algn="ctr"/>
            <a:endParaRPr lang="en-US" sz="600" dirty="0" smtClean="0">
              <a:solidFill>
                <a:prstClr val="white"/>
              </a:solidFill>
            </a:endParaRPr>
          </a:p>
          <a:p>
            <a:pPr algn="ctr"/>
            <a:r>
              <a:rPr lang="en-US" sz="600" dirty="0" smtClean="0">
                <a:solidFill>
                  <a:prstClr val="white"/>
                </a:solidFill>
              </a:rPr>
              <a:t>Goals</a:t>
            </a:r>
          </a:p>
          <a:p>
            <a:pPr algn="ctr"/>
            <a:r>
              <a:rPr lang="en-US" sz="600" dirty="0" smtClean="0">
                <a:solidFill>
                  <a:prstClr val="white"/>
                </a:solidFill>
              </a:rPr>
              <a:t>Strategies</a:t>
            </a:r>
          </a:p>
          <a:p>
            <a:pPr algn="ctr"/>
            <a:r>
              <a:rPr lang="en-US" sz="600" dirty="0" smtClean="0">
                <a:solidFill>
                  <a:prstClr val="white"/>
                </a:solidFill>
              </a:rPr>
              <a:t>Policies</a:t>
            </a:r>
          </a:p>
          <a:p>
            <a:pPr algn="ctr"/>
            <a:r>
              <a:rPr lang="en-US" sz="600" dirty="0" smtClean="0">
                <a:solidFill>
                  <a:prstClr val="white"/>
                </a:solidFill>
              </a:rPr>
              <a:t>Programs</a:t>
            </a:r>
          </a:p>
          <a:p>
            <a:pPr algn="ctr"/>
            <a:r>
              <a:rPr lang="en-US" sz="600" dirty="0" smtClean="0">
                <a:solidFill>
                  <a:prstClr val="white"/>
                </a:solidFill>
              </a:rPr>
              <a:t>Practices</a:t>
            </a:r>
          </a:p>
          <a:p>
            <a:pPr algn="ctr"/>
            <a:r>
              <a:rPr lang="en-US" sz="600" dirty="0" smtClean="0">
                <a:solidFill>
                  <a:prstClr val="white"/>
                </a:solidFill>
              </a:rPr>
              <a:t>Principles</a:t>
            </a:r>
          </a:p>
        </p:txBody>
      </p:sp>
      <p:sp>
        <p:nvSpPr>
          <p:cNvPr id="52" name="Flowchart: Merge 51"/>
          <p:cNvSpPr/>
          <p:nvPr/>
        </p:nvSpPr>
        <p:spPr>
          <a:xfrm>
            <a:off x="2971800" y="4267200"/>
            <a:ext cx="1143000" cy="1066800"/>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smtClean="0">
              <a:solidFill>
                <a:prstClr val="white"/>
              </a:solidFill>
            </a:endParaRPr>
          </a:p>
          <a:p>
            <a:pPr algn="ctr"/>
            <a:endParaRPr lang="en-US" sz="600" dirty="0" smtClean="0">
              <a:solidFill>
                <a:prstClr val="white"/>
              </a:solidFill>
            </a:endParaRPr>
          </a:p>
          <a:p>
            <a:pPr algn="ctr"/>
            <a:r>
              <a:rPr lang="en-US" sz="600" dirty="0" smtClean="0">
                <a:solidFill>
                  <a:prstClr val="white"/>
                </a:solidFill>
              </a:rPr>
              <a:t>Goals</a:t>
            </a:r>
          </a:p>
          <a:p>
            <a:pPr algn="ctr"/>
            <a:r>
              <a:rPr lang="en-US" sz="600" dirty="0" smtClean="0">
                <a:solidFill>
                  <a:prstClr val="white"/>
                </a:solidFill>
              </a:rPr>
              <a:t>Strategies</a:t>
            </a:r>
          </a:p>
          <a:p>
            <a:pPr algn="ctr"/>
            <a:r>
              <a:rPr lang="en-US" sz="600" dirty="0" smtClean="0">
                <a:solidFill>
                  <a:prstClr val="white"/>
                </a:solidFill>
              </a:rPr>
              <a:t>Policies</a:t>
            </a:r>
          </a:p>
          <a:p>
            <a:pPr algn="ctr"/>
            <a:r>
              <a:rPr lang="en-US" sz="600" dirty="0" smtClean="0">
                <a:solidFill>
                  <a:prstClr val="white"/>
                </a:solidFill>
              </a:rPr>
              <a:t>Programs</a:t>
            </a:r>
          </a:p>
          <a:p>
            <a:pPr algn="ctr"/>
            <a:r>
              <a:rPr lang="en-US" sz="600" dirty="0" smtClean="0">
                <a:solidFill>
                  <a:prstClr val="white"/>
                </a:solidFill>
              </a:rPr>
              <a:t>Practices</a:t>
            </a:r>
          </a:p>
          <a:p>
            <a:pPr algn="ctr"/>
            <a:r>
              <a:rPr lang="en-US" sz="600" dirty="0" smtClean="0">
                <a:solidFill>
                  <a:prstClr val="white"/>
                </a:solidFill>
              </a:rPr>
              <a:t>Principles</a:t>
            </a:r>
          </a:p>
        </p:txBody>
      </p:sp>
      <p:sp>
        <p:nvSpPr>
          <p:cNvPr id="53" name="Flowchart: Merge 52"/>
          <p:cNvSpPr/>
          <p:nvPr/>
        </p:nvSpPr>
        <p:spPr>
          <a:xfrm>
            <a:off x="2057400" y="2743200"/>
            <a:ext cx="1143000" cy="1066800"/>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smtClean="0">
              <a:solidFill>
                <a:prstClr val="white"/>
              </a:solidFill>
            </a:endParaRPr>
          </a:p>
          <a:p>
            <a:pPr algn="ctr"/>
            <a:endParaRPr lang="en-US" sz="600" dirty="0" smtClean="0">
              <a:solidFill>
                <a:prstClr val="white"/>
              </a:solidFill>
            </a:endParaRPr>
          </a:p>
          <a:p>
            <a:pPr algn="ctr"/>
            <a:r>
              <a:rPr lang="en-US" sz="600" dirty="0" smtClean="0">
                <a:solidFill>
                  <a:prstClr val="white"/>
                </a:solidFill>
              </a:rPr>
              <a:t>Goals</a:t>
            </a:r>
          </a:p>
          <a:p>
            <a:pPr algn="ctr"/>
            <a:r>
              <a:rPr lang="en-US" sz="600" dirty="0" smtClean="0">
                <a:solidFill>
                  <a:prstClr val="white"/>
                </a:solidFill>
              </a:rPr>
              <a:t>Strategies</a:t>
            </a:r>
          </a:p>
          <a:p>
            <a:pPr algn="ctr"/>
            <a:r>
              <a:rPr lang="en-US" sz="600" dirty="0" smtClean="0">
                <a:solidFill>
                  <a:prstClr val="white"/>
                </a:solidFill>
              </a:rPr>
              <a:t>Policies</a:t>
            </a:r>
          </a:p>
          <a:p>
            <a:pPr algn="ctr"/>
            <a:r>
              <a:rPr lang="en-US" sz="600" dirty="0" smtClean="0">
                <a:solidFill>
                  <a:prstClr val="white"/>
                </a:solidFill>
              </a:rPr>
              <a:t>Programs</a:t>
            </a:r>
          </a:p>
          <a:p>
            <a:pPr algn="ctr"/>
            <a:r>
              <a:rPr lang="en-US" sz="600" dirty="0" smtClean="0">
                <a:solidFill>
                  <a:prstClr val="white"/>
                </a:solidFill>
              </a:rPr>
              <a:t>Practices</a:t>
            </a:r>
          </a:p>
          <a:p>
            <a:pPr algn="ctr"/>
            <a:r>
              <a:rPr lang="en-US" sz="600" dirty="0" smtClean="0">
                <a:solidFill>
                  <a:prstClr val="white"/>
                </a:solidFill>
              </a:rPr>
              <a:t>Principles</a:t>
            </a:r>
          </a:p>
        </p:txBody>
      </p:sp>
      <p:sp>
        <p:nvSpPr>
          <p:cNvPr id="55" name="Flowchart: Merge 54"/>
          <p:cNvSpPr/>
          <p:nvPr/>
        </p:nvSpPr>
        <p:spPr>
          <a:xfrm>
            <a:off x="8077200" y="1676400"/>
            <a:ext cx="304800" cy="228600"/>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6" name="Flowchart: Merge 55"/>
          <p:cNvSpPr/>
          <p:nvPr/>
        </p:nvSpPr>
        <p:spPr>
          <a:xfrm>
            <a:off x="8382000" y="4038600"/>
            <a:ext cx="304800" cy="228600"/>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7" name="Flowchart: Merge 56"/>
          <p:cNvSpPr/>
          <p:nvPr/>
        </p:nvSpPr>
        <p:spPr>
          <a:xfrm>
            <a:off x="8229600" y="5486400"/>
            <a:ext cx="304800" cy="228600"/>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9" name="Flowchart: Merge 58"/>
          <p:cNvSpPr/>
          <p:nvPr/>
        </p:nvSpPr>
        <p:spPr>
          <a:xfrm>
            <a:off x="6172200" y="6096000"/>
            <a:ext cx="304800" cy="228600"/>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0" name="Flowchart: Merge 59"/>
          <p:cNvSpPr/>
          <p:nvPr/>
        </p:nvSpPr>
        <p:spPr>
          <a:xfrm>
            <a:off x="4114800" y="6172200"/>
            <a:ext cx="304800" cy="228600"/>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1" name="Flowchart: Merge 60"/>
          <p:cNvSpPr/>
          <p:nvPr/>
        </p:nvSpPr>
        <p:spPr>
          <a:xfrm>
            <a:off x="1981200" y="5486400"/>
            <a:ext cx="304800" cy="228600"/>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2" name="Flowchart: Merge 61"/>
          <p:cNvSpPr/>
          <p:nvPr/>
        </p:nvSpPr>
        <p:spPr>
          <a:xfrm>
            <a:off x="1524000" y="4114800"/>
            <a:ext cx="304800" cy="228600"/>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3" name="Flowchart: Merge 62"/>
          <p:cNvSpPr/>
          <p:nvPr/>
        </p:nvSpPr>
        <p:spPr>
          <a:xfrm>
            <a:off x="1524000" y="1676400"/>
            <a:ext cx="304800" cy="228600"/>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5" name="Flowchart: Merge 64"/>
          <p:cNvSpPr/>
          <p:nvPr/>
        </p:nvSpPr>
        <p:spPr>
          <a:xfrm>
            <a:off x="3276600" y="685800"/>
            <a:ext cx="304800" cy="228600"/>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6" name="Flowchart: Merge 65"/>
          <p:cNvSpPr/>
          <p:nvPr/>
        </p:nvSpPr>
        <p:spPr>
          <a:xfrm>
            <a:off x="6477000" y="838200"/>
            <a:ext cx="304800" cy="228600"/>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609600" y="533400"/>
            <a:ext cx="7823200" cy="5478423"/>
          </a:xfrm>
          <a:prstGeom prst="rect">
            <a:avLst/>
          </a:prstGeom>
          <a:solidFill>
            <a:schemeClr val="bg1"/>
          </a:solidFill>
          <a:ln w="9525">
            <a:solidFill>
              <a:srgbClr val="FF0000"/>
            </a:solidFill>
            <a:miter lim="800000"/>
            <a:headEnd/>
            <a:tailEnd/>
          </a:ln>
          <a:effectLst/>
        </p:spPr>
        <p:txBody>
          <a:bodyPr>
            <a:spAutoFit/>
          </a:bodyPr>
          <a:lstStyle/>
          <a:p>
            <a:pPr algn="ctr" eaLnBrk="0" hangingPunct="0">
              <a:spcBef>
                <a:spcPct val="50000"/>
              </a:spcBef>
            </a:pPr>
            <a:r>
              <a:rPr lang="en-US" sz="4000" i="1" dirty="0" smtClean="0">
                <a:effectLst>
                  <a:outerShdw blurRad="38100" dist="38100" dir="2700000" algn="tl">
                    <a:srgbClr val="C0C0C0"/>
                  </a:outerShdw>
                </a:effectLst>
                <a:cs typeface="Arial" charset="0"/>
              </a:rPr>
              <a:t>“</a:t>
            </a:r>
            <a:r>
              <a:rPr lang="en-US" sz="4000" i="1" dirty="0">
                <a:effectLst>
                  <a:outerShdw blurRad="38100" dist="38100" dir="2700000" algn="tl">
                    <a:srgbClr val="C0C0C0"/>
                  </a:outerShdw>
                </a:effectLst>
                <a:cs typeface="Arial" charset="0"/>
              </a:rPr>
              <a:t>Any fool can count the seeds in an apple, but only God can count the apples in a seed.”</a:t>
            </a:r>
            <a:r>
              <a:rPr lang="en-US" sz="3200" dirty="0">
                <a:cs typeface="Arial" charset="0"/>
              </a:rPr>
              <a:t>   </a:t>
            </a:r>
            <a:endParaRPr lang="en-US" sz="3200" dirty="0" smtClean="0">
              <a:cs typeface="Arial" charset="0"/>
            </a:endParaRPr>
          </a:p>
          <a:p>
            <a:pPr algn="ctr" eaLnBrk="0" hangingPunct="0">
              <a:spcBef>
                <a:spcPct val="50000"/>
              </a:spcBef>
            </a:pPr>
            <a:r>
              <a:rPr lang="en-US" sz="3200" dirty="0" smtClean="0">
                <a:cs typeface="Arial" charset="0"/>
              </a:rPr>
              <a:t>Rev</a:t>
            </a:r>
            <a:r>
              <a:rPr lang="en-US" sz="3200" dirty="0">
                <a:cs typeface="Arial" charset="0"/>
              </a:rPr>
              <a:t>. </a:t>
            </a:r>
            <a:r>
              <a:rPr lang="en-US" sz="3200" dirty="0" smtClean="0">
                <a:cs typeface="Arial" charset="0"/>
              </a:rPr>
              <a:t>Dr. Robert </a:t>
            </a:r>
            <a:r>
              <a:rPr lang="en-US" sz="3200" dirty="0" err="1">
                <a:cs typeface="Arial" charset="0"/>
              </a:rPr>
              <a:t>Schuller</a:t>
            </a:r>
            <a:endParaRPr lang="en-US" sz="3200" dirty="0">
              <a:cs typeface="Arial" charset="0"/>
            </a:endParaRPr>
          </a:p>
          <a:p>
            <a:pPr algn="ctr" eaLnBrk="0" hangingPunct="0">
              <a:spcBef>
                <a:spcPct val="50000"/>
              </a:spcBef>
            </a:pPr>
            <a:r>
              <a:rPr lang="en-US" sz="2800" dirty="0">
                <a:cs typeface="Arial" charset="0"/>
              </a:rPr>
              <a:t>The bounty of the harvest depends upon the </a:t>
            </a:r>
            <a:r>
              <a:rPr lang="en-US" sz="2800" i="1" u="sng" dirty="0">
                <a:effectLst>
                  <a:outerShdw blurRad="38100" dist="38100" dir="2700000" algn="tl">
                    <a:srgbClr val="C0C0C0"/>
                  </a:outerShdw>
                </a:effectLst>
                <a:cs typeface="Arial" charset="0"/>
              </a:rPr>
              <a:t>effectiveness of cultivation,</a:t>
            </a:r>
            <a:r>
              <a:rPr lang="en-US" sz="2800" dirty="0">
                <a:cs typeface="Arial" charset="0"/>
              </a:rPr>
              <a:t> and the effectiveness of cultivation depends, over time, on the </a:t>
            </a:r>
            <a:r>
              <a:rPr lang="en-US" sz="2800" i="1" u="sng" dirty="0">
                <a:effectLst>
                  <a:outerShdw blurRad="38100" dist="38100" dir="2700000" algn="tl">
                    <a:srgbClr val="C0C0C0"/>
                  </a:outerShdw>
                </a:effectLst>
                <a:cs typeface="Arial" charset="0"/>
              </a:rPr>
              <a:t>intensity of the search</a:t>
            </a:r>
            <a:r>
              <a:rPr lang="en-US" sz="2800" dirty="0">
                <a:cs typeface="Arial" charset="0"/>
              </a:rPr>
              <a:t> for effective methods and the </a:t>
            </a:r>
            <a:r>
              <a:rPr lang="en-US" sz="2800" i="1" u="sng" dirty="0">
                <a:effectLst>
                  <a:outerShdw blurRad="38100" dist="38100" dir="2700000" algn="tl">
                    <a:srgbClr val="C0C0C0"/>
                  </a:outerShdw>
                </a:effectLst>
                <a:cs typeface="Arial" charset="0"/>
              </a:rPr>
              <a:t>dedication of effort</a:t>
            </a:r>
            <a:r>
              <a:rPr lang="en-US" sz="2800" dirty="0">
                <a:cs typeface="Arial" charset="0"/>
              </a:rPr>
              <a:t> to help children reach their potential.</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4"/>
          <p:cNvSpPr txBox="1">
            <a:spLocks noChangeArrowheads="1"/>
          </p:cNvSpPr>
          <p:nvPr/>
        </p:nvSpPr>
        <p:spPr bwMode="auto">
          <a:xfrm>
            <a:off x="733160" y="2438400"/>
            <a:ext cx="7738016" cy="1323439"/>
          </a:xfrm>
          <a:prstGeom prst="rect">
            <a:avLst/>
          </a:prstGeom>
          <a:solidFill>
            <a:schemeClr val="bg1"/>
          </a:solidFill>
          <a:ln w="9525">
            <a:noFill/>
            <a:miter lim="800000"/>
            <a:headEnd/>
            <a:tailEnd/>
          </a:ln>
        </p:spPr>
        <p:txBody>
          <a:bodyPr wrap="none">
            <a:spAutoFit/>
          </a:bodyPr>
          <a:lstStyle/>
          <a:p>
            <a:pPr algn="ctr"/>
            <a:r>
              <a:rPr lang="en-US" sz="4400" dirty="0"/>
              <a:t>Why Such </a:t>
            </a:r>
            <a:r>
              <a:rPr lang="en-US" sz="4400" dirty="0" smtClean="0"/>
              <a:t>Urgency </a:t>
            </a:r>
          </a:p>
          <a:p>
            <a:pPr algn="ctr"/>
            <a:r>
              <a:rPr lang="en-US" sz="3600" dirty="0" smtClean="0"/>
              <a:t>to achieve </a:t>
            </a:r>
            <a:r>
              <a:rPr lang="en-US" sz="3600" i="1" dirty="0" smtClean="0"/>
              <a:t>Excellence with Equity</a:t>
            </a:r>
            <a:r>
              <a:rPr lang="en-US" sz="3600" dirty="0" smtClean="0"/>
              <a:t>?</a:t>
            </a:r>
            <a:endParaRPr lang="en-US" sz="36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p:cNvGraphicFramePr/>
          <p:nvPr/>
        </p:nvGraphicFramePr>
        <p:xfrm>
          <a:off x="228600" y="914400"/>
          <a:ext cx="8534400" cy="53340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p:cNvSpPr txBox="1"/>
          <p:nvPr/>
        </p:nvSpPr>
        <p:spPr>
          <a:xfrm>
            <a:off x="301515" y="228600"/>
            <a:ext cx="8842485" cy="369332"/>
          </a:xfrm>
          <a:prstGeom prst="rect">
            <a:avLst/>
          </a:prstGeom>
          <a:noFill/>
        </p:spPr>
        <p:txBody>
          <a:bodyPr wrap="none" rtlCol="0">
            <a:spAutoFit/>
          </a:bodyPr>
          <a:lstStyle/>
          <a:p>
            <a:r>
              <a:rPr lang="en-US" dirty="0" smtClean="0"/>
              <a:t>Percentage Non-Hispanic White in the United States Age Distribution in 2009.</a:t>
            </a:r>
            <a:endParaRPr lang="en-US" dirty="0"/>
          </a:p>
        </p:txBody>
      </p:sp>
      <p:sp>
        <p:nvSpPr>
          <p:cNvPr id="8" name="TextBox 7"/>
          <p:cNvSpPr txBox="1"/>
          <p:nvPr/>
        </p:nvSpPr>
        <p:spPr>
          <a:xfrm>
            <a:off x="4953000" y="6172200"/>
            <a:ext cx="3658374" cy="461665"/>
          </a:xfrm>
          <a:prstGeom prst="rect">
            <a:avLst/>
          </a:prstGeom>
          <a:noFill/>
          <a:ln>
            <a:solidFill>
              <a:srgbClr val="0070C0"/>
            </a:solidFill>
          </a:ln>
        </p:spPr>
        <p:txBody>
          <a:bodyPr wrap="none" rtlCol="0">
            <a:spAutoFit/>
          </a:bodyPr>
          <a:lstStyle/>
          <a:p>
            <a:r>
              <a:rPr lang="en-US" sz="1200" dirty="0" smtClean="0"/>
              <a:t>Source:  U.S. Bureau of the Census</a:t>
            </a:r>
          </a:p>
          <a:p>
            <a:r>
              <a:rPr lang="en-US" sz="1200" dirty="0" smtClean="0"/>
              <a:t>http://www.census.gov/popest/estimates.php</a:t>
            </a:r>
            <a:endParaRPr lang="en-US" sz="1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457200" y="304800"/>
            <a:ext cx="8229600" cy="1143000"/>
          </a:xfrm>
        </p:spPr>
        <p:txBody>
          <a:bodyPr>
            <a:noAutofit/>
          </a:bodyPr>
          <a:lstStyle/>
          <a:p>
            <a:pPr algn="ctr">
              <a:spcBef>
                <a:spcPts val="0"/>
              </a:spcBef>
              <a:spcAft>
                <a:spcPts val="600"/>
              </a:spcAft>
            </a:pPr>
            <a:r>
              <a:rPr lang="en-US" sz="3200" dirty="0" smtClean="0">
                <a:solidFill>
                  <a:srgbClr val="C00000"/>
                </a:solidFill>
              </a:rPr>
              <a:t>Failing to prepare millions </a:t>
            </a:r>
            <a:br>
              <a:rPr lang="en-US" sz="3200" dirty="0" smtClean="0">
                <a:solidFill>
                  <a:srgbClr val="C00000"/>
                </a:solidFill>
              </a:rPr>
            </a:br>
            <a:r>
              <a:rPr lang="en-US" sz="3200" dirty="0" smtClean="0">
                <a:solidFill>
                  <a:srgbClr val="C00000"/>
                </a:solidFill>
              </a:rPr>
              <a:t>for the 21</a:t>
            </a:r>
            <a:r>
              <a:rPr lang="en-US" sz="3200" baseline="30000" dirty="0" smtClean="0">
                <a:solidFill>
                  <a:srgbClr val="C00000"/>
                </a:solidFill>
              </a:rPr>
              <a:t>st</a:t>
            </a:r>
            <a:r>
              <a:rPr lang="en-US" sz="3200" dirty="0" smtClean="0">
                <a:solidFill>
                  <a:srgbClr val="C00000"/>
                </a:solidFill>
              </a:rPr>
              <a:t> century economy:</a:t>
            </a:r>
          </a:p>
        </p:txBody>
      </p:sp>
      <p:sp>
        <p:nvSpPr>
          <p:cNvPr id="5123" name="Rectangle 3"/>
          <p:cNvSpPr>
            <a:spLocks noGrp="1" noChangeArrowheads="1"/>
          </p:cNvSpPr>
          <p:nvPr>
            <p:ph type="body" idx="4294967295"/>
          </p:nvPr>
        </p:nvSpPr>
        <p:spPr>
          <a:xfrm>
            <a:off x="152400" y="1676400"/>
            <a:ext cx="8839200" cy="4267200"/>
          </a:xfrm>
        </p:spPr>
        <p:txBody>
          <a:bodyPr>
            <a:noAutofit/>
          </a:bodyPr>
          <a:lstStyle/>
          <a:p>
            <a:pPr>
              <a:spcBef>
                <a:spcPts val="0"/>
              </a:spcBef>
              <a:spcAft>
                <a:spcPts val="600"/>
              </a:spcAft>
            </a:pPr>
            <a:r>
              <a:rPr lang="en-US" sz="2400" dirty="0" smtClean="0">
                <a:solidFill>
                  <a:srgbClr val="C00000"/>
                </a:solidFill>
              </a:rPr>
              <a:t>STAGNANT HIGH SCHOOL COMPLETION RATES</a:t>
            </a:r>
            <a:r>
              <a:rPr lang="en-US" sz="2400" dirty="0" smtClean="0"/>
              <a:t>: The US has failed to substantially increase high school graduation rates (versus GED’s) over the past half century.  And, many other nations have been moving past us.</a:t>
            </a:r>
          </a:p>
          <a:p>
            <a:pPr>
              <a:spcBef>
                <a:spcPts val="0"/>
              </a:spcBef>
              <a:spcAft>
                <a:spcPts val="600"/>
              </a:spcAft>
            </a:pPr>
            <a:r>
              <a:rPr lang="en-US" sz="2400" dirty="0" smtClean="0">
                <a:solidFill>
                  <a:srgbClr val="C00000"/>
                </a:solidFill>
              </a:rPr>
              <a:t>LAGGING SKILLS</a:t>
            </a:r>
            <a:r>
              <a:rPr lang="en-US" sz="2400" dirty="0" smtClean="0"/>
              <a:t>: Standardized test scores among African American and Latino 17-year olds, on average, equal the scores of white and Asian Americans who are between three and four years younger.  At the same time, </a:t>
            </a:r>
            <a:r>
              <a:rPr lang="en-US" sz="2400" i="1" dirty="0" smtClean="0">
                <a:solidFill>
                  <a:srgbClr val="C00000"/>
                </a:solidFill>
              </a:rPr>
              <a:t>even white teens </a:t>
            </a:r>
            <a:r>
              <a:rPr lang="en-US" sz="2400" dirty="0" smtClean="0">
                <a:solidFill>
                  <a:srgbClr val="C00000"/>
                </a:solidFill>
              </a:rPr>
              <a:t>in the U.S. score lower in math problem solving than teens in a dozen other nations.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Object 2"/>
          <p:cNvGraphicFramePr>
            <a:graphicFrameLocks noChangeAspect="1"/>
          </p:cNvGraphicFramePr>
          <p:nvPr/>
        </p:nvGraphicFramePr>
        <p:xfrm>
          <a:off x="50800" y="584200"/>
          <a:ext cx="8985250" cy="6223000"/>
        </p:xfrm>
        <a:graphic>
          <a:graphicData uri="http://schemas.openxmlformats.org/drawingml/2006/chart">
            <c:chart xmlns:c="http://schemas.openxmlformats.org/drawingml/2006/chart" xmlns:r="http://schemas.openxmlformats.org/officeDocument/2006/relationships" r:id="rId2"/>
          </a:graphicData>
        </a:graphic>
      </p:graphicFrame>
      <p:sp>
        <p:nvSpPr>
          <p:cNvPr id="3075" name="Text Box 3"/>
          <p:cNvSpPr txBox="1">
            <a:spLocks noChangeArrowheads="1"/>
          </p:cNvSpPr>
          <p:nvPr/>
        </p:nvSpPr>
        <p:spPr bwMode="auto">
          <a:xfrm>
            <a:off x="457200" y="152400"/>
            <a:ext cx="8347075" cy="701676"/>
          </a:xfrm>
          <a:prstGeom prst="rect">
            <a:avLst/>
          </a:prstGeom>
          <a:noFill/>
          <a:ln w="9525">
            <a:noFill/>
            <a:miter lim="800000"/>
            <a:headEnd/>
            <a:tailEnd/>
          </a:ln>
        </p:spPr>
        <p:txBody>
          <a:bodyPr wrap="none">
            <a:spAutoFit/>
          </a:bodyPr>
          <a:lstStyle/>
          <a:p>
            <a:pPr algn="ctr"/>
            <a:r>
              <a:rPr lang="en-US" sz="2000" b="1" dirty="0">
                <a:cs typeface="Arial" charset="0"/>
              </a:rPr>
              <a:t>Program for International Student Assessment, 15-Year Olds, 2003, </a:t>
            </a:r>
          </a:p>
          <a:p>
            <a:pPr algn="ctr"/>
            <a:r>
              <a:rPr lang="en-US" sz="2000" b="1" u="sng" dirty="0">
                <a:cs typeface="Arial" charset="0"/>
              </a:rPr>
              <a:t>Math Problem Solving</a:t>
            </a:r>
            <a:r>
              <a:rPr lang="en-US" sz="2000" b="1" dirty="0">
                <a:cs typeface="Arial" charset="0"/>
              </a:rPr>
              <a:t> in OECD Nations </a:t>
            </a:r>
            <a:r>
              <a:rPr lang="en-US" sz="2000" b="1" dirty="0" smtClean="0">
                <a:cs typeface="Arial" charset="0"/>
              </a:rPr>
              <a:t>(Red = </a:t>
            </a:r>
            <a:r>
              <a:rPr lang="en-US" sz="2000" b="1" dirty="0">
                <a:cs typeface="Arial" charset="0"/>
              </a:rPr>
              <a:t>U.S. Students)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p:cNvGraphicFramePr/>
          <p:nvPr/>
        </p:nvGraphicFramePr>
        <p:xfrm>
          <a:off x="152400" y="152400"/>
          <a:ext cx="8839200" cy="5181600"/>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p:cNvSpPr txBox="1"/>
          <p:nvPr/>
        </p:nvSpPr>
        <p:spPr>
          <a:xfrm>
            <a:off x="914400" y="5486400"/>
            <a:ext cx="7315200" cy="533400"/>
          </a:xfrm>
          <a:prstGeom prst="rect">
            <a:avLst/>
          </a:prstGeom>
          <a:noFill/>
          <a:ln>
            <a:solidFill>
              <a:srgbClr val="0070C0"/>
            </a:solidFill>
          </a:ln>
        </p:spPr>
        <p:txBody>
          <a:bodyPr wrap="square" rtlCol="0">
            <a:spAutoFit/>
          </a:bodyPr>
          <a:lstStyle/>
          <a:p>
            <a:r>
              <a:rPr lang="en-US" sz="1400" b="1" dirty="0" smtClean="0">
                <a:latin typeface="Calibri" pitchFamily="34" charset="0"/>
                <a:cs typeface="Calibri" pitchFamily="34" charset="0"/>
              </a:rPr>
              <a:t>Source:  </a:t>
            </a:r>
            <a:r>
              <a:rPr lang="en-US" sz="1400" dirty="0" smtClean="0">
                <a:latin typeface="Calibri" pitchFamily="34" charset="0"/>
                <a:cs typeface="Calibri" pitchFamily="34" charset="0"/>
              </a:rPr>
              <a:t>Anthony </a:t>
            </a:r>
            <a:r>
              <a:rPr lang="en-US" sz="1400" dirty="0" err="1" smtClean="0">
                <a:latin typeface="Calibri" pitchFamily="34" charset="0"/>
                <a:cs typeface="Calibri" pitchFamily="34" charset="0"/>
              </a:rPr>
              <a:t>Carnevale</a:t>
            </a:r>
            <a:r>
              <a:rPr lang="en-US" sz="1400" dirty="0" smtClean="0">
                <a:latin typeface="Calibri" pitchFamily="34" charset="0"/>
                <a:cs typeface="Calibri" pitchFamily="34" charset="0"/>
              </a:rPr>
              <a:t>, Tamara </a:t>
            </a:r>
            <a:r>
              <a:rPr lang="en-US" sz="1400" dirty="0" err="1" smtClean="0">
                <a:latin typeface="Calibri" pitchFamily="34" charset="0"/>
                <a:cs typeface="Calibri" pitchFamily="34" charset="0"/>
              </a:rPr>
              <a:t>Jaysundera</a:t>
            </a:r>
            <a:r>
              <a:rPr lang="en-US" sz="1400" dirty="0" smtClean="0">
                <a:latin typeface="Calibri" pitchFamily="34" charset="0"/>
                <a:cs typeface="Calibri" pitchFamily="34" charset="0"/>
              </a:rPr>
              <a:t> and Ban </a:t>
            </a:r>
            <a:r>
              <a:rPr lang="en-US" sz="1400" dirty="0" err="1" smtClean="0">
                <a:latin typeface="Calibri" pitchFamily="34" charset="0"/>
                <a:cs typeface="Calibri" pitchFamily="34" charset="0"/>
              </a:rPr>
              <a:t>Cheah</a:t>
            </a:r>
            <a:r>
              <a:rPr lang="en-US" sz="1400" dirty="0" smtClean="0">
                <a:latin typeface="Calibri" pitchFamily="34" charset="0"/>
                <a:cs typeface="Calibri" pitchFamily="34" charset="0"/>
              </a:rPr>
              <a:t>, 2012. “The College Advantage: Weathering the Economic Storm.” Georgetown University Center on Education and the Workforce.</a:t>
            </a:r>
            <a:endParaRPr lang="en-US" sz="1400" dirty="0">
              <a:latin typeface="Calibri" pitchFamily="34" charset="0"/>
              <a:cs typeface="Calibri" pitchFamily="34" charset="0"/>
            </a:endParaRPr>
          </a:p>
        </p:txBody>
      </p:sp>
      <p:cxnSp>
        <p:nvCxnSpPr>
          <p:cNvPr id="6" name="Straight Connector 5"/>
          <p:cNvCxnSpPr/>
          <p:nvPr/>
        </p:nvCxnSpPr>
        <p:spPr>
          <a:xfrm>
            <a:off x="2819400" y="1066800"/>
            <a:ext cx="0" cy="411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5029200" y="1066800"/>
            <a:ext cx="0" cy="41148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nvGraphicFramePr>
        <p:xfrm>
          <a:off x="533400" y="381000"/>
          <a:ext cx="8153400" cy="518160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1066800" y="5638800"/>
            <a:ext cx="7315200" cy="533400"/>
          </a:xfrm>
          <a:prstGeom prst="rect">
            <a:avLst/>
          </a:prstGeom>
          <a:noFill/>
          <a:ln>
            <a:solidFill>
              <a:srgbClr val="0070C0"/>
            </a:solidFill>
          </a:ln>
        </p:spPr>
        <p:txBody>
          <a:bodyPr wrap="square" rtlCol="0">
            <a:spAutoFit/>
          </a:bodyPr>
          <a:lstStyle/>
          <a:p>
            <a:r>
              <a:rPr lang="en-US" sz="1400" b="1" dirty="0" smtClean="0">
                <a:latin typeface="Calibri" pitchFamily="34" charset="0"/>
                <a:cs typeface="Calibri" pitchFamily="34" charset="0"/>
              </a:rPr>
              <a:t>Source:  </a:t>
            </a:r>
            <a:r>
              <a:rPr lang="en-US" sz="1400" dirty="0" smtClean="0">
                <a:latin typeface="Calibri" pitchFamily="34" charset="0"/>
                <a:cs typeface="Calibri" pitchFamily="34" charset="0"/>
              </a:rPr>
              <a:t>Anthony </a:t>
            </a:r>
            <a:r>
              <a:rPr lang="en-US" sz="1400" dirty="0" err="1" smtClean="0">
                <a:latin typeface="Calibri" pitchFamily="34" charset="0"/>
                <a:cs typeface="Calibri" pitchFamily="34" charset="0"/>
              </a:rPr>
              <a:t>Carnevale</a:t>
            </a:r>
            <a:r>
              <a:rPr lang="en-US" sz="1400" dirty="0" smtClean="0">
                <a:latin typeface="Calibri" pitchFamily="34" charset="0"/>
                <a:cs typeface="Calibri" pitchFamily="34" charset="0"/>
              </a:rPr>
              <a:t>, Tamara </a:t>
            </a:r>
            <a:r>
              <a:rPr lang="en-US" sz="1400" dirty="0" err="1" smtClean="0">
                <a:latin typeface="Calibri" pitchFamily="34" charset="0"/>
                <a:cs typeface="Calibri" pitchFamily="34" charset="0"/>
              </a:rPr>
              <a:t>Jaysundera</a:t>
            </a:r>
            <a:r>
              <a:rPr lang="en-US" sz="1400" dirty="0" smtClean="0">
                <a:latin typeface="Calibri" pitchFamily="34" charset="0"/>
                <a:cs typeface="Calibri" pitchFamily="34" charset="0"/>
              </a:rPr>
              <a:t> and Ban </a:t>
            </a:r>
            <a:r>
              <a:rPr lang="en-US" sz="1400" dirty="0" err="1" smtClean="0">
                <a:latin typeface="Calibri" pitchFamily="34" charset="0"/>
                <a:cs typeface="Calibri" pitchFamily="34" charset="0"/>
              </a:rPr>
              <a:t>Cheah</a:t>
            </a:r>
            <a:r>
              <a:rPr lang="en-US" sz="1400" dirty="0" smtClean="0">
                <a:latin typeface="Calibri" pitchFamily="34" charset="0"/>
                <a:cs typeface="Calibri" pitchFamily="34" charset="0"/>
              </a:rPr>
              <a:t>, 2012. “The College Advantage: Weathering the Economic Storm.” Georgetown University Center on Education and the Workforce.</a:t>
            </a:r>
            <a:endParaRPr lang="en-US" sz="1400" dirty="0">
              <a:latin typeface="Calibri" pitchFamily="34" charset="0"/>
              <a:cs typeface="Calibri" pitchFamily="34" charset="0"/>
            </a:endParaRPr>
          </a:p>
        </p:txBody>
      </p:sp>
      <p:cxnSp>
        <p:nvCxnSpPr>
          <p:cNvPr id="5" name="Straight Arrow Connector 4"/>
          <p:cNvCxnSpPr/>
          <p:nvPr/>
        </p:nvCxnSpPr>
        <p:spPr>
          <a:xfrm flipV="1">
            <a:off x="8305800" y="1905000"/>
            <a:ext cx="0" cy="38100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38200" y="381000"/>
            <a:ext cx="7848600" cy="707886"/>
          </a:xfrm>
          <a:prstGeom prst="rect">
            <a:avLst/>
          </a:prstGeom>
          <a:noFill/>
        </p:spPr>
        <p:txBody>
          <a:bodyPr wrap="square" rtlCol="0">
            <a:spAutoFit/>
          </a:bodyPr>
          <a:lstStyle/>
          <a:p>
            <a:r>
              <a:rPr lang="en-US" sz="2000" b="1" dirty="0" smtClean="0">
                <a:solidFill>
                  <a:srgbClr val="000000"/>
                </a:solidFill>
                <a:latin typeface="Calibri"/>
                <a:cs typeface="Calibri"/>
              </a:rPr>
              <a:t>Good News: Fall 2010 enrollment (millions) in postsecondary degree-granting institutions exceeded projected enrollment by 12 percent</a:t>
            </a:r>
            <a:endParaRPr 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NOPREFERENCE" val="False"/>
</p:tagLst>
</file>

<file path=ppt/tags/tag2.xml><?xml version="1.0" encoding="utf-8"?>
<p:tagLst xmlns:a="http://schemas.openxmlformats.org/drawingml/2006/main" xmlns:r="http://schemas.openxmlformats.org/officeDocument/2006/relationships" xmlns:p="http://schemas.openxmlformats.org/presentationml/2006/main">
  <p:tag name="NOPREFERENCE" val="False"/>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3_CE_white_tonal_aqua">
  <a:themeElements>
    <a:clrScheme name="MM_white_tonal_aqu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M_white_tonal_aqua">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100" b="0" i="0" u="none" strike="noStrike" cap="none" normalizeH="0" baseline="0" smtClean="0">
            <a:ln>
              <a:noFill/>
            </a:ln>
            <a:solidFill>
              <a:srgbClr val="003082"/>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100" b="0" i="0" u="none" strike="noStrike" cap="none" normalizeH="0" baseline="0" smtClean="0">
            <a:ln>
              <a:noFill/>
            </a:ln>
            <a:solidFill>
              <a:srgbClr val="003082"/>
            </a:solidFill>
            <a:effectLst/>
            <a:latin typeface="Arial" charset="0"/>
          </a:defRPr>
        </a:defPPr>
      </a:lstStyle>
    </a:lnDef>
  </a:objectDefaults>
  <a:extraClrSchemeLst>
    <a:extraClrScheme>
      <a:clrScheme name="MM_white_tonal_aqu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M_white_tonal_aqua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M_white_tonal_aqua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M_white_tonal_aqua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M_white_tonal_aqua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M_white_tonal_aqua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M_white_tonal_aqua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M_white_tonal_aqua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M_white_tonal_aqua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M_white_tonal_aqua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M_white_tonal_aqua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M_white_tonal_aqua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MM_white_tonal_aqua 13">
        <a:dk1>
          <a:srgbClr val="000000"/>
        </a:dk1>
        <a:lt1>
          <a:srgbClr val="FFFFFF"/>
        </a:lt1>
        <a:dk2>
          <a:srgbClr val="336699"/>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M_white_tonal_aqua 14">
        <a:dk1>
          <a:srgbClr val="336699"/>
        </a:dk1>
        <a:lt1>
          <a:srgbClr val="FFFFFF"/>
        </a:lt1>
        <a:dk2>
          <a:srgbClr val="336699"/>
        </a:dk2>
        <a:lt2>
          <a:srgbClr val="808080"/>
        </a:lt2>
        <a:accent1>
          <a:srgbClr val="BBE0E3"/>
        </a:accent1>
        <a:accent2>
          <a:srgbClr val="333399"/>
        </a:accent2>
        <a:accent3>
          <a:srgbClr val="FFFFFF"/>
        </a:accent3>
        <a:accent4>
          <a:srgbClr val="2A5682"/>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M_white_tonal_aqua 15">
        <a:dk1>
          <a:srgbClr val="003082"/>
        </a:dk1>
        <a:lt1>
          <a:srgbClr val="FFFFFF"/>
        </a:lt1>
        <a:dk2>
          <a:srgbClr val="003082"/>
        </a:dk2>
        <a:lt2>
          <a:srgbClr val="808080"/>
        </a:lt2>
        <a:accent1>
          <a:srgbClr val="BBE0E3"/>
        </a:accent1>
        <a:accent2>
          <a:srgbClr val="333399"/>
        </a:accent2>
        <a:accent3>
          <a:srgbClr val="FFFFFF"/>
        </a:accent3>
        <a:accent4>
          <a:srgbClr val="00276E"/>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2_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6.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Concourse</Template>
  <TotalTime>1615</TotalTime>
  <Words>1930</Words>
  <Application>Microsoft Office PowerPoint</Application>
  <PresentationFormat>On-screen Show (4:3)</PresentationFormat>
  <Paragraphs>553</Paragraphs>
  <Slides>34</Slides>
  <Notes>4</Notes>
  <HiddenSlides>0</HiddenSlides>
  <MMClips>0</MMClips>
  <ScaleCrop>false</ScaleCrop>
  <HeadingPairs>
    <vt:vector size="6" baseType="variant">
      <vt:variant>
        <vt:lpstr>Theme</vt:lpstr>
      </vt:variant>
      <vt:variant>
        <vt:i4>6</vt:i4>
      </vt:variant>
      <vt:variant>
        <vt:lpstr>Embedded OLE Servers</vt:lpstr>
      </vt:variant>
      <vt:variant>
        <vt:i4>1</vt:i4>
      </vt:variant>
      <vt:variant>
        <vt:lpstr>Slide Titles</vt:lpstr>
      </vt:variant>
      <vt:variant>
        <vt:i4>34</vt:i4>
      </vt:variant>
    </vt:vector>
  </HeadingPairs>
  <TitlesOfParts>
    <vt:vector size="41" baseType="lpstr">
      <vt:lpstr>Concourse</vt:lpstr>
      <vt:lpstr>3_CE_white_tonal_aqua</vt:lpstr>
      <vt:lpstr>Office Theme</vt:lpstr>
      <vt:lpstr>Default Design</vt:lpstr>
      <vt:lpstr>2_Concourse</vt:lpstr>
      <vt:lpstr>1_Office Theme</vt:lpstr>
      <vt:lpstr>Worksheet</vt:lpstr>
      <vt:lpstr>Slide 1</vt:lpstr>
      <vt:lpstr>Slide 2</vt:lpstr>
      <vt:lpstr>Slide 3</vt:lpstr>
      <vt:lpstr>Slide 4</vt:lpstr>
      <vt:lpstr>Slide 5</vt:lpstr>
      <vt:lpstr>Failing to prepare millions  for the 21st century economy:</vt:lpstr>
      <vt:lpstr>Slide 7</vt:lpstr>
      <vt:lpstr>Slide 8</vt:lpstr>
      <vt:lpstr>Slide 9</vt:lpstr>
      <vt:lpstr>Slide 10</vt:lpstr>
      <vt:lpstr>Slide 11</vt:lpstr>
      <vt:lpstr>Slide 12</vt:lpstr>
      <vt:lpstr>Slide 13</vt:lpstr>
      <vt:lpstr>Slide 14</vt:lpstr>
      <vt:lpstr>Slide 15</vt:lpstr>
      <vt:lpstr>Slide 16</vt:lpstr>
      <vt:lpstr>Research-Based Messages for Early Parenting:</vt:lpstr>
      <vt:lpstr>Parenting Styles with School-Aged Kids</vt:lpstr>
      <vt:lpstr>Slide 19</vt:lpstr>
      <vt:lpstr>Slide 20</vt:lpstr>
      <vt:lpstr>Slide 21</vt:lpstr>
      <vt:lpstr>Slide 22</vt:lpstr>
      <vt:lpstr>Slide 23</vt:lpstr>
      <vt:lpstr>Some findings from the Gates Foundation Measures of Effective Teaching Project</vt:lpstr>
      <vt:lpstr>Predicted differences in months of learning for classrooms  at the 25th  versus the 75th percentile positions of the composite Seven C’s distribution for the MET sample </vt:lpstr>
      <vt:lpstr>Slide 26</vt:lpstr>
      <vt:lpstr>Slide 27</vt:lpstr>
      <vt:lpstr>Slide 28</vt:lpstr>
      <vt:lpstr>Slide 29</vt:lpstr>
      <vt:lpstr>Slide 30</vt:lpstr>
      <vt:lpstr>Slide 31</vt:lpstr>
      <vt:lpstr>Slide 32</vt:lpstr>
      <vt:lpstr>Slide 33</vt:lpstr>
      <vt:lpstr>Slide 34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Ron Ferguson</dc:creator>
  <cp:lastModifiedBy>RFerguson</cp:lastModifiedBy>
  <cp:revision>177</cp:revision>
  <dcterms:created xsi:type="dcterms:W3CDTF">2010-09-21T04:14:07Z</dcterms:created>
  <dcterms:modified xsi:type="dcterms:W3CDTF">2012-10-29T21:35:52Z</dcterms:modified>
</cp:coreProperties>
</file>