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7" r:id="rId2"/>
    <p:sldId id="268" r:id="rId3"/>
    <p:sldId id="269" r:id="rId4"/>
    <p:sldId id="256" r:id="rId5"/>
    <p:sldId id="258" r:id="rId6"/>
    <p:sldId id="260" r:id="rId7"/>
    <p:sldId id="259" r:id="rId8"/>
    <p:sldId id="261" r:id="rId9"/>
    <p:sldId id="262" r:id="rId10"/>
    <p:sldId id="263" r:id="rId11"/>
    <p:sldId id="266" r:id="rId12"/>
    <p:sldId id="265" r:id="rId13"/>
    <p:sldId id="267" r:id="rId14"/>
    <p:sldId id="270" r:id="rId15"/>
  </p:sldIdLst>
  <p:sldSz cx="9144000" cy="6858000" type="screen4x3"/>
  <p:notesSz cx="6858000" cy="9144000"/>
  <p:defaultTextStyle>
    <a:defPPr>
      <a:defRPr lang="ar-A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1" d="100"/>
          <a:sy n="71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194CF6-DB21-4B2F-873E-92F9F3702FD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AE"/>
        </a:p>
      </dgm:t>
    </dgm:pt>
    <dgm:pt modelId="{1067C196-5A85-47F3-918C-3554A44A2E09}">
      <dgm:prSet custT="1"/>
      <dgm:spPr/>
      <dgm:t>
        <a:bodyPr/>
        <a:lstStyle/>
        <a:p>
          <a:pPr rtl="0"/>
          <a:r>
            <a:rPr lang="en-US" sz="2400" b="1" dirty="0" smtClean="0"/>
            <a:t>1- A line can be drawn from any point to another.</a:t>
          </a:r>
          <a:endParaRPr lang="en-US" sz="2400" b="1" dirty="0"/>
        </a:p>
      </dgm:t>
    </dgm:pt>
    <dgm:pt modelId="{F5E707DC-1178-4A80-BAFD-38D840646ED5}" type="parTrans" cxnId="{9B4E8AB5-20D2-4F49-BEA7-9DCB2F92E6C2}">
      <dgm:prSet/>
      <dgm:spPr/>
      <dgm:t>
        <a:bodyPr/>
        <a:lstStyle/>
        <a:p>
          <a:pPr rtl="1"/>
          <a:endParaRPr lang="ar-AE" sz="2400"/>
        </a:p>
      </dgm:t>
    </dgm:pt>
    <dgm:pt modelId="{8C696E5E-7468-4EA2-87B4-7079BC5FC5EA}" type="sibTrans" cxnId="{9B4E8AB5-20D2-4F49-BEA7-9DCB2F92E6C2}">
      <dgm:prSet/>
      <dgm:spPr/>
      <dgm:t>
        <a:bodyPr/>
        <a:lstStyle/>
        <a:p>
          <a:pPr rtl="1"/>
          <a:endParaRPr lang="ar-AE" sz="2400"/>
        </a:p>
      </dgm:t>
    </dgm:pt>
    <dgm:pt modelId="{F1F96747-218B-4EF6-B30F-97841467E526}">
      <dgm:prSet custT="1"/>
      <dgm:spPr/>
      <dgm:t>
        <a:bodyPr/>
        <a:lstStyle/>
        <a:p>
          <a:pPr rtl="0"/>
          <a:r>
            <a:rPr lang="en-US" sz="2400" b="1" dirty="0" smtClean="0"/>
            <a:t>2- A finite line can be extended indefinitely.</a:t>
          </a:r>
          <a:endParaRPr lang="ar-AE" sz="2400" dirty="0"/>
        </a:p>
      </dgm:t>
    </dgm:pt>
    <dgm:pt modelId="{F84068C1-8229-4669-B480-6DADBDEB7A47}" type="parTrans" cxnId="{C16A9535-DE0D-4C13-BB60-9CFD6041ADA5}">
      <dgm:prSet/>
      <dgm:spPr/>
      <dgm:t>
        <a:bodyPr/>
        <a:lstStyle/>
        <a:p>
          <a:pPr rtl="1"/>
          <a:endParaRPr lang="ar-AE" sz="2400"/>
        </a:p>
      </dgm:t>
    </dgm:pt>
    <dgm:pt modelId="{1AF88DEF-645B-46F5-9477-4317A63D7A8E}" type="sibTrans" cxnId="{C16A9535-DE0D-4C13-BB60-9CFD6041ADA5}">
      <dgm:prSet/>
      <dgm:spPr/>
      <dgm:t>
        <a:bodyPr/>
        <a:lstStyle/>
        <a:p>
          <a:pPr rtl="1"/>
          <a:endParaRPr lang="ar-AE" sz="2400"/>
        </a:p>
      </dgm:t>
    </dgm:pt>
    <dgm:pt modelId="{B911731E-E21E-49CC-9E73-29C87C8D8605}">
      <dgm:prSet custT="1"/>
      <dgm:spPr/>
      <dgm:t>
        <a:bodyPr/>
        <a:lstStyle/>
        <a:p>
          <a:pPr rtl="0"/>
          <a:r>
            <a:rPr lang="en-US" sz="2400" b="1" dirty="0" smtClean="0"/>
            <a:t>3- A circle can be drawn centered at any point and with any chosen radius.</a:t>
          </a:r>
          <a:endParaRPr lang="en-US" sz="2400" b="1" dirty="0"/>
        </a:p>
      </dgm:t>
    </dgm:pt>
    <dgm:pt modelId="{9A6C2C13-4C8C-4CCF-B23D-599B6C769EF1}" type="parTrans" cxnId="{FEC0CFC1-80B5-4DA8-8C50-D4D29ED49743}">
      <dgm:prSet/>
      <dgm:spPr/>
      <dgm:t>
        <a:bodyPr/>
        <a:lstStyle/>
        <a:p>
          <a:pPr rtl="1"/>
          <a:endParaRPr lang="ar-AE" sz="2400"/>
        </a:p>
      </dgm:t>
    </dgm:pt>
    <dgm:pt modelId="{08242FE8-C1A8-427F-8275-3A4702877142}" type="sibTrans" cxnId="{FEC0CFC1-80B5-4DA8-8C50-D4D29ED49743}">
      <dgm:prSet/>
      <dgm:spPr/>
      <dgm:t>
        <a:bodyPr/>
        <a:lstStyle/>
        <a:p>
          <a:pPr rtl="1"/>
          <a:endParaRPr lang="ar-AE" sz="2400"/>
        </a:p>
      </dgm:t>
    </dgm:pt>
    <dgm:pt modelId="{8DF8857B-17D3-46E7-99E5-4080EC40FB43}">
      <dgm:prSet custT="1"/>
      <dgm:spPr/>
      <dgm:t>
        <a:bodyPr/>
        <a:lstStyle/>
        <a:p>
          <a:pPr rtl="0"/>
          <a:r>
            <a:rPr lang="en-US" sz="2400" b="1" dirty="0" smtClean="0"/>
            <a:t>4- All right angles are equal to one another.</a:t>
          </a:r>
          <a:endParaRPr lang="en-US" sz="2400" b="1" dirty="0"/>
        </a:p>
      </dgm:t>
    </dgm:pt>
    <dgm:pt modelId="{E43334EF-8E61-4869-B829-A1F71B658A24}" type="parTrans" cxnId="{6F12CEF9-4607-43A7-A187-7EDF3C928D46}">
      <dgm:prSet/>
      <dgm:spPr/>
      <dgm:t>
        <a:bodyPr/>
        <a:lstStyle/>
        <a:p>
          <a:pPr rtl="1"/>
          <a:endParaRPr lang="ar-AE" sz="2400"/>
        </a:p>
      </dgm:t>
    </dgm:pt>
    <dgm:pt modelId="{3E339693-27A3-4B1A-95D3-4D8F4A47E8EE}" type="sibTrans" cxnId="{6F12CEF9-4607-43A7-A187-7EDF3C928D46}">
      <dgm:prSet/>
      <dgm:spPr/>
      <dgm:t>
        <a:bodyPr/>
        <a:lstStyle/>
        <a:p>
          <a:pPr rtl="1"/>
          <a:endParaRPr lang="ar-AE" sz="2400"/>
        </a:p>
      </dgm:t>
    </dgm:pt>
    <dgm:pt modelId="{066B9A0B-99F3-46F9-B1E2-90F4CD94DE77}" type="pres">
      <dgm:prSet presAssocID="{D1194CF6-DB21-4B2F-873E-92F9F3702FD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ar-AE"/>
        </a:p>
      </dgm:t>
    </dgm:pt>
    <dgm:pt modelId="{BBE91015-553D-4B2E-9E0B-3DA0BCDAF427}" type="pres">
      <dgm:prSet presAssocID="{1067C196-5A85-47F3-918C-3554A44A2E09}" presName="composite" presStyleCnt="0"/>
      <dgm:spPr/>
    </dgm:pt>
    <dgm:pt modelId="{58F694C8-8ED2-4809-874D-B8D982766DC1}" type="pres">
      <dgm:prSet presAssocID="{1067C196-5A85-47F3-918C-3554A44A2E09}" presName="imgShp" presStyleLbl="fgImgPlace1" presStyleIdx="0" presStyleCnt="4"/>
      <dgm:spPr/>
    </dgm:pt>
    <dgm:pt modelId="{6D05F001-854E-4884-B404-3BABA62DDCE4}" type="pres">
      <dgm:prSet presAssocID="{1067C196-5A85-47F3-918C-3554A44A2E09}" presName="txShp" presStyleLbl="node1" presStyleIdx="0" presStyleCnt="4" custScaleY="147686">
        <dgm:presLayoutVars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  <dgm:pt modelId="{C95DFA32-C1A2-4D2C-BE9B-A3B7879189E2}" type="pres">
      <dgm:prSet presAssocID="{8C696E5E-7468-4EA2-87B4-7079BC5FC5EA}" presName="spacing" presStyleCnt="0"/>
      <dgm:spPr/>
    </dgm:pt>
    <dgm:pt modelId="{F285A093-CA38-4CCE-BDC2-2338270958B9}" type="pres">
      <dgm:prSet presAssocID="{F1F96747-218B-4EF6-B30F-97841467E526}" presName="composite" presStyleCnt="0"/>
      <dgm:spPr/>
    </dgm:pt>
    <dgm:pt modelId="{C223413A-A7CF-495B-81F3-EE897A87910B}" type="pres">
      <dgm:prSet presAssocID="{F1F96747-218B-4EF6-B30F-97841467E526}" presName="imgShp" presStyleLbl="fgImgPlace1" presStyleIdx="1" presStyleCnt="4"/>
      <dgm:spPr/>
    </dgm:pt>
    <dgm:pt modelId="{1D0AAFE9-95DD-4CD4-A452-7758FEF87BCF}" type="pres">
      <dgm:prSet presAssocID="{F1F96747-218B-4EF6-B30F-97841467E526}" presName="txShp" presStyleLbl="node1" presStyleIdx="1" presStyleCnt="4" custScaleY="125767">
        <dgm:presLayoutVars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  <dgm:pt modelId="{53EF5A47-6284-4C61-B409-ED917E07638C}" type="pres">
      <dgm:prSet presAssocID="{1AF88DEF-645B-46F5-9477-4317A63D7A8E}" presName="spacing" presStyleCnt="0"/>
      <dgm:spPr/>
    </dgm:pt>
    <dgm:pt modelId="{222EF842-DDB8-4B23-BAA3-8DAB59CFD151}" type="pres">
      <dgm:prSet presAssocID="{B911731E-E21E-49CC-9E73-29C87C8D8605}" presName="composite" presStyleCnt="0"/>
      <dgm:spPr/>
    </dgm:pt>
    <dgm:pt modelId="{71ACA765-BA64-4047-92CC-90849BE96417}" type="pres">
      <dgm:prSet presAssocID="{B911731E-E21E-49CC-9E73-29C87C8D8605}" presName="imgShp" presStyleLbl="fgImgPlace1" presStyleIdx="2" presStyleCnt="4"/>
      <dgm:spPr/>
    </dgm:pt>
    <dgm:pt modelId="{F4B5F555-8529-4F3A-9D66-1C0B70F11AC0}" type="pres">
      <dgm:prSet presAssocID="{B911731E-E21E-49CC-9E73-29C87C8D8605}" presName="txShp" presStyleLbl="node1" presStyleIdx="2" presStyleCnt="4" custScaleX="105643" custScaleY="204281" custLinFactNeighborX="-2487" custLinFactNeighborY="2676">
        <dgm:presLayoutVars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  <dgm:pt modelId="{E9FBA799-9E32-450C-A66D-97C0070C80E7}" type="pres">
      <dgm:prSet presAssocID="{08242FE8-C1A8-427F-8275-3A4702877142}" presName="spacing" presStyleCnt="0"/>
      <dgm:spPr/>
    </dgm:pt>
    <dgm:pt modelId="{67A512B0-623D-419E-A439-69D476E25223}" type="pres">
      <dgm:prSet presAssocID="{8DF8857B-17D3-46E7-99E5-4080EC40FB43}" presName="composite" presStyleCnt="0"/>
      <dgm:spPr/>
    </dgm:pt>
    <dgm:pt modelId="{DDD43826-A806-4C38-B2A8-178D19139AB4}" type="pres">
      <dgm:prSet presAssocID="{8DF8857B-17D3-46E7-99E5-4080EC40FB43}" presName="imgShp" presStyleLbl="fgImgPlace1" presStyleIdx="3" presStyleCnt="4"/>
      <dgm:spPr/>
    </dgm:pt>
    <dgm:pt modelId="{096D4765-F800-430A-B3E1-5419FAE3DF99}" type="pres">
      <dgm:prSet presAssocID="{8DF8857B-17D3-46E7-99E5-4080EC40FB43}" presName="txShp" presStyleLbl="node1" presStyleIdx="3" presStyleCnt="4" custScaleY="126712">
        <dgm:presLayoutVars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</dgm:ptLst>
  <dgm:cxnLst>
    <dgm:cxn modelId="{ED0913D0-55C5-47DC-9261-23E9BC01602C}" type="presOf" srcId="{8DF8857B-17D3-46E7-99E5-4080EC40FB43}" destId="{096D4765-F800-430A-B3E1-5419FAE3DF99}" srcOrd="0" destOrd="0" presId="urn:microsoft.com/office/officeart/2005/8/layout/vList3"/>
    <dgm:cxn modelId="{7AE9D8F1-7465-4107-807A-4F2A3E2076B5}" type="presOf" srcId="{F1F96747-218B-4EF6-B30F-97841467E526}" destId="{1D0AAFE9-95DD-4CD4-A452-7758FEF87BCF}" srcOrd="0" destOrd="0" presId="urn:microsoft.com/office/officeart/2005/8/layout/vList3"/>
    <dgm:cxn modelId="{B7178872-75A5-477C-9992-6B10B76BFFB1}" type="presOf" srcId="{B911731E-E21E-49CC-9E73-29C87C8D8605}" destId="{F4B5F555-8529-4F3A-9D66-1C0B70F11AC0}" srcOrd="0" destOrd="0" presId="urn:microsoft.com/office/officeart/2005/8/layout/vList3"/>
    <dgm:cxn modelId="{8C970CE7-1C37-41AE-9726-7F30D79F483A}" type="presOf" srcId="{1067C196-5A85-47F3-918C-3554A44A2E09}" destId="{6D05F001-854E-4884-B404-3BABA62DDCE4}" srcOrd="0" destOrd="0" presId="urn:microsoft.com/office/officeart/2005/8/layout/vList3"/>
    <dgm:cxn modelId="{C16A9535-DE0D-4C13-BB60-9CFD6041ADA5}" srcId="{D1194CF6-DB21-4B2F-873E-92F9F3702FDE}" destId="{F1F96747-218B-4EF6-B30F-97841467E526}" srcOrd="1" destOrd="0" parTransId="{F84068C1-8229-4669-B480-6DADBDEB7A47}" sibTransId="{1AF88DEF-645B-46F5-9477-4317A63D7A8E}"/>
    <dgm:cxn modelId="{B9503652-78B5-4CF6-973F-EDE1C2FE04EE}" type="presOf" srcId="{D1194CF6-DB21-4B2F-873E-92F9F3702FDE}" destId="{066B9A0B-99F3-46F9-B1E2-90F4CD94DE77}" srcOrd="0" destOrd="0" presId="urn:microsoft.com/office/officeart/2005/8/layout/vList3"/>
    <dgm:cxn modelId="{6F12CEF9-4607-43A7-A187-7EDF3C928D46}" srcId="{D1194CF6-DB21-4B2F-873E-92F9F3702FDE}" destId="{8DF8857B-17D3-46E7-99E5-4080EC40FB43}" srcOrd="3" destOrd="0" parTransId="{E43334EF-8E61-4869-B829-A1F71B658A24}" sibTransId="{3E339693-27A3-4B1A-95D3-4D8F4A47E8EE}"/>
    <dgm:cxn modelId="{FEC0CFC1-80B5-4DA8-8C50-D4D29ED49743}" srcId="{D1194CF6-DB21-4B2F-873E-92F9F3702FDE}" destId="{B911731E-E21E-49CC-9E73-29C87C8D8605}" srcOrd="2" destOrd="0" parTransId="{9A6C2C13-4C8C-4CCF-B23D-599B6C769EF1}" sibTransId="{08242FE8-C1A8-427F-8275-3A4702877142}"/>
    <dgm:cxn modelId="{9B4E8AB5-20D2-4F49-BEA7-9DCB2F92E6C2}" srcId="{D1194CF6-DB21-4B2F-873E-92F9F3702FDE}" destId="{1067C196-5A85-47F3-918C-3554A44A2E09}" srcOrd="0" destOrd="0" parTransId="{F5E707DC-1178-4A80-BAFD-38D840646ED5}" sibTransId="{8C696E5E-7468-4EA2-87B4-7079BC5FC5EA}"/>
    <dgm:cxn modelId="{ACA77BA6-4244-449B-827C-1E29B96C3965}" type="presParOf" srcId="{066B9A0B-99F3-46F9-B1E2-90F4CD94DE77}" destId="{BBE91015-553D-4B2E-9E0B-3DA0BCDAF427}" srcOrd="0" destOrd="0" presId="urn:microsoft.com/office/officeart/2005/8/layout/vList3"/>
    <dgm:cxn modelId="{58C60AA0-2C61-499A-944E-07F321EF6F43}" type="presParOf" srcId="{BBE91015-553D-4B2E-9E0B-3DA0BCDAF427}" destId="{58F694C8-8ED2-4809-874D-B8D982766DC1}" srcOrd="0" destOrd="0" presId="urn:microsoft.com/office/officeart/2005/8/layout/vList3"/>
    <dgm:cxn modelId="{11872D18-B6D0-44CD-BBF9-20500CB91B9E}" type="presParOf" srcId="{BBE91015-553D-4B2E-9E0B-3DA0BCDAF427}" destId="{6D05F001-854E-4884-B404-3BABA62DDCE4}" srcOrd="1" destOrd="0" presId="urn:microsoft.com/office/officeart/2005/8/layout/vList3"/>
    <dgm:cxn modelId="{1736BF7C-7880-42FF-82F1-C0FA6D63BA7F}" type="presParOf" srcId="{066B9A0B-99F3-46F9-B1E2-90F4CD94DE77}" destId="{C95DFA32-C1A2-4D2C-BE9B-A3B7879189E2}" srcOrd="1" destOrd="0" presId="urn:microsoft.com/office/officeart/2005/8/layout/vList3"/>
    <dgm:cxn modelId="{90259864-0238-40F6-9D05-D5E8776561E1}" type="presParOf" srcId="{066B9A0B-99F3-46F9-B1E2-90F4CD94DE77}" destId="{F285A093-CA38-4CCE-BDC2-2338270958B9}" srcOrd="2" destOrd="0" presId="urn:microsoft.com/office/officeart/2005/8/layout/vList3"/>
    <dgm:cxn modelId="{9BE51830-9284-4835-B8F1-8040D383EA27}" type="presParOf" srcId="{F285A093-CA38-4CCE-BDC2-2338270958B9}" destId="{C223413A-A7CF-495B-81F3-EE897A87910B}" srcOrd="0" destOrd="0" presId="urn:microsoft.com/office/officeart/2005/8/layout/vList3"/>
    <dgm:cxn modelId="{3B855CF1-798F-448A-8303-60A22582D526}" type="presParOf" srcId="{F285A093-CA38-4CCE-BDC2-2338270958B9}" destId="{1D0AAFE9-95DD-4CD4-A452-7758FEF87BCF}" srcOrd="1" destOrd="0" presId="urn:microsoft.com/office/officeart/2005/8/layout/vList3"/>
    <dgm:cxn modelId="{42033E77-0A01-4860-A6DB-2299EAD02DE9}" type="presParOf" srcId="{066B9A0B-99F3-46F9-B1E2-90F4CD94DE77}" destId="{53EF5A47-6284-4C61-B409-ED917E07638C}" srcOrd="3" destOrd="0" presId="urn:microsoft.com/office/officeart/2005/8/layout/vList3"/>
    <dgm:cxn modelId="{8B2F5977-A396-4552-8B95-D608AF1137AF}" type="presParOf" srcId="{066B9A0B-99F3-46F9-B1E2-90F4CD94DE77}" destId="{222EF842-DDB8-4B23-BAA3-8DAB59CFD151}" srcOrd="4" destOrd="0" presId="urn:microsoft.com/office/officeart/2005/8/layout/vList3"/>
    <dgm:cxn modelId="{4C6E1B59-2321-4E25-B6FD-7E1C31A5F221}" type="presParOf" srcId="{222EF842-DDB8-4B23-BAA3-8DAB59CFD151}" destId="{71ACA765-BA64-4047-92CC-90849BE96417}" srcOrd="0" destOrd="0" presId="urn:microsoft.com/office/officeart/2005/8/layout/vList3"/>
    <dgm:cxn modelId="{F89AB615-AC11-4F08-BB93-515CB7E6FF65}" type="presParOf" srcId="{222EF842-DDB8-4B23-BAA3-8DAB59CFD151}" destId="{F4B5F555-8529-4F3A-9D66-1C0B70F11AC0}" srcOrd="1" destOrd="0" presId="urn:microsoft.com/office/officeart/2005/8/layout/vList3"/>
    <dgm:cxn modelId="{D78589C9-D93D-4809-97E9-000E53F7BF01}" type="presParOf" srcId="{066B9A0B-99F3-46F9-B1E2-90F4CD94DE77}" destId="{E9FBA799-9E32-450C-A66D-97C0070C80E7}" srcOrd="5" destOrd="0" presId="urn:microsoft.com/office/officeart/2005/8/layout/vList3"/>
    <dgm:cxn modelId="{E1323B02-B124-4036-85CB-8C666D8E0C63}" type="presParOf" srcId="{066B9A0B-99F3-46F9-B1E2-90F4CD94DE77}" destId="{67A512B0-623D-419E-A439-69D476E25223}" srcOrd="6" destOrd="0" presId="urn:microsoft.com/office/officeart/2005/8/layout/vList3"/>
    <dgm:cxn modelId="{179D48FA-5F37-4DA9-88B0-9943F899388C}" type="presParOf" srcId="{67A512B0-623D-419E-A439-69D476E25223}" destId="{DDD43826-A806-4C38-B2A8-178D19139AB4}" srcOrd="0" destOrd="0" presId="urn:microsoft.com/office/officeart/2005/8/layout/vList3"/>
    <dgm:cxn modelId="{3357A0E6-A165-4F10-A336-EABA165E969E}" type="presParOf" srcId="{67A512B0-623D-419E-A439-69D476E25223}" destId="{096D4765-F800-430A-B3E1-5419FAE3DF9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05F001-854E-4884-B404-3BABA62DDCE4}">
      <dsp:nvSpPr>
        <dsp:cNvPr id="0" name=""/>
        <dsp:cNvSpPr/>
      </dsp:nvSpPr>
      <dsp:spPr>
        <a:xfrm rot="10800000">
          <a:off x="1566730" y="1165"/>
          <a:ext cx="5602582" cy="9189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79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1- A line can be drawn from any point to another.</a:t>
          </a:r>
          <a:endParaRPr lang="en-US" sz="2400" b="1" kern="1200" dirty="0"/>
        </a:p>
      </dsp:txBody>
      <dsp:txXfrm rot="10800000">
        <a:off x="1566730" y="1165"/>
        <a:ext cx="5602582" cy="918921"/>
      </dsp:txXfrm>
    </dsp:sp>
    <dsp:sp modelId="{58F694C8-8ED2-4809-874D-B8D982766DC1}">
      <dsp:nvSpPr>
        <dsp:cNvPr id="0" name=""/>
        <dsp:cNvSpPr/>
      </dsp:nvSpPr>
      <dsp:spPr>
        <a:xfrm>
          <a:off x="1255623" y="149519"/>
          <a:ext cx="622213" cy="6222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AAFE9-95DD-4CD4-A452-7758FEF87BCF}">
      <dsp:nvSpPr>
        <dsp:cNvPr id="0" name=""/>
        <dsp:cNvSpPr/>
      </dsp:nvSpPr>
      <dsp:spPr>
        <a:xfrm rot="10800000">
          <a:off x="1566730" y="1105822"/>
          <a:ext cx="5602582" cy="7825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79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2- A finite line can be extended indefinitely.</a:t>
          </a:r>
          <a:endParaRPr lang="ar-AE" sz="2400" kern="1200" dirty="0"/>
        </a:p>
      </dsp:txBody>
      <dsp:txXfrm rot="10800000">
        <a:off x="1566730" y="1105822"/>
        <a:ext cx="5602582" cy="782538"/>
      </dsp:txXfrm>
    </dsp:sp>
    <dsp:sp modelId="{C223413A-A7CF-495B-81F3-EE897A87910B}">
      <dsp:nvSpPr>
        <dsp:cNvPr id="0" name=""/>
        <dsp:cNvSpPr/>
      </dsp:nvSpPr>
      <dsp:spPr>
        <a:xfrm>
          <a:off x="1255623" y="1185985"/>
          <a:ext cx="622213" cy="6222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5F555-8529-4F3A-9D66-1C0B70F11AC0}">
      <dsp:nvSpPr>
        <dsp:cNvPr id="0" name=""/>
        <dsp:cNvSpPr/>
      </dsp:nvSpPr>
      <dsp:spPr>
        <a:xfrm rot="10800000">
          <a:off x="1190278" y="2090747"/>
          <a:ext cx="5918736" cy="12710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79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3- A circle can be drawn centered at any point and with any chosen radius.</a:t>
          </a:r>
          <a:endParaRPr lang="en-US" sz="2400" b="1" kern="1200" dirty="0"/>
        </a:p>
      </dsp:txBody>
      <dsp:txXfrm rot="10800000">
        <a:off x="1190278" y="2090747"/>
        <a:ext cx="5918736" cy="1271063"/>
      </dsp:txXfrm>
    </dsp:sp>
    <dsp:sp modelId="{71ACA765-BA64-4047-92CC-90849BE96417}">
      <dsp:nvSpPr>
        <dsp:cNvPr id="0" name=""/>
        <dsp:cNvSpPr/>
      </dsp:nvSpPr>
      <dsp:spPr>
        <a:xfrm>
          <a:off x="1176585" y="2398521"/>
          <a:ext cx="622213" cy="6222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D4765-F800-430A-B3E1-5419FAE3DF99}">
      <dsp:nvSpPr>
        <dsp:cNvPr id="0" name=""/>
        <dsp:cNvSpPr/>
      </dsp:nvSpPr>
      <dsp:spPr>
        <a:xfrm rot="10800000">
          <a:off x="1566730" y="3530895"/>
          <a:ext cx="5602582" cy="7884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79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4- All right angles are equal to one another.</a:t>
          </a:r>
          <a:endParaRPr lang="en-US" sz="2400" b="1" kern="1200" dirty="0"/>
        </a:p>
      </dsp:txBody>
      <dsp:txXfrm rot="10800000">
        <a:off x="1566730" y="3530895"/>
        <a:ext cx="5602582" cy="788418"/>
      </dsp:txXfrm>
    </dsp:sp>
    <dsp:sp modelId="{DDD43826-A806-4C38-B2A8-178D19139AB4}">
      <dsp:nvSpPr>
        <dsp:cNvPr id="0" name=""/>
        <dsp:cNvSpPr/>
      </dsp:nvSpPr>
      <dsp:spPr>
        <a:xfrm>
          <a:off x="1255623" y="3613998"/>
          <a:ext cx="622213" cy="6222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E15943-95AA-4AE7-96C8-DE78C3D38352}" type="datetimeFigureOut">
              <a:rPr lang="ar-AE" smtClean="0"/>
              <a:pPr/>
              <a:t>17/10/1432</a:t>
            </a:fld>
            <a:endParaRPr lang="ar-A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ar-A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740257-8445-4174-87F4-25FD33797739}" type="slidenum">
              <a:rPr lang="ar-AE" smtClean="0"/>
              <a:pPr/>
              <a:t>‹#›</a:t>
            </a:fld>
            <a:endParaRPr lang="ar-A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E15943-95AA-4AE7-96C8-DE78C3D38352}" type="datetimeFigureOut">
              <a:rPr lang="ar-AE" smtClean="0"/>
              <a:pPr/>
              <a:t>17/10/1432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40257-8445-4174-87F4-25FD33797739}" type="slidenum">
              <a:rPr lang="ar-AE" smtClean="0"/>
              <a:pPr/>
              <a:t>‹#›</a:t>
            </a:fld>
            <a:endParaRPr lang="ar-A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E15943-95AA-4AE7-96C8-DE78C3D38352}" type="datetimeFigureOut">
              <a:rPr lang="ar-AE" smtClean="0"/>
              <a:pPr/>
              <a:t>17/10/1432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40257-8445-4174-87F4-25FD33797739}" type="slidenum">
              <a:rPr lang="ar-AE" smtClean="0"/>
              <a:pPr/>
              <a:t>‹#›</a:t>
            </a:fld>
            <a:endParaRPr lang="ar-A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E15943-95AA-4AE7-96C8-DE78C3D38352}" type="datetimeFigureOut">
              <a:rPr lang="ar-AE" smtClean="0"/>
              <a:pPr/>
              <a:t>17/10/1432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40257-8445-4174-87F4-25FD33797739}" type="slidenum">
              <a:rPr lang="ar-AE" smtClean="0"/>
              <a:pPr/>
              <a:t>‹#›</a:t>
            </a:fld>
            <a:endParaRPr lang="ar-A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E15943-95AA-4AE7-96C8-DE78C3D38352}" type="datetimeFigureOut">
              <a:rPr lang="ar-AE" smtClean="0"/>
              <a:pPr/>
              <a:t>17/10/1432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40257-8445-4174-87F4-25FD33797739}" type="slidenum">
              <a:rPr lang="ar-AE" smtClean="0"/>
              <a:pPr/>
              <a:t>‹#›</a:t>
            </a:fld>
            <a:endParaRPr lang="ar-A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E15943-95AA-4AE7-96C8-DE78C3D38352}" type="datetimeFigureOut">
              <a:rPr lang="ar-AE" smtClean="0"/>
              <a:pPr/>
              <a:t>17/10/1432</a:t>
            </a:fld>
            <a:endParaRPr lang="ar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40257-8445-4174-87F4-25FD33797739}" type="slidenum">
              <a:rPr lang="ar-AE" smtClean="0"/>
              <a:pPr/>
              <a:t>‹#›</a:t>
            </a:fld>
            <a:endParaRPr lang="ar-A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E15943-95AA-4AE7-96C8-DE78C3D38352}" type="datetimeFigureOut">
              <a:rPr lang="ar-AE" smtClean="0"/>
              <a:pPr/>
              <a:t>17/10/1432</a:t>
            </a:fld>
            <a:endParaRPr lang="ar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40257-8445-4174-87F4-25FD33797739}" type="slidenum">
              <a:rPr lang="ar-AE" smtClean="0"/>
              <a:pPr/>
              <a:t>‹#›</a:t>
            </a:fld>
            <a:endParaRPr lang="ar-A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E15943-95AA-4AE7-96C8-DE78C3D38352}" type="datetimeFigureOut">
              <a:rPr lang="ar-AE" smtClean="0"/>
              <a:pPr/>
              <a:t>17/10/1432</a:t>
            </a:fld>
            <a:endParaRPr lang="ar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40257-8445-4174-87F4-25FD33797739}" type="slidenum">
              <a:rPr lang="ar-AE" smtClean="0"/>
              <a:pPr/>
              <a:t>‹#›</a:t>
            </a:fld>
            <a:endParaRPr lang="ar-A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E15943-95AA-4AE7-96C8-DE78C3D38352}" type="datetimeFigureOut">
              <a:rPr lang="ar-AE" smtClean="0"/>
              <a:pPr/>
              <a:t>17/10/1432</a:t>
            </a:fld>
            <a:endParaRPr lang="ar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40257-8445-4174-87F4-25FD33797739}" type="slidenum">
              <a:rPr lang="ar-AE" smtClean="0"/>
              <a:pPr/>
              <a:t>‹#›</a:t>
            </a:fld>
            <a:endParaRPr lang="ar-A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3E15943-95AA-4AE7-96C8-DE78C3D38352}" type="datetimeFigureOut">
              <a:rPr lang="ar-AE" smtClean="0"/>
              <a:pPr/>
              <a:t>17/10/1432</a:t>
            </a:fld>
            <a:endParaRPr lang="ar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40257-8445-4174-87F4-25FD33797739}" type="slidenum">
              <a:rPr lang="ar-AE" smtClean="0"/>
              <a:pPr/>
              <a:t>‹#›</a:t>
            </a:fld>
            <a:endParaRPr lang="ar-A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E15943-95AA-4AE7-96C8-DE78C3D38352}" type="datetimeFigureOut">
              <a:rPr lang="ar-AE" smtClean="0"/>
              <a:pPr/>
              <a:t>17/10/1432</a:t>
            </a:fld>
            <a:endParaRPr lang="ar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ar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740257-8445-4174-87F4-25FD33797739}" type="slidenum">
              <a:rPr lang="ar-AE" smtClean="0"/>
              <a:pPr/>
              <a:t>‹#›</a:t>
            </a:fld>
            <a:endParaRPr lang="ar-A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E15943-95AA-4AE7-96C8-DE78C3D38352}" type="datetimeFigureOut">
              <a:rPr lang="ar-AE" smtClean="0"/>
              <a:pPr/>
              <a:t>17/10/1432</a:t>
            </a:fld>
            <a:endParaRPr lang="ar-A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ar-A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740257-8445-4174-87F4-25FD33797739}" type="slidenum">
              <a:rPr lang="ar-AE" smtClean="0"/>
              <a:pPr/>
              <a:t>‹#›</a:t>
            </a:fld>
            <a:endParaRPr lang="ar-A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2816"/>
            <a:ext cx="7772400" cy="1656184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Math 260</a:t>
            </a:r>
            <a:br>
              <a:rPr lang="en-US" b="1" dirty="0" smtClean="0"/>
            </a:br>
            <a:r>
              <a:rPr lang="en-US" b="1" dirty="0" smtClean="0"/>
              <a:t>Foundations of Geometry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2135088"/>
          </a:xfrm>
        </p:spPr>
        <p:txBody>
          <a:bodyPr/>
          <a:lstStyle/>
          <a:p>
            <a:r>
              <a:rPr lang="en-US" dirty="0" smtClean="0"/>
              <a:t>Lecture 1</a:t>
            </a:r>
          </a:p>
          <a:p>
            <a:r>
              <a:rPr lang="en-US" dirty="0" smtClean="0"/>
              <a:t>Euclidean Geometry</a:t>
            </a:r>
            <a:endParaRPr lang="ar-AE" dirty="0"/>
          </a:p>
        </p:txBody>
      </p:sp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683B9-6F02-48DD-9E79-061F5E0F03A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511175" indent="-511175" algn="just" rtl="0">
              <a:spcBef>
                <a:spcPct val="50000"/>
              </a:spcBef>
              <a:buFontTx/>
              <a:buAutoNum type="arabicPeriod" startAt="5"/>
            </a:pPr>
            <a:r>
              <a:rPr lang="en-US" sz="2400" b="1" dirty="0" smtClean="0"/>
              <a:t>If a straight line </a:t>
            </a:r>
            <a:r>
              <a:rPr lang="en-US" sz="2400" i="1" dirty="0" smtClean="0"/>
              <a:t>D</a:t>
            </a:r>
            <a:r>
              <a:rPr lang="en-US" sz="2400" b="1" dirty="0" smtClean="0"/>
              <a:t> falls on two lines </a:t>
            </a:r>
            <a:r>
              <a:rPr lang="en-US" sz="2400" i="1" dirty="0" smtClean="0"/>
              <a:t>D1</a:t>
            </a:r>
            <a:r>
              <a:rPr lang="en-US" sz="2400" b="1" dirty="0" smtClean="0"/>
              <a:t> and </a:t>
            </a:r>
            <a:r>
              <a:rPr lang="en-US" sz="2400" i="1" dirty="0" smtClean="0"/>
              <a:t>D2</a:t>
            </a:r>
            <a:r>
              <a:rPr lang="en-US" sz="2400" b="1" dirty="0" smtClean="0"/>
              <a:t> in such a way that the interior angles on one side of  </a:t>
            </a:r>
            <a:r>
              <a:rPr lang="en-US" sz="2400" i="1" dirty="0" smtClean="0"/>
              <a:t>D</a:t>
            </a:r>
            <a:r>
              <a:rPr lang="en-US" sz="2400" b="1" dirty="0" smtClean="0"/>
              <a:t> are less than two right angles, then the lines will meet on that side.</a:t>
            </a:r>
            <a:endParaRPr lang="en-US" sz="2400" b="1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63284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Thankfully, the 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 postulate is equivalent to another that is simpler to state.</a:t>
            </a:r>
          </a:p>
          <a:p>
            <a:pPr>
              <a:spcBef>
                <a:spcPct val="50000"/>
              </a:spcBef>
            </a:pPr>
            <a:endParaRPr lang="en-US" sz="2800" dirty="0" smtClean="0"/>
          </a:p>
          <a:p>
            <a:pPr>
              <a:spcBef>
                <a:spcPct val="50000"/>
              </a:spcBef>
            </a:pPr>
            <a:r>
              <a:rPr lang="en-US" sz="2800" dirty="0" smtClean="0"/>
              <a:t> </a:t>
            </a:r>
            <a:r>
              <a:rPr lang="en-US" sz="2800" u="sng" dirty="0" smtClean="0"/>
              <a:t>The Parallel Postulate (John </a:t>
            </a:r>
            <a:r>
              <a:rPr lang="en-US" sz="2800" u="sng" dirty="0" err="1" smtClean="0"/>
              <a:t>Playfair</a:t>
            </a:r>
            <a:r>
              <a:rPr lang="en-US" sz="2800" u="sng" dirty="0" smtClean="0"/>
              <a:t> 1795)</a:t>
            </a:r>
          </a:p>
          <a:p>
            <a:pPr marL="579438" lvl="1">
              <a:spcBef>
                <a:spcPct val="50000"/>
              </a:spcBef>
            </a:pPr>
            <a:r>
              <a:rPr lang="en-US" sz="2800" dirty="0" smtClean="0"/>
              <a:t>Given a line </a:t>
            </a:r>
            <a:r>
              <a:rPr lang="en-US" sz="2800" i="1" dirty="0" smtClean="0"/>
              <a:t>D </a:t>
            </a:r>
            <a:r>
              <a:rPr lang="en-US" sz="2800" dirty="0" smtClean="0"/>
              <a:t>and a point P not on that line, there     is exactly one line through P that is parallel to </a:t>
            </a:r>
            <a:r>
              <a:rPr lang="en-US" sz="2800" i="1" dirty="0" smtClean="0"/>
              <a:t>D.</a:t>
            </a:r>
            <a:endParaRPr lang="en-US" sz="2800" dirty="0" smtClean="0"/>
          </a:p>
          <a:p>
            <a:endParaRPr lang="ar-A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fifth postulate</a:t>
            </a:r>
            <a:endParaRPr lang="ar-A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algn="just" rtl="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800" b="1" dirty="0" smtClean="0"/>
              <a:t>Things that equal the same thing also equal one another. </a:t>
            </a:r>
          </a:p>
          <a:p>
            <a:pPr marL="514350" indent="-514350" algn="l" rtl="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800" b="1" dirty="0" smtClean="0"/>
              <a:t>If equals are added to equals, then the wholes are equal. </a:t>
            </a:r>
          </a:p>
          <a:p>
            <a:pPr marL="514350" indent="-514350" algn="l" rtl="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800" b="1" dirty="0" smtClean="0"/>
              <a:t>If equals are </a:t>
            </a:r>
            <a:r>
              <a:rPr lang="en-US" sz="2800" b="1" dirty="0" err="1" smtClean="0"/>
              <a:t>susbtracted</a:t>
            </a:r>
            <a:r>
              <a:rPr lang="en-US" sz="2800" b="1" dirty="0" smtClean="0"/>
              <a:t> from equals, then the remainders are equal. </a:t>
            </a:r>
          </a:p>
          <a:p>
            <a:pPr marL="514350" indent="-514350" algn="l" rtl="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800" b="1" dirty="0" smtClean="0"/>
              <a:t>Things that coincide with one another equal one another. </a:t>
            </a:r>
          </a:p>
          <a:p>
            <a:pPr marL="514350" indent="-514350" algn="l" rtl="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800" b="1" dirty="0" smtClean="0"/>
              <a:t>The whole is greater than the part. 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C822FD-708B-4BD7-B57C-682044030A3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b="1" dirty="0" smtClean="0">
                <a:solidFill>
                  <a:srgbClr val="FF0000"/>
                </a:solidFill>
              </a:rPr>
              <a:t>Common Notions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sz="3600" b="1" dirty="0" smtClean="0"/>
              <a:t>All the results in Euclidean Geometry you know  can be proved starting from the 5 Postulates, the common notions and some basic definitions : Point, Line, Circle ….</a:t>
            </a:r>
          </a:p>
          <a:p>
            <a:pPr algn="just" rtl="0">
              <a:buNone/>
            </a:pPr>
            <a:endParaRPr lang="ar-AE" sz="3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ar-A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First Proof in Elements</a:t>
            </a:r>
            <a:endParaRPr lang="en-US" dirty="0"/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8540750" cy="4276725"/>
          </a:xfrm>
        </p:spPr>
        <p:txBody>
          <a:bodyPr/>
          <a:lstStyle/>
          <a:p>
            <a:pPr algn="l" rtl="0"/>
            <a:r>
              <a:rPr lang="en-US" dirty="0"/>
              <a:t>Prove that you can construct an equilateral triangle from a finite straight line</a:t>
            </a:r>
            <a:r>
              <a:rPr lang="en-US" dirty="0" smtClean="0"/>
              <a:t>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Given: Let AB be the given finite straight line.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Hint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 Construct two circles </a:t>
            </a:r>
            <a:r>
              <a:rPr lang="en-U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of diameter AB.</a:t>
            </a:r>
            <a:endParaRPr lang="en-US" dirty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4800" y="4419600"/>
            <a:ext cx="8686800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faachbili\Desktop\Geometry Documents\euclidpic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95350" y="1839119"/>
            <a:ext cx="3162300" cy="3810000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/>
              <a:t>From Alexandria Egypt </a:t>
            </a:r>
          </a:p>
          <a:p>
            <a:pPr algn="l" rtl="0"/>
            <a:r>
              <a:rPr lang="en-US" sz="2400" dirty="0" smtClean="0"/>
              <a:t>Greek Mathematician</a:t>
            </a:r>
          </a:p>
          <a:p>
            <a:pPr algn="l" rtl="0"/>
            <a:r>
              <a:rPr lang="en-US" sz="2400" dirty="0" smtClean="0"/>
              <a:t>“Father of Geometry”</a:t>
            </a:r>
          </a:p>
          <a:p>
            <a:pPr algn="l" rtl="0"/>
            <a:r>
              <a:rPr lang="en-US" sz="2400" dirty="0" smtClean="0"/>
              <a:t>Wrote the famous  book </a:t>
            </a:r>
            <a:r>
              <a:rPr lang="en-US" sz="2400" u="sng" dirty="0" smtClean="0"/>
              <a:t>Elements</a:t>
            </a:r>
          </a:p>
          <a:p>
            <a:pPr algn="l" rtl="0"/>
            <a:r>
              <a:rPr lang="en-US" sz="2400" dirty="0" smtClean="0"/>
              <a:t>Also wrote works on conic sections, and number theory</a:t>
            </a:r>
            <a:endParaRPr lang="en-US" sz="2400" u="sn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/>
              <a:t>Books I-IV and VI discuss plane geometry</a:t>
            </a:r>
          </a:p>
          <a:p>
            <a:pPr algn="l" rtl="0"/>
            <a:r>
              <a:rPr lang="en-US" sz="2400" dirty="0" smtClean="0"/>
              <a:t>Books V and VII-X deal with number theory</a:t>
            </a:r>
          </a:p>
          <a:p>
            <a:pPr algn="l" rtl="0"/>
            <a:r>
              <a:rPr lang="en-US" sz="2400" dirty="0" smtClean="0"/>
              <a:t>Books XI-XIII concern solid geometry</a:t>
            </a:r>
          </a:p>
          <a:p>
            <a:pPr algn="l" rtl="0"/>
            <a:r>
              <a:rPr lang="en-US" sz="2400" dirty="0" smtClean="0"/>
              <a:t>The first mathematics book to be translated by  Arabs in </a:t>
            </a:r>
            <a:r>
              <a:rPr lang="en-US" sz="2400" dirty="0" err="1" smtClean="0"/>
              <a:t>Beit</a:t>
            </a:r>
            <a:r>
              <a:rPr lang="en-US" sz="2400" dirty="0" smtClean="0"/>
              <a:t> Al </a:t>
            </a:r>
            <a:r>
              <a:rPr lang="en-US" sz="2400" dirty="0" err="1" smtClean="0"/>
              <a:t>Hikma</a:t>
            </a:r>
            <a:r>
              <a:rPr lang="en-US" sz="2400" dirty="0" smtClean="0"/>
              <a:t>, Bagdad</a:t>
            </a:r>
          </a:p>
          <a:p>
            <a:pPr algn="l" rtl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pic>
        <p:nvPicPr>
          <p:cNvPr id="1026" name="Picture 2" descr="C:\Users\nafaachbili\Desktop\1UAEUteaching\FounGeomF2011\euclidelements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2276872"/>
            <a:ext cx="3810000" cy="2952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A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1.2</a:t>
            </a:r>
            <a:endParaRPr lang="ar-A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556792"/>
            <a:ext cx="7772400" cy="4539208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Define the following notions: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dirty="0"/>
              <a:t>	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Point</a:t>
            </a:r>
            <a:r>
              <a:rPr lang="en-US" sz="2800" b="1" dirty="0" smtClean="0"/>
              <a:t>?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 line </a:t>
            </a:r>
            <a:r>
              <a:rPr lang="en-US" sz="2800" b="1" dirty="0" smtClean="0"/>
              <a:t>?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b="1" dirty="0" smtClean="0"/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dirty="0" smtClean="0"/>
              <a:t>	 S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egment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dirty="0" smtClean="0"/>
              <a:t>?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Congruence ?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dirty="0" smtClean="0"/>
              <a:t>A Point is that has no part.</a:t>
            </a:r>
          </a:p>
          <a:p>
            <a:pPr algn="just" rtl="0"/>
            <a:r>
              <a:rPr lang="en-US" dirty="0" smtClean="0"/>
              <a:t>A line is </a:t>
            </a:r>
            <a:r>
              <a:rPr lang="en-US" dirty="0" err="1" smtClean="0"/>
              <a:t>breadthless</a:t>
            </a:r>
            <a:r>
              <a:rPr lang="en-US" dirty="0" smtClean="0"/>
              <a:t> length.</a:t>
            </a:r>
          </a:p>
          <a:p>
            <a:pPr algn="just" rtl="0"/>
            <a:r>
              <a:rPr lang="en-US" dirty="0" smtClean="0"/>
              <a:t>Straight line?</a:t>
            </a:r>
          </a:p>
          <a:p>
            <a:pPr algn="just" rtl="0"/>
            <a:r>
              <a:rPr lang="en-US" dirty="0"/>
              <a:t> </a:t>
            </a:r>
            <a:r>
              <a:rPr lang="en-US" dirty="0" smtClean="0"/>
              <a:t>Segment?</a:t>
            </a:r>
          </a:p>
          <a:p>
            <a:pPr algn="just" rtl="0"/>
            <a:r>
              <a:rPr lang="en-US" dirty="0" smtClean="0"/>
              <a:t>  plane angle?</a:t>
            </a:r>
          </a:p>
          <a:p>
            <a:pPr algn="just" rtl="0"/>
            <a:r>
              <a:rPr lang="en-US" dirty="0"/>
              <a:t> </a:t>
            </a:r>
            <a:r>
              <a:rPr lang="en-US" dirty="0" smtClean="0"/>
              <a:t>right angle, acute angle, obtuse</a:t>
            </a:r>
            <a:r>
              <a:rPr lang="en-US" dirty="0"/>
              <a:t> </a:t>
            </a:r>
            <a:r>
              <a:rPr lang="en-US" dirty="0" smtClean="0"/>
              <a:t>angle</a:t>
            </a:r>
          </a:p>
          <a:p>
            <a:pPr algn="just" rtl="0"/>
            <a:r>
              <a:rPr lang="en-US" dirty="0" smtClean="0"/>
              <a:t>Circle,  center, radius, diameter </a:t>
            </a:r>
          </a:p>
          <a:p>
            <a:pPr algn="just" rtl="0"/>
            <a:endParaRPr lang="ar-A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ar-A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dirty="0" smtClean="0"/>
              <a:t>Triangles</a:t>
            </a:r>
          </a:p>
          <a:p>
            <a:pPr algn="just" rtl="0"/>
            <a:r>
              <a:rPr lang="en-US" dirty="0" smtClean="0"/>
              <a:t>Equilateral triangle,</a:t>
            </a:r>
          </a:p>
          <a:p>
            <a:pPr algn="just" rtl="0"/>
            <a:r>
              <a:rPr lang="en-US" dirty="0" smtClean="0"/>
              <a:t>Right angled triangle</a:t>
            </a:r>
          </a:p>
          <a:p>
            <a:pPr algn="just" rtl="0"/>
            <a:r>
              <a:rPr lang="en-US" dirty="0" smtClean="0"/>
              <a:t>Rectangle, square</a:t>
            </a:r>
          </a:p>
          <a:p>
            <a:pPr algn="just" rtl="0"/>
            <a:r>
              <a:rPr lang="en-US" dirty="0" smtClean="0"/>
              <a:t>Parallel lines: two lines that don’t meet</a:t>
            </a:r>
          </a:p>
          <a:p>
            <a:pPr algn="just" rtl="0"/>
            <a:r>
              <a:rPr lang="en-US" dirty="0" smtClean="0"/>
              <a:t> perpendicular lines</a:t>
            </a:r>
          </a:p>
          <a:p>
            <a:pPr algn="just" rtl="0">
              <a:buNone/>
            </a:pPr>
            <a:r>
              <a:rPr lang="en-US" dirty="0" smtClean="0"/>
              <a:t>…… </a:t>
            </a:r>
            <a:endParaRPr lang="ar-A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ar-A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>
              <a:lnSpc>
                <a:spcPct val="90000"/>
              </a:lnSpc>
              <a:buFontTx/>
              <a:buNone/>
            </a:pPr>
            <a:r>
              <a:rPr lang="en-US" dirty="0"/>
              <a:t>A</a:t>
            </a:r>
            <a:r>
              <a:rPr lang="en-US" dirty="0" smtClean="0"/>
              <a:t>round 300BC, the Greek  mathematician  </a:t>
            </a:r>
            <a:r>
              <a:rPr lang="en-US" b="1" dirty="0" smtClean="0"/>
              <a:t>Euclid</a:t>
            </a:r>
            <a:r>
              <a:rPr lang="en-US" dirty="0" smtClean="0"/>
              <a:t> wrote a set of 13 books called Elements. He  listed 5 </a:t>
            </a:r>
            <a:r>
              <a:rPr lang="en-US" b="1" i="1" dirty="0" smtClean="0">
                <a:solidFill>
                  <a:schemeClr val="tx2"/>
                </a:solidFill>
              </a:rPr>
              <a:t>common notions </a:t>
            </a:r>
            <a:r>
              <a:rPr lang="en-US" dirty="0" smtClean="0"/>
              <a:t> and 5 </a:t>
            </a:r>
            <a:r>
              <a:rPr lang="en-US" b="1" dirty="0" smtClean="0">
                <a:solidFill>
                  <a:srgbClr val="FF0000"/>
                </a:solidFill>
              </a:rPr>
              <a:t>postulates</a:t>
            </a:r>
            <a:r>
              <a:rPr lang="en-US" dirty="0" smtClean="0"/>
              <a:t> from which everything else can be developed. Indeed  all of Euclid’s  465 propositions are proved from these 10 facts.</a:t>
            </a:r>
          </a:p>
          <a:p>
            <a:pPr marL="0" indent="0" algn="just" rtl="0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marL="0" indent="0" algn="just" rtl="0">
              <a:lnSpc>
                <a:spcPct val="90000"/>
              </a:lnSpc>
              <a:buFontTx/>
              <a:buNone/>
            </a:pPr>
            <a:r>
              <a:rPr lang="en-US" dirty="0" smtClean="0"/>
              <a:t>The 5 common notions have  logical base – for example </a:t>
            </a:r>
          </a:p>
          <a:p>
            <a:pPr marL="0" indent="0" algn="just" rtl="0">
              <a:lnSpc>
                <a:spcPct val="90000"/>
              </a:lnSpc>
              <a:buFontTx/>
              <a:buNone/>
            </a:pPr>
            <a:r>
              <a:rPr lang="en-US" i="1" dirty="0" smtClean="0"/>
              <a:t>x=y </a:t>
            </a:r>
            <a:r>
              <a:rPr lang="en-US" i="1" dirty="0" smtClean="0">
                <a:sym typeface="Symbol" pitchFamily="18" charset="2"/>
              </a:rPr>
              <a:t> </a:t>
            </a:r>
            <a:r>
              <a:rPr lang="en-US" i="1" dirty="0" err="1" smtClean="0">
                <a:sym typeface="Symbol" pitchFamily="18" charset="2"/>
              </a:rPr>
              <a:t>x+z</a:t>
            </a:r>
            <a:r>
              <a:rPr lang="en-US" i="1" dirty="0" smtClean="0">
                <a:sym typeface="Symbol" pitchFamily="18" charset="2"/>
              </a:rPr>
              <a:t> = </a:t>
            </a:r>
            <a:r>
              <a:rPr lang="en-US" i="1" dirty="0" err="1" smtClean="0">
                <a:sym typeface="Symbol" pitchFamily="18" charset="2"/>
              </a:rPr>
              <a:t>y+z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for all numbers z – while the 5 postulates are geometric:</a:t>
            </a:r>
          </a:p>
          <a:p>
            <a:endParaRPr lang="ar-A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Euclid </a:t>
            </a:r>
            <a:endParaRPr lang="ar-A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b="1" dirty="0" smtClean="0">
                <a:solidFill>
                  <a:srgbClr val="FF0000"/>
                </a:solidFill>
              </a:rPr>
              <a:t>Postulate:</a:t>
            </a:r>
            <a:r>
              <a:rPr lang="en-US" b="1" dirty="0" smtClean="0"/>
              <a:t> A  statement  that we accept as  true  without justification.</a:t>
            </a:r>
          </a:p>
          <a:p>
            <a:pPr algn="just" rtl="0">
              <a:buNone/>
            </a:pPr>
            <a:endParaRPr lang="en-US" b="1" dirty="0" smtClean="0"/>
          </a:p>
          <a:p>
            <a:pPr algn="just" rtl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  <a:r>
              <a:rPr lang="en-US" b="1" dirty="0" smtClean="0"/>
              <a:t> Given a line D and a point P: There is a unique line through P and parallel to D.</a:t>
            </a:r>
          </a:p>
          <a:p>
            <a:pPr algn="just" rtl="0">
              <a:buNone/>
            </a:pPr>
            <a:r>
              <a:rPr lang="en-US" b="1" dirty="0" smtClean="0"/>
              <a:t> </a:t>
            </a:r>
          </a:p>
          <a:p>
            <a:pPr algn="just" rtl="0">
              <a:buNone/>
            </a:pPr>
            <a:r>
              <a:rPr lang="en-US" b="1" dirty="0" smtClean="0"/>
              <a:t>Can you prove this “obvious” fact? </a:t>
            </a:r>
            <a:endParaRPr lang="ar-AE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Postulate (Axiom)?</a:t>
            </a:r>
            <a:endParaRPr lang="ar-A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1520" y="1412776"/>
          <a:ext cx="8424936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Euclid’s 5 Postulates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209</TotalTime>
  <Words>533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Math 260 Foundations of Geometry</vt:lpstr>
      <vt:lpstr>Slide 2</vt:lpstr>
      <vt:lpstr>Elements</vt:lpstr>
      <vt:lpstr>Section 1.2</vt:lpstr>
      <vt:lpstr>Definitions</vt:lpstr>
      <vt:lpstr>Definitions</vt:lpstr>
      <vt:lpstr>Euclid </vt:lpstr>
      <vt:lpstr>Postulate (Axiom)?</vt:lpstr>
      <vt:lpstr>Euclid’s 5 Postulates</vt:lpstr>
      <vt:lpstr>Slide 10</vt:lpstr>
      <vt:lpstr>The fifth postulate</vt:lpstr>
      <vt:lpstr>Common Notions </vt:lpstr>
      <vt:lpstr>Conclusion</vt:lpstr>
      <vt:lpstr>First Proof in Elements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Geometry</dc:title>
  <dc:creator>nafaachbili</dc:creator>
  <cp:lastModifiedBy>nafaachbili</cp:lastModifiedBy>
  <cp:revision>48</cp:revision>
  <dcterms:created xsi:type="dcterms:W3CDTF">2011-09-13T06:57:20Z</dcterms:created>
  <dcterms:modified xsi:type="dcterms:W3CDTF">2011-09-15T18:19:01Z</dcterms:modified>
</cp:coreProperties>
</file>