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6" r:id="rId3"/>
    <p:sldId id="258" r:id="rId4"/>
    <p:sldId id="278" r:id="rId5"/>
    <p:sldId id="260" r:id="rId6"/>
    <p:sldId id="270" r:id="rId7"/>
    <p:sldId id="281" r:id="rId8"/>
    <p:sldId id="261" r:id="rId9"/>
    <p:sldId id="262" r:id="rId10"/>
    <p:sldId id="271" r:id="rId11"/>
    <p:sldId id="263" r:id="rId12"/>
    <p:sldId id="264" r:id="rId13"/>
    <p:sldId id="266" r:id="rId14"/>
    <p:sldId id="265" r:id="rId15"/>
    <p:sldId id="267" r:id="rId16"/>
    <p:sldId id="268" r:id="rId17"/>
    <p:sldId id="269" r:id="rId18"/>
    <p:sldId id="272" r:id="rId19"/>
    <p:sldId id="273" r:id="rId20"/>
    <p:sldId id="274" r:id="rId21"/>
    <p:sldId id="275" r:id="rId22"/>
    <p:sldId id="276" r:id="rId23"/>
    <p:sldId id="277" r:id="rId24"/>
    <p:sldId id="287" r:id="rId25"/>
    <p:sldId id="279" r:id="rId26"/>
    <p:sldId id="280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66FF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>
      <p:cViewPr varScale="1">
        <p:scale>
          <a:sx n="113" d="100"/>
          <a:sy n="113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58A80-44B0-4E0A-AEC6-A638ECA24C5A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B4428-2496-4A62-B773-61DAF45C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0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80F6F-0BD7-4AFA-AA93-62224602A258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98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8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80F6F-0BD7-4AFA-AA93-62224602A258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98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3890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80F6F-0BD7-4AFA-AA93-62224602A258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98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384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80F6F-0BD7-4AFA-AA93-62224602A258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98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779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80F6F-0BD7-4AFA-AA93-62224602A258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98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5472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80F6F-0BD7-4AFA-AA93-62224602A258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198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113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80F6F-0BD7-4AFA-AA93-62224602A258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98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120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80F6F-0BD7-4AFA-AA93-62224602A258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98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857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80F6F-0BD7-4AFA-AA93-62224602A258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198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70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80F6F-0BD7-4AFA-AA93-62224602A258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98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1128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80F6F-0BD7-4AFA-AA93-62224602A258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98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992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80F6F-0BD7-4AFA-AA93-62224602A258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98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346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80F6F-0BD7-4AFA-AA93-62224602A258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98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706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A7B0E7-65F0-43A0-901E-BC9357764056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98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648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606F8-02C6-4464-9189-D6265664BAB5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98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806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606F8-02C6-4464-9189-D6265664BAB5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98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613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F5FA77-5114-47B4-8F98-E620218F1F32}" type="slidenum">
              <a:rPr lang="de-DE" altLang="en-US"/>
              <a:pPr/>
              <a:t>11</a:t>
            </a:fld>
            <a:endParaRPr lang="de-DE" alt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0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80F6F-0BD7-4AFA-AA93-62224602A258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98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2984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80F6F-0BD7-4AFA-AA93-62224602A258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98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6138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1112-C6E8-490D-9104-EA079BDFA64B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978-3AC6-43F2-9902-EF14C69B5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7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1112-C6E8-490D-9104-EA079BDFA64B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978-3AC6-43F2-9902-EF14C69B5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8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1112-C6E8-490D-9104-EA079BDFA64B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978-3AC6-43F2-9902-EF14C69B5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1112-C6E8-490D-9104-EA079BDFA64B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978-3AC6-43F2-9902-EF14C69B5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3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1112-C6E8-490D-9104-EA079BDFA64B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978-3AC6-43F2-9902-EF14C69B5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7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1112-C6E8-490D-9104-EA079BDFA64B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978-3AC6-43F2-9902-EF14C69B5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1112-C6E8-490D-9104-EA079BDFA64B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978-3AC6-43F2-9902-EF14C69B5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3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1112-C6E8-490D-9104-EA079BDFA64B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978-3AC6-43F2-9902-EF14C69B5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9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1112-C6E8-490D-9104-EA079BDFA64B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978-3AC6-43F2-9902-EF14C69B5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9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1112-C6E8-490D-9104-EA079BDFA64B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978-3AC6-43F2-9902-EF14C69B5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5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1112-C6E8-490D-9104-EA079BDFA64B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978-3AC6-43F2-9902-EF14C69B5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8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11112-C6E8-490D-9104-EA079BDFA64B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B3978-3AC6-43F2-9902-EF14C69B5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629295" y="1471353"/>
            <a:ext cx="2136371" cy="305908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828800" y="2485505"/>
            <a:ext cx="773084" cy="12718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</a:t>
            </a:r>
            <a:r>
              <a:rPr lang="de-DE" sz="1400" dirty="0" smtClean="0"/>
              <a:t> </a:t>
            </a:r>
            <a:r>
              <a:rPr lang="de-DE" sz="1400" dirty="0" smtClean="0">
                <a:solidFill>
                  <a:schemeClr val="tx1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770909" y="2485505"/>
            <a:ext cx="773084" cy="12718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28799" y="1849581"/>
            <a:ext cx="1715193" cy="51123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28798" y="3882044"/>
            <a:ext cx="1715193" cy="5112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798" y="1521230"/>
            <a:ext cx="1279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Displayed Page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413164" y="1030778"/>
            <a:ext cx="2535382" cy="369085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13164" y="1105388"/>
            <a:ext cx="994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User Agent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663738" y="1030778"/>
            <a:ext cx="4354470" cy="369085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63738" y="1105388"/>
            <a:ext cx="194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Portal Server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965169" y="1700519"/>
            <a:ext cx="1698569" cy="0"/>
          </a:xfrm>
          <a:prstGeom prst="straightConnector1">
            <a:avLst/>
          </a:prstGeom>
          <a:ln w="12700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81797" y="1398951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Request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965169" y="4175352"/>
            <a:ext cx="1698569" cy="0"/>
          </a:xfrm>
          <a:prstGeom prst="straightConnector1">
            <a:avLst/>
          </a:prstGeom>
          <a:ln w="12700">
            <a:solidFill>
              <a:srgbClr val="00206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81797" y="3873784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Response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6007329" y="1471353"/>
            <a:ext cx="918201" cy="305908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917001" y="1698861"/>
            <a:ext cx="1715193" cy="51123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917000" y="3731324"/>
            <a:ext cx="1715193" cy="5112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23360" y="1546720"/>
            <a:ext cx="902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Portlet</a:t>
            </a:r>
          </a:p>
          <a:p>
            <a:r>
              <a:rPr lang="de-DE" sz="1400" dirty="0" smtClean="0"/>
              <a:t>Container</a:t>
            </a:r>
            <a:endParaRPr lang="en-US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7916999" y="2376349"/>
            <a:ext cx="1715193" cy="5112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916998" y="3053837"/>
            <a:ext cx="1715193" cy="5112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925530" y="1818757"/>
            <a:ext cx="991468" cy="0"/>
          </a:xfrm>
          <a:prstGeom prst="straightConnector1">
            <a:avLst/>
          </a:prstGeom>
          <a:ln w="12700">
            <a:solidFill>
              <a:srgbClr val="002060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37258" y="2071637"/>
            <a:ext cx="991468" cy="0"/>
          </a:xfrm>
          <a:prstGeom prst="straightConnector1">
            <a:avLst/>
          </a:prstGeom>
          <a:ln w="12700">
            <a:solidFill>
              <a:srgbClr val="002060"/>
            </a:solidFill>
            <a:headEnd type="stealth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913802" y="2513768"/>
            <a:ext cx="991468" cy="0"/>
          </a:xfrm>
          <a:prstGeom prst="straightConnector1">
            <a:avLst/>
          </a:prstGeom>
          <a:ln w="12700">
            <a:solidFill>
              <a:srgbClr val="002060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925530" y="2766648"/>
            <a:ext cx="991468" cy="0"/>
          </a:xfrm>
          <a:prstGeom prst="straightConnector1">
            <a:avLst/>
          </a:prstGeom>
          <a:ln w="12700">
            <a:solidFill>
              <a:srgbClr val="002060"/>
            </a:solidFill>
            <a:headEnd type="stealth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913802" y="3197056"/>
            <a:ext cx="991468" cy="0"/>
          </a:xfrm>
          <a:prstGeom prst="straightConnector1">
            <a:avLst/>
          </a:prstGeom>
          <a:ln w="12700">
            <a:solidFill>
              <a:srgbClr val="002060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925530" y="3449936"/>
            <a:ext cx="991468" cy="0"/>
          </a:xfrm>
          <a:prstGeom prst="straightConnector1">
            <a:avLst/>
          </a:prstGeom>
          <a:ln w="12700">
            <a:solidFill>
              <a:srgbClr val="002060"/>
            </a:solidFill>
            <a:headEnd type="stealth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913802" y="3870295"/>
            <a:ext cx="991468" cy="0"/>
          </a:xfrm>
          <a:prstGeom prst="straightConnector1">
            <a:avLst/>
          </a:prstGeom>
          <a:ln w="12700">
            <a:solidFill>
              <a:srgbClr val="002060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925530" y="4123175"/>
            <a:ext cx="991468" cy="0"/>
          </a:xfrm>
          <a:prstGeom prst="straightConnector1">
            <a:avLst/>
          </a:prstGeom>
          <a:ln w="12700">
            <a:solidFill>
              <a:srgbClr val="002060"/>
            </a:solidFill>
            <a:headEnd type="stealth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950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339" name="AutoShape 3"/>
          <p:cNvSpPr>
            <a:spLocks noChangeArrowheads="1"/>
          </p:cNvSpPr>
          <p:nvPr/>
        </p:nvSpPr>
        <p:spPr bwMode="auto">
          <a:xfrm>
            <a:off x="2809875" y="605317"/>
            <a:ext cx="693738" cy="322263"/>
          </a:xfrm>
          <a:prstGeom prst="roundRect">
            <a:avLst>
              <a:gd name="adj" fmla="val 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Client</a:t>
            </a:r>
          </a:p>
        </p:txBody>
      </p:sp>
      <p:sp>
        <p:nvSpPr>
          <p:cNvPr id="1934340" name="Text Box 4"/>
          <p:cNvSpPr txBox="1">
            <a:spLocks noChangeArrowheads="1"/>
          </p:cNvSpPr>
          <p:nvPr/>
        </p:nvSpPr>
        <p:spPr bwMode="auto">
          <a:xfrm>
            <a:off x="3971925" y="608493"/>
            <a:ext cx="711200" cy="319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Portal</a:t>
            </a:r>
          </a:p>
        </p:txBody>
      </p:sp>
      <p:sp>
        <p:nvSpPr>
          <p:cNvPr id="1934341" name="AutoShape 5"/>
          <p:cNvSpPr>
            <a:spLocks noChangeArrowheads="1"/>
          </p:cNvSpPr>
          <p:nvPr/>
        </p:nvSpPr>
        <p:spPr bwMode="auto">
          <a:xfrm>
            <a:off x="4872039" y="376718"/>
            <a:ext cx="968375" cy="550862"/>
          </a:xfrm>
          <a:prstGeom prst="roundRect">
            <a:avLst>
              <a:gd name="adj" fmla="val 28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Portlet 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container</a:t>
            </a:r>
          </a:p>
        </p:txBody>
      </p:sp>
      <p:sp>
        <p:nvSpPr>
          <p:cNvPr id="1934342" name="AutoShape 6"/>
          <p:cNvSpPr>
            <a:spLocks noChangeArrowheads="1"/>
          </p:cNvSpPr>
          <p:nvPr/>
        </p:nvSpPr>
        <p:spPr bwMode="auto">
          <a:xfrm>
            <a:off x="6635750" y="376718"/>
            <a:ext cx="1219200" cy="550862"/>
          </a:xfrm>
          <a:prstGeom prst="roundRect">
            <a:avLst>
              <a:gd name="adj" fmla="val 28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Portlets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       B      C</a:t>
            </a:r>
          </a:p>
        </p:txBody>
      </p:sp>
      <p:sp>
        <p:nvSpPr>
          <p:cNvPr id="1934344" name="Line 8"/>
          <p:cNvSpPr>
            <a:spLocks noChangeShapeType="1"/>
          </p:cNvSpPr>
          <p:nvPr/>
        </p:nvSpPr>
        <p:spPr bwMode="auto">
          <a:xfrm flipH="1">
            <a:off x="3143251" y="1097318"/>
            <a:ext cx="9525" cy="4680000"/>
          </a:xfrm>
          <a:prstGeom prst="line">
            <a:avLst/>
          </a:prstGeom>
          <a:noFill/>
          <a:ln w="2844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5" name="Line 9"/>
          <p:cNvSpPr>
            <a:spLocks noChangeShapeType="1"/>
          </p:cNvSpPr>
          <p:nvPr/>
        </p:nvSpPr>
        <p:spPr bwMode="auto">
          <a:xfrm>
            <a:off x="4357689" y="1097318"/>
            <a:ext cx="9525" cy="4680000"/>
          </a:xfrm>
          <a:prstGeom prst="line">
            <a:avLst/>
          </a:prstGeom>
          <a:noFill/>
          <a:ln w="2844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6" name="Line 10"/>
          <p:cNvSpPr>
            <a:spLocks noChangeShapeType="1"/>
          </p:cNvSpPr>
          <p:nvPr/>
        </p:nvSpPr>
        <p:spPr bwMode="auto">
          <a:xfrm flipH="1">
            <a:off x="5303838" y="1097318"/>
            <a:ext cx="4762" cy="4680000"/>
          </a:xfrm>
          <a:prstGeom prst="line">
            <a:avLst/>
          </a:prstGeom>
          <a:noFill/>
          <a:ln w="284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7" name="Line 11"/>
          <p:cNvSpPr>
            <a:spLocks noChangeShapeType="1"/>
          </p:cNvSpPr>
          <p:nvPr/>
        </p:nvSpPr>
        <p:spPr bwMode="auto">
          <a:xfrm flipH="1">
            <a:off x="7751764" y="1097318"/>
            <a:ext cx="9525" cy="4680000"/>
          </a:xfrm>
          <a:prstGeom prst="line">
            <a:avLst/>
          </a:prstGeom>
          <a:noFill/>
          <a:ln w="284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8" name="Line 12"/>
          <p:cNvSpPr>
            <a:spLocks noChangeShapeType="1"/>
          </p:cNvSpPr>
          <p:nvPr/>
        </p:nvSpPr>
        <p:spPr bwMode="auto">
          <a:xfrm>
            <a:off x="6740526" y="1097318"/>
            <a:ext cx="3175" cy="4680000"/>
          </a:xfrm>
          <a:prstGeom prst="line">
            <a:avLst/>
          </a:prstGeom>
          <a:noFill/>
          <a:ln w="284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9" name="Line 13"/>
          <p:cNvSpPr>
            <a:spLocks noChangeShapeType="1"/>
          </p:cNvSpPr>
          <p:nvPr/>
        </p:nvSpPr>
        <p:spPr bwMode="auto">
          <a:xfrm flipH="1">
            <a:off x="7248526" y="1097318"/>
            <a:ext cx="3175" cy="4680000"/>
          </a:xfrm>
          <a:prstGeom prst="line">
            <a:avLst/>
          </a:prstGeom>
          <a:noFill/>
          <a:ln w="284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0" name="Line 14"/>
          <p:cNvSpPr>
            <a:spLocks noChangeShapeType="1"/>
          </p:cNvSpPr>
          <p:nvPr/>
        </p:nvSpPr>
        <p:spPr bwMode="auto">
          <a:xfrm flipV="1">
            <a:off x="3143251" y="1347525"/>
            <a:ext cx="1209675" cy="158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1" name="Line 15"/>
          <p:cNvSpPr>
            <a:spLocks noChangeShapeType="1"/>
          </p:cNvSpPr>
          <p:nvPr/>
        </p:nvSpPr>
        <p:spPr bwMode="auto">
          <a:xfrm>
            <a:off x="4367214" y="2309549"/>
            <a:ext cx="936625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2" name="Line 16"/>
          <p:cNvSpPr>
            <a:spLocks noChangeShapeType="1"/>
          </p:cNvSpPr>
          <p:nvPr/>
        </p:nvSpPr>
        <p:spPr bwMode="auto">
          <a:xfrm flipV="1">
            <a:off x="5303838" y="2380986"/>
            <a:ext cx="1439862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3" name="Line 17"/>
          <p:cNvSpPr>
            <a:spLocks noChangeShapeType="1"/>
          </p:cNvSpPr>
          <p:nvPr/>
        </p:nvSpPr>
        <p:spPr bwMode="auto">
          <a:xfrm flipH="1" flipV="1">
            <a:off x="5303839" y="2488936"/>
            <a:ext cx="1404937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4" name="Line 18"/>
          <p:cNvSpPr>
            <a:spLocks noChangeShapeType="1"/>
          </p:cNvSpPr>
          <p:nvPr/>
        </p:nvSpPr>
        <p:spPr bwMode="auto">
          <a:xfrm flipH="1">
            <a:off x="5303839" y="2776274"/>
            <a:ext cx="1944687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5" name="Line 19"/>
          <p:cNvSpPr>
            <a:spLocks noChangeShapeType="1"/>
          </p:cNvSpPr>
          <p:nvPr/>
        </p:nvSpPr>
        <p:spPr bwMode="auto">
          <a:xfrm>
            <a:off x="5307013" y="2668324"/>
            <a:ext cx="1941512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6" name="Line 20"/>
          <p:cNvSpPr>
            <a:spLocks noChangeShapeType="1"/>
          </p:cNvSpPr>
          <p:nvPr/>
        </p:nvSpPr>
        <p:spPr bwMode="auto">
          <a:xfrm>
            <a:off x="5307013" y="2957249"/>
            <a:ext cx="2444750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7" name="Line 21"/>
          <p:cNvSpPr>
            <a:spLocks noChangeShapeType="1"/>
          </p:cNvSpPr>
          <p:nvPr/>
        </p:nvSpPr>
        <p:spPr bwMode="auto">
          <a:xfrm flipH="1" flipV="1">
            <a:off x="5307014" y="3065199"/>
            <a:ext cx="2409825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8" name="Line 22"/>
          <p:cNvSpPr>
            <a:spLocks noChangeShapeType="1"/>
          </p:cNvSpPr>
          <p:nvPr/>
        </p:nvSpPr>
        <p:spPr bwMode="auto">
          <a:xfrm flipH="1">
            <a:off x="4330700" y="3136636"/>
            <a:ext cx="973138" cy="1588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9" name="Line 23"/>
          <p:cNvSpPr>
            <a:spLocks noChangeShapeType="1"/>
          </p:cNvSpPr>
          <p:nvPr/>
        </p:nvSpPr>
        <p:spPr bwMode="auto">
          <a:xfrm flipH="1">
            <a:off x="3179763" y="3479536"/>
            <a:ext cx="1174750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60" name="AutoShape 24"/>
          <p:cNvSpPr>
            <a:spLocks noChangeArrowheads="1"/>
          </p:cNvSpPr>
          <p:nvPr/>
        </p:nvSpPr>
        <p:spPr bwMode="auto">
          <a:xfrm>
            <a:off x="5303839" y="2104761"/>
            <a:ext cx="1268296" cy="297004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Render request</a:t>
            </a:r>
            <a:endParaRPr lang="en-GB" altLang="en-US" sz="1400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34363" name="Line 27"/>
          <p:cNvSpPr>
            <a:spLocks noChangeShapeType="1"/>
          </p:cNvSpPr>
          <p:nvPr/>
        </p:nvSpPr>
        <p:spPr bwMode="auto">
          <a:xfrm flipH="1">
            <a:off x="5307013" y="1744400"/>
            <a:ext cx="1941512" cy="1587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64" name="Line 28"/>
          <p:cNvSpPr>
            <a:spLocks noChangeShapeType="1"/>
          </p:cNvSpPr>
          <p:nvPr/>
        </p:nvSpPr>
        <p:spPr bwMode="auto">
          <a:xfrm flipV="1">
            <a:off x="5303838" y="1601524"/>
            <a:ext cx="1979612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65" name="Line 29"/>
          <p:cNvSpPr>
            <a:spLocks noChangeShapeType="1"/>
          </p:cNvSpPr>
          <p:nvPr/>
        </p:nvSpPr>
        <p:spPr bwMode="auto">
          <a:xfrm flipV="1">
            <a:off x="4352926" y="1530086"/>
            <a:ext cx="950913" cy="7938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66" name="AutoShape 30"/>
          <p:cNvSpPr>
            <a:spLocks noChangeArrowheads="1"/>
          </p:cNvSpPr>
          <p:nvPr/>
        </p:nvSpPr>
        <p:spPr bwMode="auto">
          <a:xfrm>
            <a:off x="5303839" y="1325300"/>
            <a:ext cx="1237839" cy="297004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Action request</a:t>
            </a:r>
            <a:endParaRPr lang="en-GB" altLang="en-US" sz="1400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34367" name="Line 31"/>
          <p:cNvSpPr>
            <a:spLocks noChangeShapeType="1"/>
          </p:cNvSpPr>
          <p:nvPr/>
        </p:nvSpPr>
        <p:spPr bwMode="auto">
          <a:xfrm flipH="1">
            <a:off x="4367214" y="4755737"/>
            <a:ext cx="936625" cy="1588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68" name="AutoShape 32"/>
          <p:cNvSpPr>
            <a:spLocks noChangeArrowheads="1"/>
          </p:cNvSpPr>
          <p:nvPr/>
        </p:nvSpPr>
        <p:spPr bwMode="auto">
          <a:xfrm>
            <a:off x="2233614" y="1055425"/>
            <a:ext cx="712787" cy="769937"/>
          </a:xfrm>
          <a:prstGeom prst="roundRect">
            <a:avLst>
              <a:gd name="adj" fmla="val 208"/>
            </a:avLst>
          </a:prstGeom>
          <a:noFill/>
          <a:ln w="936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34369" name="Group 33"/>
          <p:cNvGrpSpPr>
            <a:grpSpLocks/>
          </p:cNvGrpSpPr>
          <p:nvPr/>
        </p:nvGrpSpPr>
        <p:grpSpPr bwMode="auto">
          <a:xfrm>
            <a:off x="2335214" y="1152261"/>
            <a:ext cx="509587" cy="192088"/>
            <a:chOff x="412" y="1358"/>
            <a:chExt cx="340" cy="135"/>
          </a:xfrm>
        </p:grpSpPr>
        <p:sp>
          <p:nvSpPr>
            <p:cNvPr id="1934370" name="AutoShape 34"/>
            <p:cNvSpPr>
              <a:spLocks noChangeArrowheads="1"/>
            </p:cNvSpPr>
            <p:nvPr/>
          </p:nvSpPr>
          <p:spPr bwMode="auto">
            <a:xfrm>
              <a:off x="412" y="1358"/>
              <a:ext cx="341" cy="136"/>
            </a:xfrm>
            <a:prstGeom prst="roundRect">
              <a:avLst>
                <a:gd name="adj" fmla="val 731"/>
              </a:avLst>
            </a:prstGeom>
            <a:solidFill>
              <a:srgbClr val="B2B2B2"/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371" name="AutoShape 35"/>
            <p:cNvSpPr>
              <a:spLocks noChangeArrowheads="1"/>
            </p:cNvSpPr>
            <p:nvPr/>
          </p:nvSpPr>
          <p:spPr bwMode="auto">
            <a:xfrm>
              <a:off x="412" y="1358"/>
              <a:ext cx="341" cy="136"/>
            </a:xfrm>
            <a:prstGeom prst="roundRect">
              <a:avLst>
                <a:gd name="adj" fmla="val 7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</p:grpSp>
      <p:grpSp>
        <p:nvGrpSpPr>
          <p:cNvPr id="1934372" name="Group 36"/>
          <p:cNvGrpSpPr>
            <a:grpSpLocks/>
          </p:cNvGrpSpPr>
          <p:nvPr/>
        </p:nvGrpSpPr>
        <p:grpSpPr bwMode="auto">
          <a:xfrm>
            <a:off x="2335213" y="1441186"/>
            <a:ext cx="201612" cy="285750"/>
            <a:chOff x="412" y="1561"/>
            <a:chExt cx="134" cy="201"/>
          </a:xfrm>
        </p:grpSpPr>
        <p:sp>
          <p:nvSpPr>
            <p:cNvPr id="1934373" name="AutoShape 37"/>
            <p:cNvSpPr>
              <a:spLocks noChangeArrowheads="1"/>
            </p:cNvSpPr>
            <p:nvPr/>
          </p:nvSpPr>
          <p:spPr bwMode="auto">
            <a:xfrm>
              <a:off x="412" y="1561"/>
              <a:ext cx="135" cy="202"/>
            </a:xfrm>
            <a:prstGeom prst="roundRect">
              <a:avLst>
                <a:gd name="adj" fmla="val 745"/>
              </a:avLst>
            </a:prstGeom>
            <a:solidFill>
              <a:srgbClr val="B2B2B2"/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374" name="AutoShape 38"/>
            <p:cNvSpPr>
              <a:spLocks noChangeArrowheads="1"/>
            </p:cNvSpPr>
            <p:nvPr/>
          </p:nvSpPr>
          <p:spPr bwMode="auto">
            <a:xfrm>
              <a:off x="412" y="1561"/>
              <a:ext cx="135" cy="202"/>
            </a:xfrm>
            <a:prstGeom prst="roundRect">
              <a:avLst>
                <a:gd name="adj" fmla="val 74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</a:t>
              </a:r>
            </a:p>
          </p:txBody>
        </p:sp>
      </p:grpSp>
      <p:grpSp>
        <p:nvGrpSpPr>
          <p:cNvPr id="1934375" name="Group 39"/>
          <p:cNvGrpSpPr>
            <a:grpSpLocks/>
          </p:cNvGrpSpPr>
          <p:nvPr/>
        </p:nvGrpSpPr>
        <p:grpSpPr bwMode="auto">
          <a:xfrm>
            <a:off x="2641600" y="1441186"/>
            <a:ext cx="203200" cy="285750"/>
            <a:chOff x="616" y="1561"/>
            <a:chExt cx="136" cy="201"/>
          </a:xfrm>
        </p:grpSpPr>
        <p:sp>
          <p:nvSpPr>
            <p:cNvPr id="1934376" name="AutoShape 40"/>
            <p:cNvSpPr>
              <a:spLocks noChangeArrowheads="1"/>
            </p:cNvSpPr>
            <p:nvPr/>
          </p:nvSpPr>
          <p:spPr bwMode="auto">
            <a:xfrm>
              <a:off x="616" y="1561"/>
              <a:ext cx="137" cy="202"/>
            </a:xfrm>
            <a:prstGeom prst="roundRect">
              <a:avLst>
                <a:gd name="adj" fmla="val 731"/>
              </a:avLst>
            </a:prstGeom>
            <a:solidFill>
              <a:srgbClr val="B2B2B2"/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377" name="AutoShape 41"/>
            <p:cNvSpPr>
              <a:spLocks noChangeArrowheads="1"/>
            </p:cNvSpPr>
            <p:nvPr/>
          </p:nvSpPr>
          <p:spPr bwMode="auto">
            <a:xfrm>
              <a:off x="616" y="1561"/>
              <a:ext cx="137" cy="202"/>
            </a:xfrm>
            <a:prstGeom prst="roundRect">
              <a:avLst>
                <a:gd name="adj" fmla="val 7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</a:p>
          </p:txBody>
        </p:sp>
      </p:grpSp>
      <p:sp>
        <p:nvSpPr>
          <p:cNvPr id="1934379" name="AutoShape 43"/>
          <p:cNvSpPr>
            <a:spLocks noChangeArrowheads="1"/>
          </p:cNvSpPr>
          <p:nvPr/>
        </p:nvSpPr>
        <p:spPr bwMode="auto">
          <a:xfrm>
            <a:off x="2268539" y="3076311"/>
            <a:ext cx="714375" cy="769938"/>
          </a:xfrm>
          <a:prstGeom prst="roundRect">
            <a:avLst>
              <a:gd name="adj" fmla="val 208"/>
            </a:avLst>
          </a:prstGeom>
          <a:noFill/>
          <a:ln w="936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34380" name="Group 44"/>
          <p:cNvGrpSpPr>
            <a:grpSpLocks/>
          </p:cNvGrpSpPr>
          <p:nvPr/>
        </p:nvGrpSpPr>
        <p:grpSpPr bwMode="auto">
          <a:xfrm>
            <a:off x="2368550" y="3171561"/>
            <a:ext cx="508000" cy="192088"/>
            <a:chOff x="434" y="3455"/>
            <a:chExt cx="339" cy="135"/>
          </a:xfrm>
        </p:grpSpPr>
        <p:sp>
          <p:nvSpPr>
            <p:cNvPr id="1934381" name="AutoShape 45"/>
            <p:cNvSpPr>
              <a:spLocks noChangeArrowheads="1"/>
            </p:cNvSpPr>
            <p:nvPr/>
          </p:nvSpPr>
          <p:spPr bwMode="auto">
            <a:xfrm>
              <a:off x="434" y="3455"/>
              <a:ext cx="340" cy="136"/>
            </a:xfrm>
            <a:prstGeom prst="roundRect">
              <a:avLst>
                <a:gd name="adj" fmla="val 731"/>
              </a:avLst>
            </a:prstGeom>
            <a:solidFill>
              <a:srgbClr val="C0C0C0">
                <a:alpha val="50000"/>
              </a:srgbClr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382" name="AutoShape 46"/>
            <p:cNvSpPr>
              <a:spLocks noChangeArrowheads="1"/>
            </p:cNvSpPr>
            <p:nvPr/>
          </p:nvSpPr>
          <p:spPr bwMode="auto">
            <a:xfrm>
              <a:off x="434" y="3455"/>
              <a:ext cx="340" cy="136"/>
            </a:xfrm>
            <a:prstGeom prst="roundRect">
              <a:avLst>
                <a:gd name="adj" fmla="val 731"/>
              </a:avLst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</p:grpSp>
      <p:grpSp>
        <p:nvGrpSpPr>
          <p:cNvPr id="1934383" name="Group 47"/>
          <p:cNvGrpSpPr>
            <a:grpSpLocks/>
          </p:cNvGrpSpPr>
          <p:nvPr/>
        </p:nvGrpSpPr>
        <p:grpSpPr bwMode="auto">
          <a:xfrm>
            <a:off x="2368551" y="3460487"/>
            <a:ext cx="201613" cy="288925"/>
            <a:chOff x="434" y="3658"/>
            <a:chExt cx="134" cy="203"/>
          </a:xfrm>
        </p:grpSpPr>
        <p:sp>
          <p:nvSpPr>
            <p:cNvPr id="1934384" name="AutoShape 48"/>
            <p:cNvSpPr>
              <a:spLocks noChangeArrowheads="1"/>
            </p:cNvSpPr>
            <p:nvPr/>
          </p:nvSpPr>
          <p:spPr bwMode="auto">
            <a:xfrm>
              <a:off x="434" y="3658"/>
              <a:ext cx="135" cy="204"/>
            </a:xfrm>
            <a:prstGeom prst="roundRect">
              <a:avLst>
                <a:gd name="adj" fmla="val 745"/>
              </a:avLst>
            </a:prstGeom>
            <a:solidFill>
              <a:srgbClr val="C0C0C0">
                <a:alpha val="50000"/>
              </a:srgbClr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385" name="AutoShape 49"/>
            <p:cNvSpPr>
              <a:spLocks noChangeArrowheads="1"/>
            </p:cNvSpPr>
            <p:nvPr/>
          </p:nvSpPr>
          <p:spPr bwMode="auto">
            <a:xfrm>
              <a:off x="434" y="3658"/>
              <a:ext cx="135" cy="204"/>
            </a:xfrm>
            <a:prstGeom prst="roundRect">
              <a:avLst>
                <a:gd name="adj" fmla="val 745"/>
              </a:avLst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B’</a:t>
              </a:r>
            </a:p>
          </p:txBody>
        </p:sp>
      </p:grpSp>
      <p:grpSp>
        <p:nvGrpSpPr>
          <p:cNvPr id="1934386" name="Group 50"/>
          <p:cNvGrpSpPr>
            <a:grpSpLocks/>
          </p:cNvGrpSpPr>
          <p:nvPr/>
        </p:nvGrpSpPr>
        <p:grpSpPr bwMode="auto">
          <a:xfrm>
            <a:off x="2674938" y="3460487"/>
            <a:ext cx="203200" cy="288925"/>
            <a:chOff x="638" y="3658"/>
            <a:chExt cx="136" cy="203"/>
          </a:xfrm>
        </p:grpSpPr>
        <p:sp>
          <p:nvSpPr>
            <p:cNvPr id="1934387" name="AutoShape 51"/>
            <p:cNvSpPr>
              <a:spLocks noChangeArrowheads="1"/>
            </p:cNvSpPr>
            <p:nvPr/>
          </p:nvSpPr>
          <p:spPr bwMode="auto">
            <a:xfrm>
              <a:off x="638" y="3658"/>
              <a:ext cx="137" cy="204"/>
            </a:xfrm>
            <a:prstGeom prst="roundRect">
              <a:avLst>
                <a:gd name="adj" fmla="val 731"/>
              </a:avLst>
            </a:prstGeom>
            <a:solidFill>
              <a:srgbClr val="B2B2B2"/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388" name="AutoShape 52"/>
            <p:cNvSpPr>
              <a:spLocks noChangeArrowheads="1"/>
            </p:cNvSpPr>
            <p:nvPr/>
          </p:nvSpPr>
          <p:spPr bwMode="auto">
            <a:xfrm>
              <a:off x="638" y="3658"/>
              <a:ext cx="137" cy="204"/>
            </a:xfrm>
            <a:prstGeom prst="roundRect">
              <a:avLst>
                <a:gd name="adj" fmla="val 7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</a:p>
          </p:txBody>
        </p:sp>
      </p:grpSp>
      <p:sp>
        <p:nvSpPr>
          <p:cNvPr id="1934389" name="AutoShape 53"/>
          <p:cNvSpPr>
            <a:spLocks noChangeArrowheads="1"/>
          </p:cNvSpPr>
          <p:nvPr/>
        </p:nvSpPr>
        <p:spPr bwMode="auto">
          <a:xfrm>
            <a:off x="3178175" y="1036375"/>
            <a:ext cx="1063112" cy="297004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Action on B</a:t>
            </a:r>
          </a:p>
        </p:txBody>
      </p:sp>
      <p:sp>
        <p:nvSpPr>
          <p:cNvPr id="1934399" name="Line 63"/>
          <p:cNvSpPr>
            <a:spLocks noChangeShapeType="1"/>
          </p:cNvSpPr>
          <p:nvPr/>
        </p:nvSpPr>
        <p:spPr bwMode="auto">
          <a:xfrm flipH="1" flipV="1">
            <a:off x="5341938" y="4684300"/>
            <a:ext cx="1401762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00" name="Line 64"/>
          <p:cNvSpPr>
            <a:spLocks noChangeShapeType="1"/>
          </p:cNvSpPr>
          <p:nvPr/>
        </p:nvSpPr>
        <p:spPr bwMode="auto">
          <a:xfrm>
            <a:off x="5307014" y="4556885"/>
            <a:ext cx="1436687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02" name="AutoShape 66"/>
          <p:cNvSpPr>
            <a:spLocks noChangeArrowheads="1"/>
          </p:cNvSpPr>
          <p:nvPr/>
        </p:nvSpPr>
        <p:spPr bwMode="auto">
          <a:xfrm>
            <a:off x="5303839" y="4315585"/>
            <a:ext cx="1418978" cy="297004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 request</a:t>
            </a:r>
            <a:endParaRPr lang="en-GB" altLang="en-US" sz="1400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34413" name="Line 77"/>
          <p:cNvSpPr>
            <a:spLocks noChangeShapeType="1"/>
          </p:cNvSpPr>
          <p:nvPr/>
        </p:nvSpPr>
        <p:spPr bwMode="auto">
          <a:xfrm flipH="1">
            <a:off x="4330700" y="1888861"/>
            <a:ext cx="973138" cy="1588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14" name="Line 78"/>
          <p:cNvSpPr>
            <a:spLocks noChangeShapeType="1"/>
          </p:cNvSpPr>
          <p:nvPr/>
        </p:nvSpPr>
        <p:spPr bwMode="auto">
          <a:xfrm flipV="1">
            <a:off x="4367213" y="4377499"/>
            <a:ext cx="950912" cy="793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15" name="Line 79"/>
          <p:cNvSpPr>
            <a:spLocks noChangeShapeType="1"/>
          </p:cNvSpPr>
          <p:nvPr/>
        </p:nvSpPr>
        <p:spPr bwMode="auto">
          <a:xfrm>
            <a:off x="4367214" y="2633399"/>
            <a:ext cx="936625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16" name="Line 80"/>
          <p:cNvSpPr>
            <a:spLocks noChangeShapeType="1"/>
          </p:cNvSpPr>
          <p:nvPr/>
        </p:nvSpPr>
        <p:spPr bwMode="auto">
          <a:xfrm>
            <a:off x="4367214" y="2920736"/>
            <a:ext cx="936625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17" name="Line 81"/>
          <p:cNvSpPr>
            <a:spLocks noChangeShapeType="1"/>
          </p:cNvSpPr>
          <p:nvPr/>
        </p:nvSpPr>
        <p:spPr bwMode="auto">
          <a:xfrm flipH="1">
            <a:off x="4332289" y="2811200"/>
            <a:ext cx="973137" cy="158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18" name="Line 82"/>
          <p:cNvSpPr>
            <a:spLocks noChangeShapeType="1"/>
          </p:cNvSpPr>
          <p:nvPr/>
        </p:nvSpPr>
        <p:spPr bwMode="auto">
          <a:xfrm flipH="1">
            <a:off x="4332289" y="2558786"/>
            <a:ext cx="973137" cy="1588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29" name="AutoShape 93"/>
          <p:cNvSpPr>
            <a:spLocks noChangeArrowheads="1"/>
          </p:cNvSpPr>
          <p:nvPr/>
        </p:nvSpPr>
        <p:spPr bwMode="auto">
          <a:xfrm>
            <a:off x="3259138" y="3155686"/>
            <a:ext cx="918841" cy="297004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New Page</a:t>
            </a:r>
          </a:p>
        </p:txBody>
      </p:sp>
      <p:sp>
        <p:nvSpPr>
          <p:cNvPr id="1934440" name="Line 104"/>
          <p:cNvSpPr>
            <a:spLocks noChangeShapeType="1"/>
          </p:cNvSpPr>
          <p:nvPr/>
        </p:nvSpPr>
        <p:spPr bwMode="auto">
          <a:xfrm flipV="1">
            <a:off x="3122614" y="4231449"/>
            <a:ext cx="1209675" cy="158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41" name="AutoShape 105"/>
          <p:cNvSpPr>
            <a:spLocks noChangeArrowheads="1"/>
          </p:cNvSpPr>
          <p:nvPr/>
        </p:nvSpPr>
        <p:spPr bwMode="auto">
          <a:xfrm>
            <a:off x="3154363" y="3761094"/>
            <a:ext cx="1207382" cy="472437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XHR </a:t>
            </a:r>
          </a:p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2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(Resource URL)</a:t>
            </a:r>
            <a:endParaRPr lang="en-GB" altLang="en-US" sz="1200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34442" name="Line 106"/>
          <p:cNvSpPr>
            <a:spLocks noChangeShapeType="1"/>
          </p:cNvSpPr>
          <p:nvPr/>
        </p:nvSpPr>
        <p:spPr bwMode="auto">
          <a:xfrm flipH="1">
            <a:off x="3143250" y="5009737"/>
            <a:ext cx="1174750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43" name="AutoShape 107"/>
          <p:cNvSpPr>
            <a:spLocks noChangeArrowheads="1"/>
          </p:cNvSpPr>
          <p:nvPr/>
        </p:nvSpPr>
        <p:spPr bwMode="auto">
          <a:xfrm>
            <a:off x="3143250" y="4504913"/>
            <a:ext cx="854721" cy="501676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</a:t>
            </a:r>
          </a:p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data</a:t>
            </a:r>
            <a:endParaRPr lang="en-GB" altLang="en-US" sz="1400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79651" y="4828613"/>
            <a:ext cx="714375" cy="769938"/>
            <a:chOff x="2279651" y="5251450"/>
            <a:chExt cx="714375" cy="769938"/>
          </a:xfrm>
        </p:grpSpPr>
        <p:sp>
          <p:nvSpPr>
            <p:cNvPr id="1934430" name="AutoShape 94"/>
            <p:cNvSpPr>
              <a:spLocks noChangeArrowheads="1"/>
            </p:cNvSpPr>
            <p:nvPr/>
          </p:nvSpPr>
          <p:spPr bwMode="auto">
            <a:xfrm>
              <a:off x="2279651" y="5251450"/>
              <a:ext cx="714375" cy="769938"/>
            </a:xfrm>
            <a:prstGeom prst="roundRect">
              <a:avLst>
                <a:gd name="adj" fmla="val 208"/>
              </a:avLst>
            </a:prstGeom>
            <a:noFill/>
            <a:ln w="936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34431" name="Group 95"/>
            <p:cNvGrpSpPr>
              <a:grpSpLocks/>
            </p:cNvGrpSpPr>
            <p:nvPr/>
          </p:nvGrpSpPr>
          <p:grpSpPr bwMode="auto">
            <a:xfrm>
              <a:off x="2379663" y="5346700"/>
              <a:ext cx="508000" cy="192088"/>
              <a:chOff x="434" y="3455"/>
              <a:chExt cx="339" cy="135"/>
            </a:xfrm>
          </p:grpSpPr>
          <p:sp>
            <p:nvSpPr>
              <p:cNvPr id="1934432" name="AutoShape 96"/>
              <p:cNvSpPr>
                <a:spLocks noChangeArrowheads="1"/>
              </p:cNvSpPr>
              <p:nvPr/>
            </p:nvSpPr>
            <p:spPr bwMode="auto">
              <a:xfrm>
                <a:off x="434" y="3455"/>
                <a:ext cx="340" cy="136"/>
              </a:xfrm>
              <a:prstGeom prst="roundRect">
                <a:avLst>
                  <a:gd name="adj" fmla="val 731"/>
                </a:avLst>
              </a:prstGeom>
              <a:solidFill>
                <a:srgbClr val="C0C0C0">
                  <a:alpha val="50000"/>
                </a:srgbClr>
              </a:solidFill>
              <a:ln w="936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4433" name="AutoShape 97"/>
              <p:cNvSpPr>
                <a:spLocks noChangeArrowheads="1"/>
              </p:cNvSpPr>
              <p:nvPr/>
            </p:nvSpPr>
            <p:spPr bwMode="auto">
              <a:xfrm>
                <a:off x="434" y="3455"/>
                <a:ext cx="340" cy="136"/>
              </a:xfrm>
              <a:prstGeom prst="roundRect">
                <a:avLst>
                  <a:gd name="adj" fmla="val 731"/>
                </a:avLst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0" hangingPunct="0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GB" altLang="en-US" sz="1500" b="1" dirty="0" smtClean="0"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</a:t>
                </a:r>
                <a:endParaRPr lang="en-GB" altLang="en-US" sz="1500" b="1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  <p:grpSp>
          <p:nvGrpSpPr>
            <p:cNvPr id="1934434" name="Group 98"/>
            <p:cNvGrpSpPr>
              <a:grpSpLocks/>
            </p:cNvGrpSpPr>
            <p:nvPr/>
          </p:nvGrpSpPr>
          <p:grpSpPr bwMode="auto">
            <a:xfrm>
              <a:off x="2379663" y="5635626"/>
              <a:ext cx="201612" cy="288925"/>
              <a:chOff x="434" y="3658"/>
              <a:chExt cx="134" cy="203"/>
            </a:xfrm>
          </p:grpSpPr>
          <p:sp>
            <p:nvSpPr>
              <p:cNvPr id="1934435" name="AutoShape 99"/>
              <p:cNvSpPr>
                <a:spLocks noChangeArrowheads="1"/>
              </p:cNvSpPr>
              <p:nvPr/>
            </p:nvSpPr>
            <p:spPr bwMode="auto">
              <a:xfrm>
                <a:off x="434" y="3658"/>
                <a:ext cx="135" cy="204"/>
              </a:xfrm>
              <a:prstGeom prst="roundRect">
                <a:avLst>
                  <a:gd name="adj" fmla="val 745"/>
                </a:avLst>
              </a:prstGeom>
              <a:solidFill>
                <a:srgbClr val="C0C0C0">
                  <a:alpha val="50000"/>
                </a:srgbClr>
              </a:solidFill>
              <a:ln w="936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4436" name="AutoShape 100"/>
              <p:cNvSpPr>
                <a:spLocks noChangeArrowheads="1"/>
              </p:cNvSpPr>
              <p:nvPr/>
            </p:nvSpPr>
            <p:spPr bwMode="auto">
              <a:xfrm>
                <a:off x="434" y="3658"/>
                <a:ext cx="135" cy="204"/>
              </a:xfrm>
              <a:prstGeom prst="roundRect">
                <a:avLst>
                  <a:gd name="adj" fmla="val 745"/>
                </a:avLst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>
                <a:lvl1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0" hangingPunct="0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GB" altLang="en-US" sz="1500" b="1"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B’</a:t>
                </a:r>
              </a:p>
            </p:txBody>
          </p:sp>
        </p:grpSp>
        <p:grpSp>
          <p:nvGrpSpPr>
            <p:cNvPr id="1934437" name="Group 101"/>
            <p:cNvGrpSpPr>
              <a:grpSpLocks/>
            </p:cNvGrpSpPr>
            <p:nvPr/>
          </p:nvGrpSpPr>
          <p:grpSpPr bwMode="auto">
            <a:xfrm>
              <a:off x="2686050" y="5635626"/>
              <a:ext cx="203200" cy="288925"/>
              <a:chOff x="638" y="3658"/>
              <a:chExt cx="136" cy="203"/>
            </a:xfrm>
          </p:grpSpPr>
          <p:sp>
            <p:nvSpPr>
              <p:cNvPr id="1934438" name="AutoShape 102"/>
              <p:cNvSpPr>
                <a:spLocks noChangeArrowheads="1"/>
              </p:cNvSpPr>
              <p:nvPr/>
            </p:nvSpPr>
            <p:spPr bwMode="auto">
              <a:xfrm>
                <a:off x="638" y="3658"/>
                <a:ext cx="137" cy="204"/>
              </a:xfrm>
              <a:prstGeom prst="roundRect">
                <a:avLst>
                  <a:gd name="adj" fmla="val 731"/>
                </a:avLst>
              </a:prstGeom>
              <a:solidFill>
                <a:srgbClr val="B2B2B2"/>
              </a:solidFill>
              <a:ln w="936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4439" name="AutoShape 103"/>
              <p:cNvSpPr>
                <a:spLocks noChangeArrowheads="1"/>
              </p:cNvSpPr>
              <p:nvPr/>
            </p:nvSpPr>
            <p:spPr bwMode="auto">
              <a:xfrm>
                <a:off x="638" y="3658"/>
                <a:ext cx="137" cy="204"/>
              </a:xfrm>
              <a:prstGeom prst="roundRect">
                <a:avLst>
                  <a:gd name="adj" fmla="val 731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 anchorCtr="1"/>
              <a:lstStyle>
                <a:lvl1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0" hangingPunct="0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GB" altLang="en-US" sz="1500" b="1"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</a:t>
                </a:r>
              </a:p>
            </p:txBody>
          </p:sp>
        </p:grpSp>
        <p:sp>
          <p:nvSpPr>
            <p:cNvPr id="76" name="AutoShape 123"/>
            <p:cNvSpPr>
              <a:spLocks noChangeArrowheads="1"/>
            </p:cNvSpPr>
            <p:nvPr/>
          </p:nvSpPr>
          <p:spPr bwMode="auto">
            <a:xfrm>
              <a:off x="2728104" y="5290174"/>
              <a:ext cx="142327" cy="216964"/>
            </a:xfrm>
            <a:prstGeom prst="roundRect">
              <a:avLst>
                <a:gd name="adj" fmla="val 731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200" b="1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68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71565" y="998026"/>
            <a:ext cx="7920880" cy="1275613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F3AB2D4-CCD6-4A92-BFB0-76C8297FDE54}" type="slidenum">
              <a:rPr lang="de-DE" altLang="en-US"/>
              <a:pPr/>
              <a:t>11</a:t>
            </a:fld>
            <a:endParaRPr lang="de-DE" altLang="en-US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2461060" y="923138"/>
            <a:ext cx="2410813" cy="3483725"/>
          </a:xfrm>
          <a:prstGeom prst="roundRect">
            <a:avLst>
              <a:gd name="adj" fmla="val 56"/>
            </a:avLst>
          </a:prstGeom>
          <a:noFill/>
          <a:ln w="36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515786" y="652389"/>
            <a:ext cx="709994" cy="23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2" rIns="0" bIns="0" anchor="b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de-DE" altLang="en-US" sz="1633"/>
              <a:t>Client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7359014" y="931779"/>
            <a:ext cx="2410813" cy="3483725"/>
          </a:xfrm>
          <a:prstGeom prst="roundRect">
            <a:avLst>
              <a:gd name="adj" fmla="val 56"/>
            </a:avLst>
          </a:prstGeom>
          <a:noFill/>
          <a:ln w="36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413739" y="661030"/>
            <a:ext cx="709995" cy="23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2" rIns="0" bIns="0" anchor="b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de-DE" altLang="en-US" sz="1633"/>
              <a:t>Portal</a:t>
            </a: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2570511" y="1041231"/>
            <a:ext cx="2147265" cy="1464633"/>
          </a:xfrm>
          <a:prstGeom prst="roundRect">
            <a:avLst>
              <a:gd name="adj" fmla="val 97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8801" rIns="0" bIns="0" anchor="ctr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de-DE" altLang="en-US" sz="998"/>
              <a:t>Portlet Hub</a:t>
            </a:r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2570511" y="2274000"/>
            <a:ext cx="2147265" cy="236185"/>
          </a:xfrm>
          <a:prstGeom prst="roundRect">
            <a:avLst>
              <a:gd name="adj" fmla="val 606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8801" rIns="0" bIns="0" anchor="ctr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de-DE" altLang="en-US" sz="998" dirty="0"/>
              <a:t>Portlet Hub API</a:t>
            </a:r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2570511" y="2707485"/>
            <a:ext cx="2147265" cy="891454"/>
          </a:xfrm>
          <a:prstGeom prst="roundRect">
            <a:avLst>
              <a:gd name="adj" fmla="val 157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8801" rIns="0" bIns="0" anchor="ctr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de-DE" altLang="en-US" sz="998" dirty="0"/>
              <a:t>Portlet Client</a:t>
            </a:r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7482866" y="1041231"/>
            <a:ext cx="2147266" cy="1464633"/>
          </a:xfrm>
          <a:prstGeom prst="roundRect">
            <a:avLst>
              <a:gd name="adj" fmla="val 97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8801" rIns="0" bIns="0" anchor="ctr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de-DE" altLang="en-US" sz="998"/>
              <a:t>Portlet Container</a:t>
            </a:r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7482866" y="2274000"/>
            <a:ext cx="2147266" cy="236185"/>
          </a:xfrm>
          <a:prstGeom prst="roundRect">
            <a:avLst>
              <a:gd name="adj" fmla="val 606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8801" rIns="0" bIns="0" anchor="ctr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de-DE" altLang="en-US" sz="998"/>
              <a:t>Portlet API</a:t>
            </a:r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7482866" y="2707485"/>
            <a:ext cx="2147266" cy="891454"/>
          </a:xfrm>
          <a:prstGeom prst="roundRect">
            <a:avLst>
              <a:gd name="adj" fmla="val 157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8801" rIns="0" bIns="0" anchor="ctr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de-DE" altLang="en-US" sz="998"/>
              <a:t>Portlet</a:t>
            </a:r>
          </a:p>
        </p:txBody>
      </p:sp>
      <p:cxnSp>
        <p:nvCxnSpPr>
          <p:cNvPr id="4109" name="AutoShape 13"/>
          <p:cNvCxnSpPr>
            <a:cxnSpLocks noChangeShapeType="1"/>
          </p:cNvCxnSpPr>
          <p:nvPr/>
        </p:nvCxnSpPr>
        <p:spPr bwMode="auto">
          <a:xfrm>
            <a:off x="4717776" y="1339342"/>
            <a:ext cx="2641238" cy="395681"/>
          </a:xfrm>
          <a:prstGeom prst="curvedConnector3">
            <a:avLst>
              <a:gd name="adj1" fmla="val 50000"/>
            </a:avLst>
          </a:prstGeom>
          <a:noFill/>
          <a:ln w="9525" cap="flat">
            <a:solidFill>
              <a:srgbClr val="00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4151797" y="2021973"/>
            <a:ext cx="3960416" cy="192980"/>
          </a:xfrm>
          <a:prstGeom prst="rect">
            <a:avLst/>
          </a:prstGeom>
          <a:solidFill>
            <a:srgbClr val="FFFFFF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002" rIns="0" bIns="0" anchor="b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de-DE" altLang="en-US" sz="1361"/>
              <a:t>Implementation-specific  </a:t>
            </a:r>
          </a:p>
        </p:txBody>
      </p:sp>
      <p:cxnSp>
        <p:nvCxnSpPr>
          <p:cNvPr id="25" name="AutoShape 13"/>
          <p:cNvCxnSpPr>
            <a:cxnSpLocks noChangeShapeType="1"/>
          </p:cNvCxnSpPr>
          <p:nvPr/>
        </p:nvCxnSpPr>
        <p:spPr bwMode="auto">
          <a:xfrm flipV="1">
            <a:off x="4717776" y="2847180"/>
            <a:ext cx="2765090" cy="569220"/>
          </a:xfrm>
          <a:prstGeom prst="curvedConnector3">
            <a:avLst>
              <a:gd name="adj1" fmla="val 50000"/>
            </a:avLst>
          </a:prstGeom>
          <a:noFill/>
          <a:ln w="9525" cap="flat">
            <a:solidFill>
              <a:srgbClr val="000000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966226" y="2817031"/>
            <a:ext cx="1048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Provided by</a:t>
            </a:r>
          </a:p>
          <a:p>
            <a:r>
              <a:rPr lang="de-DE" sz="1400" dirty="0" smtClean="0"/>
              <a:t>portlet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871873" y="1374222"/>
            <a:ext cx="1048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Provided by</a:t>
            </a:r>
          </a:p>
          <a:p>
            <a:r>
              <a:rPr lang="de-DE" sz="1400" dirty="0" smtClean="0"/>
              <a:t>portal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0128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987" y="764704"/>
            <a:ext cx="2486025" cy="1285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2671762"/>
            <a:ext cx="3238500" cy="151447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3" idx="0"/>
            <a:endCxn id="2" idx="2"/>
          </p:cNvCxnSpPr>
          <p:nvPr/>
        </p:nvCxnSpPr>
        <p:spPr>
          <a:xfrm flipV="1">
            <a:off x="6096000" y="2050579"/>
            <a:ext cx="0" cy="621183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204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535187"/>
            <a:ext cx="2486025" cy="1285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2420886"/>
            <a:ext cx="3238500" cy="151447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3" idx="1"/>
            <a:endCxn id="2" idx="3"/>
          </p:cNvCxnSpPr>
          <p:nvPr/>
        </p:nvCxnSpPr>
        <p:spPr>
          <a:xfrm flipH="1">
            <a:off x="3901505" y="3178124"/>
            <a:ext cx="898351" cy="1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49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774229"/>
            <a:ext cx="2914650" cy="76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8" y="764704"/>
            <a:ext cx="3371850" cy="78105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4" idx="1"/>
            <a:endCxn id="3" idx="3"/>
          </p:cNvCxnSpPr>
          <p:nvPr/>
        </p:nvCxnSpPr>
        <p:spPr>
          <a:xfrm flipH="1">
            <a:off x="5338242" y="1155229"/>
            <a:ext cx="829766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417" y="2276872"/>
            <a:ext cx="2790825" cy="781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008" y="2286397"/>
            <a:ext cx="3219450" cy="771525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8" idx="1"/>
            <a:endCxn id="7" idx="3"/>
          </p:cNvCxnSpPr>
          <p:nvPr/>
        </p:nvCxnSpPr>
        <p:spPr>
          <a:xfrm flipH="1" flipV="1">
            <a:off x="5338242" y="2667397"/>
            <a:ext cx="829766" cy="4763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04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47528" y="980728"/>
            <a:ext cx="1715193" cy="5112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RenderState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302298" y="980728"/>
            <a:ext cx="1793702" cy="5112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MutableRenderState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47527" y="1844824"/>
            <a:ext cx="1715193" cy="511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BaseURL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06527" y="2773751"/>
            <a:ext cx="1715193" cy="511233"/>
          </a:xfrm>
          <a:prstGeom prst="round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ResourceURL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341552" y="1844823"/>
            <a:ext cx="1715193" cy="511233"/>
            <a:chOff x="4302298" y="1844823"/>
            <a:chExt cx="1715193" cy="511233"/>
          </a:xfrm>
        </p:grpSpPr>
        <p:sp>
          <p:nvSpPr>
            <p:cNvPr id="35" name="Rectangle 34"/>
            <p:cNvSpPr/>
            <p:nvPr/>
          </p:nvSpPr>
          <p:spPr>
            <a:xfrm>
              <a:off x="4523929" y="2179623"/>
              <a:ext cx="288032" cy="176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516686" y="2179623"/>
              <a:ext cx="288032" cy="176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302298" y="1844823"/>
              <a:ext cx="1715193" cy="511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PortletURL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3215680" y="2773751"/>
            <a:ext cx="1715193" cy="511233"/>
          </a:xfrm>
          <a:prstGeom prst="round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RenderURL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03912" y="2773751"/>
            <a:ext cx="1715193" cy="511233"/>
          </a:xfrm>
          <a:prstGeom prst="round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ActionURL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0"/>
            <a:endCxn id="2" idx="2"/>
          </p:cNvCxnSpPr>
          <p:nvPr/>
        </p:nvCxnSpPr>
        <p:spPr>
          <a:xfrm flipV="1">
            <a:off x="2705124" y="1491961"/>
            <a:ext cx="1" cy="352863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  <a:endCxn id="3" idx="2"/>
          </p:cNvCxnSpPr>
          <p:nvPr/>
        </p:nvCxnSpPr>
        <p:spPr>
          <a:xfrm flipV="1">
            <a:off x="5199149" y="1491961"/>
            <a:ext cx="0" cy="352862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  <a:endCxn id="4" idx="3"/>
          </p:cNvCxnSpPr>
          <p:nvPr/>
        </p:nvCxnSpPr>
        <p:spPr>
          <a:xfrm flipH="1">
            <a:off x="3562720" y="2100440"/>
            <a:ext cx="778832" cy="1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0"/>
            <a:endCxn id="4" idx="2"/>
          </p:cNvCxnSpPr>
          <p:nvPr/>
        </p:nvCxnSpPr>
        <p:spPr>
          <a:xfrm rot="5400000" flipH="1" flipV="1">
            <a:off x="2175777" y="2244404"/>
            <a:ext cx="417694" cy="641000"/>
          </a:xfrm>
          <a:prstGeom prst="bentConnector3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0"/>
            <a:endCxn id="35" idx="2"/>
          </p:cNvCxnSpPr>
          <p:nvPr/>
        </p:nvCxnSpPr>
        <p:spPr>
          <a:xfrm rot="5400000" flipH="1" flipV="1">
            <a:off x="4181391" y="2247943"/>
            <a:ext cx="417695" cy="633922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0"/>
            <a:endCxn id="36" idx="2"/>
          </p:cNvCxnSpPr>
          <p:nvPr/>
        </p:nvCxnSpPr>
        <p:spPr>
          <a:xfrm rot="16200000" flipV="1">
            <a:off x="5721886" y="2334127"/>
            <a:ext cx="417695" cy="461553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1"/>
            <a:endCxn id="2" idx="3"/>
          </p:cNvCxnSpPr>
          <p:nvPr/>
        </p:nvCxnSpPr>
        <p:spPr>
          <a:xfrm flipH="1">
            <a:off x="3562721" y="1236345"/>
            <a:ext cx="739577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690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935760" y="1047970"/>
            <a:ext cx="1715193" cy="5112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RenderState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937330" y="2017070"/>
            <a:ext cx="1715193" cy="511233"/>
            <a:chOff x="4007768" y="980728"/>
            <a:chExt cx="1715193" cy="511233"/>
          </a:xfrm>
        </p:grpSpPr>
        <p:sp>
          <p:nvSpPr>
            <p:cNvPr id="24" name="Rectangle 23"/>
            <p:cNvSpPr/>
            <p:nvPr/>
          </p:nvSpPr>
          <p:spPr>
            <a:xfrm>
              <a:off x="4234071" y="1314949"/>
              <a:ext cx="288032" cy="176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26828" y="1314949"/>
              <a:ext cx="288032" cy="176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007768" y="980728"/>
              <a:ext cx="1715193" cy="511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PortletRequest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1347684" y="3068959"/>
            <a:ext cx="1715193" cy="511233"/>
          </a:xfrm>
          <a:prstGeom prst="round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RenderRequest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169578" y="2015913"/>
            <a:ext cx="1715193" cy="511233"/>
            <a:chOff x="6240016" y="979571"/>
            <a:chExt cx="1715193" cy="511233"/>
          </a:xfrm>
        </p:grpSpPr>
        <p:sp>
          <p:nvSpPr>
            <p:cNvPr id="35" name="Rectangle 34"/>
            <p:cNvSpPr/>
            <p:nvPr/>
          </p:nvSpPr>
          <p:spPr>
            <a:xfrm>
              <a:off x="6461647" y="1314371"/>
              <a:ext cx="288032" cy="176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454404" y="1314371"/>
              <a:ext cx="288032" cy="176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240016" y="979571"/>
              <a:ext cx="1715193" cy="511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ClientDataRequest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3431704" y="3861048"/>
            <a:ext cx="1715193" cy="511233"/>
          </a:xfrm>
          <a:prstGeom prst="round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EventRequest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19936" y="3861048"/>
            <a:ext cx="1715193" cy="511233"/>
          </a:xfrm>
          <a:prstGeom prst="round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ActionRequest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0"/>
            <a:endCxn id="2" idx="2"/>
          </p:cNvCxnSpPr>
          <p:nvPr/>
        </p:nvCxnSpPr>
        <p:spPr>
          <a:xfrm flipH="1" flipV="1">
            <a:off x="4793357" y="1559203"/>
            <a:ext cx="1570" cy="457867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  <a:endCxn id="4" idx="3"/>
          </p:cNvCxnSpPr>
          <p:nvPr/>
        </p:nvCxnSpPr>
        <p:spPr>
          <a:xfrm flipH="1">
            <a:off x="5652523" y="2271530"/>
            <a:ext cx="517055" cy="1157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0"/>
            <a:endCxn id="24" idx="2"/>
          </p:cNvCxnSpPr>
          <p:nvPr/>
        </p:nvCxnSpPr>
        <p:spPr>
          <a:xfrm rot="5400000" flipH="1" flipV="1">
            <a:off x="2985848" y="1747158"/>
            <a:ext cx="541235" cy="2102368"/>
          </a:xfrm>
          <a:prstGeom prst="bentConnector3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0"/>
            <a:endCxn id="25" idx="2"/>
          </p:cNvCxnSpPr>
          <p:nvPr/>
        </p:nvCxnSpPr>
        <p:spPr>
          <a:xfrm rot="5400000" flipH="1" flipV="1">
            <a:off x="4128191" y="2688834"/>
            <a:ext cx="1333324" cy="1011105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0"/>
            <a:endCxn id="35" idx="2"/>
          </p:cNvCxnSpPr>
          <p:nvPr/>
        </p:nvCxnSpPr>
        <p:spPr>
          <a:xfrm rot="5400000" flipH="1" flipV="1">
            <a:off x="5789428" y="3115251"/>
            <a:ext cx="1333902" cy="157692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7608168" y="3861047"/>
            <a:ext cx="1715193" cy="511233"/>
          </a:xfrm>
          <a:prstGeom prst="round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ResourceRequest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stCxn id="22" idx="0"/>
            <a:endCxn id="36" idx="2"/>
          </p:cNvCxnSpPr>
          <p:nvPr/>
        </p:nvCxnSpPr>
        <p:spPr>
          <a:xfrm rot="16200000" flipV="1">
            <a:off x="7329924" y="2725205"/>
            <a:ext cx="1333901" cy="937783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343472" y="3861047"/>
            <a:ext cx="1715193" cy="511233"/>
          </a:xfrm>
          <a:prstGeom prst="round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HeaderRequest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1" idx="0"/>
            <a:endCxn id="5" idx="2"/>
          </p:cNvCxnSpPr>
          <p:nvPr/>
        </p:nvCxnSpPr>
        <p:spPr>
          <a:xfrm flipV="1">
            <a:off x="2201069" y="3580192"/>
            <a:ext cx="4212" cy="280855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109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994201" y="1340768"/>
            <a:ext cx="1715193" cy="5112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MutablePortletState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868641" y="2490002"/>
            <a:ext cx="1715193" cy="512390"/>
            <a:chOff x="3965265" y="2491159"/>
            <a:chExt cx="1715193" cy="512390"/>
          </a:xfrm>
        </p:grpSpPr>
        <p:sp>
          <p:nvSpPr>
            <p:cNvPr id="39" name="Rectangle 38"/>
            <p:cNvSpPr/>
            <p:nvPr/>
          </p:nvSpPr>
          <p:spPr>
            <a:xfrm>
              <a:off x="4188175" y="2491159"/>
              <a:ext cx="288032" cy="176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80932" y="2491159"/>
              <a:ext cx="288032" cy="176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965265" y="2492316"/>
              <a:ext cx="1715193" cy="511233"/>
              <a:chOff x="4007768" y="980728"/>
              <a:chExt cx="1715193" cy="511233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234071" y="1314949"/>
                <a:ext cx="288032" cy="176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226828" y="1314949"/>
                <a:ext cx="288032" cy="176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007768" y="980728"/>
                <a:ext cx="1715193" cy="51123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 smtClean="0">
                    <a:solidFill>
                      <a:schemeClr val="tx1"/>
                    </a:solidFill>
                  </a:rPr>
                  <a:t>MimeResponse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2868641" y="4135433"/>
            <a:ext cx="1715193" cy="511233"/>
          </a:xfrm>
          <a:prstGeom prst="round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RenderResponse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951698" y="2488319"/>
            <a:ext cx="1800200" cy="514073"/>
            <a:chOff x="6197513" y="2488319"/>
            <a:chExt cx="1800200" cy="514073"/>
          </a:xfrm>
        </p:grpSpPr>
        <p:sp>
          <p:nvSpPr>
            <p:cNvPr id="37" name="Rectangle 36"/>
            <p:cNvSpPr/>
            <p:nvPr/>
          </p:nvSpPr>
          <p:spPr>
            <a:xfrm>
              <a:off x="6419144" y="2488319"/>
              <a:ext cx="288032" cy="176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411901" y="2488319"/>
              <a:ext cx="288032" cy="176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19144" y="2825959"/>
              <a:ext cx="288032" cy="176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411901" y="2825959"/>
              <a:ext cx="288032" cy="176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197513" y="2491159"/>
              <a:ext cx="1800200" cy="511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StateAwareResponse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4956871" y="4153276"/>
            <a:ext cx="1715193" cy="511233"/>
          </a:xfrm>
          <a:prstGeom prst="round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ResourceResponse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45103" y="4152782"/>
            <a:ext cx="1715193" cy="511233"/>
          </a:xfrm>
          <a:prstGeom prst="round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EventResponse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37" idx="0"/>
            <a:endCxn id="33" idx="2"/>
          </p:cNvCxnSpPr>
          <p:nvPr/>
        </p:nvCxnSpPr>
        <p:spPr>
          <a:xfrm rot="16200000" flipV="1">
            <a:off x="5955504" y="126478"/>
            <a:ext cx="638054" cy="4085628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1" idx="0"/>
            <a:endCxn id="24" idx="2"/>
          </p:cNvCxnSpPr>
          <p:nvPr/>
        </p:nvCxnSpPr>
        <p:spPr>
          <a:xfrm rot="5400000" flipH="1" flipV="1">
            <a:off x="1862998" y="2776819"/>
            <a:ext cx="1150968" cy="160095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0"/>
            <a:endCxn id="25" idx="2"/>
          </p:cNvCxnSpPr>
          <p:nvPr/>
        </p:nvCxnSpPr>
        <p:spPr>
          <a:xfrm rot="16200000" flipV="1">
            <a:off x="4447362" y="2786169"/>
            <a:ext cx="1151463" cy="1582751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0"/>
            <a:endCxn id="35" idx="2"/>
          </p:cNvCxnSpPr>
          <p:nvPr/>
        </p:nvCxnSpPr>
        <p:spPr>
          <a:xfrm rot="5400000" flipH="1" flipV="1">
            <a:off x="7534827" y="3370265"/>
            <a:ext cx="1150390" cy="414645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9133335" y="4152781"/>
            <a:ext cx="1715193" cy="511233"/>
          </a:xfrm>
          <a:prstGeom prst="round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ActionResponse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stCxn id="22" idx="0"/>
            <a:endCxn id="36" idx="2"/>
          </p:cNvCxnSpPr>
          <p:nvPr/>
        </p:nvCxnSpPr>
        <p:spPr>
          <a:xfrm rot="16200000" flipV="1">
            <a:off x="9075323" y="3237172"/>
            <a:ext cx="1150389" cy="680830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868641" y="1339611"/>
            <a:ext cx="1715193" cy="511233"/>
            <a:chOff x="4007768" y="980728"/>
            <a:chExt cx="1715193" cy="511233"/>
          </a:xfrm>
        </p:grpSpPr>
        <p:sp>
          <p:nvSpPr>
            <p:cNvPr id="32" name="Rectangle 31"/>
            <p:cNvSpPr/>
            <p:nvPr/>
          </p:nvSpPr>
          <p:spPr>
            <a:xfrm>
              <a:off x="4234071" y="1314949"/>
              <a:ext cx="288032" cy="176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26828" y="1314949"/>
              <a:ext cx="288032" cy="176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007768" y="980728"/>
              <a:ext cx="1715193" cy="511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PortletResponse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Straight Arrow Connector 11"/>
          <p:cNvCxnSpPr>
            <a:stCxn id="39" idx="0"/>
            <a:endCxn id="32" idx="2"/>
          </p:cNvCxnSpPr>
          <p:nvPr/>
        </p:nvCxnSpPr>
        <p:spPr>
          <a:xfrm flipV="1">
            <a:off x="3235567" y="1850265"/>
            <a:ext cx="3393" cy="639737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11"/>
          <p:cNvCxnSpPr>
            <a:stCxn id="38" idx="0"/>
            <a:endCxn id="2" idx="2"/>
          </p:cNvCxnSpPr>
          <p:nvPr/>
        </p:nvCxnSpPr>
        <p:spPr>
          <a:xfrm rot="16200000" flipV="1">
            <a:off x="8762791" y="1941008"/>
            <a:ext cx="636318" cy="458304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80407" y="4152781"/>
            <a:ext cx="1715193" cy="511233"/>
          </a:xfrm>
          <a:prstGeom prst="round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HeaderResponse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5" idx="0"/>
            <a:endCxn id="4" idx="2"/>
          </p:cNvCxnSpPr>
          <p:nvPr/>
        </p:nvCxnSpPr>
        <p:spPr>
          <a:xfrm flipV="1">
            <a:off x="3726238" y="3002392"/>
            <a:ext cx="0" cy="113304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627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339" name="AutoShape 3"/>
          <p:cNvSpPr>
            <a:spLocks noChangeArrowheads="1"/>
          </p:cNvSpPr>
          <p:nvPr/>
        </p:nvSpPr>
        <p:spPr bwMode="auto">
          <a:xfrm>
            <a:off x="2747986" y="1570310"/>
            <a:ext cx="693738" cy="322262"/>
          </a:xfrm>
          <a:prstGeom prst="roundRect">
            <a:avLst>
              <a:gd name="adj" fmla="val 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Client</a:t>
            </a:r>
          </a:p>
        </p:txBody>
      </p:sp>
      <p:sp>
        <p:nvSpPr>
          <p:cNvPr id="1934340" name="Text Box 4"/>
          <p:cNvSpPr txBox="1">
            <a:spLocks noChangeArrowheads="1"/>
          </p:cNvSpPr>
          <p:nvPr/>
        </p:nvSpPr>
        <p:spPr bwMode="auto">
          <a:xfrm>
            <a:off x="3910036" y="1600472"/>
            <a:ext cx="711200" cy="319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Portal</a:t>
            </a:r>
          </a:p>
        </p:txBody>
      </p:sp>
      <p:sp>
        <p:nvSpPr>
          <p:cNvPr id="1934341" name="AutoShape 5"/>
          <p:cNvSpPr>
            <a:spLocks noChangeArrowheads="1"/>
          </p:cNvSpPr>
          <p:nvPr/>
        </p:nvSpPr>
        <p:spPr bwMode="auto">
          <a:xfrm>
            <a:off x="4810150" y="1454423"/>
            <a:ext cx="968375" cy="550863"/>
          </a:xfrm>
          <a:prstGeom prst="roundRect">
            <a:avLst>
              <a:gd name="adj" fmla="val 28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Portlet 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container</a:t>
            </a:r>
          </a:p>
        </p:txBody>
      </p:sp>
      <p:sp>
        <p:nvSpPr>
          <p:cNvPr id="1934342" name="AutoShape 6"/>
          <p:cNvSpPr>
            <a:spLocks noChangeArrowheads="1"/>
          </p:cNvSpPr>
          <p:nvPr/>
        </p:nvSpPr>
        <p:spPr bwMode="auto">
          <a:xfrm>
            <a:off x="6573861" y="1454423"/>
            <a:ext cx="1219200" cy="550863"/>
          </a:xfrm>
          <a:prstGeom prst="roundRect">
            <a:avLst>
              <a:gd name="adj" fmla="val 28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Portlets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       B      C</a:t>
            </a:r>
          </a:p>
        </p:txBody>
      </p:sp>
      <p:sp>
        <p:nvSpPr>
          <p:cNvPr id="1934344" name="Line 8"/>
          <p:cNvSpPr>
            <a:spLocks noChangeShapeType="1"/>
          </p:cNvSpPr>
          <p:nvPr/>
        </p:nvSpPr>
        <p:spPr bwMode="auto">
          <a:xfrm>
            <a:off x="3090886" y="2060848"/>
            <a:ext cx="1588" cy="3757613"/>
          </a:xfrm>
          <a:prstGeom prst="line">
            <a:avLst/>
          </a:prstGeom>
          <a:noFill/>
          <a:ln w="2844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5" name="Line 9"/>
          <p:cNvSpPr>
            <a:spLocks noChangeShapeType="1"/>
          </p:cNvSpPr>
          <p:nvPr/>
        </p:nvSpPr>
        <p:spPr bwMode="auto">
          <a:xfrm>
            <a:off x="4295800" y="2060848"/>
            <a:ext cx="1587" cy="3757613"/>
          </a:xfrm>
          <a:prstGeom prst="line">
            <a:avLst/>
          </a:prstGeom>
          <a:noFill/>
          <a:ln w="2844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6" name="Line 10"/>
          <p:cNvSpPr>
            <a:spLocks noChangeShapeType="1"/>
          </p:cNvSpPr>
          <p:nvPr/>
        </p:nvSpPr>
        <p:spPr bwMode="auto">
          <a:xfrm>
            <a:off x="5246711" y="2060848"/>
            <a:ext cx="1588" cy="3757613"/>
          </a:xfrm>
          <a:prstGeom prst="line">
            <a:avLst/>
          </a:prstGeom>
          <a:noFill/>
          <a:ln w="284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7" name="Line 11"/>
          <p:cNvSpPr>
            <a:spLocks noChangeShapeType="1"/>
          </p:cNvSpPr>
          <p:nvPr/>
        </p:nvSpPr>
        <p:spPr bwMode="auto">
          <a:xfrm>
            <a:off x="7699400" y="2060848"/>
            <a:ext cx="1587" cy="3757613"/>
          </a:xfrm>
          <a:prstGeom prst="line">
            <a:avLst/>
          </a:prstGeom>
          <a:noFill/>
          <a:ln w="284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8" name="Line 12"/>
          <p:cNvSpPr>
            <a:spLocks noChangeShapeType="1"/>
          </p:cNvSpPr>
          <p:nvPr/>
        </p:nvSpPr>
        <p:spPr bwMode="auto">
          <a:xfrm>
            <a:off x="6678636" y="2060848"/>
            <a:ext cx="1588" cy="3757613"/>
          </a:xfrm>
          <a:prstGeom prst="line">
            <a:avLst/>
          </a:prstGeom>
          <a:noFill/>
          <a:ln w="284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9" name="Line 13"/>
          <p:cNvSpPr>
            <a:spLocks noChangeShapeType="1"/>
          </p:cNvSpPr>
          <p:nvPr/>
        </p:nvSpPr>
        <p:spPr bwMode="auto">
          <a:xfrm>
            <a:off x="7189811" y="2060848"/>
            <a:ext cx="1588" cy="3757613"/>
          </a:xfrm>
          <a:prstGeom prst="line">
            <a:avLst/>
          </a:prstGeom>
          <a:noFill/>
          <a:ln w="284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0" name="Line 14"/>
          <p:cNvSpPr>
            <a:spLocks noChangeShapeType="1"/>
          </p:cNvSpPr>
          <p:nvPr/>
        </p:nvSpPr>
        <p:spPr bwMode="auto">
          <a:xfrm flipV="1">
            <a:off x="3081362" y="2352947"/>
            <a:ext cx="1209675" cy="1588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1" name="Line 15"/>
          <p:cNvSpPr>
            <a:spLocks noChangeShapeType="1"/>
          </p:cNvSpPr>
          <p:nvPr/>
        </p:nvSpPr>
        <p:spPr bwMode="auto">
          <a:xfrm>
            <a:off x="4305325" y="4372247"/>
            <a:ext cx="936625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2" name="Line 16"/>
          <p:cNvSpPr>
            <a:spLocks noChangeShapeType="1"/>
          </p:cNvSpPr>
          <p:nvPr/>
        </p:nvSpPr>
        <p:spPr bwMode="auto">
          <a:xfrm flipV="1">
            <a:off x="5241949" y="4443685"/>
            <a:ext cx="1439862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3" name="Line 17"/>
          <p:cNvSpPr>
            <a:spLocks noChangeShapeType="1"/>
          </p:cNvSpPr>
          <p:nvPr/>
        </p:nvSpPr>
        <p:spPr bwMode="auto">
          <a:xfrm flipH="1" flipV="1">
            <a:off x="5241950" y="4551635"/>
            <a:ext cx="1404937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4" name="Line 18"/>
          <p:cNvSpPr>
            <a:spLocks noChangeShapeType="1"/>
          </p:cNvSpPr>
          <p:nvPr/>
        </p:nvSpPr>
        <p:spPr bwMode="auto">
          <a:xfrm flipH="1">
            <a:off x="5241950" y="4838972"/>
            <a:ext cx="1944687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5" name="Line 19"/>
          <p:cNvSpPr>
            <a:spLocks noChangeShapeType="1"/>
          </p:cNvSpPr>
          <p:nvPr/>
        </p:nvSpPr>
        <p:spPr bwMode="auto">
          <a:xfrm>
            <a:off x="5245124" y="4731022"/>
            <a:ext cx="1941512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6" name="Line 20"/>
          <p:cNvSpPr>
            <a:spLocks noChangeShapeType="1"/>
          </p:cNvSpPr>
          <p:nvPr/>
        </p:nvSpPr>
        <p:spPr bwMode="auto">
          <a:xfrm>
            <a:off x="5245124" y="5019947"/>
            <a:ext cx="2444750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7" name="Line 21"/>
          <p:cNvSpPr>
            <a:spLocks noChangeShapeType="1"/>
          </p:cNvSpPr>
          <p:nvPr/>
        </p:nvSpPr>
        <p:spPr bwMode="auto">
          <a:xfrm flipH="1" flipV="1">
            <a:off x="5245125" y="5127897"/>
            <a:ext cx="2409825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8" name="Line 22"/>
          <p:cNvSpPr>
            <a:spLocks noChangeShapeType="1"/>
          </p:cNvSpPr>
          <p:nvPr/>
        </p:nvSpPr>
        <p:spPr bwMode="auto">
          <a:xfrm flipH="1">
            <a:off x="4268811" y="5199336"/>
            <a:ext cx="973138" cy="158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9" name="Line 23"/>
          <p:cNvSpPr>
            <a:spLocks noChangeShapeType="1"/>
          </p:cNvSpPr>
          <p:nvPr/>
        </p:nvSpPr>
        <p:spPr bwMode="auto">
          <a:xfrm flipH="1">
            <a:off x="3117874" y="5451747"/>
            <a:ext cx="1174750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60" name="AutoShape 24"/>
          <p:cNvSpPr>
            <a:spLocks noChangeArrowheads="1"/>
          </p:cNvSpPr>
          <p:nvPr/>
        </p:nvSpPr>
        <p:spPr bwMode="auto">
          <a:xfrm>
            <a:off x="5210426" y="4167461"/>
            <a:ext cx="1518364" cy="297004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Render processing</a:t>
            </a:r>
            <a:endParaRPr lang="en-GB" altLang="en-US" sz="1400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34363" name="Line 27"/>
          <p:cNvSpPr>
            <a:spLocks noChangeShapeType="1"/>
          </p:cNvSpPr>
          <p:nvPr/>
        </p:nvSpPr>
        <p:spPr bwMode="auto">
          <a:xfrm flipH="1">
            <a:off x="5245124" y="2967311"/>
            <a:ext cx="1941512" cy="1587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64" name="Line 28"/>
          <p:cNvSpPr>
            <a:spLocks noChangeShapeType="1"/>
          </p:cNvSpPr>
          <p:nvPr/>
        </p:nvSpPr>
        <p:spPr bwMode="auto">
          <a:xfrm flipV="1">
            <a:off x="5241949" y="2606947"/>
            <a:ext cx="1979612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65" name="Line 29"/>
          <p:cNvSpPr>
            <a:spLocks noChangeShapeType="1"/>
          </p:cNvSpPr>
          <p:nvPr/>
        </p:nvSpPr>
        <p:spPr bwMode="auto">
          <a:xfrm flipV="1">
            <a:off x="4291037" y="2535511"/>
            <a:ext cx="950913" cy="793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66" name="AutoShape 30"/>
          <p:cNvSpPr>
            <a:spLocks noChangeArrowheads="1"/>
          </p:cNvSpPr>
          <p:nvPr/>
        </p:nvSpPr>
        <p:spPr bwMode="auto">
          <a:xfrm>
            <a:off x="5210426" y="2330722"/>
            <a:ext cx="1487908" cy="297004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Action processing</a:t>
            </a:r>
            <a:endParaRPr lang="en-GB" altLang="en-US" sz="1400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34367" name="Line 31"/>
          <p:cNvSpPr>
            <a:spLocks noChangeShapeType="1"/>
          </p:cNvSpPr>
          <p:nvPr/>
        </p:nvSpPr>
        <p:spPr bwMode="auto">
          <a:xfrm flipH="1">
            <a:off x="4305325" y="3830911"/>
            <a:ext cx="936625" cy="158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68" name="AutoShape 32"/>
          <p:cNvSpPr>
            <a:spLocks noChangeArrowheads="1"/>
          </p:cNvSpPr>
          <p:nvPr/>
        </p:nvSpPr>
        <p:spPr bwMode="auto">
          <a:xfrm>
            <a:off x="2171725" y="2060847"/>
            <a:ext cx="712787" cy="769938"/>
          </a:xfrm>
          <a:prstGeom prst="roundRect">
            <a:avLst>
              <a:gd name="adj" fmla="val 208"/>
            </a:avLst>
          </a:prstGeom>
          <a:noFill/>
          <a:ln w="936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34369" name="Group 33"/>
          <p:cNvGrpSpPr>
            <a:grpSpLocks/>
          </p:cNvGrpSpPr>
          <p:nvPr/>
        </p:nvGrpSpPr>
        <p:grpSpPr bwMode="auto">
          <a:xfrm>
            <a:off x="2273325" y="2157686"/>
            <a:ext cx="509587" cy="192087"/>
            <a:chOff x="412" y="1358"/>
            <a:chExt cx="340" cy="135"/>
          </a:xfrm>
        </p:grpSpPr>
        <p:sp>
          <p:nvSpPr>
            <p:cNvPr id="1934370" name="AutoShape 34"/>
            <p:cNvSpPr>
              <a:spLocks noChangeArrowheads="1"/>
            </p:cNvSpPr>
            <p:nvPr/>
          </p:nvSpPr>
          <p:spPr bwMode="auto">
            <a:xfrm>
              <a:off x="412" y="1358"/>
              <a:ext cx="341" cy="136"/>
            </a:xfrm>
            <a:prstGeom prst="roundRect">
              <a:avLst>
                <a:gd name="adj" fmla="val 731"/>
              </a:avLst>
            </a:prstGeom>
            <a:solidFill>
              <a:srgbClr val="B2B2B2"/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371" name="AutoShape 35"/>
            <p:cNvSpPr>
              <a:spLocks noChangeArrowheads="1"/>
            </p:cNvSpPr>
            <p:nvPr/>
          </p:nvSpPr>
          <p:spPr bwMode="auto">
            <a:xfrm>
              <a:off x="412" y="1358"/>
              <a:ext cx="341" cy="136"/>
            </a:xfrm>
            <a:prstGeom prst="roundRect">
              <a:avLst>
                <a:gd name="adj" fmla="val 7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</p:grpSp>
      <p:grpSp>
        <p:nvGrpSpPr>
          <p:cNvPr id="1934372" name="Group 36"/>
          <p:cNvGrpSpPr>
            <a:grpSpLocks/>
          </p:cNvGrpSpPr>
          <p:nvPr/>
        </p:nvGrpSpPr>
        <p:grpSpPr bwMode="auto">
          <a:xfrm>
            <a:off x="2273324" y="2446610"/>
            <a:ext cx="201612" cy="285750"/>
            <a:chOff x="412" y="1561"/>
            <a:chExt cx="134" cy="201"/>
          </a:xfrm>
        </p:grpSpPr>
        <p:sp>
          <p:nvSpPr>
            <p:cNvPr id="1934373" name="AutoShape 37"/>
            <p:cNvSpPr>
              <a:spLocks noChangeArrowheads="1"/>
            </p:cNvSpPr>
            <p:nvPr/>
          </p:nvSpPr>
          <p:spPr bwMode="auto">
            <a:xfrm>
              <a:off x="412" y="1561"/>
              <a:ext cx="135" cy="202"/>
            </a:xfrm>
            <a:prstGeom prst="roundRect">
              <a:avLst>
                <a:gd name="adj" fmla="val 745"/>
              </a:avLst>
            </a:prstGeom>
            <a:solidFill>
              <a:srgbClr val="B2B2B2"/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374" name="AutoShape 38"/>
            <p:cNvSpPr>
              <a:spLocks noChangeArrowheads="1"/>
            </p:cNvSpPr>
            <p:nvPr/>
          </p:nvSpPr>
          <p:spPr bwMode="auto">
            <a:xfrm>
              <a:off x="412" y="1561"/>
              <a:ext cx="135" cy="202"/>
            </a:xfrm>
            <a:prstGeom prst="roundRect">
              <a:avLst>
                <a:gd name="adj" fmla="val 74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</a:t>
              </a:r>
            </a:p>
          </p:txBody>
        </p:sp>
      </p:grpSp>
      <p:grpSp>
        <p:nvGrpSpPr>
          <p:cNvPr id="1934375" name="Group 39"/>
          <p:cNvGrpSpPr>
            <a:grpSpLocks/>
          </p:cNvGrpSpPr>
          <p:nvPr/>
        </p:nvGrpSpPr>
        <p:grpSpPr bwMode="auto">
          <a:xfrm>
            <a:off x="2579711" y="2446610"/>
            <a:ext cx="203200" cy="285750"/>
            <a:chOff x="616" y="1561"/>
            <a:chExt cx="136" cy="201"/>
          </a:xfrm>
        </p:grpSpPr>
        <p:sp>
          <p:nvSpPr>
            <p:cNvPr id="1934376" name="AutoShape 40"/>
            <p:cNvSpPr>
              <a:spLocks noChangeArrowheads="1"/>
            </p:cNvSpPr>
            <p:nvPr/>
          </p:nvSpPr>
          <p:spPr bwMode="auto">
            <a:xfrm>
              <a:off x="616" y="1561"/>
              <a:ext cx="137" cy="202"/>
            </a:xfrm>
            <a:prstGeom prst="roundRect">
              <a:avLst>
                <a:gd name="adj" fmla="val 731"/>
              </a:avLst>
            </a:prstGeom>
            <a:solidFill>
              <a:srgbClr val="B2B2B2"/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377" name="AutoShape 41"/>
            <p:cNvSpPr>
              <a:spLocks noChangeArrowheads="1"/>
            </p:cNvSpPr>
            <p:nvPr/>
          </p:nvSpPr>
          <p:spPr bwMode="auto">
            <a:xfrm>
              <a:off x="616" y="1561"/>
              <a:ext cx="137" cy="202"/>
            </a:xfrm>
            <a:prstGeom prst="roundRect">
              <a:avLst>
                <a:gd name="adj" fmla="val 7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</a:p>
          </p:txBody>
        </p:sp>
      </p:grpSp>
      <p:sp>
        <p:nvSpPr>
          <p:cNvPr id="1934379" name="AutoShape 43"/>
          <p:cNvSpPr>
            <a:spLocks noChangeArrowheads="1"/>
          </p:cNvSpPr>
          <p:nvPr/>
        </p:nvSpPr>
        <p:spPr bwMode="auto">
          <a:xfrm>
            <a:off x="2206650" y="5048522"/>
            <a:ext cx="714375" cy="769938"/>
          </a:xfrm>
          <a:prstGeom prst="roundRect">
            <a:avLst>
              <a:gd name="adj" fmla="val 208"/>
            </a:avLst>
          </a:prstGeom>
          <a:noFill/>
          <a:ln w="936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34380" name="Group 44"/>
          <p:cNvGrpSpPr>
            <a:grpSpLocks/>
          </p:cNvGrpSpPr>
          <p:nvPr/>
        </p:nvGrpSpPr>
        <p:grpSpPr bwMode="auto">
          <a:xfrm>
            <a:off x="2306661" y="5143772"/>
            <a:ext cx="508000" cy="192088"/>
            <a:chOff x="434" y="3455"/>
            <a:chExt cx="339" cy="135"/>
          </a:xfrm>
        </p:grpSpPr>
        <p:sp>
          <p:nvSpPr>
            <p:cNvPr id="1934381" name="AutoShape 45"/>
            <p:cNvSpPr>
              <a:spLocks noChangeArrowheads="1"/>
            </p:cNvSpPr>
            <p:nvPr/>
          </p:nvSpPr>
          <p:spPr bwMode="auto">
            <a:xfrm>
              <a:off x="434" y="3455"/>
              <a:ext cx="340" cy="136"/>
            </a:xfrm>
            <a:prstGeom prst="roundRect">
              <a:avLst>
                <a:gd name="adj" fmla="val 731"/>
              </a:avLst>
            </a:prstGeom>
            <a:solidFill>
              <a:srgbClr val="C0C0C0">
                <a:alpha val="50000"/>
              </a:srgbClr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382" name="AutoShape 46"/>
            <p:cNvSpPr>
              <a:spLocks noChangeArrowheads="1"/>
            </p:cNvSpPr>
            <p:nvPr/>
          </p:nvSpPr>
          <p:spPr bwMode="auto">
            <a:xfrm>
              <a:off x="434" y="3455"/>
              <a:ext cx="340" cy="136"/>
            </a:xfrm>
            <a:prstGeom prst="roundRect">
              <a:avLst>
                <a:gd name="adj" fmla="val 731"/>
              </a:avLst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A’</a:t>
              </a:r>
            </a:p>
          </p:txBody>
        </p:sp>
      </p:grpSp>
      <p:grpSp>
        <p:nvGrpSpPr>
          <p:cNvPr id="1934383" name="Group 47"/>
          <p:cNvGrpSpPr>
            <a:grpSpLocks/>
          </p:cNvGrpSpPr>
          <p:nvPr/>
        </p:nvGrpSpPr>
        <p:grpSpPr bwMode="auto">
          <a:xfrm>
            <a:off x="2306662" y="5432698"/>
            <a:ext cx="201613" cy="288925"/>
            <a:chOff x="434" y="3658"/>
            <a:chExt cx="134" cy="203"/>
          </a:xfrm>
        </p:grpSpPr>
        <p:sp>
          <p:nvSpPr>
            <p:cNvPr id="1934384" name="AutoShape 48"/>
            <p:cNvSpPr>
              <a:spLocks noChangeArrowheads="1"/>
            </p:cNvSpPr>
            <p:nvPr/>
          </p:nvSpPr>
          <p:spPr bwMode="auto">
            <a:xfrm>
              <a:off x="434" y="3658"/>
              <a:ext cx="135" cy="204"/>
            </a:xfrm>
            <a:prstGeom prst="roundRect">
              <a:avLst>
                <a:gd name="adj" fmla="val 745"/>
              </a:avLst>
            </a:prstGeom>
            <a:solidFill>
              <a:srgbClr val="C0C0C0">
                <a:alpha val="50000"/>
              </a:srgbClr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385" name="AutoShape 49"/>
            <p:cNvSpPr>
              <a:spLocks noChangeArrowheads="1"/>
            </p:cNvSpPr>
            <p:nvPr/>
          </p:nvSpPr>
          <p:spPr bwMode="auto">
            <a:xfrm>
              <a:off x="434" y="3658"/>
              <a:ext cx="135" cy="204"/>
            </a:xfrm>
            <a:prstGeom prst="roundRect">
              <a:avLst>
                <a:gd name="adj" fmla="val 745"/>
              </a:avLst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B’</a:t>
              </a:r>
            </a:p>
          </p:txBody>
        </p:sp>
      </p:grpSp>
      <p:grpSp>
        <p:nvGrpSpPr>
          <p:cNvPr id="1934386" name="Group 50"/>
          <p:cNvGrpSpPr>
            <a:grpSpLocks/>
          </p:cNvGrpSpPr>
          <p:nvPr/>
        </p:nvGrpSpPr>
        <p:grpSpPr bwMode="auto">
          <a:xfrm>
            <a:off x="2613049" y="5432698"/>
            <a:ext cx="203200" cy="288925"/>
            <a:chOff x="638" y="3658"/>
            <a:chExt cx="136" cy="203"/>
          </a:xfrm>
        </p:grpSpPr>
        <p:sp>
          <p:nvSpPr>
            <p:cNvPr id="1934387" name="AutoShape 51"/>
            <p:cNvSpPr>
              <a:spLocks noChangeArrowheads="1"/>
            </p:cNvSpPr>
            <p:nvPr/>
          </p:nvSpPr>
          <p:spPr bwMode="auto">
            <a:xfrm>
              <a:off x="638" y="3658"/>
              <a:ext cx="137" cy="204"/>
            </a:xfrm>
            <a:prstGeom prst="roundRect">
              <a:avLst>
                <a:gd name="adj" fmla="val 731"/>
              </a:avLst>
            </a:prstGeom>
            <a:solidFill>
              <a:srgbClr val="B2B2B2"/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388" name="AutoShape 52"/>
            <p:cNvSpPr>
              <a:spLocks noChangeArrowheads="1"/>
            </p:cNvSpPr>
            <p:nvPr/>
          </p:nvSpPr>
          <p:spPr bwMode="auto">
            <a:xfrm>
              <a:off x="638" y="3658"/>
              <a:ext cx="137" cy="204"/>
            </a:xfrm>
            <a:prstGeom prst="roundRect">
              <a:avLst>
                <a:gd name="adj" fmla="val 7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</a:p>
          </p:txBody>
        </p:sp>
      </p:grpSp>
      <p:sp>
        <p:nvSpPr>
          <p:cNvPr id="1934389" name="AutoShape 53"/>
          <p:cNvSpPr>
            <a:spLocks noChangeArrowheads="1"/>
          </p:cNvSpPr>
          <p:nvPr/>
        </p:nvSpPr>
        <p:spPr bwMode="auto">
          <a:xfrm>
            <a:off x="3116286" y="2041797"/>
            <a:ext cx="1117600" cy="312738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Action on B</a:t>
            </a:r>
          </a:p>
        </p:txBody>
      </p:sp>
      <p:sp>
        <p:nvSpPr>
          <p:cNvPr id="1934398" name="AutoShape 62"/>
          <p:cNvSpPr>
            <a:spLocks noChangeArrowheads="1"/>
          </p:cNvSpPr>
          <p:nvPr/>
        </p:nvSpPr>
        <p:spPr bwMode="auto">
          <a:xfrm>
            <a:off x="5210426" y="2679972"/>
            <a:ext cx="907621" cy="297004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Fire event</a:t>
            </a:r>
            <a:endParaRPr lang="en-GB" altLang="en-US" sz="1400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34399" name="Line 63"/>
          <p:cNvSpPr>
            <a:spLocks noChangeShapeType="1"/>
          </p:cNvSpPr>
          <p:nvPr/>
        </p:nvSpPr>
        <p:spPr bwMode="auto">
          <a:xfrm flipH="1" flipV="1">
            <a:off x="5280049" y="3759472"/>
            <a:ext cx="1401762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00" name="Line 64"/>
          <p:cNvSpPr>
            <a:spLocks noChangeShapeType="1"/>
          </p:cNvSpPr>
          <p:nvPr/>
        </p:nvSpPr>
        <p:spPr bwMode="auto">
          <a:xfrm>
            <a:off x="5245125" y="3399110"/>
            <a:ext cx="1436687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02" name="AutoShape 66"/>
          <p:cNvSpPr>
            <a:spLocks noChangeArrowheads="1"/>
          </p:cNvSpPr>
          <p:nvPr/>
        </p:nvSpPr>
        <p:spPr bwMode="auto">
          <a:xfrm>
            <a:off x="5210426" y="3086372"/>
            <a:ext cx="1417376" cy="297004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Event processing</a:t>
            </a:r>
            <a:endParaRPr lang="en-GB" altLang="en-US" sz="1400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34411" name="AutoShape 75"/>
          <p:cNvSpPr>
            <a:spLocks noChangeArrowheads="1"/>
          </p:cNvSpPr>
          <p:nvPr/>
        </p:nvSpPr>
        <p:spPr bwMode="auto">
          <a:xfrm>
            <a:off x="3279800" y="2859360"/>
            <a:ext cx="1025525" cy="965200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Wire between B</a:t>
            </a:r>
          </a:p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and A exists</a:t>
            </a:r>
          </a:p>
        </p:txBody>
      </p:sp>
      <p:sp>
        <p:nvSpPr>
          <p:cNvPr id="1934413" name="Line 77"/>
          <p:cNvSpPr>
            <a:spLocks noChangeShapeType="1"/>
          </p:cNvSpPr>
          <p:nvPr/>
        </p:nvSpPr>
        <p:spPr bwMode="auto">
          <a:xfrm flipH="1">
            <a:off x="4268811" y="3075261"/>
            <a:ext cx="973138" cy="158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14" name="Line 78"/>
          <p:cNvSpPr>
            <a:spLocks noChangeShapeType="1"/>
          </p:cNvSpPr>
          <p:nvPr/>
        </p:nvSpPr>
        <p:spPr bwMode="auto">
          <a:xfrm flipV="1">
            <a:off x="4305324" y="3327672"/>
            <a:ext cx="950912" cy="7938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15" name="Line 79"/>
          <p:cNvSpPr>
            <a:spLocks noChangeShapeType="1"/>
          </p:cNvSpPr>
          <p:nvPr/>
        </p:nvSpPr>
        <p:spPr bwMode="auto">
          <a:xfrm>
            <a:off x="4305325" y="4696097"/>
            <a:ext cx="936625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16" name="Line 80"/>
          <p:cNvSpPr>
            <a:spLocks noChangeShapeType="1"/>
          </p:cNvSpPr>
          <p:nvPr/>
        </p:nvSpPr>
        <p:spPr bwMode="auto">
          <a:xfrm>
            <a:off x="4305325" y="4983435"/>
            <a:ext cx="936625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17" name="Line 81"/>
          <p:cNvSpPr>
            <a:spLocks noChangeShapeType="1"/>
          </p:cNvSpPr>
          <p:nvPr/>
        </p:nvSpPr>
        <p:spPr bwMode="auto">
          <a:xfrm flipH="1">
            <a:off x="4270400" y="4873897"/>
            <a:ext cx="973137" cy="1588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18" name="Line 82"/>
          <p:cNvSpPr>
            <a:spLocks noChangeShapeType="1"/>
          </p:cNvSpPr>
          <p:nvPr/>
        </p:nvSpPr>
        <p:spPr bwMode="auto">
          <a:xfrm flipH="1">
            <a:off x="4270400" y="4621486"/>
            <a:ext cx="973137" cy="158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20" name="AutoShape 84"/>
          <p:cNvSpPr>
            <a:spLocks/>
          </p:cNvSpPr>
          <p:nvPr/>
        </p:nvSpPr>
        <p:spPr bwMode="auto">
          <a:xfrm>
            <a:off x="7935936" y="4299222"/>
            <a:ext cx="323850" cy="1022350"/>
          </a:xfrm>
          <a:prstGeom prst="rightBrace">
            <a:avLst>
              <a:gd name="adj1" fmla="val 2630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4421" name="AutoShape 85"/>
          <p:cNvSpPr>
            <a:spLocks/>
          </p:cNvSpPr>
          <p:nvPr/>
        </p:nvSpPr>
        <p:spPr bwMode="auto">
          <a:xfrm>
            <a:off x="7935936" y="2197372"/>
            <a:ext cx="323850" cy="1885950"/>
          </a:xfrm>
          <a:prstGeom prst="rightBrace">
            <a:avLst>
              <a:gd name="adj1" fmla="val 4852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4425" name="AutoShape 89"/>
          <p:cNvSpPr>
            <a:spLocks noChangeArrowheads="1"/>
          </p:cNvSpPr>
          <p:nvPr/>
        </p:nvSpPr>
        <p:spPr bwMode="auto">
          <a:xfrm>
            <a:off x="8294711" y="2530748"/>
            <a:ext cx="1079500" cy="1228725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3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Action Phase must be finished before the render phase starts</a:t>
            </a:r>
          </a:p>
        </p:txBody>
      </p:sp>
      <p:sp>
        <p:nvSpPr>
          <p:cNvPr id="1934426" name="AutoShape 90"/>
          <p:cNvSpPr>
            <a:spLocks noChangeArrowheads="1"/>
          </p:cNvSpPr>
          <p:nvPr/>
        </p:nvSpPr>
        <p:spPr bwMode="auto">
          <a:xfrm>
            <a:off x="8332812" y="4186511"/>
            <a:ext cx="1223963" cy="1609725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3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Render requests are fired in no specific order. </a:t>
            </a:r>
          </a:p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3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They may be fired one after the other or in parallel.</a:t>
            </a:r>
          </a:p>
        </p:txBody>
      </p:sp>
      <p:sp>
        <p:nvSpPr>
          <p:cNvPr id="1934427" name="Line 91"/>
          <p:cNvSpPr>
            <a:spLocks noChangeShapeType="1"/>
          </p:cNvSpPr>
          <p:nvPr/>
        </p:nvSpPr>
        <p:spPr bwMode="auto">
          <a:xfrm flipH="1">
            <a:off x="2397149" y="6244132"/>
            <a:ext cx="684212" cy="0"/>
          </a:xfrm>
          <a:prstGeom prst="line">
            <a:avLst/>
          </a:prstGeom>
          <a:noFill/>
          <a:ln w="9398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28" name="AutoShape 92"/>
          <p:cNvSpPr>
            <a:spLocks noChangeArrowheads="1"/>
          </p:cNvSpPr>
          <p:nvPr/>
        </p:nvSpPr>
        <p:spPr bwMode="auto">
          <a:xfrm>
            <a:off x="3117875" y="6099670"/>
            <a:ext cx="3348037" cy="284162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3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Not defined by the Java Portlet Specification</a:t>
            </a:r>
          </a:p>
        </p:txBody>
      </p:sp>
      <p:sp>
        <p:nvSpPr>
          <p:cNvPr id="1934429" name="AutoShape 93"/>
          <p:cNvSpPr>
            <a:spLocks noChangeArrowheads="1"/>
          </p:cNvSpPr>
          <p:nvPr/>
        </p:nvSpPr>
        <p:spPr bwMode="auto">
          <a:xfrm>
            <a:off x="3197249" y="5127897"/>
            <a:ext cx="965200" cy="312738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New Page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1028755" y="504768"/>
            <a:ext cx="746766" cy="51123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Client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613049" y="501100"/>
            <a:ext cx="746766" cy="51123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712153" y="501100"/>
            <a:ext cx="746766" cy="51123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Portal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4871864" y="504767"/>
            <a:ext cx="981044" cy="51123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Container 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6573861" y="504767"/>
            <a:ext cx="1219200" cy="51123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Portlets 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        B        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116286" y="4083322"/>
            <a:ext cx="1174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6177462" y="476671"/>
            <a:ext cx="3613263" cy="3960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83398" y="476672"/>
            <a:ext cx="2988466" cy="3960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073936" y="685521"/>
            <a:ext cx="1224000" cy="5112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Client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        B        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940551" y="685521"/>
            <a:ext cx="746766" cy="511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326472" y="685520"/>
            <a:ext cx="981044" cy="511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Container 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8427365" y="692416"/>
            <a:ext cx="1219200" cy="5112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Portlets 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        B        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669516" y="1196754"/>
            <a:ext cx="5480" cy="314364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9480376" y="1203649"/>
            <a:ext cx="0" cy="3136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042424" y="1203649"/>
            <a:ext cx="0" cy="3136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643389" y="1203649"/>
            <a:ext cx="0" cy="3136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816080" y="1196752"/>
            <a:ext cx="0" cy="3136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95800" y="1196752"/>
            <a:ext cx="0" cy="3136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18687" y="418761"/>
            <a:ext cx="87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User Agent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6191139" y="420993"/>
            <a:ext cx="55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Portal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71864" y="1203649"/>
            <a:ext cx="1305598" cy="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919673" y="919389"/>
            <a:ext cx="993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Page request</a:t>
            </a:r>
            <a:endParaRPr lang="en-US" sz="12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2447319" y="4802669"/>
            <a:ext cx="696353" cy="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143672" y="4664169"/>
            <a:ext cx="253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Outside Scope of Portlet Specification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816080" y="1405603"/>
            <a:ext cx="1814594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816080" y="1484784"/>
            <a:ext cx="1814594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816080" y="1620416"/>
            <a:ext cx="2231804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816080" y="1700808"/>
            <a:ext cx="2220885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6816080" y="1916832"/>
            <a:ext cx="2664296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6795983" y="1840517"/>
            <a:ext cx="2689661" cy="4307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497150" y="1165938"/>
            <a:ext cx="602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render</a:t>
            </a:r>
            <a:endParaRPr lang="en-US" sz="1200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4862410" y="1988840"/>
            <a:ext cx="1305598" cy="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910219" y="1704580"/>
            <a:ext cx="793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Page data</a:t>
            </a:r>
            <a:endParaRPr lang="en-US" sz="1200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4313934" y="2348880"/>
            <a:ext cx="373383" cy="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341204" y="1932676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init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2698281" y="2384604"/>
            <a:ext cx="373383" cy="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783632" y="2112416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init</a:t>
            </a:r>
            <a:endParaRPr lang="en-US" sz="1200" dirty="0"/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2679636" y="2629700"/>
            <a:ext cx="1610705" cy="2759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133167" y="2390120"/>
            <a:ext cx="658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register</a:t>
            </a:r>
            <a:endParaRPr lang="en-US" sz="1200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2662813" y="2883143"/>
            <a:ext cx="1638275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138626" y="2647945"/>
            <a:ext cx="693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Promise</a:t>
            </a:r>
            <a:endParaRPr lang="en-US" sz="1200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4341204" y="2989691"/>
            <a:ext cx="1836258" cy="7261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919673" y="2712692"/>
            <a:ext cx="1174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(</a:t>
            </a:r>
            <a:r>
              <a:rPr lang="de-DE" sz="1200" dirty="0" smtClean="0"/>
              <a:t>data exchange)</a:t>
            </a:r>
            <a:endParaRPr lang="en-US" sz="1200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2662813" y="3140693"/>
            <a:ext cx="1632987" cy="275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783632" y="2924944"/>
            <a:ext cx="1477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</a:t>
            </a:r>
            <a:r>
              <a:rPr lang="de-DE" sz="1200" dirty="0" smtClean="0"/>
              <a:t>ulfill with PortletInit</a:t>
            </a:r>
            <a:endParaRPr lang="en-US" sz="1200" dirty="0"/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5969766" y="4802668"/>
            <a:ext cx="846314" cy="9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795983" y="4664169"/>
            <a:ext cx="2175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Covered by Portlet Specification</a:t>
            </a:r>
            <a:endParaRPr lang="en-US" sz="1200" dirty="0"/>
          </a:p>
        </p:txBody>
      </p:sp>
      <p:cxnSp>
        <p:nvCxnSpPr>
          <p:cNvPr id="142" name="Straight Arrow Connector 141"/>
          <p:cNvCxnSpPr/>
          <p:nvPr/>
        </p:nvCxnSpPr>
        <p:spPr>
          <a:xfrm flipV="1">
            <a:off x="2685095" y="3463589"/>
            <a:ext cx="1610705" cy="2759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855640" y="3224009"/>
            <a:ext cx="1260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addEventListener</a:t>
            </a:r>
            <a:endParaRPr lang="en-US" sz="1200" dirty="0"/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2662813" y="3532549"/>
            <a:ext cx="1632987" cy="275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662813" y="3860773"/>
            <a:ext cx="1632987" cy="275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855640" y="3645024"/>
            <a:ext cx="112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onStateChange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258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2706" y="645688"/>
            <a:ext cx="6603494" cy="15951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891129" y="1080308"/>
            <a:ext cx="2160000" cy="7481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Action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46458" y="1080308"/>
            <a:ext cx="2429661" cy="7481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Event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Flowchart: Connector 1"/>
          <p:cNvSpPr/>
          <p:nvPr/>
        </p:nvSpPr>
        <p:spPr>
          <a:xfrm>
            <a:off x="8649691" y="2435589"/>
            <a:ext cx="221064" cy="231112"/>
          </a:xfrm>
          <a:prstGeom prst="flowChartConnector">
            <a:avLst/>
          </a:prstGeom>
          <a:noFill/>
          <a:ln w="158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92632" y="605392"/>
            <a:ext cx="1130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Action Phase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>
            <a:off x="4051129" y="1454381"/>
            <a:ext cx="695329" cy="0"/>
          </a:xfrm>
          <a:prstGeom prst="straightConnector1">
            <a:avLst/>
          </a:prstGeom>
          <a:ln w="158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2639" y="1452323"/>
            <a:ext cx="1558490" cy="4114"/>
          </a:xfrm>
          <a:prstGeom prst="straightConnector1">
            <a:avLst/>
          </a:prstGeom>
          <a:ln w="158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3"/>
          </p:cNvCxnSpPr>
          <p:nvPr/>
        </p:nvCxnSpPr>
        <p:spPr>
          <a:xfrm flipV="1">
            <a:off x="7176119" y="1452323"/>
            <a:ext cx="1584177" cy="2058"/>
          </a:xfrm>
          <a:prstGeom prst="straightConnector1">
            <a:avLst/>
          </a:prstGeom>
          <a:ln w="15875">
            <a:solidFill>
              <a:srgbClr val="00206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91125" y="645689"/>
            <a:ext cx="144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(No Event Fired)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1292633" y="2970963"/>
            <a:ext cx="6603494" cy="151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891056" y="3509063"/>
            <a:ext cx="2160000" cy="7481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Render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746458" y="3509063"/>
            <a:ext cx="2429661" cy="7481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Header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92632" y="2931246"/>
            <a:ext cx="127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Render Phase</a:t>
            </a:r>
            <a:endParaRPr lang="en-US" sz="1400" dirty="0"/>
          </a:p>
        </p:txBody>
      </p:sp>
      <p:cxnSp>
        <p:nvCxnSpPr>
          <p:cNvPr id="45" name="Straight Arrow Connector 44"/>
          <p:cNvCxnSpPr>
            <a:stCxn id="42" idx="3"/>
            <a:endCxn id="43" idx="1"/>
          </p:cNvCxnSpPr>
          <p:nvPr/>
        </p:nvCxnSpPr>
        <p:spPr>
          <a:xfrm>
            <a:off x="4051056" y="3883136"/>
            <a:ext cx="695402" cy="0"/>
          </a:xfrm>
          <a:prstGeom prst="straightConnector1">
            <a:avLst/>
          </a:prstGeom>
          <a:ln w="15875">
            <a:solidFill>
              <a:srgbClr val="00206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32566" y="3881078"/>
            <a:ext cx="1558490" cy="4114"/>
          </a:xfrm>
          <a:prstGeom prst="straightConnector1">
            <a:avLst/>
          </a:prstGeom>
          <a:ln w="15875">
            <a:solidFill>
              <a:srgbClr val="00206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176119" y="3881078"/>
            <a:ext cx="1584104" cy="0"/>
          </a:xfrm>
          <a:prstGeom prst="straightConnector1">
            <a:avLst/>
          </a:prstGeom>
          <a:ln w="15875">
            <a:solidFill>
              <a:srgbClr val="00206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55840" y="3088906"/>
            <a:ext cx="2632441" cy="372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(Render headers not configured)</a:t>
            </a:r>
            <a:endParaRPr lang="en-US" sz="1400" dirty="0"/>
          </a:p>
        </p:txBody>
      </p:sp>
      <p:cxnSp>
        <p:nvCxnSpPr>
          <p:cNvPr id="52" name="Straight Arrow Connector 51"/>
          <p:cNvCxnSpPr>
            <a:endCxn id="2" idx="0"/>
          </p:cNvCxnSpPr>
          <p:nvPr/>
        </p:nvCxnSpPr>
        <p:spPr>
          <a:xfrm>
            <a:off x="8760223" y="1454380"/>
            <a:ext cx="0" cy="981209"/>
          </a:xfrm>
          <a:prstGeom prst="straightConnector1">
            <a:avLst/>
          </a:prstGeom>
          <a:ln w="158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760223" y="2666701"/>
            <a:ext cx="0" cy="1214377"/>
          </a:xfrm>
          <a:prstGeom prst="straightConnector1">
            <a:avLst/>
          </a:prstGeom>
          <a:ln w="15875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" idx="2"/>
          </p:cNvCxnSpPr>
          <p:nvPr/>
        </p:nvCxnSpPr>
        <p:spPr>
          <a:xfrm flipV="1">
            <a:off x="332566" y="2551145"/>
            <a:ext cx="8317125" cy="2057"/>
          </a:xfrm>
          <a:prstGeom prst="straightConnector1">
            <a:avLst/>
          </a:prstGeom>
          <a:ln w="158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4367808" y="1452323"/>
            <a:ext cx="2952328" cy="497057"/>
            <a:chOff x="4727848" y="1452323"/>
            <a:chExt cx="2952328" cy="497057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7680176" y="1452323"/>
              <a:ext cx="0" cy="490298"/>
            </a:xfrm>
            <a:prstGeom prst="line">
              <a:avLst/>
            </a:prstGeom>
            <a:ln w="158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7676941" y="1916832"/>
              <a:ext cx="3235" cy="32548"/>
            </a:xfrm>
            <a:prstGeom prst="line">
              <a:avLst/>
            </a:prstGeom>
            <a:ln w="158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4727848" y="1944984"/>
              <a:ext cx="2949093" cy="0"/>
            </a:xfrm>
            <a:prstGeom prst="line">
              <a:avLst/>
            </a:prstGeom>
            <a:ln w="158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727848" y="1459082"/>
              <a:ext cx="0" cy="490298"/>
            </a:xfrm>
            <a:prstGeom prst="line">
              <a:avLst/>
            </a:prstGeom>
            <a:ln w="15875">
              <a:solidFill>
                <a:srgbClr val="002060"/>
              </a:solidFill>
              <a:prstDash val="sysDash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 flipH="1" flipV="1">
            <a:off x="4369405" y="951791"/>
            <a:ext cx="2952328" cy="497057"/>
            <a:chOff x="4727848" y="1452323"/>
            <a:chExt cx="2952328" cy="497057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7680176" y="1452323"/>
              <a:ext cx="0" cy="490298"/>
            </a:xfrm>
            <a:prstGeom prst="line">
              <a:avLst/>
            </a:prstGeom>
            <a:ln w="158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7676941" y="1916832"/>
              <a:ext cx="3235" cy="32548"/>
            </a:xfrm>
            <a:prstGeom prst="line">
              <a:avLst/>
            </a:prstGeom>
            <a:ln w="158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4727848" y="1944984"/>
              <a:ext cx="2949093" cy="0"/>
            </a:xfrm>
            <a:prstGeom prst="line">
              <a:avLst/>
            </a:prstGeom>
            <a:ln w="158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727848" y="1459082"/>
              <a:ext cx="0" cy="490298"/>
            </a:xfrm>
            <a:prstGeom prst="line">
              <a:avLst/>
            </a:prstGeom>
            <a:ln w="15875">
              <a:solidFill>
                <a:srgbClr val="002060"/>
              </a:solidFill>
              <a:prstDash val="sysDash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4891125" y="1933106"/>
            <a:ext cx="144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(More Events)</a:t>
            </a:r>
            <a:endParaRPr lang="en-US" sz="1400" dirty="0"/>
          </a:p>
        </p:txBody>
      </p:sp>
      <p:grpSp>
        <p:nvGrpSpPr>
          <p:cNvPr id="85" name="Group 84"/>
          <p:cNvGrpSpPr/>
          <p:nvPr/>
        </p:nvGrpSpPr>
        <p:grpSpPr>
          <a:xfrm flipV="1">
            <a:off x="4485124" y="3381300"/>
            <a:ext cx="2952328" cy="497057"/>
            <a:chOff x="4727848" y="1452323"/>
            <a:chExt cx="2952328" cy="497057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7680176" y="1452323"/>
              <a:ext cx="0" cy="490298"/>
            </a:xfrm>
            <a:prstGeom prst="line">
              <a:avLst/>
            </a:prstGeom>
            <a:ln w="158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7676941" y="1916832"/>
              <a:ext cx="3235" cy="32548"/>
            </a:xfrm>
            <a:prstGeom prst="line">
              <a:avLst/>
            </a:prstGeom>
            <a:ln w="158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727848" y="1944984"/>
              <a:ext cx="2949093" cy="0"/>
            </a:xfrm>
            <a:prstGeom prst="line">
              <a:avLst/>
            </a:prstGeom>
            <a:ln w="158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727848" y="1459082"/>
              <a:ext cx="0" cy="490298"/>
            </a:xfrm>
            <a:prstGeom prst="line">
              <a:avLst/>
            </a:prstGeom>
            <a:ln w="15875">
              <a:solidFill>
                <a:srgbClr val="002060"/>
              </a:solidFill>
              <a:prstDash val="sysDash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237337" y="1141071"/>
            <a:ext cx="1130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Action URL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239231" y="2238612"/>
            <a:ext cx="1130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Render URL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1292633" y="5213068"/>
            <a:ext cx="3192491" cy="12402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1891056" y="5523084"/>
            <a:ext cx="2160000" cy="748145"/>
          </a:xfrm>
          <a:prstGeom prst="roundRect">
            <a:avLst/>
          </a:prstGeom>
          <a:solidFill>
            <a:srgbClr val="FFCC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Resource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292632" y="5157192"/>
            <a:ext cx="14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Resource Phase</a:t>
            </a:r>
            <a:endParaRPr lang="en-US" sz="1400" dirty="0"/>
          </a:p>
        </p:txBody>
      </p:sp>
      <p:cxnSp>
        <p:nvCxnSpPr>
          <p:cNvPr id="99" name="Straight Arrow Connector 98"/>
          <p:cNvCxnSpPr>
            <a:stCxn id="96" idx="3"/>
          </p:cNvCxnSpPr>
          <p:nvPr/>
        </p:nvCxnSpPr>
        <p:spPr>
          <a:xfrm>
            <a:off x="4051056" y="5897157"/>
            <a:ext cx="695402" cy="0"/>
          </a:xfrm>
          <a:prstGeom prst="straightConnector1">
            <a:avLst/>
          </a:prstGeom>
          <a:ln w="15875">
            <a:solidFill>
              <a:srgbClr val="00206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332566" y="5895099"/>
            <a:ext cx="1558490" cy="4114"/>
          </a:xfrm>
          <a:prstGeom prst="straightConnector1">
            <a:avLst/>
          </a:prstGeom>
          <a:ln w="15875">
            <a:solidFill>
              <a:srgbClr val="00206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746458" y="5078371"/>
            <a:ext cx="8109" cy="816728"/>
          </a:xfrm>
          <a:prstGeom prst="straightConnector1">
            <a:avLst/>
          </a:prstGeom>
          <a:ln w="15875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32566" y="5085184"/>
            <a:ext cx="4413892" cy="1"/>
          </a:xfrm>
          <a:prstGeom prst="straightConnector1">
            <a:avLst/>
          </a:prstGeom>
          <a:ln w="15875">
            <a:solidFill>
              <a:srgbClr val="00206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39231" y="4770594"/>
            <a:ext cx="1320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Resource URL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39231" y="3568759"/>
            <a:ext cx="1320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Response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37337" y="5580508"/>
            <a:ext cx="1320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Response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4771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6177462" y="476671"/>
            <a:ext cx="3613263" cy="3960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83398" y="476672"/>
            <a:ext cx="2988466" cy="3960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073936" y="685521"/>
            <a:ext cx="1224000" cy="5112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Client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        B        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940551" y="685521"/>
            <a:ext cx="746766" cy="511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326472" y="685520"/>
            <a:ext cx="981044" cy="511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Container 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8427365" y="692416"/>
            <a:ext cx="1219200" cy="5112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Portlets 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        B        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669516" y="1196754"/>
            <a:ext cx="5480" cy="314364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9480376" y="1203649"/>
            <a:ext cx="0" cy="3136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042424" y="1203649"/>
            <a:ext cx="0" cy="3136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643389" y="1203649"/>
            <a:ext cx="0" cy="3136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816080" y="1196752"/>
            <a:ext cx="0" cy="3136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95800" y="1196752"/>
            <a:ext cx="0" cy="3136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18687" y="418761"/>
            <a:ext cx="87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User Agent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6191139" y="420993"/>
            <a:ext cx="55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Portal</a:t>
            </a:r>
            <a:endParaRPr lang="en-US" sz="12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2447319" y="4802669"/>
            <a:ext cx="696353" cy="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143672" y="4664169"/>
            <a:ext cx="253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Outside Scope of Portlet Specification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2698281" y="1684964"/>
            <a:ext cx="373383" cy="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783632" y="1412776"/>
            <a:ext cx="1188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User interaction</a:t>
            </a:r>
            <a:endParaRPr lang="en-US" sz="1200" dirty="0"/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2679636" y="2156412"/>
            <a:ext cx="1610705" cy="2759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133167" y="1916832"/>
            <a:ext cx="1117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setPortletState</a:t>
            </a:r>
            <a:endParaRPr lang="en-US" sz="1200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2662813" y="3016126"/>
            <a:ext cx="1638275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138626" y="2780928"/>
            <a:ext cx="693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Promise</a:t>
            </a:r>
            <a:endParaRPr lang="en-US" sz="1200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2662813" y="3273676"/>
            <a:ext cx="1632987" cy="275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711624" y="3057927"/>
            <a:ext cx="1672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</a:t>
            </a:r>
            <a:r>
              <a:rPr lang="de-DE" sz="1200" dirty="0" smtClean="0"/>
              <a:t>ulfill with resource URL</a:t>
            </a:r>
            <a:endParaRPr lang="en-US" sz="1200" dirty="0"/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5969766" y="4802668"/>
            <a:ext cx="846314" cy="9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795983" y="4664169"/>
            <a:ext cx="2175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Covered by Portlet Specification</a:t>
            </a:r>
            <a:endParaRPr lang="en-US" sz="12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855640" y="3356992"/>
            <a:ext cx="1423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XHR to get resource</a:t>
            </a:r>
            <a:endParaRPr lang="en-US" sz="1200" dirty="0"/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2662813" y="2245056"/>
            <a:ext cx="1632987" cy="275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662813" y="2492621"/>
            <a:ext cx="1632987" cy="275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855640" y="2276872"/>
            <a:ext cx="112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onStateChange</a:t>
            </a:r>
            <a:endParaRPr lang="en-US" sz="12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685095" y="2804484"/>
            <a:ext cx="1610705" cy="2759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55640" y="2564904"/>
            <a:ext cx="1397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createResourceURL</a:t>
            </a:r>
            <a:endParaRPr lang="en-US" sz="12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679636" y="3633991"/>
            <a:ext cx="3497826" cy="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670182" y="4077072"/>
            <a:ext cx="3497826" cy="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55640" y="3841937"/>
            <a:ext cx="1362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Resource response</a:t>
            </a:r>
            <a:endParaRPr lang="en-US" sz="12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816080" y="3780656"/>
            <a:ext cx="2231804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816080" y="3861048"/>
            <a:ext cx="2220885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176120" y="3512041"/>
            <a:ext cx="1269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Resource request</a:t>
            </a:r>
            <a:endParaRPr lang="en-US" sz="12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341204" y="2337847"/>
            <a:ext cx="1836258" cy="7261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919673" y="2060848"/>
            <a:ext cx="1174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(</a:t>
            </a:r>
            <a:r>
              <a:rPr lang="de-DE" sz="1200" dirty="0" smtClean="0"/>
              <a:t>data exchange)</a:t>
            </a:r>
            <a:endParaRPr lang="en-US" sz="12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31750" y="3133707"/>
            <a:ext cx="1836258" cy="7261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910219" y="2856708"/>
            <a:ext cx="1174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(</a:t>
            </a:r>
            <a:r>
              <a:rPr lang="de-DE" sz="1200" dirty="0" smtClean="0"/>
              <a:t>data exchange)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249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6177462" y="476671"/>
            <a:ext cx="3613263" cy="3960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83398" y="476672"/>
            <a:ext cx="2988466" cy="3960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073936" y="685521"/>
            <a:ext cx="1224000" cy="5112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Client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        B        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940551" y="685521"/>
            <a:ext cx="746766" cy="511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326472" y="685520"/>
            <a:ext cx="981044" cy="511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Container 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8427365" y="692416"/>
            <a:ext cx="1219200" cy="5112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Portlets 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        B        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669516" y="1196754"/>
            <a:ext cx="5480" cy="314364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9480376" y="1203649"/>
            <a:ext cx="0" cy="3136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042424" y="1203649"/>
            <a:ext cx="0" cy="3136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643389" y="1203649"/>
            <a:ext cx="0" cy="3136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816080" y="1196752"/>
            <a:ext cx="0" cy="3136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95800" y="1196752"/>
            <a:ext cx="0" cy="3136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18687" y="418761"/>
            <a:ext cx="87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User Agent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6191139" y="420993"/>
            <a:ext cx="55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Portal</a:t>
            </a:r>
            <a:endParaRPr lang="en-US" sz="12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2447319" y="4802669"/>
            <a:ext cx="696353" cy="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143672" y="4664169"/>
            <a:ext cx="253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Outside Scope of Portlet Specification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2698281" y="1684964"/>
            <a:ext cx="373383" cy="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783632" y="1412776"/>
            <a:ext cx="1188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User interaction</a:t>
            </a:r>
            <a:endParaRPr lang="en-US" sz="1200" dirty="0"/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2679636" y="2156412"/>
            <a:ext cx="1610705" cy="2759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133167" y="1916832"/>
            <a:ext cx="1117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setPortletState</a:t>
            </a:r>
            <a:endParaRPr lang="en-US" sz="1200" dirty="0"/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5969766" y="4802668"/>
            <a:ext cx="846314" cy="9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795983" y="4664169"/>
            <a:ext cx="2175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Covered by Portlet Specification</a:t>
            </a:r>
            <a:endParaRPr lang="en-US" sz="1200" dirty="0"/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2662813" y="2245056"/>
            <a:ext cx="1632987" cy="275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662813" y="2492621"/>
            <a:ext cx="1632987" cy="275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855640" y="2276872"/>
            <a:ext cx="112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onStateChange</a:t>
            </a:r>
            <a:endParaRPr lang="en-US" sz="12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341204" y="2337847"/>
            <a:ext cx="1836258" cy="7261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919673" y="2060848"/>
            <a:ext cx="1174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(</a:t>
            </a:r>
            <a:r>
              <a:rPr lang="de-DE" sz="1200" dirty="0" smtClean="0"/>
              <a:t>data exchange)</a:t>
            </a:r>
            <a:endParaRPr lang="en-US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274096" y="2780928"/>
            <a:ext cx="2021704" cy="11033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55640" y="2575937"/>
            <a:ext cx="112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onStateChange</a:t>
            </a:r>
            <a:endParaRPr lang="en-US" sz="1200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2274096" y="1196752"/>
            <a:ext cx="5480" cy="314364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2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6177462" y="476671"/>
            <a:ext cx="3613263" cy="3960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83398" y="476672"/>
            <a:ext cx="2988466" cy="3960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073936" y="685521"/>
            <a:ext cx="1224000" cy="5112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Client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        B        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940551" y="685521"/>
            <a:ext cx="746766" cy="511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326472" y="685520"/>
            <a:ext cx="981044" cy="511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Container 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8427365" y="692416"/>
            <a:ext cx="1219200" cy="5112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Portlets 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        B        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669516" y="1196754"/>
            <a:ext cx="5480" cy="314364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9480376" y="1203649"/>
            <a:ext cx="0" cy="3136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042424" y="1203649"/>
            <a:ext cx="0" cy="3136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643389" y="1203649"/>
            <a:ext cx="0" cy="3136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816080" y="1196752"/>
            <a:ext cx="0" cy="3136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95800" y="1196752"/>
            <a:ext cx="0" cy="3136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18687" y="418761"/>
            <a:ext cx="87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User Agent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6191139" y="420993"/>
            <a:ext cx="55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Portal</a:t>
            </a:r>
            <a:endParaRPr lang="en-US" sz="12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2447319" y="4802669"/>
            <a:ext cx="696353" cy="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143672" y="4664169"/>
            <a:ext cx="253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Outside Scope of Portlet Specification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2698281" y="1684964"/>
            <a:ext cx="373383" cy="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783632" y="1412776"/>
            <a:ext cx="1188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User interaction</a:t>
            </a:r>
            <a:endParaRPr lang="en-US" sz="1200" dirty="0"/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2679636" y="2156412"/>
            <a:ext cx="1610705" cy="2759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133167" y="1916832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action</a:t>
            </a:r>
            <a:endParaRPr lang="en-US" sz="1200" dirty="0"/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5969766" y="4802668"/>
            <a:ext cx="846314" cy="9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795983" y="4664169"/>
            <a:ext cx="2175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Covered by Portlet Specification</a:t>
            </a:r>
            <a:endParaRPr lang="en-US" sz="1200" dirty="0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2662813" y="3716757"/>
            <a:ext cx="1632987" cy="275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855640" y="3501008"/>
            <a:ext cx="112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onStateChange</a:t>
            </a:r>
            <a:endParaRPr lang="en-US" sz="12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313934" y="2337847"/>
            <a:ext cx="1863528" cy="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919673" y="2060848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action</a:t>
            </a:r>
            <a:endParaRPr lang="en-US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274096" y="4005064"/>
            <a:ext cx="2021704" cy="11033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55640" y="3800073"/>
            <a:ext cx="112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onStateChange</a:t>
            </a:r>
            <a:endParaRPr lang="en-US" sz="1200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2274096" y="1196752"/>
            <a:ext cx="5480" cy="314364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662813" y="2368054"/>
            <a:ext cx="1638275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38626" y="2132856"/>
            <a:ext cx="693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Promise</a:t>
            </a:r>
            <a:endParaRPr lang="en-US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662813" y="2863694"/>
            <a:ext cx="1632987" cy="275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90836" y="2647945"/>
            <a:ext cx="15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</a:t>
            </a:r>
            <a:r>
              <a:rPr lang="de-DE" sz="1200" dirty="0" smtClean="0"/>
              <a:t>ulfill when complete</a:t>
            </a:r>
            <a:endParaRPr lang="en-US" sz="12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295800" y="2801024"/>
            <a:ext cx="1863528" cy="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47343" y="2555841"/>
            <a:ext cx="1176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</a:t>
            </a:r>
            <a:r>
              <a:rPr lang="de-DE" sz="1200" dirty="0" smtClean="0"/>
              <a:t>ction response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816080" y="2329463"/>
            <a:ext cx="2231804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816080" y="2409855"/>
            <a:ext cx="2220885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76120" y="2060848"/>
            <a:ext cx="1099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Action request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7176120" y="2420888"/>
            <a:ext cx="1041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Event request</a:t>
            </a:r>
            <a:endParaRPr lang="en-US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6816080" y="2647945"/>
            <a:ext cx="1827309" cy="9063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816080" y="2737400"/>
            <a:ext cx="1827309" cy="3336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8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6177462" y="476671"/>
            <a:ext cx="3613263" cy="3960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7448" y="476672"/>
            <a:ext cx="3744416" cy="3960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1199456" y="685521"/>
            <a:ext cx="1224000" cy="5112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Client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        </a:t>
            </a:r>
            <a:r>
              <a:rPr lang="de-DE" sz="1400" dirty="0" smtClean="0">
                <a:solidFill>
                  <a:srgbClr val="7030A0"/>
                </a:solidFill>
              </a:rPr>
              <a:t>B</a:t>
            </a:r>
            <a:r>
              <a:rPr lang="de-DE" sz="1400" dirty="0" smtClean="0">
                <a:solidFill>
                  <a:schemeClr val="tx1"/>
                </a:solidFill>
              </a:rPr>
              <a:t>        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940551" y="685521"/>
            <a:ext cx="746766" cy="511233"/>
          </a:xfrm>
          <a:prstGeom prst="roundRect">
            <a:avLst/>
          </a:prstGeom>
          <a:solidFill>
            <a:srgbClr val="FF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Frame- 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work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326472" y="685520"/>
            <a:ext cx="981044" cy="511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Container 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8427365" y="692416"/>
            <a:ext cx="1219200" cy="5112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Portlets 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        B        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795172" y="1196754"/>
            <a:ext cx="5480" cy="3143642"/>
          </a:xfrm>
          <a:prstGeom prst="lin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9480376" y="1203649"/>
            <a:ext cx="0" cy="3136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042424" y="1203649"/>
            <a:ext cx="0" cy="3136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643389" y="1203649"/>
            <a:ext cx="0" cy="3136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816080" y="1196752"/>
            <a:ext cx="0" cy="3136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95800" y="1196752"/>
            <a:ext cx="0" cy="3136747"/>
          </a:xfrm>
          <a:prstGeom prst="lin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99456" y="418761"/>
            <a:ext cx="87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User Agent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6191139" y="420993"/>
            <a:ext cx="55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Portal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1823937" y="1468940"/>
            <a:ext cx="373383" cy="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47528" y="1196752"/>
            <a:ext cx="1188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User interaction</a:t>
            </a:r>
            <a:endParaRPr lang="en-US" sz="1200" dirty="0"/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1821020" y="1724364"/>
            <a:ext cx="1610705" cy="2759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135560" y="1484784"/>
            <a:ext cx="1274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startPartialAction</a:t>
            </a:r>
            <a:endParaRPr lang="en-US" sz="1200" dirty="0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1804197" y="3932781"/>
            <a:ext cx="1632987" cy="275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997024" y="3717032"/>
            <a:ext cx="112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onStateChange</a:t>
            </a:r>
            <a:endParaRPr lang="en-US" sz="12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313934" y="2481863"/>
            <a:ext cx="1863528" cy="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919673" y="2204864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</a:t>
            </a:r>
            <a:r>
              <a:rPr lang="de-DE" sz="1200" dirty="0" smtClean="0"/>
              <a:t>artial action</a:t>
            </a:r>
            <a:endParaRPr lang="en-US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415480" y="4221088"/>
            <a:ext cx="2021704" cy="11033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97024" y="4016097"/>
            <a:ext cx="112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onStateChange</a:t>
            </a:r>
            <a:endParaRPr lang="en-US" sz="1200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1399752" y="1196752"/>
            <a:ext cx="5480" cy="314364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804197" y="1936006"/>
            <a:ext cx="1638275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80010" y="1700808"/>
            <a:ext cx="693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Promise</a:t>
            </a:r>
            <a:endParaRPr lang="en-US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804197" y="2132581"/>
            <a:ext cx="1632987" cy="275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32220" y="1916832"/>
            <a:ext cx="1542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</a:t>
            </a:r>
            <a:r>
              <a:rPr lang="de-DE" sz="1200" dirty="0" smtClean="0"/>
              <a:t>ulfill PartialActionInit</a:t>
            </a:r>
            <a:endParaRPr lang="en-US" sz="12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295800" y="3325176"/>
            <a:ext cx="1863528" cy="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99856" y="3079993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</a:t>
            </a:r>
            <a:r>
              <a:rPr lang="de-DE" sz="1200" dirty="0" smtClean="0"/>
              <a:t>artial action resp.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816080" y="2545487"/>
            <a:ext cx="2231804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816080" y="2625879"/>
            <a:ext cx="2220885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76120" y="2276872"/>
            <a:ext cx="1099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Action request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7176120" y="2636912"/>
            <a:ext cx="1041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Event request</a:t>
            </a:r>
            <a:endParaRPr lang="en-US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6816080" y="2863969"/>
            <a:ext cx="1827309" cy="9063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816080" y="2953424"/>
            <a:ext cx="1827309" cy="3336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3081712" y="692696"/>
            <a:ext cx="746766" cy="511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Hub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436961" y="1203927"/>
            <a:ext cx="0" cy="3136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442472" y="1977807"/>
            <a:ext cx="2734990" cy="7261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919673" y="1700808"/>
            <a:ext cx="1174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(</a:t>
            </a:r>
            <a:r>
              <a:rPr lang="de-DE" sz="1200" dirty="0" smtClean="0"/>
              <a:t>data exchange)</a:t>
            </a:r>
            <a:endParaRPr lang="en-US" sz="1200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1820999" y="2383540"/>
            <a:ext cx="2492935" cy="269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919536" y="2143889"/>
            <a:ext cx="1533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Execute with p.a. URL</a:t>
            </a:r>
            <a:endParaRPr lang="en-US" sz="12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816080" y="3204592"/>
            <a:ext cx="2231804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816080" y="3284984"/>
            <a:ext cx="2220885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888088" y="2977841"/>
            <a:ext cx="1269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Resource request</a:t>
            </a:r>
            <a:endParaRPr lang="en-US" sz="1200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802865" y="3369884"/>
            <a:ext cx="2492935" cy="269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874057" y="3130233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Done</a:t>
            </a:r>
            <a:endParaRPr lang="en-US" sz="1200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1820999" y="3639421"/>
            <a:ext cx="1610705" cy="2759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35539" y="3399841"/>
            <a:ext cx="990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setPageState</a:t>
            </a:r>
            <a:endParaRPr lang="en-US" sz="12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431704" y="3781779"/>
            <a:ext cx="2734990" cy="7261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908905" y="3504780"/>
            <a:ext cx="1174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(</a:t>
            </a:r>
            <a:r>
              <a:rPr lang="de-DE" sz="1200" dirty="0" smtClean="0"/>
              <a:t>data exchange)</a:t>
            </a:r>
            <a:endParaRPr lang="en-US" sz="1200" dirty="0"/>
          </a:p>
        </p:txBody>
      </p:sp>
      <p:sp>
        <p:nvSpPr>
          <p:cNvPr id="3" name="Rounded Rectangle 2"/>
          <p:cNvSpPr/>
          <p:nvPr/>
        </p:nvSpPr>
        <p:spPr>
          <a:xfrm>
            <a:off x="8096221" y="2989993"/>
            <a:ext cx="864000" cy="1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4400" rIns="18000" bIns="14400" rtlCol="0" anchor="ctr"/>
          <a:lstStyle/>
          <a:p>
            <a:pPr algn="ctr"/>
            <a:r>
              <a:rPr lang="de-DE" sz="1000" dirty="0" smtClean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page state</a:t>
            </a:r>
            <a:endParaRPr lang="en-US" sz="1000" dirty="0"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021290" y="2951820"/>
            <a:ext cx="864000" cy="1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4400" rIns="18000" bIns="14400" rtlCol="0" anchor="ctr"/>
          <a:lstStyle/>
          <a:p>
            <a:pPr algn="ctr"/>
            <a:r>
              <a:rPr lang="de-DE" sz="1000" dirty="0" smtClean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page state</a:t>
            </a:r>
            <a:endParaRPr lang="en-US" sz="1000" dirty="0"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441393" y="3131820"/>
            <a:ext cx="864000" cy="1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4400" rIns="18000" bIns="14400" rtlCol="0" anchor="ctr"/>
          <a:lstStyle/>
          <a:p>
            <a:pPr algn="ctr"/>
            <a:r>
              <a:rPr lang="de-DE" sz="1000" dirty="0" smtClean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page state</a:t>
            </a:r>
            <a:endParaRPr lang="en-US" sz="1000" dirty="0"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3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6177462" y="476671"/>
            <a:ext cx="3613263" cy="3960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7448" y="476672"/>
            <a:ext cx="3744416" cy="3960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1199456" y="685521"/>
            <a:ext cx="1224000" cy="5112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Client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        </a:t>
            </a:r>
            <a:r>
              <a:rPr lang="de-DE" sz="1400" dirty="0" smtClean="0">
                <a:solidFill>
                  <a:srgbClr val="7030A0"/>
                </a:solidFill>
              </a:rPr>
              <a:t>B</a:t>
            </a:r>
            <a:r>
              <a:rPr lang="de-DE" sz="1400" dirty="0" smtClean="0">
                <a:solidFill>
                  <a:schemeClr val="tx1"/>
                </a:solidFill>
              </a:rPr>
              <a:t>        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940551" y="685521"/>
            <a:ext cx="746766" cy="511233"/>
          </a:xfrm>
          <a:prstGeom prst="roundRect">
            <a:avLst/>
          </a:prstGeom>
          <a:solidFill>
            <a:srgbClr val="FF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Frame- 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work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326472" y="685520"/>
            <a:ext cx="981044" cy="511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Container 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8427365" y="692416"/>
            <a:ext cx="1219200" cy="5112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Portlets 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        B        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795172" y="1196754"/>
            <a:ext cx="5480" cy="3143642"/>
          </a:xfrm>
          <a:prstGeom prst="lin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9480376" y="1203649"/>
            <a:ext cx="0" cy="3136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042424" y="1203649"/>
            <a:ext cx="0" cy="3136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643389" y="1203649"/>
            <a:ext cx="0" cy="3136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816080" y="1196752"/>
            <a:ext cx="0" cy="3136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95800" y="1196752"/>
            <a:ext cx="0" cy="3136747"/>
          </a:xfrm>
          <a:prstGeom prst="lin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99456" y="418761"/>
            <a:ext cx="87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User Agent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6191139" y="420993"/>
            <a:ext cx="55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Portal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1823937" y="1468940"/>
            <a:ext cx="373383" cy="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47528" y="1196752"/>
            <a:ext cx="1188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User interaction</a:t>
            </a:r>
            <a:endParaRPr lang="en-US" sz="1200" dirty="0"/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1821020" y="1724364"/>
            <a:ext cx="1610705" cy="2759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135560" y="1484784"/>
            <a:ext cx="1274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startPartialAction</a:t>
            </a:r>
            <a:endParaRPr lang="en-US" sz="1200" dirty="0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1804197" y="3932781"/>
            <a:ext cx="1632987" cy="275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997024" y="3717032"/>
            <a:ext cx="112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onStateChange</a:t>
            </a:r>
            <a:endParaRPr lang="en-US" sz="12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313934" y="2481863"/>
            <a:ext cx="1863528" cy="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919673" y="2204864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</a:t>
            </a:r>
            <a:r>
              <a:rPr lang="de-DE" sz="1200" dirty="0" smtClean="0"/>
              <a:t>artial action</a:t>
            </a:r>
            <a:endParaRPr lang="en-US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415480" y="4221088"/>
            <a:ext cx="2021704" cy="11033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97024" y="4016097"/>
            <a:ext cx="112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onStateChange</a:t>
            </a:r>
            <a:endParaRPr lang="en-US" sz="1200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1399752" y="1196752"/>
            <a:ext cx="5480" cy="314364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804197" y="1936006"/>
            <a:ext cx="1638275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80010" y="1700808"/>
            <a:ext cx="693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Promise</a:t>
            </a:r>
            <a:endParaRPr lang="en-US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804197" y="2132581"/>
            <a:ext cx="1632987" cy="275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32220" y="1916832"/>
            <a:ext cx="1542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</a:t>
            </a:r>
            <a:r>
              <a:rPr lang="de-DE" sz="1200" dirty="0" smtClean="0"/>
              <a:t>ulfill PartialActionInit</a:t>
            </a:r>
            <a:endParaRPr lang="en-US" sz="12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295800" y="3325176"/>
            <a:ext cx="1863528" cy="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99856" y="3079993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</a:t>
            </a:r>
            <a:r>
              <a:rPr lang="de-DE" sz="1200" dirty="0" smtClean="0"/>
              <a:t>artial action resp.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816080" y="2545487"/>
            <a:ext cx="2231804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816080" y="2625879"/>
            <a:ext cx="2220885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76120" y="2276872"/>
            <a:ext cx="1099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Action request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7176120" y="2636912"/>
            <a:ext cx="1041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Event request</a:t>
            </a:r>
            <a:endParaRPr lang="en-US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6816080" y="2863969"/>
            <a:ext cx="1827309" cy="9063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816080" y="2953424"/>
            <a:ext cx="1827309" cy="3336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3081712" y="692696"/>
            <a:ext cx="746766" cy="511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Hub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436961" y="1203927"/>
            <a:ext cx="0" cy="3136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442472" y="1977807"/>
            <a:ext cx="2734990" cy="7261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919673" y="1700808"/>
            <a:ext cx="1174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(</a:t>
            </a:r>
            <a:r>
              <a:rPr lang="de-DE" sz="1200" dirty="0" smtClean="0"/>
              <a:t>data exchange)</a:t>
            </a:r>
            <a:endParaRPr lang="en-US" sz="1200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1820999" y="2383540"/>
            <a:ext cx="2492935" cy="269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919536" y="2143889"/>
            <a:ext cx="1533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Execute with p.a. URL</a:t>
            </a:r>
            <a:endParaRPr lang="en-US" sz="12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816080" y="3204592"/>
            <a:ext cx="2231804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816080" y="3284984"/>
            <a:ext cx="2220885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888088" y="2977841"/>
            <a:ext cx="1269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Resource request</a:t>
            </a:r>
            <a:endParaRPr lang="en-US" sz="1200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802865" y="3369884"/>
            <a:ext cx="2492935" cy="269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874057" y="3130233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Done</a:t>
            </a:r>
            <a:endParaRPr lang="en-US" sz="1200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1820999" y="3639421"/>
            <a:ext cx="1610705" cy="2759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35539" y="3399841"/>
            <a:ext cx="990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setPageState</a:t>
            </a:r>
            <a:endParaRPr lang="en-US" sz="12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431704" y="3781779"/>
            <a:ext cx="2734990" cy="7261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908905" y="3504780"/>
            <a:ext cx="1174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(</a:t>
            </a:r>
            <a:r>
              <a:rPr lang="de-DE" sz="1200" dirty="0" smtClean="0"/>
              <a:t>data exchange)</a:t>
            </a:r>
            <a:endParaRPr lang="en-US" sz="1200" dirty="0"/>
          </a:p>
        </p:txBody>
      </p:sp>
      <p:sp>
        <p:nvSpPr>
          <p:cNvPr id="66" name="Rounded Rectangle 65"/>
          <p:cNvSpPr/>
          <p:nvPr/>
        </p:nvSpPr>
        <p:spPr>
          <a:xfrm>
            <a:off x="5021290" y="2951820"/>
            <a:ext cx="864000" cy="1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4400" rIns="18000" bIns="14400" rtlCol="0" anchor="ctr"/>
          <a:lstStyle/>
          <a:p>
            <a:pPr algn="ctr"/>
            <a:r>
              <a:rPr lang="de-DE" sz="1000" dirty="0" smtClean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page state</a:t>
            </a:r>
            <a:endParaRPr lang="en-US" sz="1000" dirty="0"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441393" y="3131820"/>
            <a:ext cx="864000" cy="1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4400" rIns="18000" bIns="14400" rtlCol="0" anchor="ctr"/>
          <a:lstStyle/>
          <a:p>
            <a:pPr algn="ctr"/>
            <a:r>
              <a:rPr lang="de-DE" sz="1000" dirty="0" smtClean="0"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page state</a:t>
            </a:r>
            <a:endParaRPr lang="en-US" sz="1000" dirty="0"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7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47528" y="980728"/>
            <a:ext cx="3384376" cy="5112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Prepare portlet request environment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040216" y="5301208"/>
            <a:ext cx="1715193" cy="511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BaseURL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V="1">
            <a:off x="8897813" y="4941168"/>
            <a:ext cx="1374651" cy="36004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1901953" y="2564904"/>
            <a:ext cx="3275525" cy="64807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Methods selected?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47528" y="1772816"/>
            <a:ext cx="3384376" cy="5112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Invoke portlet </a:t>
            </a:r>
            <a:r>
              <a:rPr lang="de-DE" sz="1400" dirty="0">
                <a:solidFill>
                  <a:schemeClr val="tx1"/>
                </a:solidFill>
              </a:rPr>
              <a:t>c</a:t>
            </a:r>
            <a:r>
              <a:rPr lang="de-DE" sz="1400" dirty="0" smtClean="0">
                <a:solidFill>
                  <a:schemeClr val="tx1"/>
                </a:solidFill>
              </a:rPr>
              <a:t>onditional dispatcher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47528" y="3573016"/>
            <a:ext cx="3384376" cy="5112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Perform portlet container conditional dispatching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650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81335" y="476672"/>
            <a:ext cx="3384376" cy="5112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Prepare portlet request environment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Flowchart: Decision 2"/>
          <p:cNvSpPr/>
          <p:nvPr/>
        </p:nvSpPr>
        <p:spPr>
          <a:xfrm>
            <a:off x="3935760" y="2060848"/>
            <a:ext cx="3275525" cy="90000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provides conditional dispatcher?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81335" y="1268760"/>
            <a:ext cx="3384376" cy="5112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Determine candidate methods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3935760" y="3712941"/>
            <a:ext cx="3275525" cy="90000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uses container-specific annotations?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81335" y="4914041"/>
            <a:ext cx="3384376" cy="5112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Select methods according to Chapter 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78146" y="6150747"/>
            <a:ext cx="3384376" cy="5112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Dispatch selected methods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2" idx="0"/>
          </p:cNvCxnSpPr>
          <p:nvPr/>
        </p:nvCxnSpPr>
        <p:spPr>
          <a:xfrm flipH="1">
            <a:off x="5573523" y="184892"/>
            <a:ext cx="705" cy="29178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2"/>
            <a:endCxn id="4" idx="0"/>
          </p:cNvCxnSpPr>
          <p:nvPr/>
        </p:nvCxnSpPr>
        <p:spPr>
          <a:xfrm>
            <a:off x="5573523" y="987905"/>
            <a:ext cx="0" cy="280855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3" idx="0"/>
          </p:cNvCxnSpPr>
          <p:nvPr/>
        </p:nvCxnSpPr>
        <p:spPr>
          <a:xfrm>
            <a:off x="5573523" y="1779993"/>
            <a:ext cx="0" cy="280855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>
            <a:off x="5573523" y="4612941"/>
            <a:ext cx="0" cy="30110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30" idx="0"/>
          </p:cNvCxnSpPr>
          <p:nvPr/>
        </p:nvCxnSpPr>
        <p:spPr>
          <a:xfrm flipH="1">
            <a:off x="5573522" y="5425274"/>
            <a:ext cx="1" cy="271924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" idx="3"/>
            <a:endCxn id="54" idx="0"/>
          </p:cNvCxnSpPr>
          <p:nvPr/>
        </p:nvCxnSpPr>
        <p:spPr>
          <a:xfrm>
            <a:off x="7211285" y="2510848"/>
            <a:ext cx="2768327" cy="210981"/>
          </a:xfrm>
          <a:prstGeom prst="bentConnector2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5462990" y="5697198"/>
            <a:ext cx="221064" cy="231112"/>
          </a:xfrm>
          <a:prstGeom prst="flowChartConnector">
            <a:avLst/>
          </a:prstGeom>
          <a:noFill/>
          <a:ln w="158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262522" y="2261157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Y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9979611" y="4386485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Y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573522" y="2957932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N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573522" y="4593568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N</a:t>
            </a:r>
            <a:endParaRPr lang="en-US" sz="1200" dirty="0"/>
          </a:p>
        </p:txBody>
      </p:sp>
      <p:cxnSp>
        <p:nvCxnSpPr>
          <p:cNvPr id="49" name="Straight Arrow Connector 48"/>
          <p:cNvCxnSpPr>
            <a:stCxn id="30" idx="4"/>
            <a:endCxn id="7" idx="0"/>
          </p:cNvCxnSpPr>
          <p:nvPr/>
        </p:nvCxnSpPr>
        <p:spPr>
          <a:xfrm flipH="1">
            <a:off x="5570334" y="5928310"/>
            <a:ext cx="3188" cy="222437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8287424" y="2721829"/>
            <a:ext cx="3384376" cy="511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conditional dispatcher processes method annotations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endCxn id="57" idx="0"/>
          </p:cNvCxnSpPr>
          <p:nvPr/>
        </p:nvCxnSpPr>
        <p:spPr>
          <a:xfrm flipH="1">
            <a:off x="5573522" y="2960848"/>
            <a:ext cx="1" cy="271924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Flowchart: Connector 56"/>
          <p:cNvSpPr/>
          <p:nvPr/>
        </p:nvSpPr>
        <p:spPr>
          <a:xfrm>
            <a:off x="5462990" y="3232772"/>
            <a:ext cx="221064" cy="231112"/>
          </a:xfrm>
          <a:prstGeom prst="flowChartConnector">
            <a:avLst/>
          </a:prstGeom>
          <a:noFill/>
          <a:ln w="158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7" idx="4"/>
            <a:endCxn id="5" idx="0"/>
          </p:cNvCxnSpPr>
          <p:nvPr/>
        </p:nvCxnSpPr>
        <p:spPr>
          <a:xfrm>
            <a:off x="5573522" y="3463884"/>
            <a:ext cx="1" cy="249057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Flowchart: Decision 60"/>
          <p:cNvSpPr/>
          <p:nvPr/>
        </p:nvSpPr>
        <p:spPr>
          <a:xfrm>
            <a:off x="8341849" y="3491270"/>
            <a:ext cx="3275525" cy="90000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Methods selected?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54" idx="2"/>
            <a:endCxn id="61" idx="0"/>
          </p:cNvCxnSpPr>
          <p:nvPr/>
        </p:nvCxnSpPr>
        <p:spPr>
          <a:xfrm>
            <a:off x="9979612" y="3233062"/>
            <a:ext cx="0" cy="258208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1" idx="2"/>
            <a:endCxn id="30" idx="6"/>
          </p:cNvCxnSpPr>
          <p:nvPr/>
        </p:nvCxnSpPr>
        <p:spPr>
          <a:xfrm rot="5400000">
            <a:off x="7121091" y="2954233"/>
            <a:ext cx="1421484" cy="4295558"/>
          </a:xfrm>
          <a:prstGeom prst="bentConnector2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1" idx="1"/>
            <a:endCxn id="57" idx="6"/>
          </p:cNvCxnSpPr>
          <p:nvPr/>
        </p:nvCxnSpPr>
        <p:spPr>
          <a:xfrm rot="10800000">
            <a:off x="5684055" y="3348328"/>
            <a:ext cx="2657795" cy="592942"/>
          </a:xfrm>
          <a:prstGeom prst="bentConnector3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062219" y="3712941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N</a:t>
            </a:r>
            <a:endParaRPr lang="en-US" sz="1200" dirty="0"/>
          </a:p>
        </p:txBody>
      </p:sp>
      <p:sp>
        <p:nvSpPr>
          <p:cNvPr id="73" name="Rounded Rectangle 72"/>
          <p:cNvSpPr/>
          <p:nvPr/>
        </p:nvSpPr>
        <p:spPr>
          <a:xfrm>
            <a:off x="335360" y="4914040"/>
            <a:ext cx="3384376" cy="5112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container conditional dispatching selects methods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Elbow Connector 74"/>
          <p:cNvCxnSpPr>
            <a:stCxn id="5" idx="1"/>
            <a:endCxn id="73" idx="0"/>
          </p:cNvCxnSpPr>
          <p:nvPr/>
        </p:nvCxnSpPr>
        <p:spPr>
          <a:xfrm rot="10800000" flipV="1">
            <a:off x="2027548" y="4162940"/>
            <a:ext cx="1908212" cy="751099"/>
          </a:xfrm>
          <a:prstGeom prst="bentConnector2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3" idx="2"/>
            <a:endCxn id="30" idx="2"/>
          </p:cNvCxnSpPr>
          <p:nvPr/>
        </p:nvCxnSpPr>
        <p:spPr>
          <a:xfrm rot="16200000" flipH="1">
            <a:off x="3551529" y="3901292"/>
            <a:ext cx="387481" cy="3435442"/>
          </a:xfrm>
          <a:prstGeom prst="bentConnector2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615265" y="3882745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9984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2542057" y="480285"/>
            <a:ext cx="8378480" cy="3960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1060" y="476672"/>
            <a:ext cx="1518476" cy="3960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61768" y="685521"/>
            <a:ext cx="1224000" cy="3654875"/>
            <a:chOff x="2073936" y="685521"/>
            <a:chExt cx="1224000" cy="3654875"/>
          </a:xfrm>
        </p:grpSpPr>
        <p:sp>
          <p:nvSpPr>
            <p:cNvPr id="67" name="Rounded Rectangle 66"/>
            <p:cNvSpPr/>
            <p:nvPr/>
          </p:nvSpPr>
          <p:spPr>
            <a:xfrm>
              <a:off x="2073936" y="685521"/>
              <a:ext cx="1224000" cy="51123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Client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2669516" y="1196754"/>
              <a:ext cx="5480" cy="314364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738692" y="689134"/>
            <a:ext cx="981044" cy="3647979"/>
            <a:chOff x="4077219" y="689134"/>
            <a:chExt cx="981044" cy="3647979"/>
          </a:xfrm>
        </p:grpSpPr>
        <p:sp>
          <p:nvSpPr>
            <p:cNvPr id="70" name="Rounded Rectangle 69"/>
            <p:cNvSpPr/>
            <p:nvPr/>
          </p:nvSpPr>
          <p:spPr>
            <a:xfrm>
              <a:off x="4077219" y="689134"/>
              <a:ext cx="981044" cy="511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Portlet Container 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4566827" y="1200366"/>
              <a:ext cx="0" cy="313674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06519" y="418761"/>
            <a:ext cx="87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User Agent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2567608" y="424607"/>
            <a:ext cx="55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Portal</a:t>
            </a:r>
            <a:endParaRPr lang="en-US" sz="12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2447319" y="4802669"/>
            <a:ext cx="696353" cy="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143672" y="4664169"/>
            <a:ext cx="253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Outside Scope of Portlet Specification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3266790" y="5436328"/>
            <a:ext cx="373383" cy="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3248145" y="5907776"/>
            <a:ext cx="1610705" cy="2759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701676" y="5668196"/>
            <a:ext cx="1117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setPortletState</a:t>
            </a:r>
            <a:endParaRPr lang="en-US" sz="1200" dirty="0"/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5969766" y="4802668"/>
            <a:ext cx="846314" cy="9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795983" y="4664169"/>
            <a:ext cx="2175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Covered by Portlet Specification</a:t>
            </a:r>
            <a:endParaRPr lang="en-US" sz="1200" dirty="0"/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3231322" y="5996420"/>
            <a:ext cx="1632987" cy="275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157348" y="1473751"/>
            <a:ext cx="2070952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01520" y="1196752"/>
            <a:ext cx="126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Resource request</a:t>
            </a:r>
            <a:endParaRPr lang="en-US" sz="12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909713" y="6089211"/>
            <a:ext cx="1836258" cy="7261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88182" y="5812212"/>
            <a:ext cx="1174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(</a:t>
            </a:r>
            <a:r>
              <a:rPr lang="de-DE" sz="1200" dirty="0" smtClean="0"/>
              <a:t>data exchange)</a:t>
            </a:r>
            <a:endParaRPr lang="en-US" sz="1200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143868" y="4149080"/>
            <a:ext cx="2084432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00757" y="3872081"/>
            <a:ext cx="126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Response</a:t>
            </a:r>
            <a:endParaRPr lang="en-US" sz="1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484886" y="692696"/>
            <a:ext cx="981044" cy="3647979"/>
            <a:chOff x="5402988" y="692696"/>
            <a:chExt cx="981044" cy="3647979"/>
          </a:xfrm>
        </p:grpSpPr>
        <p:sp>
          <p:nvSpPr>
            <p:cNvPr id="64" name="Rounded Rectangle 63"/>
            <p:cNvSpPr/>
            <p:nvPr/>
          </p:nvSpPr>
          <p:spPr>
            <a:xfrm>
              <a:off x="5402988" y="692696"/>
              <a:ext cx="981044" cy="511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Resource Method 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5892596" y="1203928"/>
              <a:ext cx="0" cy="313674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723468" y="692696"/>
            <a:ext cx="981044" cy="3647979"/>
            <a:chOff x="9723468" y="692696"/>
            <a:chExt cx="981044" cy="3647979"/>
          </a:xfrm>
        </p:grpSpPr>
        <p:sp>
          <p:nvSpPr>
            <p:cNvPr id="66" name="Rounded Rectangle 65"/>
            <p:cNvSpPr/>
            <p:nvPr/>
          </p:nvSpPr>
          <p:spPr>
            <a:xfrm>
              <a:off x="9723468" y="692696"/>
              <a:ext cx="981044" cy="511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Async Listener 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10213076" y="1203928"/>
              <a:ext cx="0" cy="313674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ounded Rectangle 71"/>
          <p:cNvSpPr/>
          <p:nvPr/>
        </p:nvSpPr>
        <p:spPr>
          <a:xfrm>
            <a:off x="6240016" y="692696"/>
            <a:ext cx="981044" cy="511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Async Thread 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6730538" y="1473751"/>
            <a:ext cx="0" cy="7311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7977274" y="692696"/>
            <a:ext cx="981044" cy="3647979"/>
            <a:chOff x="8256240" y="692696"/>
            <a:chExt cx="981044" cy="3647979"/>
          </a:xfrm>
        </p:grpSpPr>
        <p:sp>
          <p:nvSpPr>
            <p:cNvPr id="74" name="Rounded Rectangle 73"/>
            <p:cNvSpPr/>
            <p:nvPr/>
          </p:nvSpPr>
          <p:spPr>
            <a:xfrm>
              <a:off x="8256240" y="692696"/>
              <a:ext cx="981044" cy="511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JSP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8745848" y="1203928"/>
              <a:ext cx="0" cy="313674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6311965" y="1207785"/>
            <a:ext cx="837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(instantiate)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6502329" y="2174667"/>
            <a:ext cx="456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(exit)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978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2542057" y="480285"/>
            <a:ext cx="8378480" cy="3960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1060" y="476672"/>
            <a:ext cx="1518476" cy="3960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61768" y="685521"/>
            <a:ext cx="1224000" cy="3654875"/>
            <a:chOff x="2073936" y="685521"/>
            <a:chExt cx="1224000" cy="3654875"/>
          </a:xfrm>
        </p:grpSpPr>
        <p:sp>
          <p:nvSpPr>
            <p:cNvPr id="67" name="Rounded Rectangle 66"/>
            <p:cNvSpPr/>
            <p:nvPr/>
          </p:nvSpPr>
          <p:spPr>
            <a:xfrm>
              <a:off x="2073936" y="685521"/>
              <a:ext cx="1224000" cy="51123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Client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2669516" y="1196754"/>
              <a:ext cx="5480" cy="314364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738692" y="689134"/>
            <a:ext cx="981044" cy="3647979"/>
            <a:chOff x="4077219" y="689134"/>
            <a:chExt cx="981044" cy="3647979"/>
          </a:xfrm>
        </p:grpSpPr>
        <p:sp>
          <p:nvSpPr>
            <p:cNvPr id="70" name="Rounded Rectangle 69"/>
            <p:cNvSpPr/>
            <p:nvPr/>
          </p:nvSpPr>
          <p:spPr>
            <a:xfrm>
              <a:off x="4077219" y="689134"/>
              <a:ext cx="981044" cy="511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Portlet Container 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4566827" y="1200366"/>
              <a:ext cx="0" cy="313674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06519" y="418761"/>
            <a:ext cx="87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User Agent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2567608" y="424607"/>
            <a:ext cx="55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Portal</a:t>
            </a:r>
            <a:endParaRPr lang="en-US" sz="12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2447319" y="4802669"/>
            <a:ext cx="696353" cy="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143672" y="4664169"/>
            <a:ext cx="253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Outside Scope of Portlet Specification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3266790" y="5436328"/>
            <a:ext cx="373383" cy="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3248145" y="5907776"/>
            <a:ext cx="1610705" cy="2759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701676" y="5668196"/>
            <a:ext cx="1117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setPortletState</a:t>
            </a:r>
            <a:endParaRPr lang="en-US" sz="1200" dirty="0"/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5969766" y="4802668"/>
            <a:ext cx="846314" cy="9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795983" y="4664169"/>
            <a:ext cx="2175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Covered by Portlet Specification</a:t>
            </a:r>
            <a:endParaRPr lang="en-US" sz="1200" dirty="0"/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3231322" y="5996420"/>
            <a:ext cx="1632987" cy="275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157348" y="1473751"/>
            <a:ext cx="2070952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45429" y="1247016"/>
            <a:ext cx="1269194" cy="2160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de-DE" sz="1200" dirty="0" smtClean="0"/>
              <a:t>Resource request</a:t>
            </a:r>
            <a:endParaRPr lang="en-US" sz="12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909713" y="6089211"/>
            <a:ext cx="1836258" cy="7261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88182" y="5812212"/>
            <a:ext cx="1174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(</a:t>
            </a:r>
            <a:r>
              <a:rPr lang="de-DE" sz="1200" dirty="0" smtClean="0"/>
              <a:t>data exchange)</a:t>
            </a:r>
            <a:endParaRPr lang="en-US" sz="1200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143868" y="2863671"/>
            <a:ext cx="2084432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44666" y="2636936"/>
            <a:ext cx="1382982" cy="2160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de-DE" sz="1200" dirty="0" smtClean="0"/>
              <a:t>Resource Response</a:t>
            </a:r>
            <a:endParaRPr lang="en-US" sz="1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484886" y="692696"/>
            <a:ext cx="981044" cy="3647979"/>
            <a:chOff x="5402988" y="692696"/>
            <a:chExt cx="981044" cy="3647979"/>
          </a:xfrm>
        </p:grpSpPr>
        <p:sp>
          <p:nvSpPr>
            <p:cNvPr id="64" name="Rounded Rectangle 63"/>
            <p:cNvSpPr/>
            <p:nvPr/>
          </p:nvSpPr>
          <p:spPr>
            <a:xfrm>
              <a:off x="5402988" y="692696"/>
              <a:ext cx="981044" cy="511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Resource Method 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5892596" y="1203928"/>
              <a:ext cx="0" cy="313674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723468" y="692696"/>
            <a:ext cx="981044" cy="3647979"/>
            <a:chOff x="9723468" y="692696"/>
            <a:chExt cx="981044" cy="3647979"/>
          </a:xfrm>
        </p:grpSpPr>
        <p:sp>
          <p:nvSpPr>
            <p:cNvPr id="66" name="Rounded Rectangle 65"/>
            <p:cNvSpPr/>
            <p:nvPr/>
          </p:nvSpPr>
          <p:spPr>
            <a:xfrm>
              <a:off x="9723468" y="692696"/>
              <a:ext cx="981044" cy="511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Async Listener 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10213076" y="1203928"/>
              <a:ext cx="0" cy="313674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ounded Rectangle 71"/>
          <p:cNvSpPr/>
          <p:nvPr/>
        </p:nvSpPr>
        <p:spPr>
          <a:xfrm>
            <a:off x="6240016" y="692696"/>
            <a:ext cx="981044" cy="511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Async Thread 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6723976" y="1203928"/>
            <a:ext cx="6561" cy="313318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7977274" y="692696"/>
            <a:ext cx="981044" cy="3647979"/>
            <a:chOff x="8256240" y="692696"/>
            <a:chExt cx="981044" cy="3647979"/>
          </a:xfrm>
        </p:grpSpPr>
        <p:sp>
          <p:nvSpPr>
            <p:cNvPr id="74" name="Rounded Rectangle 73"/>
            <p:cNvSpPr/>
            <p:nvPr/>
          </p:nvSpPr>
          <p:spPr>
            <a:xfrm>
              <a:off x="8256240" y="692696"/>
              <a:ext cx="981044" cy="511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JSP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8745848" y="1203928"/>
              <a:ext cx="0" cy="313674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5205541" y="1700808"/>
            <a:ext cx="97198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Run async thread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5735960" y="2246929"/>
            <a:ext cx="96076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(complete async)</a:t>
            </a:r>
            <a:endParaRPr lang="en-US" sz="10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232960" y="1556792"/>
            <a:ext cx="1741534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974494" y="1938879"/>
            <a:ext cx="1749482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730538" y="2082895"/>
            <a:ext cx="1736344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745971" y="2226911"/>
            <a:ext cx="1741534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215680" y="2010887"/>
            <a:ext cx="1741534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494573" y="1298561"/>
            <a:ext cx="41574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invoke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3503713" y="1764666"/>
            <a:ext cx="40452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return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6853303" y="1700808"/>
            <a:ext cx="1465713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Portlet request dispatcher </a:t>
            </a:r>
          </a:p>
          <a:p>
            <a:r>
              <a:rPr lang="de-DE" sz="1000" dirty="0" smtClean="0"/>
              <a:t>include / forward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192233" y="1598603"/>
            <a:ext cx="71069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(start async)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951984" y="1484894"/>
            <a:ext cx="70749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(instantiate)</a:t>
            </a:r>
            <a:endParaRPr lang="en-US" sz="1000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215680" y="2552894"/>
            <a:ext cx="6997396" cy="1201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477293" y="2338313"/>
            <a:ext cx="103931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onComplete event</a:t>
            </a:r>
            <a:endParaRPr lang="en-US" sz="1000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3215680" y="2705294"/>
            <a:ext cx="6997396" cy="1201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0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2542057" y="480285"/>
            <a:ext cx="8378480" cy="27326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1060" y="476672"/>
            <a:ext cx="1518476" cy="27326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561768" y="685521"/>
            <a:ext cx="1224000" cy="5112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738692" y="689134"/>
            <a:ext cx="981044" cy="511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Portlet Container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6519" y="418761"/>
            <a:ext cx="87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User Agent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2567608" y="424607"/>
            <a:ext cx="55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Portal</a:t>
            </a:r>
            <a:endParaRPr lang="en-US" sz="12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2447319" y="4802669"/>
            <a:ext cx="696353" cy="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143672" y="4664169"/>
            <a:ext cx="253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Outside Scope of Portlet Specification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3266790" y="5436328"/>
            <a:ext cx="373383" cy="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3248145" y="5907776"/>
            <a:ext cx="1610705" cy="2759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701676" y="5668196"/>
            <a:ext cx="1117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setPortletState</a:t>
            </a:r>
            <a:endParaRPr lang="en-US" sz="1200" dirty="0"/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5969766" y="4802668"/>
            <a:ext cx="846314" cy="9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795983" y="4664169"/>
            <a:ext cx="2175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Covered by Portlet Specification</a:t>
            </a:r>
            <a:endParaRPr lang="en-US" sz="1200" dirty="0"/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3231322" y="5996420"/>
            <a:ext cx="1632987" cy="275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157348" y="1473751"/>
            <a:ext cx="2070952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45429" y="1247016"/>
            <a:ext cx="1269194" cy="2160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de-DE" sz="1200" dirty="0" smtClean="0"/>
              <a:t>Resource request</a:t>
            </a:r>
            <a:endParaRPr lang="en-US" sz="12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909713" y="6089211"/>
            <a:ext cx="1836258" cy="7261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88182" y="5812212"/>
            <a:ext cx="1174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(</a:t>
            </a:r>
            <a:r>
              <a:rPr lang="de-DE" sz="1200" dirty="0" smtClean="0"/>
              <a:t>data exchange)</a:t>
            </a:r>
            <a:endParaRPr lang="en-US" sz="1200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143868" y="2863671"/>
            <a:ext cx="2084432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44666" y="2636936"/>
            <a:ext cx="1382982" cy="2160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de-DE" sz="1200" dirty="0" smtClean="0"/>
              <a:t>Resource Response</a:t>
            </a:r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4484886" y="692696"/>
            <a:ext cx="981044" cy="511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Resource Method 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9723468" y="692696"/>
            <a:ext cx="981044" cy="511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Async Listener 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240016" y="692696"/>
            <a:ext cx="981044" cy="511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Async Thread 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7977274" y="692696"/>
            <a:ext cx="981044" cy="511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JSP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154599" y="1196754"/>
            <a:ext cx="9058477" cy="1938997"/>
            <a:chOff x="1154599" y="1196754"/>
            <a:chExt cx="9058477" cy="2171519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1154599" y="1196754"/>
              <a:ext cx="8229" cy="216910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228300" y="1200366"/>
              <a:ext cx="0" cy="216434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974494" y="1203928"/>
              <a:ext cx="0" cy="216434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0213076" y="1203928"/>
              <a:ext cx="0" cy="216434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723976" y="1203928"/>
              <a:ext cx="9853" cy="21618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8466882" y="1203928"/>
              <a:ext cx="0" cy="216434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5205541" y="1700808"/>
            <a:ext cx="97198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Run async thread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5735960" y="2246929"/>
            <a:ext cx="96076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(complete async)</a:t>
            </a:r>
            <a:endParaRPr lang="en-US" sz="10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232960" y="1556792"/>
            <a:ext cx="1741534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974494" y="1938879"/>
            <a:ext cx="1749482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730538" y="2082895"/>
            <a:ext cx="1736344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745971" y="2226911"/>
            <a:ext cx="1741534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215680" y="2010887"/>
            <a:ext cx="1741534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03713" y="1764666"/>
            <a:ext cx="40452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return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6853303" y="1700808"/>
            <a:ext cx="1465713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Portlet request dispatcher </a:t>
            </a:r>
          </a:p>
          <a:p>
            <a:r>
              <a:rPr lang="de-DE" sz="1000" dirty="0" smtClean="0"/>
              <a:t>include / forward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192233" y="1598603"/>
            <a:ext cx="71069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(start async)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951984" y="1484894"/>
            <a:ext cx="70749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(instantiate)</a:t>
            </a:r>
            <a:endParaRPr lang="en-US" sz="1000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215680" y="2552894"/>
            <a:ext cx="6997396" cy="1201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477293" y="2338313"/>
            <a:ext cx="103931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onComplete event</a:t>
            </a:r>
            <a:endParaRPr lang="en-US" sz="1000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3215680" y="2705294"/>
            <a:ext cx="6997396" cy="1201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64710" y="6076448"/>
            <a:ext cx="927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Async1.gif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494573" y="1298561"/>
            <a:ext cx="122846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Invoke type=REQUEST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753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2706" y="645688"/>
            <a:ext cx="6603494" cy="15951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891129" y="1080308"/>
            <a:ext cx="2160000" cy="7481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Action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46458" y="1080308"/>
            <a:ext cx="2429661" cy="7481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Event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Flowchart: Connector 1"/>
          <p:cNvSpPr/>
          <p:nvPr/>
        </p:nvSpPr>
        <p:spPr>
          <a:xfrm>
            <a:off x="8649691" y="2435589"/>
            <a:ext cx="221064" cy="231112"/>
          </a:xfrm>
          <a:prstGeom prst="flowChartConnector">
            <a:avLst/>
          </a:prstGeom>
          <a:noFill/>
          <a:ln w="158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92632" y="605392"/>
            <a:ext cx="1130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Action Phase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>
            <a:off x="4051129" y="1454381"/>
            <a:ext cx="695329" cy="0"/>
          </a:xfrm>
          <a:prstGeom prst="straightConnector1">
            <a:avLst/>
          </a:prstGeom>
          <a:ln w="158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2639" y="1624686"/>
            <a:ext cx="1558490" cy="4114"/>
          </a:xfrm>
          <a:prstGeom prst="straightConnector1">
            <a:avLst/>
          </a:prstGeom>
          <a:ln w="158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176119" y="1453590"/>
            <a:ext cx="1584177" cy="2058"/>
          </a:xfrm>
          <a:prstGeom prst="straightConnector1">
            <a:avLst/>
          </a:prstGeom>
          <a:ln w="15875">
            <a:solidFill>
              <a:srgbClr val="00206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91125" y="645689"/>
            <a:ext cx="144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(No Event Fired)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1292633" y="2970963"/>
            <a:ext cx="6603494" cy="151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891056" y="3509063"/>
            <a:ext cx="2160000" cy="7481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Render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746458" y="3509063"/>
            <a:ext cx="2429661" cy="7481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Header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92632" y="2931246"/>
            <a:ext cx="127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Render Phase</a:t>
            </a:r>
            <a:endParaRPr lang="en-US" sz="1400" dirty="0"/>
          </a:p>
        </p:txBody>
      </p:sp>
      <p:cxnSp>
        <p:nvCxnSpPr>
          <p:cNvPr id="45" name="Straight Arrow Connector 44"/>
          <p:cNvCxnSpPr>
            <a:stCxn id="42" idx="3"/>
            <a:endCxn id="43" idx="1"/>
          </p:cNvCxnSpPr>
          <p:nvPr/>
        </p:nvCxnSpPr>
        <p:spPr>
          <a:xfrm>
            <a:off x="4051056" y="3883136"/>
            <a:ext cx="695402" cy="0"/>
          </a:xfrm>
          <a:prstGeom prst="straightConnector1">
            <a:avLst/>
          </a:prstGeom>
          <a:ln w="15875">
            <a:solidFill>
              <a:srgbClr val="00206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32566" y="3881078"/>
            <a:ext cx="1558490" cy="4114"/>
          </a:xfrm>
          <a:prstGeom prst="straightConnector1">
            <a:avLst/>
          </a:prstGeom>
          <a:ln w="15875">
            <a:solidFill>
              <a:srgbClr val="00206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176119" y="3881078"/>
            <a:ext cx="1584104" cy="0"/>
          </a:xfrm>
          <a:prstGeom prst="straightConnector1">
            <a:avLst/>
          </a:prstGeom>
          <a:ln w="15875">
            <a:solidFill>
              <a:srgbClr val="00206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55840" y="3088906"/>
            <a:ext cx="2632441" cy="372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(Render headers not configured)</a:t>
            </a:r>
            <a:endParaRPr lang="en-US" sz="1400" dirty="0"/>
          </a:p>
        </p:txBody>
      </p:sp>
      <p:cxnSp>
        <p:nvCxnSpPr>
          <p:cNvPr id="52" name="Straight Arrow Connector 51"/>
          <p:cNvCxnSpPr>
            <a:endCxn id="2" idx="0"/>
          </p:cNvCxnSpPr>
          <p:nvPr/>
        </p:nvCxnSpPr>
        <p:spPr>
          <a:xfrm>
            <a:off x="8760223" y="1442089"/>
            <a:ext cx="0" cy="993500"/>
          </a:xfrm>
          <a:prstGeom prst="straightConnector1">
            <a:avLst/>
          </a:prstGeom>
          <a:ln w="158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760223" y="2666701"/>
            <a:ext cx="0" cy="1214377"/>
          </a:xfrm>
          <a:prstGeom prst="straightConnector1">
            <a:avLst/>
          </a:prstGeom>
          <a:ln w="15875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" idx="2"/>
          </p:cNvCxnSpPr>
          <p:nvPr/>
        </p:nvCxnSpPr>
        <p:spPr>
          <a:xfrm flipV="1">
            <a:off x="332566" y="2551145"/>
            <a:ext cx="8317125" cy="2057"/>
          </a:xfrm>
          <a:prstGeom prst="straightConnector1">
            <a:avLst/>
          </a:prstGeom>
          <a:ln w="158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4367808" y="1452323"/>
            <a:ext cx="2952328" cy="497057"/>
            <a:chOff x="4727848" y="1452323"/>
            <a:chExt cx="2952328" cy="497057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7680176" y="1452323"/>
              <a:ext cx="0" cy="490298"/>
            </a:xfrm>
            <a:prstGeom prst="line">
              <a:avLst/>
            </a:prstGeom>
            <a:ln w="158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7676941" y="1916832"/>
              <a:ext cx="3235" cy="32548"/>
            </a:xfrm>
            <a:prstGeom prst="line">
              <a:avLst/>
            </a:prstGeom>
            <a:ln w="158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4727848" y="1944984"/>
              <a:ext cx="2949093" cy="0"/>
            </a:xfrm>
            <a:prstGeom prst="line">
              <a:avLst/>
            </a:prstGeom>
            <a:ln w="158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727848" y="1459082"/>
              <a:ext cx="0" cy="490298"/>
            </a:xfrm>
            <a:prstGeom prst="line">
              <a:avLst/>
            </a:prstGeom>
            <a:ln w="15875">
              <a:solidFill>
                <a:srgbClr val="002060"/>
              </a:solidFill>
              <a:prstDash val="sysDash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 flipH="1" flipV="1">
            <a:off x="4369405" y="951791"/>
            <a:ext cx="2952328" cy="497057"/>
            <a:chOff x="4727848" y="1452323"/>
            <a:chExt cx="2952328" cy="497057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7680176" y="1452323"/>
              <a:ext cx="0" cy="490298"/>
            </a:xfrm>
            <a:prstGeom prst="line">
              <a:avLst/>
            </a:prstGeom>
            <a:ln w="158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7676941" y="1916832"/>
              <a:ext cx="3235" cy="32548"/>
            </a:xfrm>
            <a:prstGeom prst="line">
              <a:avLst/>
            </a:prstGeom>
            <a:ln w="158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4727848" y="1944984"/>
              <a:ext cx="2949093" cy="0"/>
            </a:xfrm>
            <a:prstGeom prst="line">
              <a:avLst/>
            </a:prstGeom>
            <a:ln w="158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727848" y="1459082"/>
              <a:ext cx="0" cy="490298"/>
            </a:xfrm>
            <a:prstGeom prst="line">
              <a:avLst/>
            </a:prstGeom>
            <a:ln w="15875">
              <a:solidFill>
                <a:srgbClr val="002060"/>
              </a:solidFill>
              <a:prstDash val="sysDash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4891125" y="1933106"/>
            <a:ext cx="144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(More Events)</a:t>
            </a:r>
            <a:endParaRPr lang="en-US" sz="1400" dirty="0"/>
          </a:p>
        </p:txBody>
      </p:sp>
      <p:grpSp>
        <p:nvGrpSpPr>
          <p:cNvPr id="85" name="Group 84"/>
          <p:cNvGrpSpPr/>
          <p:nvPr/>
        </p:nvGrpSpPr>
        <p:grpSpPr>
          <a:xfrm flipV="1">
            <a:off x="4485124" y="3381300"/>
            <a:ext cx="2952328" cy="497057"/>
            <a:chOff x="4727848" y="1452323"/>
            <a:chExt cx="2952328" cy="497057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7680176" y="1452323"/>
              <a:ext cx="0" cy="490298"/>
            </a:xfrm>
            <a:prstGeom prst="line">
              <a:avLst/>
            </a:prstGeom>
            <a:ln w="158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7676941" y="1916832"/>
              <a:ext cx="3235" cy="32548"/>
            </a:xfrm>
            <a:prstGeom prst="line">
              <a:avLst/>
            </a:prstGeom>
            <a:ln w="158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727848" y="1944984"/>
              <a:ext cx="2949093" cy="0"/>
            </a:xfrm>
            <a:prstGeom prst="line">
              <a:avLst/>
            </a:prstGeom>
            <a:ln w="158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727848" y="1459082"/>
              <a:ext cx="0" cy="490298"/>
            </a:xfrm>
            <a:prstGeom prst="line">
              <a:avLst/>
            </a:prstGeom>
            <a:ln w="15875">
              <a:solidFill>
                <a:srgbClr val="002060"/>
              </a:solidFill>
              <a:prstDash val="sysDash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237337" y="1313434"/>
            <a:ext cx="1130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Action URL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239231" y="2238612"/>
            <a:ext cx="1130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Render URL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1292633" y="5213068"/>
            <a:ext cx="3192491" cy="12402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1891056" y="5523084"/>
            <a:ext cx="2160000" cy="748145"/>
          </a:xfrm>
          <a:prstGeom prst="roundRect">
            <a:avLst/>
          </a:prstGeom>
          <a:solidFill>
            <a:srgbClr val="FFCC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Resource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292632" y="5157192"/>
            <a:ext cx="14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Resource Phase</a:t>
            </a:r>
            <a:endParaRPr lang="en-US" sz="1400" dirty="0"/>
          </a:p>
        </p:txBody>
      </p:sp>
      <p:cxnSp>
        <p:nvCxnSpPr>
          <p:cNvPr id="99" name="Straight Arrow Connector 98"/>
          <p:cNvCxnSpPr>
            <a:stCxn id="96" idx="3"/>
            <a:endCxn id="50" idx="2"/>
          </p:cNvCxnSpPr>
          <p:nvPr/>
        </p:nvCxnSpPr>
        <p:spPr>
          <a:xfrm>
            <a:off x="4051056" y="5897157"/>
            <a:ext cx="592979" cy="4755"/>
          </a:xfrm>
          <a:prstGeom prst="straightConnector1">
            <a:avLst/>
          </a:prstGeom>
          <a:ln w="15875">
            <a:solidFill>
              <a:srgbClr val="00206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332566" y="5895099"/>
            <a:ext cx="1558490" cy="4114"/>
          </a:xfrm>
          <a:prstGeom prst="straightConnector1">
            <a:avLst/>
          </a:prstGeom>
          <a:ln w="15875">
            <a:solidFill>
              <a:srgbClr val="00206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50" idx="0"/>
          </p:cNvCxnSpPr>
          <p:nvPr/>
        </p:nvCxnSpPr>
        <p:spPr>
          <a:xfrm>
            <a:off x="4746458" y="5078371"/>
            <a:ext cx="8109" cy="707985"/>
          </a:xfrm>
          <a:prstGeom prst="straightConnector1">
            <a:avLst/>
          </a:prstGeom>
          <a:ln w="158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32566" y="5085184"/>
            <a:ext cx="4413892" cy="1"/>
          </a:xfrm>
          <a:prstGeom prst="straightConnector1">
            <a:avLst/>
          </a:prstGeom>
          <a:ln w="15875">
            <a:solidFill>
              <a:srgbClr val="00206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39231" y="4770594"/>
            <a:ext cx="1320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Resource URL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39231" y="3568759"/>
            <a:ext cx="1320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Response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37337" y="5580508"/>
            <a:ext cx="1320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Response</a:t>
            </a:r>
            <a:endParaRPr lang="en-US" sz="1400" dirty="0"/>
          </a:p>
        </p:txBody>
      </p:sp>
      <p:sp>
        <p:nvSpPr>
          <p:cNvPr id="50" name="Flowchart: Connector 49"/>
          <p:cNvSpPr/>
          <p:nvPr/>
        </p:nvSpPr>
        <p:spPr>
          <a:xfrm>
            <a:off x="4644035" y="5786356"/>
            <a:ext cx="221064" cy="231112"/>
          </a:xfrm>
          <a:prstGeom prst="flowChartConnector">
            <a:avLst/>
          </a:prstGeom>
          <a:noFill/>
          <a:ln w="158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8760223" y="1453113"/>
            <a:ext cx="1584177" cy="3013"/>
          </a:xfrm>
          <a:prstGeom prst="straightConnector1">
            <a:avLst/>
          </a:prstGeom>
          <a:ln w="15875">
            <a:solidFill>
              <a:srgbClr val="002060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6"/>
          </p:cNvCxnSpPr>
          <p:nvPr/>
        </p:nvCxnSpPr>
        <p:spPr>
          <a:xfrm flipV="1">
            <a:off x="4865099" y="5888285"/>
            <a:ext cx="5479301" cy="13627"/>
          </a:xfrm>
          <a:prstGeom prst="straightConnector1">
            <a:avLst/>
          </a:prstGeom>
          <a:ln w="15875">
            <a:solidFill>
              <a:srgbClr val="002060"/>
            </a:solidFill>
            <a:prstDash val="sysDot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0344400" y="1455408"/>
            <a:ext cx="0" cy="4432877"/>
          </a:xfrm>
          <a:prstGeom prst="straightConnector1">
            <a:avLst/>
          </a:prstGeom>
          <a:ln w="15875">
            <a:solidFill>
              <a:srgbClr val="00206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760151" y="1686297"/>
            <a:ext cx="1130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Action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406744" y="1681644"/>
            <a:ext cx="1130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/>
              <a:t>Partial</a:t>
            </a:r>
          </a:p>
          <a:p>
            <a:r>
              <a:rPr lang="de-DE" sz="1400" i="1" dirty="0" smtClean="0"/>
              <a:t>Action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37337" y="737027"/>
            <a:ext cx="113088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i="1" dirty="0" smtClean="0"/>
              <a:t>Partial</a:t>
            </a:r>
          </a:p>
          <a:p>
            <a:r>
              <a:rPr lang="de-DE" sz="1400" i="1" dirty="0" smtClean="0"/>
              <a:t>Action URL</a:t>
            </a:r>
            <a:endParaRPr lang="en-US" sz="1400" i="1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35360" y="1268760"/>
            <a:ext cx="1558490" cy="4978"/>
          </a:xfrm>
          <a:prstGeom prst="straightConnector1">
            <a:avLst/>
          </a:prstGeom>
          <a:ln w="15875">
            <a:solidFill>
              <a:srgbClr val="00206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820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2542057" y="480285"/>
            <a:ext cx="8378480" cy="3960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1060" y="476672"/>
            <a:ext cx="1518476" cy="3960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61768" y="685521"/>
            <a:ext cx="1224000" cy="3654875"/>
            <a:chOff x="2073936" y="685521"/>
            <a:chExt cx="1224000" cy="3654875"/>
          </a:xfrm>
        </p:grpSpPr>
        <p:sp>
          <p:nvSpPr>
            <p:cNvPr id="67" name="Rounded Rectangle 66"/>
            <p:cNvSpPr/>
            <p:nvPr/>
          </p:nvSpPr>
          <p:spPr>
            <a:xfrm>
              <a:off x="2073936" y="685521"/>
              <a:ext cx="1224000" cy="51123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Client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2669516" y="1196754"/>
              <a:ext cx="5480" cy="314364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738692" y="689134"/>
            <a:ext cx="981044" cy="3647979"/>
            <a:chOff x="4077219" y="689134"/>
            <a:chExt cx="981044" cy="3647979"/>
          </a:xfrm>
        </p:grpSpPr>
        <p:sp>
          <p:nvSpPr>
            <p:cNvPr id="70" name="Rounded Rectangle 69"/>
            <p:cNvSpPr/>
            <p:nvPr/>
          </p:nvSpPr>
          <p:spPr>
            <a:xfrm>
              <a:off x="4077219" y="689134"/>
              <a:ext cx="981044" cy="511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Portlet Container 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4566827" y="1200366"/>
              <a:ext cx="0" cy="313674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06519" y="418761"/>
            <a:ext cx="87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User Agent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2567608" y="424607"/>
            <a:ext cx="55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Portal</a:t>
            </a:r>
            <a:endParaRPr lang="en-US" sz="12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2447319" y="4802669"/>
            <a:ext cx="696353" cy="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143672" y="4664169"/>
            <a:ext cx="253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Outside Scope of Portlet Specification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3266790" y="5436328"/>
            <a:ext cx="373383" cy="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3248145" y="5907776"/>
            <a:ext cx="1610705" cy="2759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701676" y="5668196"/>
            <a:ext cx="1117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setPortletState</a:t>
            </a:r>
            <a:endParaRPr lang="en-US" sz="1200" dirty="0"/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5969766" y="4802668"/>
            <a:ext cx="846314" cy="9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795983" y="4664169"/>
            <a:ext cx="2175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Covered by Portlet Specification</a:t>
            </a:r>
            <a:endParaRPr lang="en-US" sz="1200" dirty="0"/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3231322" y="5996420"/>
            <a:ext cx="1632987" cy="275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157348" y="1473751"/>
            <a:ext cx="2070952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45429" y="1247016"/>
            <a:ext cx="1269194" cy="2160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de-DE" sz="1200" dirty="0" smtClean="0"/>
              <a:t>Resource request</a:t>
            </a:r>
            <a:endParaRPr lang="en-US" sz="12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909713" y="6089211"/>
            <a:ext cx="1836258" cy="7261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88182" y="5812212"/>
            <a:ext cx="1174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(</a:t>
            </a:r>
            <a:r>
              <a:rPr lang="de-DE" sz="1200" dirty="0" smtClean="0"/>
              <a:t>data exchange)</a:t>
            </a:r>
            <a:endParaRPr lang="en-US" sz="1200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143868" y="3789040"/>
            <a:ext cx="2084432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44666" y="3562305"/>
            <a:ext cx="1382982" cy="2160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de-DE" sz="1200" dirty="0" smtClean="0"/>
              <a:t>Resource Response</a:t>
            </a:r>
            <a:endParaRPr lang="en-US" sz="1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484886" y="692696"/>
            <a:ext cx="981044" cy="3647979"/>
            <a:chOff x="5402988" y="692696"/>
            <a:chExt cx="981044" cy="3647979"/>
          </a:xfrm>
        </p:grpSpPr>
        <p:sp>
          <p:nvSpPr>
            <p:cNvPr id="64" name="Rounded Rectangle 63"/>
            <p:cNvSpPr/>
            <p:nvPr/>
          </p:nvSpPr>
          <p:spPr>
            <a:xfrm>
              <a:off x="5402988" y="692696"/>
              <a:ext cx="981044" cy="511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Resource Method 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5892596" y="1203928"/>
              <a:ext cx="0" cy="313674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723468" y="692696"/>
            <a:ext cx="981044" cy="3647979"/>
            <a:chOff x="9723468" y="692696"/>
            <a:chExt cx="981044" cy="3647979"/>
          </a:xfrm>
        </p:grpSpPr>
        <p:sp>
          <p:nvSpPr>
            <p:cNvPr id="66" name="Rounded Rectangle 65"/>
            <p:cNvSpPr/>
            <p:nvPr/>
          </p:nvSpPr>
          <p:spPr>
            <a:xfrm>
              <a:off x="9723468" y="692696"/>
              <a:ext cx="981044" cy="511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Async Listener 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10213076" y="1203928"/>
              <a:ext cx="0" cy="313674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ounded Rectangle 71"/>
          <p:cNvSpPr/>
          <p:nvPr/>
        </p:nvSpPr>
        <p:spPr>
          <a:xfrm>
            <a:off x="6240016" y="692696"/>
            <a:ext cx="981044" cy="511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Async Thread 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6723976" y="1203928"/>
            <a:ext cx="6561" cy="313318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7977274" y="692696"/>
            <a:ext cx="981044" cy="3647979"/>
            <a:chOff x="8256240" y="692696"/>
            <a:chExt cx="981044" cy="3647979"/>
          </a:xfrm>
        </p:grpSpPr>
        <p:sp>
          <p:nvSpPr>
            <p:cNvPr id="74" name="Rounded Rectangle 73"/>
            <p:cNvSpPr/>
            <p:nvPr/>
          </p:nvSpPr>
          <p:spPr>
            <a:xfrm>
              <a:off x="8256240" y="692696"/>
              <a:ext cx="981044" cy="511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JSP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8745848" y="1203928"/>
              <a:ext cx="0" cy="313674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5205541" y="1700808"/>
            <a:ext cx="97198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Run async thread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4009513" y="2852936"/>
            <a:ext cx="96076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(complete async)</a:t>
            </a:r>
            <a:endParaRPr lang="en-US" sz="10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232960" y="1556792"/>
            <a:ext cx="1741534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974494" y="1938879"/>
            <a:ext cx="1749482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974494" y="2779321"/>
            <a:ext cx="3492388" cy="1607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215680" y="2010887"/>
            <a:ext cx="1741534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494573" y="1298561"/>
            <a:ext cx="122846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Invoke type=REQUEST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3503713" y="1764666"/>
            <a:ext cx="40452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return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5087888" y="2398841"/>
            <a:ext cx="1465713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Portlet request dispatcher </a:t>
            </a:r>
          </a:p>
          <a:p>
            <a:r>
              <a:rPr lang="de-DE" sz="1000" dirty="0" smtClean="0"/>
              <a:t>include / forward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192233" y="1598603"/>
            <a:ext cx="71069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(start async)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951984" y="1484894"/>
            <a:ext cx="70749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(instantiate)</a:t>
            </a:r>
            <a:endParaRPr lang="en-US" sz="1000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215680" y="3478263"/>
            <a:ext cx="6997396" cy="1201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477293" y="3263682"/>
            <a:ext cx="103931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onComplete event</a:t>
            </a:r>
            <a:endParaRPr lang="en-US" sz="1000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3215680" y="3630663"/>
            <a:ext cx="6997396" cy="1201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215473" y="2210124"/>
            <a:ext cx="3508503" cy="5307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751372" y="1988840"/>
            <a:ext cx="92069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Async dispatch()</a:t>
            </a:r>
            <a:endParaRPr lang="en-US" sz="10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215680" y="2535103"/>
            <a:ext cx="1741534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477293" y="2338313"/>
            <a:ext cx="109221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Invoke type=ASYNC</a:t>
            </a:r>
            <a:endParaRPr lang="en-US" sz="1000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4979876" y="2923337"/>
            <a:ext cx="3492388" cy="1607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215680" y="3233072"/>
            <a:ext cx="1741534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503713" y="3028249"/>
            <a:ext cx="40452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return</a:t>
            </a:r>
            <a:endParaRPr 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6330056" y="2194297"/>
            <a:ext cx="3420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(exit)</a:t>
            </a:r>
            <a:endParaRPr 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464710" y="6076448"/>
            <a:ext cx="927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Async2.gif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298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2542057" y="480285"/>
            <a:ext cx="8378480" cy="3960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1060" y="476672"/>
            <a:ext cx="1518476" cy="3960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61768" y="685521"/>
            <a:ext cx="1224000" cy="3654875"/>
            <a:chOff x="2073936" y="685521"/>
            <a:chExt cx="1224000" cy="3654875"/>
          </a:xfrm>
        </p:grpSpPr>
        <p:sp>
          <p:nvSpPr>
            <p:cNvPr id="67" name="Rounded Rectangle 66"/>
            <p:cNvSpPr/>
            <p:nvPr/>
          </p:nvSpPr>
          <p:spPr>
            <a:xfrm>
              <a:off x="2073936" y="685521"/>
              <a:ext cx="1224000" cy="51123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Client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2669516" y="1196754"/>
              <a:ext cx="5480" cy="314364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738692" y="689134"/>
            <a:ext cx="981044" cy="3647979"/>
            <a:chOff x="4077219" y="689134"/>
            <a:chExt cx="981044" cy="3647979"/>
          </a:xfrm>
        </p:grpSpPr>
        <p:sp>
          <p:nvSpPr>
            <p:cNvPr id="70" name="Rounded Rectangle 69"/>
            <p:cNvSpPr/>
            <p:nvPr/>
          </p:nvSpPr>
          <p:spPr>
            <a:xfrm>
              <a:off x="4077219" y="689134"/>
              <a:ext cx="981044" cy="511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Portlet Container 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4566827" y="1200366"/>
              <a:ext cx="0" cy="313674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06519" y="418761"/>
            <a:ext cx="87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User Agent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2567608" y="424607"/>
            <a:ext cx="55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Portal</a:t>
            </a:r>
            <a:endParaRPr lang="en-US" sz="12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2447319" y="4802669"/>
            <a:ext cx="696353" cy="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143672" y="4664169"/>
            <a:ext cx="253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Outside Scope of Portlet Specification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3266790" y="5436328"/>
            <a:ext cx="373383" cy="0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3248145" y="5907776"/>
            <a:ext cx="1610705" cy="2759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701676" y="5668196"/>
            <a:ext cx="1117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setPortletState</a:t>
            </a:r>
            <a:endParaRPr lang="en-US" sz="1200" dirty="0"/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5969766" y="4802668"/>
            <a:ext cx="846314" cy="9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795983" y="4664169"/>
            <a:ext cx="2175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Covered by Portlet Specification</a:t>
            </a:r>
            <a:endParaRPr lang="en-US" sz="1200" dirty="0"/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3231322" y="5996420"/>
            <a:ext cx="1632987" cy="275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157348" y="1473751"/>
            <a:ext cx="2070952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45429" y="1247016"/>
            <a:ext cx="1269194" cy="2160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de-DE" sz="1200" dirty="0" smtClean="0"/>
              <a:t>Resource request</a:t>
            </a:r>
            <a:endParaRPr lang="en-US" sz="12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909713" y="6089211"/>
            <a:ext cx="1836258" cy="7261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88182" y="5812212"/>
            <a:ext cx="1174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(</a:t>
            </a:r>
            <a:r>
              <a:rPr lang="de-DE" sz="1200" dirty="0" smtClean="0"/>
              <a:t>data exchange)</a:t>
            </a:r>
            <a:endParaRPr lang="en-US" sz="1200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143868" y="4084165"/>
            <a:ext cx="2084432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44666" y="3857430"/>
            <a:ext cx="1382982" cy="2160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de-DE" sz="1200" dirty="0" smtClean="0"/>
              <a:t>Resource Response</a:t>
            </a:r>
            <a:endParaRPr lang="en-US" sz="1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484886" y="692696"/>
            <a:ext cx="981044" cy="3647979"/>
            <a:chOff x="5402988" y="692696"/>
            <a:chExt cx="981044" cy="3647979"/>
          </a:xfrm>
        </p:grpSpPr>
        <p:sp>
          <p:nvSpPr>
            <p:cNvPr id="64" name="Rounded Rectangle 63"/>
            <p:cNvSpPr/>
            <p:nvPr/>
          </p:nvSpPr>
          <p:spPr>
            <a:xfrm>
              <a:off x="5402988" y="692696"/>
              <a:ext cx="981044" cy="511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Resource Method 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5892596" y="1203928"/>
              <a:ext cx="0" cy="313674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723468" y="692696"/>
            <a:ext cx="981044" cy="3647979"/>
            <a:chOff x="9723468" y="692696"/>
            <a:chExt cx="981044" cy="3647979"/>
          </a:xfrm>
        </p:grpSpPr>
        <p:sp>
          <p:nvSpPr>
            <p:cNvPr id="66" name="Rounded Rectangle 65"/>
            <p:cNvSpPr/>
            <p:nvPr/>
          </p:nvSpPr>
          <p:spPr>
            <a:xfrm>
              <a:off x="9723468" y="692696"/>
              <a:ext cx="981044" cy="511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Async Listener 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10213076" y="1203928"/>
              <a:ext cx="0" cy="313674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ounded Rectangle 71"/>
          <p:cNvSpPr/>
          <p:nvPr/>
        </p:nvSpPr>
        <p:spPr>
          <a:xfrm>
            <a:off x="6240016" y="692696"/>
            <a:ext cx="981044" cy="511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Async Thread 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6723976" y="1203928"/>
            <a:ext cx="6561" cy="313318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7977274" y="692696"/>
            <a:ext cx="981044" cy="3647979"/>
            <a:chOff x="8256240" y="692696"/>
            <a:chExt cx="981044" cy="3647979"/>
          </a:xfrm>
        </p:grpSpPr>
        <p:sp>
          <p:nvSpPr>
            <p:cNvPr id="74" name="Rounded Rectangle 73"/>
            <p:cNvSpPr/>
            <p:nvPr/>
          </p:nvSpPr>
          <p:spPr>
            <a:xfrm>
              <a:off x="8256240" y="692696"/>
              <a:ext cx="981044" cy="511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JSP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8745848" y="1203928"/>
              <a:ext cx="0" cy="313674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5205541" y="1734253"/>
            <a:ext cx="97198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Run async thread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3245581" y="3284984"/>
            <a:ext cx="96076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(complete async)</a:t>
            </a:r>
            <a:endParaRPr lang="en-US" sz="10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232960" y="1556792"/>
            <a:ext cx="1741534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974494" y="1972324"/>
            <a:ext cx="1749482" cy="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210300" y="3211633"/>
            <a:ext cx="5256582" cy="1343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494573" y="1298561"/>
            <a:ext cx="122846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Invoke type=REQUEST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3321856" y="2951970"/>
            <a:ext cx="128777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Invoke JSP type=ASYNC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192233" y="1598603"/>
            <a:ext cx="71069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(start async)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951984" y="1484894"/>
            <a:ext cx="70749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(instantiate)</a:t>
            </a:r>
            <a:endParaRPr lang="en-US" sz="1000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215680" y="3773388"/>
            <a:ext cx="6997396" cy="1201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477293" y="3558807"/>
            <a:ext cx="103931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onComplete event</a:t>
            </a:r>
            <a:endParaRPr lang="en-US" sz="1000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215473" y="2829148"/>
            <a:ext cx="6997603" cy="23788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760296" y="2626344"/>
            <a:ext cx="108740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Async dispatch(JSP)</a:t>
            </a:r>
            <a:endParaRPr 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464710" y="6076448"/>
            <a:ext cx="927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Async3.gif</a:t>
            </a:r>
            <a:endParaRPr lang="en-US" sz="1400" dirty="0"/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3215680" y="2552893"/>
            <a:ext cx="6997396" cy="12010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477293" y="2338313"/>
            <a:ext cx="96878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onTimeout event</a:t>
            </a:r>
            <a:endParaRPr 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5069182" y="2000216"/>
            <a:ext cx="1658074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sz="1000" dirty="0" smtClean="0"/>
              <a:t>(doesn't complete or dispatch </a:t>
            </a:r>
          </a:p>
          <a:p>
            <a:r>
              <a:rPr lang="de-DE" sz="1000" dirty="0"/>
              <a:t>w</a:t>
            </a:r>
            <a:r>
              <a:rPr lang="de-DE" sz="1000" dirty="0" smtClean="0"/>
              <a:t>ithin allowed time)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9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2706" y="645688"/>
            <a:ext cx="6603494" cy="15951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891129" y="1080308"/>
            <a:ext cx="2160000" cy="7481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Action 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46458" y="1080308"/>
            <a:ext cx="2429661" cy="7481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Event 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Flowchart: Connector 1"/>
          <p:cNvSpPr/>
          <p:nvPr/>
        </p:nvSpPr>
        <p:spPr>
          <a:xfrm>
            <a:off x="8649691" y="2435589"/>
            <a:ext cx="221064" cy="231112"/>
          </a:xfrm>
          <a:prstGeom prst="flowChartConnector">
            <a:avLst/>
          </a:prstGeom>
          <a:noFill/>
          <a:ln w="158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92632" y="605392"/>
            <a:ext cx="156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Preparation Stage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>
            <a:off x="4051129" y="1454381"/>
            <a:ext cx="695329" cy="0"/>
          </a:xfrm>
          <a:prstGeom prst="straightConnector1">
            <a:avLst/>
          </a:prstGeom>
          <a:ln w="158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2639" y="1624686"/>
            <a:ext cx="1558490" cy="4114"/>
          </a:xfrm>
          <a:prstGeom prst="straightConnector1">
            <a:avLst/>
          </a:prstGeom>
          <a:ln w="158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176119" y="1453590"/>
            <a:ext cx="1584177" cy="2058"/>
          </a:xfrm>
          <a:prstGeom prst="straightConnector1">
            <a:avLst/>
          </a:prstGeom>
          <a:ln w="15875">
            <a:solidFill>
              <a:srgbClr val="00206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91125" y="645689"/>
            <a:ext cx="144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(No Event Fired)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1292633" y="2970963"/>
            <a:ext cx="6603494" cy="151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891056" y="3509063"/>
            <a:ext cx="2160000" cy="7481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Render 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746458" y="3509063"/>
            <a:ext cx="2429661" cy="7481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Header 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92632" y="2931246"/>
            <a:ext cx="163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Aggregation Stage</a:t>
            </a:r>
            <a:endParaRPr lang="en-US" sz="1400" dirty="0"/>
          </a:p>
        </p:txBody>
      </p:sp>
      <p:cxnSp>
        <p:nvCxnSpPr>
          <p:cNvPr id="45" name="Straight Arrow Connector 44"/>
          <p:cNvCxnSpPr>
            <a:stCxn id="42" idx="3"/>
            <a:endCxn id="43" idx="1"/>
          </p:cNvCxnSpPr>
          <p:nvPr/>
        </p:nvCxnSpPr>
        <p:spPr>
          <a:xfrm>
            <a:off x="4051056" y="3883136"/>
            <a:ext cx="695402" cy="0"/>
          </a:xfrm>
          <a:prstGeom prst="straightConnector1">
            <a:avLst/>
          </a:prstGeom>
          <a:ln w="15875">
            <a:solidFill>
              <a:srgbClr val="00206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32566" y="3881078"/>
            <a:ext cx="1558490" cy="4114"/>
          </a:xfrm>
          <a:prstGeom prst="straightConnector1">
            <a:avLst/>
          </a:prstGeom>
          <a:ln w="15875">
            <a:solidFill>
              <a:srgbClr val="00206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176119" y="3881078"/>
            <a:ext cx="1584104" cy="0"/>
          </a:xfrm>
          <a:prstGeom prst="straightConnector1">
            <a:avLst/>
          </a:prstGeom>
          <a:ln w="15875">
            <a:solidFill>
              <a:srgbClr val="00206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" idx="0"/>
          </p:cNvCxnSpPr>
          <p:nvPr/>
        </p:nvCxnSpPr>
        <p:spPr>
          <a:xfrm>
            <a:off x="8760223" y="1442089"/>
            <a:ext cx="0" cy="993500"/>
          </a:xfrm>
          <a:prstGeom prst="straightConnector1">
            <a:avLst/>
          </a:prstGeom>
          <a:ln w="158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760223" y="2666701"/>
            <a:ext cx="0" cy="1214377"/>
          </a:xfrm>
          <a:prstGeom prst="straightConnector1">
            <a:avLst/>
          </a:prstGeom>
          <a:ln w="15875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" idx="2"/>
          </p:cNvCxnSpPr>
          <p:nvPr/>
        </p:nvCxnSpPr>
        <p:spPr>
          <a:xfrm flipV="1">
            <a:off x="332566" y="2551145"/>
            <a:ext cx="8317125" cy="2057"/>
          </a:xfrm>
          <a:prstGeom prst="straightConnector1">
            <a:avLst/>
          </a:prstGeom>
          <a:ln w="158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4367808" y="1452323"/>
            <a:ext cx="2952328" cy="497057"/>
            <a:chOff x="4727848" y="1452323"/>
            <a:chExt cx="2952328" cy="497057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7680176" y="1452323"/>
              <a:ext cx="0" cy="490298"/>
            </a:xfrm>
            <a:prstGeom prst="line">
              <a:avLst/>
            </a:prstGeom>
            <a:ln w="158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7676941" y="1916832"/>
              <a:ext cx="3235" cy="32548"/>
            </a:xfrm>
            <a:prstGeom prst="line">
              <a:avLst/>
            </a:prstGeom>
            <a:ln w="158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4727848" y="1944984"/>
              <a:ext cx="2949093" cy="0"/>
            </a:xfrm>
            <a:prstGeom prst="line">
              <a:avLst/>
            </a:prstGeom>
            <a:ln w="158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727848" y="1459082"/>
              <a:ext cx="0" cy="490298"/>
            </a:xfrm>
            <a:prstGeom prst="line">
              <a:avLst/>
            </a:prstGeom>
            <a:ln w="15875">
              <a:solidFill>
                <a:srgbClr val="002060"/>
              </a:solidFill>
              <a:prstDash val="sysDash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 flipH="1" flipV="1">
            <a:off x="4369405" y="951791"/>
            <a:ext cx="2952328" cy="497057"/>
            <a:chOff x="4727848" y="1452323"/>
            <a:chExt cx="2952328" cy="497057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7680176" y="1452323"/>
              <a:ext cx="0" cy="490298"/>
            </a:xfrm>
            <a:prstGeom prst="line">
              <a:avLst/>
            </a:prstGeom>
            <a:ln w="158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7676941" y="1916832"/>
              <a:ext cx="3235" cy="32548"/>
            </a:xfrm>
            <a:prstGeom prst="line">
              <a:avLst/>
            </a:prstGeom>
            <a:ln w="158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4727848" y="1944984"/>
              <a:ext cx="2949093" cy="0"/>
            </a:xfrm>
            <a:prstGeom prst="line">
              <a:avLst/>
            </a:prstGeom>
            <a:ln w="158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727848" y="1459082"/>
              <a:ext cx="0" cy="490298"/>
            </a:xfrm>
            <a:prstGeom prst="line">
              <a:avLst/>
            </a:prstGeom>
            <a:ln w="15875">
              <a:solidFill>
                <a:srgbClr val="002060"/>
              </a:solidFill>
              <a:prstDash val="sysDash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4891125" y="1933106"/>
            <a:ext cx="144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(More Events)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237337" y="1313434"/>
            <a:ext cx="1130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Action URL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239231" y="2238612"/>
            <a:ext cx="1130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Render URL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1292633" y="5213068"/>
            <a:ext cx="3192491" cy="12402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1891056" y="5523084"/>
            <a:ext cx="2160000" cy="748145"/>
          </a:xfrm>
          <a:prstGeom prst="roundRect">
            <a:avLst/>
          </a:prstGeom>
          <a:solidFill>
            <a:srgbClr val="FFCC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Resource 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292632" y="5157192"/>
            <a:ext cx="14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Resource Stage</a:t>
            </a:r>
            <a:endParaRPr lang="en-US" sz="1400" dirty="0"/>
          </a:p>
        </p:txBody>
      </p:sp>
      <p:cxnSp>
        <p:nvCxnSpPr>
          <p:cNvPr id="99" name="Straight Arrow Connector 98"/>
          <p:cNvCxnSpPr>
            <a:stCxn id="96" idx="3"/>
            <a:endCxn id="50" idx="2"/>
          </p:cNvCxnSpPr>
          <p:nvPr/>
        </p:nvCxnSpPr>
        <p:spPr>
          <a:xfrm>
            <a:off x="4051056" y="5897157"/>
            <a:ext cx="592979" cy="4755"/>
          </a:xfrm>
          <a:prstGeom prst="straightConnector1">
            <a:avLst/>
          </a:prstGeom>
          <a:ln w="15875">
            <a:solidFill>
              <a:srgbClr val="00206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332566" y="5895099"/>
            <a:ext cx="1558490" cy="4114"/>
          </a:xfrm>
          <a:prstGeom prst="straightConnector1">
            <a:avLst/>
          </a:prstGeom>
          <a:ln w="15875">
            <a:solidFill>
              <a:srgbClr val="00206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50" idx="0"/>
          </p:cNvCxnSpPr>
          <p:nvPr/>
        </p:nvCxnSpPr>
        <p:spPr>
          <a:xfrm>
            <a:off x="4746458" y="5078371"/>
            <a:ext cx="8109" cy="707985"/>
          </a:xfrm>
          <a:prstGeom prst="straightConnector1">
            <a:avLst/>
          </a:prstGeom>
          <a:ln w="158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32566" y="5085184"/>
            <a:ext cx="4413892" cy="1"/>
          </a:xfrm>
          <a:prstGeom prst="straightConnector1">
            <a:avLst/>
          </a:prstGeom>
          <a:ln w="15875">
            <a:solidFill>
              <a:srgbClr val="00206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39231" y="4770594"/>
            <a:ext cx="1320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Resource URL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39231" y="3568759"/>
            <a:ext cx="1320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Response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37337" y="5580508"/>
            <a:ext cx="1320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Response</a:t>
            </a:r>
            <a:endParaRPr lang="en-US" sz="1400" dirty="0"/>
          </a:p>
        </p:txBody>
      </p:sp>
      <p:sp>
        <p:nvSpPr>
          <p:cNvPr id="50" name="Flowchart: Connector 49"/>
          <p:cNvSpPr/>
          <p:nvPr/>
        </p:nvSpPr>
        <p:spPr>
          <a:xfrm>
            <a:off x="4644035" y="5786356"/>
            <a:ext cx="221064" cy="231112"/>
          </a:xfrm>
          <a:prstGeom prst="flowChartConnector">
            <a:avLst/>
          </a:prstGeom>
          <a:noFill/>
          <a:ln w="158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8760223" y="1453113"/>
            <a:ext cx="1584177" cy="3013"/>
          </a:xfrm>
          <a:prstGeom prst="straightConnector1">
            <a:avLst/>
          </a:prstGeom>
          <a:ln w="15875">
            <a:solidFill>
              <a:srgbClr val="002060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6"/>
          </p:cNvCxnSpPr>
          <p:nvPr/>
        </p:nvCxnSpPr>
        <p:spPr>
          <a:xfrm flipV="1">
            <a:off x="4865099" y="5888285"/>
            <a:ext cx="5479301" cy="13627"/>
          </a:xfrm>
          <a:prstGeom prst="straightConnector1">
            <a:avLst/>
          </a:prstGeom>
          <a:ln w="15875">
            <a:solidFill>
              <a:srgbClr val="002060"/>
            </a:solidFill>
            <a:prstDash val="sysDot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0344400" y="1455408"/>
            <a:ext cx="0" cy="4432877"/>
          </a:xfrm>
          <a:prstGeom prst="straightConnector1">
            <a:avLst/>
          </a:prstGeom>
          <a:ln w="15875">
            <a:solidFill>
              <a:srgbClr val="00206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760151" y="1686297"/>
            <a:ext cx="1130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Action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406744" y="1681644"/>
            <a:ext cx="1130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/>
              <a:t>Partial</a:t>
            </a:r>
          </a:p>
          <a:p>
            <a:r>
              <a:rPr lang="de-DE" sz="1400" i="1" dirty="0" smtClean="0"/>
              <a:t>Action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37337" y="737027"/>
            <a:ext cx="113088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i="1" dirty="0" smtClean="0"/>
              <a:t>Partial</a:t>
            </a:r>
          </a:p>
          <a:p>
            <a:r>
              <a:rPr lang="de-DE" sz="1400" i="1" dirty="0" smtClean="0"/>
              <a:t>Action URL</a:t>
            </a:r>
            <a:endParaRPr lang="en-US" sz="1400" i="1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35360" y="1268760"/>
            <a:ext cx="1558490" cy="4978"/>
          </a:xfrm>
          <a:prstGeom prst="straightConnector1">
            <a:avLst/>
          </a:prstGeom>
          <a:ln w="15875">
            <a:solidFill>
              <a:srgbClr val="00206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02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339" name="AutoShape 3"/>
          <p:cNvSpPr>
            <a:spLocks noChangeArrowheads="1"/>
          </p:cNvSpPr>
          <p:nvPr/>
        </p:nvSpPr>
        <p:spPr bwMode="auto">
          <a:xfrm>
            <a:off x="2809875" y="1131888"/>
            <a:ext cx="693738" cy="322262"/>
          </a:xfrm>
          <a:prstGeom prst="roundRect">
            <a:avLst>
              <a:gd name="adj" fmla="val 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Client</a:t>
            </a:r>
          </a:p>
        </p:txBody>
      </p:sp>
      <p:sp>
        <p:nvSpPr>
          <p:cNvPr id="1934340" name="Text Box 4"/>
          <p:cNvSpPr txBox="1">
            <a:spLocks noChangeArrowheads="1"/>
          </p:cNvSpPr>
          <p:nvPr/>
        </p:nvSpPr>
        <p:spPr bwMode="auto">
          <a:xfrm>
            <a:off x="3971925" y="1162050"/>
            <a:ext cx="711200" cy="319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Portal</a:t>
            </a:r>
          </a:p>
        </p:txBody>
      </p:sp>
      <p:sp>
        <p:nvSpPr>
          <p:cNvPr id="1934341" name="AutoShape 5"/>
          <p:cNvSpPr>
            <a:spLocks noChangeArrowheads="1"/>
          </p:cNvSpPr>
          <p:nvPr/>
        </p:nvSpPr>
        <p:spPr bwMode="auto">
          <a:xfrm>
            <a:off x="4872039" y="1016001"/>
            <a:ext cx="968375" cy="550863"/>
          </a:xfrm>
          <a:prstGeom prst="roundRect">
            <a:avLst>
              <a:gd name="adj" fmla="val 28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Portlet 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container</a:t>
            </a:r>
          </a:p>
        </p:txBody>
      </p:sp>
      <p:sp>
        <p:nvSpPr>
          <p:cNvPr id="1934342" name="AutoShape 6"/>
          <p:cNvSpPr>
            <a:spLocks noChangeArrowheads="1"/>
          </p:cNvSpPr>
          <p:nvPr/>
        </p:nvSpPr>
        <p:spPr bwMode="auto">
          <a:xfrm>
            <a:off x="6635750" y="1016001"/>
            <a:ext cx="1219200" cy="550863"/>
          </a:xfrm>
          <a:prstGeom prst="roundRect">
            <a:avLst>
              <a:gd name="adj" fmla="val 28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Portlets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       B      C</a:t>
            </a:r>
          </a:p>
        </p:txBody>
      </p:sp>
      <p:sp>
        <p:nvSpPr>
          <p:cNvPr id="1934344" name="Line 8"/>
          <p:cNvSpPr>
            <a:spLocks noChangeShapeType="1"/>
          </p:cNvSpPr>
          <p:nvPr/>
        </p:nvSpPr>
        <p:spPr bwMode="auto">
          <a:xfrm>
            <a:off x="3152775" y="1622426"/>
            <a:ext cx="1588" cy="3757613"/>
          </a:xfrm>
          <a:prstGeom prst="line">
            <a:avLst/>
          </a:prstGeom>
          <a:noFill/>
          <a:ln w="2844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5" name="Line 9"/>
          <p:cNvSpPr>
            <a:spLocks noChangeShapeType="1"/>
          </p:cNvSpPr>
          <p:nvPr/>
        </p:nvSpPr>
        <p:spPr bwMode="auto">
          <a:xfrm>
            <a:off x="4357689" y="1622426"/>
            <a:ext cx="1587" cy="3757613"/>
          </a:xfrm>
          <a:prstGeom prst="line">
            <a:avLst/>
          </a:prstGeom>
          <a:noFill/>
          <a:ln w="2844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6" name="Line 10"/>
          <p:cNvSpPr>
            <a:spLocks noChangeShapeType="1"/>
          </p:cNvSpPr>
          <p:nvPr/>
        </p:nvSpPr>
        <p:spPr bwMode="auto">
          <a:xfrm>
            <a:off x="5308600" y="1622426"/>
            <a:ext cx="1588" cy="3757613"/>
          </a:xfrm>
          <a:prstGeom prst="line">
            <a:avLst/>
          </a:prstGeom>
          <a:noFill/>
          <a:ln w="284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7" name="Line 11"/>
          <p:cNvSpPr>
            <a:spLocks noChangeShapeType="1"/>
          </p:cNvSpPr>
          <p:nvPr/>
        </p:nvSpPr>
        <p:spPr bwMode="auto">
          <a:xfrm>
            <a:off x="7761289" y="1622426"/>
            <a:ext cx="1587" cy="3757613"/>
          </a:xfrm>
          <a:prstGeom prst="line">
            <a:avLst/>
          </a:prstGeom>
          <a:noFill/>
          <a:ln w="284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8" name="Line 12"/>
          <p:cNvSpPr>
            <a:spLocks noChangeShapeType="1"/>
          </p:cNvSpPr>
          <p:nvPr/>
        </p:nvSpPr>
        <p:spPr bwMode="auto">
          <a:xfrm>
            <a:off x="6740525" y="1622426"/>
            <a:ext cx="1588" cy="3757613"/>
          </a:xfrm>
          <a:prstGeom prst="line">
            <a:avLst/>
          </a:prstGeom>
          <a:noFill/>
          <a:ln w="284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9" name="Line 13"/>
          <p:cNvSpPr>
            <a:spLocks noChangeShapeType="1"/>
          </p:cNvSpPr>
          <p:nvPr/>
        </p:nvSpPr>
        <p:spPr bwMode="auto">
          <a:xfrm>
            <a:off x="7251700" y="1622426"/>
            <a:ext cx="1588" cy="3757613"/>
          </a:xfrm>
          <a:prstGeom prst="line">
            <a:avLst/>
          </a:prstGeom>
          <a:noFill/>
          <a:ln w="284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0" name="Line 14"/>
          <p:cNvSpPr>
            <a:spLocks noChangeShapeType="1"/>
          </p:cNvSpPr>
          <p:nvPr/>
        </p:nvSpPr>
        <p:spPr bwMode="auto">
          <a:xfrm flipV="1">
            <a:off x="3143251" y="1914525"/>
            <a:ext cx="1209675" cy="1588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1" name="Line 15"/>
          <p:cNvSpPr>
            <a:spLocks noChangeShapeType="1"/>
          </p:cNvSpPr>
          <p:nvPr/>
        </p:nvSpPr>
        <p:spPr bwMode="auto">
          <a:xfrm>
            <a:off x="4367214" y="3933825"/>
            <a:ext cx="936625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2" name="Line 16"/>
          <p:cNvSpPr>
            <a:spLocks noChangeShapeType="1"/>
          </p:cNvSpPr>
          <p:nvPr/>
        </p:nvSpPr>
        <p:spPr bwMode="auto">
          <a:xfrm flipV="1">
            <a:off x="5303838" y="4005263"/>
            <a:ext cx="1439862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3" name="Line 17"/>
          <p:cNvSpPr>
            <a:spLocks noChangeShapeType="1"/>
          </p:cNvSpPr>
          <p:nvPr/>
        </p:nvSpPr>
        <p:spPr bwMode="auto">
          <a:xfrm flipH="1" flipV="1">
            <a:off x="5303839" y="4113213"/>
            <a:ext cx="1404937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4" name="Line 18"/>
          <p:cNvSpPr>
            <a:spLocks noChangeShapeType="1"/>
          </p:cNvSpPr>
          <p:nvPr/>
        </p:nvSpPr>
        <p:spPr bwMode="auto">
          <a:xfrm flipH="1">
            <a:off x="5303839" y="4400550"/>
            <a:ext cx="1944687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5" name="Line 19"/>
          <p:cNvSpPr>
            <a:spLocks noChangeShapeType="1"/>
          </p:cNvSpPr>
          <p:nvPr/>
        </p:nvSpPr>
        <p:spPr bwMode="auto">
          <a:xfrm>
            <a:off x="5307013" y="4292600"/>
            <a:ext cx="1941512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6" name="Line 20"/>
          <p:cNvSpPr>
            <a:spLocks noChangeShapeType="1"/>
          </p:cNvSpPr>
          <p:nvPr/>
        </p:nvSpPr>
        <p:spPr bwMode="auto">
          <a:xfrm>
            <a:off x="5307013" y="4581525"/>
            <a:ext cx="2444750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7" name="Line 21"/>
          <p:cNvSpPr>
            <a:spLocks noChangeShapeType="1"/>
          </p:cNvSpPr>
          <p:nvPr/>
        </p:nvSpPr>
        <p:spPr bwMode="auto">
          <a:xfrm flipH="1" flipV="1">
            <a:off x="5307014" y="4689475"/>
            <a:ext cx="2409825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8" name="Line 22"/>
          <p:cNvSpPr>
            <a:spLocks noChangeShapeType="1"/>
          </p:cNvSpPr>
          <p:nvPr/>
        </p:nvSpPr>
        <p:spPr bwMode="auto">
          <a:xfrm flipH="1">
            <a:off x="4330700" y="4760914"/>
            <a:ext cx="973138" cy="158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9" name="Line 23"/>
          <p:cNvSpPr>
            <a:spLocks noChangeShapeType="1"/>
          </p:cNvSpPr>
          <p:nvPr/>
        </p:nvSpPr>
        <p:spPr bwMode="auto">
          <a:xfrm flipH="1">
            <a:off x="3179763" y="5013325"/>
            <a:ext cx="1174750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60" name="AutoShape 24"/>
          <p:cNvSpPr>
            <a:spLocks noChangeArrowheads="1"/>
          </p:cNvSpPr>
          <p:nvPr/>
        </p:nvSpPr>
        <p:spPr bwMode="auto">
          <a:xfrm>
            <a:off x="5272315" y="3729039"/>
            <a:ext cx="1518364" cy="297004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Render processing</a:t>
            </a:r>
            <a:endParaRPr lang="en-GB" altLang="en-US" sz="1400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34363" name="Line 27"/>
          <p:cNvSpPr>
            <a:spLocks noChangeShapeType="1"/>
          </p:cNvSpPr>
          <p:nvPr/>
        </p:nvSpPr>
        <p:spPr bwMode="auto">
          <a:xfrm flipH="1">
            <a:off x="5307013" y="2528889"/>
            <a:ext cx="1941512" cy="1587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64" name="Line 28"/>
          <p:cNvSpPr>
            <a:spLocks noChangeShapeType="1"/>
          </p:cNvSpPr>
          <p:nvPr/>
        </p:nvSpPr>
        <p:spPr bwMode="auto">
          <a:xfrm flipV="1">
            <a:off x="5303838" y="2168525"/>
            <a:ext cx="1979612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65" name="Line 29"/>
          <p:cNvSpPr>
            <a:spLocks noChangeShapeType="1"/>
          </p:cNvSpPr>
          <p:nvPr/>
        </p:nvSpPr>
        <p:spPr bwMode="auto">
          <a:xfrm flipV="1">
            <a:off x="4352926" y="2097089"/>
            <a:ext cx="950913" cy="793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66" name="AutoShape 30"/>
          <p:cNvSpPr>
            <a:spLocks noChangeArrowheads="1"/>
          </p:cNvSpPr>
          <p:nvPr/>
        </p:nvSpPr>
        <p:spPr bwMode="auto">
          <a:xfrm>
            <a:off x="5272315" y="1892300"/>
            <a:ext cx="1487908" cy="297004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Action processing</a:t>
            </a:r>
            <a:endParaRPr lang="en-GB" altLang="en-US" sz="1400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34367" name="Line 31"/>
          <p:cNvSpPr>
            <a:spLocks noChangeShapeType="1"/>
          </p:cNvSpPr>
          <p:nvPr/>
        </p:nvSpPr>
        <p:spPr bwMode="auto">
          <a:xfrm flipH="1">
            <a:off x="4367214" y="3392489"/>
            <a:ext cx="936625" cy="158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68" name="AutoShape 32"/>
          <p:cNvSpPr>
            <a:spLocks noChangeArrowheads="1"/>
          </p:cNvSpPr>
          <p:nvPr/>
        </p:nvSpPr>
        <p:spPr bwMode="auto">
          <a:xfrm>
            <a:off x="2233614" y="1622425"/>
            <a:ext cx="712787" cy="769938"/>
          </a:xfrm>
          <a:prstGeom prst="roundRect">
            <a:avLst>
              <a:gd name="adj" fmla="val 208"/>
            </a:avLst>
          </a:prstGeom>
          <a:noFill/>
          <a:ln w="936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34369" name="Group 33"/>
          <p:cNvGrpSpPr>
            <a:grpSpLocks/>
          </p:cNvGrpSpPr>
          <p:nvPr/>
        </p:nvGrpSpPr>
        <p:grpSpPr bwMode="auto">
          <a:xfrm>
            <a:off x="2335214" y="1719264"/>
            <a:ext cx="509587" cy="192087"/>
            <a:chOff x="412" y="1358"/>
            <a:chExt cx="340" cy="135"/>
          </a:xfrm>
        </p:grpSpPr>
        <p:sp>
          <p:nvSpPr>
            <p:cNvPr id="1934370" name="AutoShape 34"/>
            <p:cNvSpPr>
              <a:spLocks noChangeArrowheads="1"/>
            </p:cNvSpPr>
            <p:nvPr/>
          </p:nvSpPr>
          <p:spPr bwMode="auto">
            <a:xfrm>
              <a:off x="412" y="1358"/>
              <a:ext cx="341" cy="136"/>
            </a:xfrm>
            <a:prstGeom prst="roundRect">
              <a:avLst>
                <a:gd name="adj" fmla="val 731"/>
              </a:avLst>
            </a:prstGeom>
            <a:solidFill>
              <a:srgbClr val="B2B2B2"/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371" name="AutoShape 35"/>
            <p:cNvSpPr>
              <a:spLocks noChangeArrowheads="1"/>
            </p:cNvSpPr>
            <p:nvPr/>
          </p:nvSpPr>
          <p:spPr bwMode="auto">
            <a:xfrm>
              <a:off x="412" y="1358"/>
              <a:ext cx="341" cy="136"/>
            </a:xfrm>
            <a:prstGeom prst="roundRect">
              <a:avLst>
                <a:gd name="adj" fmla="val 7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</p:grpSp>
      <p:grpSp>
        <p:nvGrpSpPr>
          <p:cNvPr id="1934372" name="Group 36"/>
          <p:cNvGrpSpPr>
            <a:grpSpLocks/>
          </p:cNvGrpSpPr>
          <p:nvPr/>
        </p:nvGrpSpPr>
        <p:grpSpPr bwMode="auto">
          <a:xfrm>
            <a:off x="2335213" y="2008188"/>
            <a:ext cx="201612" cy="285750"/>
            <a:chOff x="412" y="1561"/>
            <a:chExt cx="134" cy="201"/>
          </a:xfrm>
        </p:grpSpPr>
        <p:sp>
          <p:nvSpPr>
            <p:cNvPr id="1934373" name="AutoShape 37"/>
            <p:cNvSpPr>
              <a:spLocks noChangeArrowheads="1"/>
            </p:cNvSpPr>
            <p:nvPr/>
          </p:nvSpPr>
          <p:spPr bwMode="auto">
            <a:xfrm>
              <a:off x="412" y="1561"/>
              <a:ext cx="135" cy="202"/>
            </a:xfrm>
            <a:prstGeom prst="roundRect">
              <a:avLst>
                <a:gd name="adj" fmla="val 745"/>
              </a:avLst>
            </a:prstGeom>
            <a:solidFill>
              <a:srgbClr val="B2B2B2"/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374" name="AutoShape 38"/>
            <p:cNvSpPr>
              <a:spLocks noChangeArrowheads="1"/>
            </p:cNvSpPr>
            <p:nvPr/>
          </p:nvSpPr>
          <p:spPr bwMode="auto">
            <a:xfrm>
              <a:off x="412" y="1561"/>
              <a:ext cx="135" cy="202"/>
            </a:xfrm>
            <a:prstGeom prst="roundRect">
              <a:avLst>
                <a:gd name="adj" fmla="val 74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</a:t>
              </a:r>
            </a:p>
          </p:txBody>
        </p:sp>
      </p:grpSp>
      <p:grpSp>
        <p:nvGrpSpPr>
          <p:cNvPr id="1934375" name="Group 39"/>
          <p:cNvGrpSpPr>
            <a:grpSpLocks/>
          </p:cNvGrpSpPr>
          <p:nvPr/>
        </p:nvGrpSpPr>
        <p:grpSpPr bwMode="auto">
          <a:xfrm>
            <a:off x="2641600" y="2008188"/>
            <a:ext cx="203200" cy="285750"/>
            <a:chOff x="616" y="1561"/>
            <a:chExt cx="136" cy="201"/>
          </a:xfrm>
        </p:grpSpPr>
        <p:sp>
          <p:nvSpPr>
            <p:cNvPr id="1934376" name="AutoShape 40"/>
            <p:cNvSpPr>
              <a:spLocks noChangeArrowheads="1"/>
            </p:cNvSpPr>
            <p:nvPr/>
          </p:nvSpPr>
          <p:spPr bwMode="auto">
            <a:xfrm>
              <a:off x="616" y="1561"/>
              <a:ext cx="137" cy="202"/>
            </a:xfrm>
            <a:prstGeom prst="roundRect">
              <a:avLst>
                <a:gd name="adj" fmla="val 731"/>
              </a:avLst>
            </a:prstGeom>
            <a:solidFill>
              <a:srgbClr val="B2B2B2"/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377" name="AutoShape 41"/>
            <p:cNvSpPr>
              <a:spLocks noChangeArrowheads="1"/>
            </p:cNvSpPr>
            <p:nvPr/>
          </p:nvSpPr>
          <p:spPr bwMode="auto">
            <a:xfrm>
              <a:off x="616" y="1561"/>
              <a:ext cx="137" cy="202"/>
            </a:xfrm>
            <a:prstGeom prst="roundRect">
              <a:avLst>
                <a:gd name="adj" fmla="val 7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</a:p>
          </p:txBody>
        </p:sp>
      </p:grpSp>
      <p:sp>
        <p:nvSpPr>
          <p:cNvPr id="1934379" name="AutoShape 43"/>
          <p:cNvSpPr>
            <a:spLocks noChangeArrowheads="1"/>
          </p:cNvSpPr>
          <p:nvPr/>
        </p:nvSpPr>
        <p:spPr bwMode="auto">
          <a:xfrm>
            <a:off x="2268539" y="4610100"/>
            <a:ext cx="714375" cy="769938"/>
          </a:xfrm>
          <a:prstGeom prst="roundRect">
            <a:avLst>
              <a:gd name="adj" fmla="val 208"/>
            </a:avLst>
          </a:prstGeom>
          <a:noFill/>
          <a:ln w="936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34380" name="Group 44"/>
          <p:cNvGrpSpPr>
            <a:grpSpLocks/>
          </p:cNvGrpSpPr>
          <p:nvPr/>
        </p:nvGrpSpPr>
        <p:grpSpPr bwMode="auto">
          <a:xfrm>
            <a:off x="2368550" y="4705350"/>
            <a:ext cx="508000" cy="192088"/>
            <a:chOff x="434" y="3455"/>
            <a:chExt cx="339" cy="135"/>
          </a:xfrm>
        </p:grpSpPr>
        <p:sp>
          <p:nvSpPr>
            <p:cNvPr id="1934381" name="AutoShape 45"/>
            <p:cNvSpPr>
              <a:spLocks noChangeArrowheads="1"/>
            </p:cNvSpPr>
            <p:nvPr/>
          </p:nvSpPr>
          <p:spPr bwMode="auto">
            <a:xfrm>
              <a:off x="434" y="3455"/>
              <a:ext cx="340" cy="136"/>
            </a:xfrm>
            <a:prstGeom prst="roundRect">
              <a:avLst>
                <a:gd name="adj" fmla="val 731"/>
              </a:avLst>
            </a:prstGeom>
            <a:solidFill>
              <a:srgbClr val="C0C0C0">
                <a:alpha val="50000"/>
              </a:srgbClr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382" name="AutoShape 46"/>
            <p:cNvSpPr>
              <a:spLocks noChangeArrowheads="1"/>
            </p:cNvSpPr>
            <p:nvPr/>
          </p:nvSpPr>
          <p:spPr bwMode="auto">
            <a:xfrm>
              <a:off x="434" y="3455"/>
              <a:ext cx="340" cy="136"/>
            </a:xfrm>
            <a:prstGeom prst="roundRect">
              <a:avLst>
                <a:gd name="adj" fmla="val 731"/>
              </a:avLst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A’</a:t>
              </a:r>
            </a:p>
          </p:txBody>
        </p:sp>
      </p:grpSp>
      <p:grpSp>
        <p:nvGrpSpPr>
          <p:cNvPr id="1934383" name="Group 47"/>
          <p:cNvGrpSpPr>
            <a:grpSpLocks/>
          </p:cNvGrpSpPr>
          <p:nvPr/>
        </p:nvGrpSpPr>
        <p:grpSpPr bwMode="auto">
          <a:xfrm>
            <a:off x="2368551" y="4994276"/>
            <a:ext cx="201613" cy="288925"/>
            <a:chOff x="434" y="3658"/>
            <a:chExt cx="134" cy="203"/>
          </a:xfrm>
        </p:grpSpPr>
        <p:sp>
          <p:nvSpPr>
            <p:cNvPr id="1934384" name="AutoShape 48"/>
            <p:cNvSpPr>
              <a:spLocks noChangeArrowheads="1"/>
            </p:cNvSpPr>
            <p:nvPr/>
          </p:nvSpPr>
          <p:spPr bwMode="auto">
            <a:xfrm>
              <a:off x="434" y="3658"/>
              <a:ext cx="135" cy="204"/>
            </a:xfrm>
            <a:prstGeom prst="roundRect">
              <a:avLst>
                <a:gd name="adj" fmla="val 745"/>
              </a:avLst>
            </a:prstGeom>
            <a:solidFill>
              <a:srgbClr val="C0C0C0">
                <a:alpha val="50000"/>
              </a:srgbClr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385" name="AutoShape 49"/>
            <p:cNvSpPr>
              <a:spLocks noChangeArrowheads="1"/>
            </p:cNvSpPr>
            <p:nvPr/>
          </p:nvSpPr>
          <p:spPr bwMode="auto">
            <a:xfrm>
              <a:off x="434" y="3658"/>
              <a:ext cx="135" cy="204"/>
            </a:xfrm>
            <a:prstGeom prst="roundRect">
              <a:avLst>
                <a:gd name="adj" fmla="val 745"/>
              </a:avLst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B’</a:t>
              </a:r>
            </a:p>
          </p:txBody>
        </p:sp>
      </p:grpSp>
      <p:grpSp>
        <p:nvGrpSpPr>
          <p:cNvPr id="1934386" name="Group 50"/>
          <p:cNvGrpSpPr>
            <a:grpSpLocks/>
          </p:cNvGrpSpPr>
          <p:nvPr/>
        </p:nvGrpSpPr>
        <p:grpSpPr bwMode="auto">
          <a:xfrm>
            <a:off x="2674938" y="4994276"/>
            <a:ext cx="203200" cy="288925"/>
            <a:chOff x="638" y="3658"/>
            <a:chExt cx="136" cy="203"/>
          </a:xfrm>
        </p:grpSpPr>
        <p:sp>
          <p:nvSpPr>
            <p:cNvPr id="1934387" name="AutoShape 51"/>
            <p:cNvSpPr>
              <a:spLocks noChangeArrowheads="1"/>
            </p:cNvSpPr>
            <p:nvPr/>
          </p:nvSpPr>
          <p:spPr bwMode="auto">
            <a:xfrm>
              <a:off x="638" y="3658"/>
              <a:ext cx="137" cy="204"/>
            </a:xfrm>
            <a:prstGeom prst="roundRect">
              <a:avLst>
                <a:gd name="adj" fmla="val 731"/>
              </a:avLst>
            </a:prstGeom>
            <a:solidFill>
              <a:srgbClr val="B2B2B2"/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388" name="AutoShape 52"/>
            <p:cNvSpPr>
              <a:spLocks noChangeArrowheads="1"/>
            </p:cNvSpPr>
            <p:nvPr/>
          </p:nvSpPr>
          <p:spPr bwMode="auto">
            <a:xfrm>
              <a:off x="638" y="3658"/>
              <a:ext cx="137" cy="204"/>
            </a:xfrm>
            <a:prstGeom prst="roundRect">
              <a:avLst>
                <a:gd name="adj" fmla="val 7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</a:p>
          </p:txBody>
        </p:sp>
      </p:grpSp>
      <p:sp>
        <p:nvSpPr>
          <p:cNvPr id="1934389" name="AutoShape 53"/>
          <p:cNvSpPr>
            <a:spLocks noChangeArrowheads="1"/>
          </p:cNvSpPr>
          <p:nvPr/>
        </p:nvSpPr>
        <p:spPr bwMode="auto">
          <a:xfrm>
            <a:off x="3178175" y="1603375"/>
            <a:ext cx="1117600" cy="312738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Action on B</a:t>
            </a:r>
          </a:p>
        </p:txBody>
      </p:sp>
      <p:sp>
        <p:nvSpPr>
          <p:cNvPr id="1934398" name="AutoShape 62"/>
          <p:cNvSpPr>
            <a:spLocks noChangeArrowheads="1"/>
          </p:cNvSpPr>
          <p:nvPr/>
        </p:nvSpPr>
        <p:spPr bwMode="auto">
          <a:xfrm>
            <a:off x="5272315" y="2241550"/>
            <a:ext cx="907621" cy="297004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Fire event</a:t>
            </a:r>
            <a:endParaRPr lang="en-GB" altLang="en-US" sz="1400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34399" name="Line 63"/>
          <p:cNvSpPr>
            <a:spLocks noChangeShapeType="1"/>
          </p:cNvSpPr>
          <p:nvPr/>
        </p:nvSpPr>
        <p:spPr bwMode="auto">
          <a:xfrm flipH="1" flipV="1">
            <a:off x="5341938" y="3321050"/>
            <a:ext cx="1401762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00" name="Line 64"/>
          <p:cNvSpPr>
            <a:spLocks noChangeShapeType="1"/>
          </p:cNvSpPr>
          <p:nvPr/>
        </p:nvSpPr>
        <p:spPr bwMode="auto">
          <a:xfrm>
            <a:off x="5307014" y="2960688"/>
            <a:ext cx="1436687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02" name="AutoShape 66"/>
          <p:cNvSpPr>
            <a:spLocks noChangeArrowheads="1"/>
          </p:cNvSpPr>
          <p:nvPr/>
        </p:nvSpPr>
        <p:spPr bwMode="auto">
          <a:xfrm>
            <a:off x="5272315" y="2647950"/>
            <a:ext cx="1417376" cy="297004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Event processing</a:t>
            </a:r>
            <a:endParaRPr lang="en-GB" altLang="en-US" sz="1400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34411" name="AutoShape 75"/>
          <p:cNvSpPr>
            <a:spLocks noChangeArrowheads="1"/>
          </p:cNvSpPr>
          <p:nvPr/>
        </p:nvSpPr>
        <p:spPr bwMode="auto">
          <a:xfrm>
            <a:off x="3341689" y="2420938"/>
            <a:ext cx="1025525" cy="750205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Portal  routes event to A </a:t>
            </a:r>
            <a:endParaRPr lang="en-GB" altLang="en-US" sz="1500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34413" name="Line 77"/>
          <p:cNvSpPr>
            <a:spLocks noChangeShapeType="1"/>
          </p:cNvSpPr>
          <p:nvPr/>
        </p:nvSpPr>
        <p:spPr bwMode="auto">
          <a:xfrm flipH="1">
            <a:off x="4330700" y="2636839"/>
            <a:ext cx="973138" cy="158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14" name="Line 78"/>
          <p:cNvSpPr>
            <a:spLocks noChangeShapeType="1"/>
          </p:cNvSpPr>
          <p:nvPr/>
        </p:nvSpPr>
        <p:spPr bwMode="auto">
          <a:xfrm flipV="1">
            <a:off x="4367213" y="2889250"/>
            <a:ext cx="950912" cy="7938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15" name="Line 79"/>
          <p:cNvSpPr>
            <a:spLocks noChangeShapeType="1"/>
          </p:cNvSpPr>
          <p:nvPr/>
        </p:nvSpPr>
        <p:spPr bwMode="auto">
          <a:xfrm>
            <a:off x="4367214" y="4257675"/>
            <a:ext cx="936625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16" name="Line 80"/>
          <p:cNvSpPr>
            <a:spLocks noChangeShapeType="1"/>
          </p:cNvSpPr>
          <p:nvPr/>
        </p:nvSpPr>
        <p:spPr bwMode="auto">
          <a:xfrm>
            <a:off x="4367214" y="4545013"/>
            <a:ext cx="936625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17" name="Line 81"/>
          <p:cNvSpPr>
            <a:spLocks noChangeShapeType="1"/>
          </p:cNvSpPr>
          <p:nvPr/>
        </p:nvSpPr>
        <p:spPr bwMode="auto">
          <a:xfrm flipH="1">
            <a:off x="4332289" y="4435475"/>
            <a:ext cx="973137" cy="1588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18" name="Line 82"/>
          <p:cNvSpPr>
            <a:spLocks noChangeShapeType="1"/>
          </p:cNvSpPr>
          <p:nvPr/>
        </p:nvSpPr>
        <p:spPr bwMode="auto">
          <a:xfrm flipH="1">
            <a:off x="4332289" y="4183064"/>
            <a:ext cx="973137" cy="158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20" name="AutoShape 84"/>
          <p:cNvSpPr>
            <a:spLocks/>
          </p:cNvSpPr>
          <p:nvPr/>
        </p:nvSpPr>
        <p:spPr bwMode="auto">
          <a:xfrm>
            <a:off x="7997825" y="3860800"/>
            <a:ext cx="323850" cy="1022350"/>
          </a:xfrm>
          <a:prstGeom prst="rightBrace">
            <a:avLst>
              <a:gd name="adj1" fmla="val 2630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4421" name="AutoShape 85"/>
          <p:cNvSpPr>
            <a:spLocks/>
          </p:cNvSpPr>
          <p:nvPr/>
        </p:nvSpPr>
        <p:spPr bwMode="auto">
          <a:xfrm>
            <a:off x="7997825" y="1758950"/>
            <a:ext cx="323850" cy="1885950"/>
          </a:xfrm>
          <a:prstGeom prst="rightBrace">
            <a:avLst>
              <a:gd name="adj1" fmla="val 4852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4425" name="AutoShape 89"/>
          <p:cNvSpPr>
            <a:spLocks noChangeArrowheads="1"/>
          </p:cNvSpPr>
          <p:nvPr/>
        </p:nvSpPr>
        <p:spPr bwMode="auto">
          <a:xfrm>
            <a:off x="8356600" y="2092326"/>
            <a:ext cx="1079500" cy="1228725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3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Action Phase must be finished before the render phase starts</a:t>
            </a:r>
          </a:p>
        </p:txBody>
      </p:sp>
      <p:sp>
        <p:nvSpPr>
          <p:cNvPr id="1934426" name="AutoShape 90"/>
          <p:cNvSpPr>
            <a:spLocks noChangeArrowheads="1"/>
          </p:cNvSpPr>
          <p:nvPr/>
        </p:nvSpPr>
        <p:spPr bwMode="auto">
          <a:xfrm>
            <a:off x="8394701" y="3748089"/>
            <a:ext cx="1223963" cy="1609725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3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Render requests are fired in no specific order. </a:t>
            </a:r>
          </a:p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3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They may be fired one after the other or in parallel.</a:t>
            </a:r>
          </a:p>
        </p:txBody>
      </p:sp>
      <p:sp>
        <p:nvSpPr>
          <p:cNvPr id="1934427" name="Line 91"/>
          <p:cNvSpPr>
            <a:spLocks noChangeShapeType="1"/>
          </p:cNvSpPr>
          <p:nvPr/>
        </p:nvSpPr>
        <p:spPr bwMode="auto">
          <a:xfrm flipH="1">
            <a:off x="2459038" y="5805710"/>
            <a:ext cx="684212" cy="0"/>
          </a:xfrm>
          <a:prstGeom prst="line">
            <a:avLst/>
          </a:prstGeom>
          <a:noFill/>
          <a:ln w="9398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28" name="AutoShape 92"/>
          <p:cNvSpPr>
            <a:spLocks noChangeArrowheads="1"/>
          </p:cNvSpPr>
          <p:nvPr/>
        </p:nvSpPr>
        <p:spPr bwMode="auto">
          <a:xfrm>
            <a:off x="3179764" y="5661248"/>
            <a:ext cx="3348037" cy="284162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3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Not defined by the Java Portlet Specification</a:t>
            </a:r>
          </a:p>
        </p:txBody>
      </p:sp>
      <p:sp>
        <p:nvSpPr>
          <p:cNvPr id="1934429" name="AutoShape 93"/>
          <p:cNvSpPr>
            <a:spLocks noChangeArrowheads="1"/>
          </p:cNvSpPr>
          <p:nvPr/>
        </p:nvSpPr>
        <p:spPr bwMode="auto">
          <a:xfrm>
            <a:off x="3259138" y="4689475"/>
            <a:ext cx="965200" cy="312738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New Page</a:t>
            </a:r>
          </a:p>
        </p:txBody>
      </p:sp>
    </p:spTree>
    <p:extLst>
      <p:ext uri="{BB962C8B-B14F-4D97-AF65-F5344CB8AC3E}">
        <p14:creationId xmlns:p14="http://schemas.microsoft.com/office/powerpoint/2010/main" val="71220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339" name="AutoShape 3"/>
          <p:cNvSpPr>
            <a:spLocks noChangeArrowheads="1"/>
          </p:cNvSpPr>
          <p:nvPr/>
        </p:nvSpPr>
        <p:spPr bwMode="auto">
          <a:xfrm>
            <a:off x="2809875" y="1244602"/>
            <a:ext cx="693738" cy="322262"/>
          </a:xfrm>
          <a:prstGeom prst="roundRect">
            <a:avLst>
              <a:gd name="adj" fmla="val 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Client</a:t>
            </a:r>
          </a:p>
        </p:txBody>
      </p:sp>
      <p:sp>
        <p:nvSpPr>
          <p:cNvPr id="1934340" name="Text Box 4"/>
          <p:cNvSpPr txBox="1">
            <a:spLocks noChangeArrowheads="1"/>
          </p:cNvSpPr>
          <p:nvPr/>
        </p:nvSpPr>
        <p:spPr bwMode="auto">
          <a:xfrm>
            <a:off x="3971925" y="1247776"/>
            <a:ext cx="711200" cy="319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Portal</a:t>
            </a:r>
          </a:p>
        </p:txBody>
      </p:sp>
      <p:sp>
        <p:nvSpPr>
          <p:cNvPr id="1934341" name="AutoShape 5"/>
          <p:cNvSpPr>
            <a:spLocks noChangeArrowheads="1"/>
          </p:cNvSpPr>
          <p:nvPr/>
        </p:nvSpPr>
        <p:spPr bwMode="auto">
          <a:xfrm>
            <a:off x="4872039" y="1016001"/>
            <a:ext cx="968375" cy="550863"/>
          </a:xfrm>
          <a:prstGeom prst="roundRect">
            <a:avLst>
              <a:gd name="adj" fmla="val 28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Portlet 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container</a:t>
            </a:r>
          </a:p>
        </p:txBody>
      </p:sp>
      <p:sp>
        <p:nvSpPr>
          <p:cNvPr id="1934342" name="AutoShape 6"/>
          <p:cNvSpPr>
            <a:spLocks noChangeArrowheads="1"/>
          </p:cNvSpPr>
          <p:nvPr/>
        </p:nvSpPr>
        <p:spPr bwMode="auto">
          <a:xfrm>
            <a:off x="6635750" y="1016001"/>
            <a:ext cx="1219200" cy="550863"/>
          </a:xfrm>
          <a:prstGeom prst="roundRect">
            <a:avLst>
              <a:gd name="adj" fmla="val 28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Portlets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       B      C</a:t>
            </a:r>
          </a:p>
        </p:txBody>
      </p:sp>
      <p:sp>
        <p:nvSpPr>
          <p:cNvPr id="1934344" name="Line 8"/>
          <p:cNvSpPr>
            <a:spLocks noChangeShapeType="1"/>
          </p:cNvSpPr>
          <p:nvPr/>
        </p:nvSpPr>
        <p:spPr bwMode="auto">
          <a:xfrm>
            <a:off x="3152775" y="1622426"/>
            <a:ext cx="1588" cy="3757613"/>
          </a:xfrm>
          <a:prstGeom prst="line">
            <a:avLst/>
          </a:prstGeom>
          <a:noFill/>
          <a:ln w="2844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5" name="Line 9"/>
          <p:cNvSpPr>
            <a:spLocks noChangeShapeType="1"/>
          </p:cNvSpPr>
          <p:nvPr/>
        </p:nvSpPr>
        <p:spPr bwMode="auto">
          <a:xfrm>
            <a:off x="4357689" y="1622426"/>
            <a:ext cx="1587" cy="3757613"/>
          </a:xfrm>
          <a:prstGeom prst="line">
            <a:avLst/>
          </a:prstGeom>
          <a:noFill/>
          <a:ln w="2844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6" name="Line 10"/>
          <p:cNvSpPr>
            <a:spLocks noChangeShapeType="1"/>
          </p:cNvSpPr>
          <p:nvPr/>
        </p:nvSpPr>
        <p:spPr bwMode="auto">
          <a:xfrm>
            <a:off x="5308600" y="1622426"/>
            <a:ext cx="1588" cy="3757613"/>
          </a:xfrm>
          <a:prstGeom prst="line">
            <a:avLst/>
          </a:prstGeom>
          <a:noFill/>
          <a:ln w="284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7" name="Line 11"/>
          <p:cNvSpPr>
            <a:spLocks noChangeShapeType="1"/>
          </p:cNvSpPr>
          <p:nvPr/>
        </p:nvSpPr>
        <p:spPr bwMode="auto">
          <a:xfrm>
            <a:off x="7761289" y="1622426"/>
            <a:ext cx="1587" cy="3757613"/>
          </a:xfrm>
          <a:prstGeom prst="line">
            <a:avLst/>
          </a:prstGeom>
          <a:noFill/>
          <a:ln w="284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8" name="Line 12"/>
          <p:cNvSpPr>
            <a:spLocks noChangeShapeType="1"/>
          </p:cNvSpPr>
          <p:nvPr/>
        </p:nvSpPr>
        <p:spPr bwMode="auto">
          <a:xfrm>
            <a:off x="6740525" y="1622426"/>
            <a:ext cx="1588" cy="3757613"/>
          </a:xfrm>
          <a:prstGeom prst="line">
            <a:avLst/>
          </a:prstGeom>
          <a:noFill/>
          <a:ln w="284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9" name="Line 13"/>
          <p:cNvSpPr>
            <a:spLocks noChangeShapeType="1"/>
          </p:cNvSpPr>
          <p:nvPr/>
        </p:nvSpPr>
        <p:spPr bwMode="auto">
          <a:xfrm>
            <a:off x="7251700" y="1622426"/>
            <a:ext cx="1588" cy="3757613"/>
          </a:xfrm>
          <a:prstGeom prst="line">
            <a:avLst/>
          </a:prstGeom>
          <a:noFill/>
          <a:ln w="284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0" name="Line 14"/>
          <p:cNvSpPr>
            <a:spLocks noChangeShapeType="1"/>
          </p:cNvSpPr>
          <p:nvPr/>
        </p:nvSpPr>
        <p:spPr bwMode="auto">
          <a:xfrm flipV="1">
            <a:off x="3143251" y="1914525"/>
            <a:ext cx="1209675" cy="1588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1" name="Line 15"/>
          <p:cNvSpPr>
            <a:spLocks noChangeShapeType="1"/>
          </p:cNvSpPr>
          <p:nvPr/>
        </p:nvSpPr>
        <p:spPr bwMode="auto">
          <a:xfrm>
            <a:off x="4367214" y="3933825"/>
            <a:ext cx="936625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2" name="Line 16"/>
          <p:cNvSpPr>
            <a:spLocks noChangeShapeType="1"/>
          </p:cNvSpPr>
          <p:nvPr/>
        </p:nvSpPr>
        <p:spPr bwMode="auto">
          <a:xfrm flipV="1">
            <a:off x="5303838" y="4005263"/>
            <a:ext cx="1439862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3" name="Line 17"/>
          <p:cNvSpPr>
            <a:spLocks noChangeShapeType="1"/>
          </p:cNvSpPr>
          <p:nvPr/>
        </p:nvSpPr>
        <p:spPr bwMode="auto">
          <a:xfrm flipH="1" flipV="1">
            <a:off x="5303838" y="4113213"/>
            <a:ext cx="1404937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4" name="Line 18"/>
          <p:cNvSpPr>
            <a:spLocks noChangeShapeType="1"/>
          </p:cNvSpPr>
          <p:nvPr/>
        </p:nvSpPr>
        <p:spPr bwMode="auto">
          <a:xfrm flipH="1">
            <a:off x="5303839" y="4400550"/>
            <a:ext cx="1944687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5" name="Line 19"/>
          <p:cNvSpPr>
            <a:spLocks noChangeShapeType="1"/>
          </p:cNvSpPr>
          <p:nvPr/>
        </p:nvSpPr>
        <p:spPr bwMode="auto">
          <a:xfrm>
            <a:off x="5307013" y="4292600"/>
            <a:ext cx="1941512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6" name="Line 20"/>
          <p:cNvSpPr>
            <a:spLocks noChangeShapeType="1"/>
          </p:cNvSpPr>
          <p:nvPr/>
        </p:nvSpPr>
        <p:spPr bwMode="auto">
          <a:xfrm>
            <a:off x="5307013" y="4581525"/>
            <a:ext cx="2444750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7" name="Line 21"/>
          <p:cNvSpPr>
            <a:spLocks noChangeShapeType="1"/>
          </p:cNvSpPr>
          <p:nvPr/>
        </p:nvSpPr>
        <p:spPr bwMode="auto">
          <a:xfrm flipH="1" flipV="1">
            <a:off x="5307014" y="4689475"/>
            <a:ext cx="2409825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8" name="Line 22"/>
          <p:cNvSpPr>
            <a:spLocks noChangeShapeType="1"/>
          </p:cNvSpPr>
          <p:nvPr/>
        </p:nvSpPr>
        <p:spPr bwMode="auto">
          <a:xfrm flipH="1">
            <a:off x="4330700" y="4760914"/>
            <a:ext cx="973138" cy="158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9" name="Line 23"/>
          <p:cNvSpPr>
            <a:spLocks noChangeShapeType="1"/>
          </p:cNvSpPr>
          <p:nvPr/>
        </p:nvSpPr>
        <p:spPr bwMode="auto">
          <a:xfrm flipH="1">
            <a:off x="3179763" y="5013325"/>
            <a:ext cx="1174750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60" name="AutoShape 24"/>
          <p:cNvSpPr>
            <a:spLocks noChangeArrowheads="1"/>
          </p:cNvSpPr>
          <p:nvPr/>
        </p:nvSpPr>
        <p:spPr bwMode="auto">
          <a:xfrm>
            <a:off x="5303838" y="3729039"/>
            <a:ext cx="1261884" cy="297004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header / render</a:t>
            </a:r>
            <a:endParaRPr lang="en-GB" altLang="en-US" sz="1400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34363" name="Line 27"/>
          <p:cNvSpPr>
            <a:spLocks noChangeShapeType="1"/>
          </p:cNvSpPr>
          <p:nvPr/>
        </p:nvSpPr>
        <p:spPr bwMode="auto">
          <a:xfrm flipH="1">
            <a:off x="5307013" y="2528889"/>
            <a:ext cx="1941512" cy="1587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64" name="Line 28"/>
          <p:cNvSpPr>
            <a:spLocks noChangeShapeType="1"/>
          </p:cNvSpPr>
          <p:nvPr/>
        </p:nvSpPr>
        <p:spPr bwMode="auto">
          <a:xfrm flipV="1">
            <a:off x="5303838" y="2168525"/>
            <a:ext cx="1979612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65" name="Line 29"/>
          <p:cNvSpPr>
            <a:spLocks noChangeShapeType="1"/>
          </p:cNvSpPr>
          <p:nvPr/>
        </p:nvSpPr>
        <p:spPr bwMode="auto">
          <a:xfrm flipV="1">
            <a:off x="4352926" y="2097089"/>
            <a:ext cx="950913" cy="793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66" name="AutoShape 30"/>
          <p:cNvSpPr>
            <a:spLocks noChangeArrowheads="1"/>
          </p:cNvSpPr>
          <p:nvPr/>
        </p:nvSpPr>
        <p:spPr bwMode="auto">
          <a:xfrm>
            <a:off x="5303838" y="1892300"/>
            <a:ext cx="623889" cy="297004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action</a:t>
            </a:r>
            <a:endParaRPr lang="en-GB" altLang="en-US" sz="1400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34367" name="Line 31"/>
          <p:cNvSpPr>
            <a:spLocks noChangeShapeType="1"/>
          </p:cNvSpPr>
          <p:nvPr/>
        </p:nvSpPr>
        <p:spPr bwMode="auto">
          <a:xfrm flipH="1">
            <a:off x="4367214" y="3392489"/>
            <a:ext cx="936625" cy="158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33614" y="1622425"/>
            <a:ext cx="712787" cy="769938"/>
            <a:chOff x="2233614" y="1622425"/>
            <a:chExt cx="712787" cy="769938"/>
          </a:xfrm>
        </p:grpSpPr>
        <p:sp>
          <p:nvSpPr>
            <p:cNvPr id="1934368" name="AutoShape 32"/>
            <p:cNvSpPr>
              <a:spLocks noChangeArrowheads="1"/>
            </p:cNvSpPr>
            <p:nvPr/>
          </p:nvSpPr>
          <p:spPr bwMode="auto">
            <a:xfrm>
              <a:off x="2233614" y="1622425"/>
              <a:ext cx="712787" cy="769938"/>
            </a:xfrm>
            <a:prstGeom prst="roundRect">
              <a:avLst>
                <a:gd name="adj" fmla="val 208"/>
              </a:avLst>
            </a:prstGeom>
            <a:noFill/>
            <a:ln w="936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34369" name="Group 33"/>
            <p:cNvGrpSpPr>
              <a:grpSpLocks/>
            </p:cNvGrpSpPr>
            <p:nvPr/>
          </p:nvGrpSpPr>
          <p:grpSpPr bwMode="auto">
            <a:xfrm>
              <a:off x="2335214" y="1719264"/>
              <a:ext cx="509587" cy="192087"/>
              <a:chOff x="412" y="1358"/>
              <a:chExt cx="340" cy="135"/>
            </a:xfrm>
          </p:grpSpPr>
          <p:sp>
            <p:nvSpPr>
              <p:cNvPr id="1934370" name="AutoShape 34"/>
              <p:cNvSpPr>
                <a:spLocks noChangeArrowheads="1"/>
              </p:cNvSpPr>
              <p:nvPr/>
            </p:nvSpPr>
            <p:spPr bwMode="auto">
              <a:xfrm>
                <a:off x="412" y="1358"/>
                <a:ext cx="341" cy="136"/>
              </a:xfrm>
              <a:prstGeom prst="roundRect">
                <a:avLst>
                  <a:gd name="adj" fmla="val 731"/>
                </a:avLst>
              </a:prstGeom>
              <a:solidFill>
                <a:srgbClr val="B2B2B2"/>
              </a:solidFill>
              <a:ln w="936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4371" name="AutoShape 35"/>
              <p:cNvSpPr>
                <a:spLocks noChangeArrowheads="1"/>
              </p:cNvSpPr>
              <p:nvPr/>
            </p:nvSpPr>
            <p:spPr bwMode="auto">
              <a:xfrm>
                <a:off x="412" y="1358"/>
                <a:ext cx="341" cy="136"/>
              </a:xfrm>
              <a:prstGeom prst="roundRect">
                <a:avLst>
                  <a:gd name="adj" fmla="val 731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0" hangingPunct="0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GB" altLang="en-US" sz="1500" b="1" dirty="0"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</a:t>
                </a:r>
              </a:p>
            </p:txBody>
          </p:sp>
        </p:grpSp>
        <p:grpSp>
          <p:nvGrpSpPr>
            <p:cNvPr id="1934372" name="Group 36"/>
            <p:cNvGrpSpPr>
              <a:grpSpLocks/>
            </p:cNvGrpSpPr>
            <p:nvPr/>
          </p:nvGrpSpPr>
          <p:grpSpPr bwMode="auto">
            <a:xfrm>
              <a:off x="2335213" y="2008188"/>
              <a:ext cx="201612" cy="285750"/>
              <a:chOff x="412" y="1561"/>
              <a:chExt cx="134" cy="201"/>
            </a:xfrm>
          </p:grpSpPr>
          <p:sp>
            <p:nvSpPr>
              <p:cNvPr id="1934373" name="AutoShape 37"/>
              <p:cNvSpPr>
                <a:spLocks noChangeArrowheads="1"/>
              </p:cNvSpPr>
              <p:nvPr/>
            </p:nvSpPr>
            <p:spPr bwMode="auto">
              <a:xfrm>
                <a:off x="412" y="1561"/>
                <a:ext cx="135" cy="202"/>
              </a:xfrm>
              <a:prstGeom prst="roundRect">
                <a:avLst>
                  <a:gd name="adj" fmla="val 745"/>
                </a:avLst>
              </a:prstGeom>
              <a:solidFill>
                <a:srgbClr val="B2B2B2"/>
              </a:solidFill>
              <a:ln w="936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4374" name="AutoShape 38"/>
              <p:cNvSpPr>
                <a:spLocks noChangeArrowheads="1"/>
              </p:cNvSpPr>
              <p:nvPr/>
            </p:nvSpPr>
            <p:spPr bwMode="auto">
              <a:xfrm>
                <a:off x="412" y="1561"/>
                <a:ext cx="135" cy="202"/>
              </a:xfrm>
              <a:prstGeom prst="roundRect">
                <a:avLst>
                  <a:gd name="adj" fmla="val 74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 anchorCtr="1"/>
              <a:lstStyle>
                <a:lvl1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0" hangingPunct="0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GB" altLang="en-US" sz="1500" b="1" dirty="0"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B</a:t>
                </a:r>
              </a:p>
            </p:txBody>
          </p:sp>
        </p:grpSp>
        <p:grpSp>
          <p:nvGrpSpPr>
            <p:cNvPr id="1934375" name="Group 39"/>
            <p:cNvGrpSpPr>
              <a:grpSpLocks/>
            </p:cNvGrpSpPr>
            <p:nvPr/>
          </p:nvGrpSpPr>
          <p:grpSpPr bwMode="auto">
            <a:xfrm>
              <a:off x="2641600" y="2008188"/>
              <a:ext cx="203200" cy="285750"/>
              <a:chOff x="616" y="1561"/>
              <a:chExt cx="136" cy="201"/>
            </a:xfrm>
          </p:grpSpPr>
          <p:sp>
            <p:nvSpPr>
              <p:cNvPr id="1934376" name="AutoShape 40"/>
              <p:cNvSpPr>
                <a:spLocks noChangeArrowheads="1"/>
              </p:cNvSpPr>
              <p:nvPr/>
            </p:nvSpPr>
            <p:spPr bwMode="auto">
              <a:xfrm>
                <a:off x="616" y="1561"/>
                <a:ext cx="137" cy="202"/>
              </a:xfrm>
              <a:prstGeom prst="roundRect">
                <a:avLst>
                  <a:gd name="adj" fmla="val 731"/>
                </a:avLst>
              </a:prstGeom>
              <a:solidFill>
                <a:srgbClr val="B2B2B2"/>
              </a:solidFill>
              <a:ln w="936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4377" name="AutoShape 41"/>
              <p:cNvSpPr>
                <a:spLocks noChangeArrowheads="1"/>
              </p:cNvSpPr>
              <p:nvPr/>
            </p:nvSpPr>
            <p:spPr bwMode="auto">
              <a:xfrm>
                <a:off x="616" y="1561"/>
                <a:ext cx="137" cy="202"/>
              </a:xfrm>
              <a:prstGeom prst="roundRect">
                <a:avLst>
                  <a:gd name="adj" fmla="val 731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 anchorCtr="1"/>
              <a:lstStyle>
                <a:lvl1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0" hangingPunct="0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GB" altLang="en-US" sz="1500" b="1"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</a:t>
                </a: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2233614" y="4610100"/>
            <a:ext cx="714375" cy="769938"/>
            <a:chOff x="2233614" y="4610100"/>
            <a:chExt cx="714375" cy="769938"/>
          </a:xfrm>
        </p:grpSpPr>
        <p:sp>
          <p:nvSpPr>
            <p:cNvPr id="1934379" name="AutoShape 43"/>
            <p:cNvSpPr>
              <a:spLocks noChangeArrowheads="1"/>
            </p:cNvSpPr>
            <p:nvPr/>
          </p:nvSpPr>
          <p:spPr bwMode="auto">
            <a:xfrm>
              <a:off x="2233614" y="4610100"/>
              <a:ext cx="714375" cy="769938"/>
            </a:xfrm>
            <a:prstGeom prst="roundRect">
              <a:avLst>
                <a:gd name="adj" fmla="val 208"/>
              </a:avLst>
            </a:prstGeom>
            <a:noFill/>
            <a:ln w="936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34380" name="Group 44"/>
            <p:cNvGrpSpPr>
              <a:grpSpLocks/>
            </p:cNvGrpSpPr>
            <p:nvPr/>
          </p:nvGrpSpPr>
          <p:grpSpPr bwMode="auto">
            <a:xfrm>
              <a:off x="2333625" y="4705350"/>
              <a:ext cx="508000" cy="192088"/>
              <a:chOff x="434" y="3455"/>
              <a:chExt cx="339" cy="135"/>
            </a:xfrm>
          </p:grpSpPr>
          <p:sp>
            <p:nvSpPr>
              <p:cNvPr id="1934381" name="AutoShape 45"/>
              <p:cNvSpPr>
                <a:spLocks noChangeArrowheads="1"/>
              </p:cNvSpPr>
              <p:nvPr/>
            </p:nvSpPr>
            <p:spPr bwMode="auto">
              <a:xfrm>
                <a:off x="434" y="3455"/>
                <a:ext cx="340" cy="136"/>
              </a:xfrm>
              <a:prstGeom prst="roundRect">
                <a:avLst>
                  <a:gd name="adj" fmla="val 731"/>
                </a:avLst>
              </a:prstGeom>
              <a:solidFill>
                <a:srgbClr val="C0C0C0">
                  <a:alpha val="50000"/>
                </a:srgbClr>
              </a:solidFill>
              <a:ln w="936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4382" name="AutoShape 46"/>
              <p:cNvSpPr>
                <a:spLocks noChangeArrowheads="1"/>
              </p:cNvSpPr>
              <p:nvPr/>
            </p:nvSpPr>
            <p:spPr bwMode="auto">
              <a:xfrm>
                <a:off x="434" y="3455"/>
                <a:ext cx="340" cy="136"/>
              </a:xfrm>
              <a:prstGeom prst="roundRect">
                <a:avLst>
                  <a:gd name="adj" fmla="val 731"/>
                </a:avLst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0" hangingPunct="0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GB" altLang="en-US" sz="1500" b="1" dirty="0"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A’</a:t>
                </a:r>
              </a:p>
            </p:txBody>
          </p:sp>
        </p:grpSp>
        <p:grpSp>
          <p:nvGrpSpPr>
            <p:cNvPr id="1934383" name="Group 47"/>
            <p:cNvGrpSpPr>
              <a:grpSpLocks/>
            </p:cNvGrpSpPr>
            <p:nvPr/>
          </p:nvGrpSpPr>
          <p:grpSpPr bwMode="auto">
            <a:xfrm>
              <a:off x="2333626" y="4994276"/>
              <a:ext cx="201613" cy="288925"/>
              <a:chOff x="434" y="3658"/>
              <a:chExt cx="134" cy="203"/>
            </a:xfrm>
          </p:grpSpPr>
          <p:sp>
            <p:nvSpPr>
              <p:cNvPr id="1934384" name="AutoShape 48"/>
              <p:cNvSpPr>
                <a:spLocks noChangeArrowheads="1"/>
              </p:cNvSpPr>
              <p:nvPr/>
            </p:nvSpPr>
            <p:spPr bwMode="auto">
              <a:xfrm>
                <a:off x="434" y="3658"/>
                <a:ext cx="135" cy="204"/>
              </a:xfrm>
              <a:prstGeom prst="roundRect">
                <a:avLst>
                  <a:gd name="adj" fmla="val 745"/>
                </a:avLst>
              </a:prstGeom>
              <a:solidFill>
                <a:srgbClr val="C0C0C0">
                  <a:alpha val="50000"/>
                </a:srgbClr>
              </a:solidFill>
              <a:ln w="936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4385" name="AutoShape 49"/>
              <p:cNvSpPr>
                <a:spLocks noChangeArrowheads="1"/>
              </p:cNvSpPr>
              <p:nvPr/>
            </p:nvSpPr>
            <p:spPr bwMode="auto">
              <a:xfrm>
                <a:off x="434" y="3658"/>
                <a:ext cx="135" cy="204"/>
              </a:xfrm>
              <a:prstGeom prst="roundRect">
                <a:avLst>
                  <a:gd name="adj" fmla="val 745"/>
                </a:avLst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>
                <a:lvl1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0" hangingPunct="0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GB" altLang="en-US" sz="1500" b="1" dirty="0"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B’</a:t>
                </a:r>
              </a:p>
            </p:txBody>
          </p:sp>
        </p:grpSp>
        <p:sp>
          <p:nvSpPr>
            <p:cNvPr id="1934387" name="AutoShape 51"/>
            <p:cNvSpPr>
              <a:spLocks noChangeArrowheads="1"/>
            </p:cNvSpPr>
            <p:nvPr/>
          </p:nvSpPr>
          <p:spPr bwMode="auto">
            <a:xfrm>
              <a:off x="2647960" y="4986486"/>
              <a:ext cx="204694" cy="290349"/>
            </a:xfrm>
            <a:prstGeom prst="roundRect">
              <a:avLst>
                <a:gd name="adj" fmla="val 731"/>
              </a:avLst>
            </a:prstGeom>
            <a:solidFill>
              <a:srgbClr val="B2B2B2"/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388" name="AutoShape 52"/>
            <p:cNvSpPr>
              <a:spLocks noChangeArrowheads="1"/>
            </p:cNvSpPr>
            <p:nvPr/>
          </p:nvSpPr>
          <p:spPr bwMode="auto">
            <a:xfrm>
              <a:off x="2647960" y="4986486"/>
              <a:ext cx="204694" cy="290349"/>
            </a:xfrm>
            <a:prstGeom prst="roundRect">
              <a:avLst>
                <a:gd name="adj" fmla="val 7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</a:p>
          </p:txBody>
        </p:sp>
      </p:grpSp>
      <p:sp>
        <p:nvSpPr>
          <p:cNvPr id="1934389" name="AutoShape 53"/>
          <p:cNvSpPr>
            <a:spLocks noChangeArrowheads="1"/>
          </p:cNvSpPr>
          <p:nvPr/>
        </p:nvSpPr>
        <p:spPr bwMode="auto">
          <a:xfrm>
            <a:off x="3178175" y="1603375"/>
            <a:ext cx="1063112" cy="297004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Action on B</a:t>
            </a:r>
          </a:p>
        </p:txBody>
      </p:sp>
      <p:sp>
        <p:nvSpPr>
          <p:cNvPr id="1934398" name="AutoShape 62"/>
          <p:cNvSpPr>
            <a:spLocks noChangeArrowheads="1"/>
          </p:cNvSpPr>
          <p:nvPr/>
        </p:nvSpPr>
        <p:spPr bwMode="auto">
          <a:xfrm>
            <a:off x="5303838" y="2241550"/>
            <a:ext cx="1497526" cy="297004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response event(X)</a:t>
            </a:r>
            <a:endParaRPr lang="en-GB" altLang="en-US" sz="1400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34399" name="Line 63"/>
          <p:cNvSpPr>
            <a:spLocks noChangeShapeType="1"/>
          </p:cNvSpPr>
          <p:nvPr/>
        </p:nvSpPr>
        <p:spPr bwMode="auto">
          <a:xfrm flipH="1" flipV="1">
            <a:off x="5303838" y="3321050"/>
            <a:ext cx="1401762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00" name="Line 64"/>
          <p:cNvSpPr>
            <a:spLocks noChangeShapeType="1"/>
          </p:cNvSpPr>
          <p:nvPr/>
        </p:nvSpPr>
        <p:spPr bwMode="auto">
          <a:xfrm>
            <a:off x="5303838" y="2960688"/>
            <a:ext cx="1436687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02" name="AutoShape 66"/>
          <p:cNvSpPr>
            <a:spLocks noChangeArrowheads="1"/>
          </p:cNvSpPr>
          <p:nvPr/>
        </p:nvSpPr>
        <p:spPr bwMode="auto">
          <a:xfrm>
            <a:off x="5303838" y="2647950"/>
            <a:ext cx="867545" cy="297004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event (X</a:t>
            </a:r>
            <a:r>
              <a:rPr lang="en-GB" altLang="en-US" sz="14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</p:txBody>
      </p:sp>
      <p:sp>
        <p:nvSpPr>
          <p:cNvPr id="1934411" name="AutoShape 75"/>
          <p:cNvSpPr>
            <a:spLocks noChangeArrowheads="1"/>
          </p:cNvSpPr>
          <p:nvPr/>
        </p:nvSpPr>
        <p:spPr bwMode="auto">
          <a:xfrm>
            <a:off x="3341689" y="2420938"/>
            <a:ext cx="1025525" cy="706347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Event routed to portlet </a:t>
            </a:r>
            <a:r>
              <a:rPr lang="en-GB" altLang="en-US" sz="14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endParaRPr lang="en-GB" altLang="en-US" sz="1400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34413" name="Line 77"/>
          <p:cNvSpPr>
            <a:spLocks noChangeShapeType="1"/>
          </p:cNvSpPr>
          <p:nvPr/>
        </p:nvSpPr>
        <p:spPr bwMode="auto">
          <a:xfrm flipH="1">
            <a:off x="4330700" y="2636839"/>
            <a:ext cx="973138" cy="158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14" name="Line 78"/>
          <p:cNvSpPr>
            <a:spLocks noChangeShapeType="1"/>
          </p:cNvSpPr>
          <p:nvPr/>
        </p:nvSpPr>
        <p:spPr bwMode="auto">
          <a:xfrm flipV="1">
            <a:off x="4367213" y="2889250"/>
            <a:ext cx="950912" cy="7938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15" name="Line 79"/>
          <p:cNvSpPr>
            <a:spLocks noChangeShapeType="1"/>
          </p:cNvSpPr>
          <p:nvPr/>
        </p:nvSpPr>
        <p:spPr bwMode="auto">
          <a:xfrm>
            <a:off x="4367214" y="4257675"/>
            <a:ext cx="936625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16" name="Line 80"/>
          <p:cNvSpPr>
            <a:spLocks noChangeShapeType="1"/>
          </p:cNvSpPr>
          <p:nvPr/>
        </p:nvSpPr>
        <p:spPr bwMode="auto">
          <a:xfrm>
            <a:off x="4367214" y="4545013"/>
            <a:ext cx="936625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17" name="Line 81"/>
          <p:cNvSpPr>
            <a:spLocks noChangeShapeType="1"/>
          </p:cNvSpPr>
          <p:nvPr/>
        </p:nvSpPr>
        <p:spPr bwMode="auto">
          <a:xfrm flipH="1">
            <a:off x="4332289" y="4435475"/>
            <a:ext cx="973137" cy="1588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18" name="Line 82"/>
          <p:cNvSpPr>
            <a:spLocks noChangeShapeType="1"/>
          </p:cNvSpPr>
          <p:nvPr/>
        </p:nvSpPr>
        <p:spPr bwMode="auto">
          <a:xfrm flipH="1">
            <a:off x="4332289" y="4183064"/>
            <a:ext cx="973137" cy="158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20" name="AutoShape 84"/>
          <p:cNvSpPr>
            <a:spLocks/>
          </p:cNvSpPr>
          <p:nvPr/>
        </p:nvSpPr>
        <p:spPr bwMode="auto">
          <a:xfrm>
            <a:off x="7997825" y="3860800"/>
            <a:ext cx="323850" cy="1022350"/>
          </a:xfrm>
          <a:prstGeom prst="rightBrace">
            <a:avLst>
              <a:gd name="adj1" fmla="val 2630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4421" name="AutoShape 85"/>
          <p:cNvSpPr>
            <a:spLocks/>
          </p:cNvSpPr>
          <p:nvPr/>
        </p:nvSpPr>
        <p:spPr bwMode="auto">
          <a:xfrm>
            <a:off x="7997825" y="1758950"/>
            <a:ext cx="323850" cy="1885950"/>
          </a:xfrm>
          <a:prstGeom prst="rightBrace">
            <a:avLst>
              <a:gd name="adj1" fmla="val 4852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4425" name="AutoShape 89"/>
          <p:cNvSpPr>
            <a:spLocks noChangeArrowheads="1"/>
          </p:cNvSpPr>
          <p:nvPr/>
        </p:nvSpPr>
        <p:spPr bwMode="auto">
          <a:xfrm>
            <a:off x="8356600" y="2092326"/>
            <a:ext cx="1262064" cy="1042593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3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GB" alt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preparation stage </a:t>
            </a:r>
            <a:r>
              <a:rPr lang="en-GB" altLang="en-US" sz="13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must be finished before the </a:t>
            </a:r>
            <a:r>
              <a:rPr lang="en-GB" alt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markup stage </a:t>
            </a:r>
            <a:r>
              <a:rPr lang="en-GB" altLang="en-US" sz="13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starts</a:t>
            </a:r>
          </a:p>
        </p:txBody>
      </p:sp>
      <p:sp>
        <p:nvSpPr>
          <p:cNvPr id="1934426" name="AutoShape 90"/>
          <p:cNvSpPr>
            <a:spLocks noChangeArrowheads="1"/>
          </p:cNvSpPr>
          <p:nvPr/>
        </p:nvSpPr>
        <p:spPr bwMode="auto">
          <a:xfrm>
            <a:off x="8394701" y="3748089"/>
            <a:ext cx="1301699" cy="1612749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aggregation stages </a:t>
            </a:r>
            <a:r>
              <a:rPr lang="en-GB" altLang="en-US" sz="13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are </a:t>
            </a:r>
            <a:r>
              <a:rPr lang="en-GB" alt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executed </a:t>
            </a:r>
            <a:r>
              <a:rPr lang="en-GB" altLang="en-US" sz="13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 no specific order. </a:t>
            </a:r>
          </a:p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3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They may be </a:t>
            </a:r>
            <a:r>
              <a:rPr lang="en-GB" alt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executed </a:t>
            </a:r>
            <a:r>
              <a:rPr lang="en-GB" altLang="en-US" sz="13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one after the other or in parallel.</a:t>
            </a:r>
          </a:p>
        </p:txBody>
      </p:sp>
      <p:sp>
        <p:nvSpPr>
          <p:cNvPr id="1934427" name="Line 91"/>
          <p:cNvSpPr>
            <a:spLocks noChangeShapeType="1"/>
          </p:cNvSpPr>
          <p:nvPr/>
        </p:nvSpPr>
        <p:spPr bwMode="auto">
          <a:xfrm flipH="1">
            <a:off x="2459038" y="5661694"/>
            <a:ext cx="684212" cy="0"/>
          </a:xfrm>
          <a:prstGeom prst="line">
            <a:avLst/>
          </a:prstGeom>
          <a:noFill/>
          <a:ln w="9398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28" name="AutoShape 92"/>
          <p:cNvSpPr>
            <a:spLocks noChangeArrowheads="1"/>
          </p:cNvSpPr>
          <p:nvPr/>
        </p:nvSpPr>
        <p:spPr bwMode="auto">
          <a:xfrm>
            <a:off x="3179764" y="5517232"/>
            <a:ext cx="3348037" cy="284162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3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Not defined by the Java Portlet Specification</a:t>
            </a:r>
          </a:p>
        </p:txBody>
      </p:sp>
      <p:sp>
        <p:nvSpPr>
          <p:cNvPr id="1934429" name="AutoShape 93"/>
          <p:cNvSpPr>
            <a:spLocks noChangeArrowheads="1"/>
          </p:cNvSpPr>
          <p:nvPr/>
        </p:nvSpPr>
        <p:spPr bwMode="auto">
          <a:xfrm>
            <a:off x="3259138" y="4689475"/>
            <a:ext cx="918841" cy="297004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New Page</a:t>
            </a:r>
          </a:p>
        </p:txBody>
      </p:sp>
    </p:spTree>
    <p:extLst>
      <p:ext uri="{BB962C8B-B14F-4D97-AF65-F5344CB8AC3E}">
        <p14:creationId xmlns:p14="http://schemas.microsoft.com/office/powerpoint/2010/main" val="11442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339" name="AutoShape 3"/>
          <p:cNvSpPr>
            <a:spLocks noChangeArrowheads="1"/>
          </p:cNvSpPr>
          <p:nvPr/>
        </p:nvSpPr>
        <p:spPr bwMode="auto">
          <a:xfrm>
            <a:off x="2809875" y="1244602"/>
            <a:ext cx="693738" cy="322262"/>
          </a:xfrm>
          <a:prstGeom prst="roundRect">
            <a:avLst>
              <a:gd name="adj" fmla="val 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Client</a:t>
            </a:r>
          </a:p>
        </p:txBody>
      </p:sp>
      <p:sp>
        <p:nvSpPr>
          <p:cNvPr id="1934340" name="Text Box 4"/>
          <p:cNvSpPr txBox="1">
            <a:spLocks noChangeArrowheads="1"/>
          </p:cNvSpPr>
          <p:nvPr/>
        </p:nvSpPr>
        <p:spPr bwMode="auto">
          <a:xfrm>
            <a:off x="3971925" y="1247776"/>
            <a:ext cx="711200" cy="319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Portal</a:t>
            </a:r>
          </a:p>
        </p:txBody>
      </p:sp>
      <p:sp>
        <p:nvSpPr>
          <p:cNvPr id="1934341" name="AutoShape 5"/>
          <p:cNvSpPr>
            <a:spLocks noChangeArrowheads="1"/>
          </p:cNvSpPr>
          <p:nvPr/>
        </p:nvSpPr>
        <p:spPr bwMode="auto">
          <a:xfrm>
            <a:off x="4872039" y="1016001"/>
            <a:ext cx="968375" cy="550863"/>
          </a:xfrm>
          <a:prstGeom prst="roundRect">
            <a:avLst>
              <a:gd name="adj" fmla="val 28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Portlet 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container</a:t>
            </a:r>
          </a:p>
        </p:txBody>
      </p:sp>
      <p:sp>
        <p:nvSpPr>
          <p:cNvPr id="1934342" name="AutoShape 6"/>
          <p:cNvSpPr>
            <a:spLocks noChangeArrowheads="1"/>
          </p:cNvSpPr>
          <p:nvPr/>
        </p:nvSpPr>
        <p:spPr bwMode="auto">
          <a:xfrm>
            <a:off x="6635750" y="1016001"/>
            <a:ext cx="1219200" cy="550863"/>
          </a:xfrm>
          <a:prstGeom prst="roundRect">
            <a:avLst>
              <a:gd name="adj" fmla="val 28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Portlets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       B      C</a:t>
            </a:r>
          </a:p>
        </p:txBody>
      </p:sp>
      <p:sp>
        <p:nvSpPr>
          <p:cNvPr id="1934344" name="Line 8"/>
          <p:cNvSpPr>
            <a:spLocks noChangeShapeType="1"/>
          </p:cNvSpPr>
          <p:nvPr/>
        </p:nvSpPr>
        <p:spPr bwMode="auto">
          <a:xfrm>
            <a:off x="3152775" y="1622426"/>
            <a:ext cx="1588" cy="3757613"/>
          </a:xfrm>
          <a:prstGeom prst="line">
            <a:avLst/>
          </a:prstGeom>
          <a:noFill/>
          <a:ln w="2844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5" name="Line 9"/>
          <p:cNvSpPr>
            <a:spLocks noChangeShapeType="1"/>
          </p:cNvSpPr>
          <p:nvPr/>
        </p:nvSpPr>
        <p:spPr bwMode="auto">
          <a:xfrm>
            <a:off x="4357689" y="1622426"/>
            <a:ext cx="1587" cy="3757613"/>
          </a:xfrm>
          <a:prstGeom prst="line">
            <a:avLst/>
          </a:prstGeom>
          <a:noFill/>
          <a:ln w="2844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6" name="Line 10"/>
          <p:cNvSpPr>
            <a:spLocks noChangeShapeType="1"/>
          </p:cNvSpPr>
          <p:nvPr/>
        </p:nvSpPr>
        <p:spPr bwMode="auto">
          <a:xfrm>
            <a:off x="5308600" y="1622426"/>
            <a:ext cx="1588" cy="3757613"/>
          </a:xfrm>
          <a:prstGeom prst="line">
            <a:avLst/>
          </a:prstGeom>
          <a:noFill/>
          <a:ln w="284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7" name="Line 11"/>
          <p:cNvSpPr>
            <a:spLocks noChangeShapeType="1"/>
          </p:cNvSpPr>
          <p:nvPr/>
        </p:nvSpPr>
        <p:spPr bwMode="auto">
          <a:xfrm>
            <a:off x="7761289" y="1622426"/>
            <a:ext cx="1587" cy="3757613"/>
          </a:xfrm>
          <a:prstGeom prst="line">
            <a:avLst/>
          </a:prstGeom>
          <a:noFill/>
          <a:ln w="284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8" name="Line 12"/>
          <p:cNvSpPr>
            <a:spLocks noChangeShapeType="1"/>
          </p:cNvSpPr>
          <p:nvPr/>
        </p:nvSpPr>
        <p:spPr bwMode="auto">
          <a:xfrm>
            <a:off x="6740525" y="1622426"/>
            <a:ext cx="1588" cy="3757613"/>
          </a:xfrm>
          <a:prstGeom prst="line">
            <a:avLst/>
          </a:prstGeom>
          <a:noFill/>
          <a:ln w="284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9" name="Line 13"/>
          <p:cNvSpPr>
            <a:spLocks noChangeShapeType="1"/>
          </p:cNvSpPr>
          <p:nvPr/>
        </p:nvSpPr>
        <p:spPr bwMode="auto">
          <a:xfrm>
            <a:off x="7251700" y="1622426"/>
            <a:ext cx="1588" cy="3757613"/>
          </a:xfrm>
          <a:prstGeom prst="line">
            <a:avLst/>
          </a:prstGeom>
          <a:noFill/>
          <a:ln w="284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0" name="Line 14"/>
          <p:cNvSpPr>
            <a:spLocks noChangeShapeType="1"/>
          </p:cNvSpPr>
          <p:nvPr/>
        </p:nvSpPr>
        <p:spPr bwMode="auto">
          <a:xfrm flipV="1">
            <a:off x="3143251" y="1914525"/>
            <a:ext cx="1209675" cy="1588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1" name="Line 15"/>
          <p:cNvSpPr>
            <a:spLocks noChangeShapeType="1"/>
          </p:cNvSpPr>
          <p:nvPr/>
        </p:nvSpPr>
        <p:spPr bwMode="auto">
          <a:xfrm>
            <a:off x="4367214" y="3420128"/>
            <a:ext cx="936625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2" name="Line 16"/>
          <p:cNvSpPr>
            <a:spLocks noChangeShapeType="1"/>
          </p:cNvSpPr>
          <p:nvPr/>
        </p:nvSpPr>
        <p:spPr bwMode="auto">
          <a:xfrm flipV="1">
            <a:off x="5303838" y="3491566"/>
            <a:ext cx="1439862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3" name="Line 17"/>
          <p:cNvSpPr>
            <a:spLocks noChangeShapeType="1"/>
          </p:cNvSpPr>
          <p:nvPr/>
        </p:nvSpPr>
        <p:spPr bwMode="auto">
          <a:xfrm flipH="1" flipV="1">
            <a:off x="5303838" y="3539225"/>
            <a:ext cx="1404937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4" name="Line 18"/>
          <p:cNvSpPr>
            <a:spLocks noChangeShapeType="1"/>
          </p:cNvSpPr>
          <p:nvPr/>
        </p:nvSpPr>
        <p:spPr bwMode="auto">
          <a:xfrm flipH="1">
            <a:off x="5303839" y="3768315"/>
            <a:ext cx="1944687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5" name="Line 19"/>
          <p:cNvSpPr>
            <a:spLocks noChangeShapeType="1"/>
          </p:cNvSpPr>
          <p:nvPr/>
        </p:nvSpPr>
        <p:spPr bwMode="auto">
          <a:xfrm>
            <a:off x="5307013" y="3718612"/>
            <a:ext cx="1941512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6" name="Line 20"/>
          <p:cNvSpPr>
            <a:spLocks noChangeShapeType="1"/>
          </p:cNvSpPr>
          <p:nvPr/>
        </p:nvSpPr>
        <p:spPr bwMode="auto">
          <a:xfrm>
            <a:off x="5307013" y="3949290"/>
            <a:ext cx="2444750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7" name="Line 21"/>
          <p:cNvSpPr>
            <a:spLocks noChangeShapeType="1"/>
          </p:cNvSpPr>
          <p:nvPr/>
        </p:nvSpPr>
        <p:spPr bwMode="auto">
          <a:xfrm flipH="1" flipV="1">
            <a:off x="5307014" y="4006438"/>
            <a:ext cx="2409825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8" name="Line 22"/>
          <p:cNvSpPr>
            <a:spLocks noChangeShapeType="1"/>
          </p:cNvSpPr>
          <p:nvPr/>
        </p:nvSpPr>
        <p:spPr bwMode="auto">
          <a:xfrm flipH="1">
            <a:off x="4330700" y="4077877"/>
            <a:ext cx="973138" cy="158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9" name="Line 23"/>
          <p:cNvSpPr>
            <a:spLocks noChangeShapeType="1"/>
          </p:cNvSpPr>
          <p:nvPr/>
        </p:nvSpPr>
        <p:spPr bwMode="auto">
          <a:xfrm flipH="1">
            <a:off x="3179763" y="5013325"/>
            <a:ext cx="1174750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60" name="AutoShape 24"/>
          <p:cNvSpPr>
            <a:spLocks noChangeArrowheads="1"/>
          </p:cNvSpPr>
          <p:nvPr/>
        </p:nvSpPr>
        <p:spPr bwMode="auto">
          <a:xfrm>
            <a:off x="5303838" y="3217325"/>
            <a:ext cx="663964" cy="297004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header</a:t>
            </a:r>
            <a:endParaRPr lang="en-GB" altLang="en-US" sz="1400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34363" name="Line 27"/>
          <p:cNvSpPr>
            <a:spLocks noChangeShapeType="1"/>
          </p:cNvSpPr>
          <p:nvPr/>
        </p:nvSpPr>
        <p:spPr bwMode="auto">
          <a:xfrm flipH="1">
            <a:off x="5307013" y="2528889"/>
            <a:ext cx="1941512" cy="1587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64" name="Line 28"/>
          <p:cNvSpPr>
            <a:spLocks noChangeShapeType="1"/>
          </p:cNvSpPr>
          <p:nvPr/>
        </p:nvSpPr>
        <p:spPr bwMode="auto">
          <a:xfrm flipV="1">
            <a:off x="5303838" y="2168525"/>
            <a:ext cx="1979612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65" name="Line 29"/>
          <p:cNvSpPr>
            <a:spLocks noChangeShapeType="1"/>
          </p:cNvSpPr>
          <p:nvPr/>
        </p:nvSpPr>
        <p:spPr bwMode="auto">
          <a:xfrm flipV="1">
            <a:off x="4352926" y="2097089"/>
            <a:ext cx="950913" cy="793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66" name="AutoShape 30"/>
          <p:cNvSpPr>
            <a:spLocks noChangeArrowheads="1"/>
          </p:cNvSpPr>
          <p:nvPr/>
        </p:nvSpPr>
        <p:spPr bwMode="auto">
          <a:xfrm>
            <a:off x="5303838" y="1892300"/>
            <a:ext cx="623889" cy="297004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action</a:t>
            </a:r>
            <a:endParaRPr lang="en-GB" altLang="en-US" sz="1400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34367" name="Line 31"/>
          <p:cNvSpPr>
            <a:spLocks noChangeShapeType="1"/>
          </p:cNvSpPr>
          <p:nvPr/>
        </p:nvSpPr>
        <p:spPr bwMode="auto">
          <a:xfrm flipH="1">
            <a:off x="4367214" y="3140399"/>
            <a:ext cx="936625" cy="158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33614" y="1622425"/>
            <a:ext cx="712787" cy="769938"/>
            <a:chOff x="2233614" y="1622425"/>
            <a:chExt cx="712787" cy="769938"/>
          </a:xfrm>
        </p:grpSpPr>
        <p:sp>
          <p:nvSpPr>
            <p:cNvPr id="1934368" name="AutoShape 32"/>
            <p:cNvSpPr>
              <a:spLocks noChangeArrowheads="1"/>
            </p:cNvSpPr>
            <p:nvPr/>
          </p:nvSpPr>
          <p:spPr bwMode="auto">
            <a:xfrm>
              <a:off x="2233614" y="1622425"/>
              <a:ext cx="712787" cy="769938"/>
            </a:xfrm>
            <a:prstGeom prst="roundRect">
              <a:avLst>
                <a:gd name="adj" fmla="val 208"/>
              </a:avLst>
            </a:prstGeom>
            <a:noFill/>
            <a:ln w="936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34369" name="Group 33"/>
            <p:cNvGrpSpPr>
              <a:grpSpLocks/>
            </p:cNvGrpSpPr>
            <p:nvPr/>
          </p:nvGrpSpPr>
          <p:grpSpPr bwMode="auto">
            <a:xfrm>
              <a:off x="2335214" y="1719264"/>
              <a:ext cx="509587" cy="192087"/>
              <a:chOff x="412" y="1358"/>
              <a:chExt cx="340" cy="135"/>
            </a:xfrm>
          </p:grpSpPr>
          <p:sp>
            <p:nvSpPr>
              <p:cNvPr id="1934370" name="AutoShape 34"/>
              <p:cNvSpPr>
                <a:spLocks noChangeArrowheads="1"/>
              </p:cNvSpPr>
              <p:nvPr/>
            </p:nvSpPr>
            <p:spPr bwMode="auto">
              <a:xfrm>
                <a:off x="412" y="1358"/>
                <a:ext cx="341" cy="136"/>
              </a:xfrm>
              <a:prstGeom prst="roundRect">
                <a:avLst>
                  <a:gd name="adj" fmla="val 731"/>
                </a:avLst>
              </a:prstGeom>
              <a:solidFill>
                <a:srgbClr val="B2B2B2"/>
              </a:solidFill>
              <a:ln w="936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4371" name="AutoShape 35"/>
              <p:cNvSpPr>
                <a:spLocks noChangeArrowheads="1"/>
              </p:cNvSpPr>
              <p:nvPr/>
            </p:nvSpPr>
            <p:spPr bwMode="auto">
              <a:xfrm>
                <a:off x="412" y="1358"/>
                <a:ext cx="341" cy="136"/>
              </a:xfrm>
              <a:prstGeom prst="roundRect">
                <a:avLst>
                  <a:gd name="adj" fmla="val 731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0" hangingPunct="0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GB" altLang="en-US" sz="1500" b="1" dirty="0"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</a:t>
                </a:r>
              </a:p>
            </p:txBody>
          </p:sp>
        </p:grpSp>
        <p:grpSp>
          <p:nvGrpSpPr>
            <p:cNvPr id="1934372" name="Group 36"/>
            <p:cNvGrpSpPr>
              <a:grpSpLocks/>
            </p:cNvGrpSpPr>
            <p:nvPr/>
          </p:nvGrpSpPr>
          <p:grpSpPr bwMode="auto">
            <a:xfrm>
              <a:off x="2335213" y="2008188"/>
              <a:ext cx="201612" cy="285750"/>
              <a:chOff x="412" y="1561"/>
              <a:chExt cx="134" cy="201"/>
            </a:xfrm>
          </p:grpSpPr>
          <p:sp>
            <p:nvSpPr>
              <p:cNvPr id="1934373" name="AutoShape 37"/>
              <p:cNvSpPr>
                <a:spLocks noChangeArrowheads="1"/>
              </p:cNvSpPr>
              <p:nvPr/>
            </p:nvSpPr>
            <p:spPr bwMode="auto">
              <a:xfrm>
                <a:off x="412" y="1561"/>
                <a:ext cx="135" cy="202"/>
              </a:xfrm>
              <a:prstGeom prst="roundRect">
                <a:avLst>
                  <a:gd name="adj" fmla="val 745"/>
                </a:avLst>
              </a:prstGeom>
              <a:solidFill>
                <a:srgbClr val="B2B2B2"/>
              </a:solidFill>
              <a:ln w="936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4374" name="AutoShape 38"/>
              <p:cNvSpPr>
                <a:spLocks noChangeArrowheads="1"/>
              </p:cNvSpPr>
              <p:nvPr/>
            </p:nvSpPr>
            <p:spPr bwMode="auto">
              <a:xfrm>
                <a:off x="412" y="1561"/>
                <a:ext cx="135" cy="202"/>
              </a:xfrm>
              <a:prstGeom prst="roundRect">
                <a:avLst>
                  <a:gd name="adj" fmla="val 74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 anchorCtr="1"/>
              <a:lstStyle>
                <a:lvl1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0" hangingPunct="0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GB" altLang="en-US" sz="1500" b="1" dirty="0"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B</a:t>
                </a:r>
              </a:p>
            </p:txBody>
          </p:sp>
        </p:grpSp>
        <p:grpSp>
          <p:nvGrpSpPr>
            <p:cNvPr id="1934375" name="Group 39"/>
            <p:cNvGrpSpPr>
              <a:grpSpLocks/>
            </p:cNvGrpSpPr>
            <p:nvPr/>
          </p:nvGrpSpPr>
          <p:grpSpPr bwMode="auto">
            <a:xfrm>
              <a:off x="2641600" y="2008188"/>
              <a:ext cx="203200" cy="285750"/>
              <a:chOff x="616" y="1561"/>
              <a:chExt cx="136" cy="201"/>
            </a:xfrm>
          </p:grpSpPr>
          <p:sp>
            <p:nvSpPr>
              <p:cNvPr id="1934376" name="AutoShape 40"/>
              <p:cNvSpPr>
                <a:spLocks noChangeArrowheads="1"/>
              </p:cNvSpPr>
              <p:nvPr/>
            </p:nvSpPr>
            <p:spPr bwMode="auto">
              <a:xfrm>
                <a:off x="616" y="1561"/>
                <a:ext cx="137" cy="202"/>
              </a:xfrm>
              <a:prstGeom prst="roundRect">
                <a:avLst>
                  <a:gd name="adj" fmla="val 731"/>
                </a:avLst>
              </a:prstGeom>
              <a:solidFill>
                <a:srgbClr val="B2B2B2"/>
              </a:solidFill>
              <a:ln w="936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4377" name="AutoShape 41"/>
              <p:cNvSpPr>
                <a:spLocks noChangeArrowheads="1"/>
              </p:cNvSpPr>
              <p:nvPr/>
            </p:nvSpPr>
            <p:spPr bwMode="auto">
              <a:xfrm>
                <a:off x="616" y="1561"/>
                <a:ext cx="137" cy="202"/>
              </a:xfrm>
              <a:prstGeom prst="roundRect">
                <a:avLst>
                  <a:gd name="adj" fmla="val 731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 anchorCtr="1"/>
              <a:lstStyle>
                <a:lvl1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0" hangingPunct="0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GB" altLang="en-US" sz="1500" b="1"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</a:t>
                </a: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2233614" y="4610100"/>
            <a:ext cx="714375" cy="769938"/>
            <a:chOff x="2233614" y="4610100"/>
            <a:chExt cx="714375" cy="769938"/>
          </a:xfrm>
        </p:grpSpPr>
        <p:sp>
          <p:nvSpPr>
            <p:cNvPr id="1934379" name="AutoShape 43"/>
            <p:cNvSpPr>
              <a:spLocks noChangeArrowheads="1"/>
            </p:cNvSpPr>
            <p:nvPr/>
          </p:nvSpPr>
          <p:spPr bwMode="auto">
            <a:xfrm>
              <a:off x="2233614" y="4610100"/>
              <a:ext cx="714375" cy="769938"/>
            </a:xfrm>
            <a:prstGeom prst="roundRect">
              <a:avLst>
                <a:gd name="adj" fmla="val 208"/>
              </a:avLst>
            </a:prstGeom>
            <a:noFill/>
            <a:ln w="936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34380" name="Group 44"/>
            <p:cNvGrpSpPr>
              <a:grpSpLocks/>
            </p:cNvGrpSpPr>
            <p:nvPr/>
          </p:nvGrpSpPr>
          <p:grpSpPr bwMode="auto">
            <a:xfrm>
              <a:off x="2333625" y="4705350"/>
              <a:ext cx="508000" cy="192088"/>
              <a:chOff x="434" y="3455"/>
              <a:chExt cx="339" cy="135"/>
            </a:xfrm>
          </p:grpSpPr>
          <p:sp>
            <p:nvSpPr>
              <p:cNvPr id="1934381" name="AutoShape 45"/>
              <p:cNvSpPr>
                <a:spLocks noChangeArrowheads="1"/>
              </p:cNvSpPr>
              <p:nvPr/>
            </p:nvSpPr>
            <p:spPr bwMode="auto">
              <a:xfrm>
                <a:off x="434" y="3455"/>
                <a:ext cx="340" cy="136"/>
              </a:xfrm>
              <a:prstGeom prst="roundRect">
                <a:avLst>
                  <a:gd name="adj" fmla="val 731"/>
                </a:avLst>
              </a:prstGeom>
              <a:solidFill>
                <a:srgbClr val="C0C0C0">
                  <a:alpha val="50000"/>
                </a:srgbClr>
              </a:solidFill>
              <a:ln w="936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4382" name="AutoShape 46"/>
              <p:cNvSpPr>
                <a:spLocks noChangeArrowheads="1"/>
              </p:cNvSpPr>
              <p:nvPr/>
            </p:nvSpPr>
            <p:spPr bwMode="auto">
              <a:xfrm>
                <a:off x="434" y="3455"/>
                <a:ext cx="340" cy="136"/>
              </a:xfrm>
              <a:prstGeom prst="roundRect">
                <a:avLst>
                  <a:gd name="adj" fmla="val 731"/>
                </a:avLst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0" hangingPunct="0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GB" altLang="en-US" sz="1500" b="1" dirty="0"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A’</a:t>
                </a:r>
              </a:p>
            </p:txBody>
          </p:sp>
        </p:grpSp>
        <p:grpSp>
          <p:nvGrpSpPr>
            <p:cNvPr id="1934383" name="Group 47"/>
            <p:cNvGrpSpPr>
              <a:grpSpLocks/>
            </p:cNvGrpSpPr>
            <p:nvPr/>
          </p:nvGrpSpPr>
          <p:grpSpPr bwMode="auto">
            <a:xfrm>
              <a:off x="2333626" y="4994276"/>
              <a:ext cx="201613" cy="288925"/>
              <a:chOff x="434" y="3658"/>
              <a:chExt cx="134" cy="203"/>
            </a:xfrm>
          </p:grpSpPr>
          <p:sp>
            <p:nvSpPr>
              <p:cNvPr id="1934384" name="AutoShape 48"/>
              <p:cNvSpPr>
                <a:spLocks noChangeArrowheads="1"/>
              </p:cNvSpPr>
              <p:nvPr/>
            </p:nvSpPr>
            <p:spPr bwMode="auto">
              <a:xfrm>
                <a:off x="434" y="3658"/>
                <a:ext cx="135" cy="204"/>
              </a:xfrm>
              <a:prstGeom prst="roundRect">
                <a:avLst>
                  <a:gd name="adj" fmla="val 745"/>
                </a:avLst>
              </a:prstGeom>
              <a:solidFill>
                <a:srgbClr val="C0C0C0">
                  <a:alpha val="50000"/>
                </a:srgbClr>
              </a:solidFill>
              <a:ln w="936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4385" name="AutoShape 49"/>
              <p:cNvSpPr>
                <a:spLocks noChangeArrowheads="1"/>
              </p:cNvSpPr>
              <p:nvPr/>
            </p:nvSpPr>
            <p:spPr bwMode="auto">
              <a:xfrm>
                <a:off x="434" y="3658"/>
                <a:ext cx="135" cy="204"/>
              </a:xfrm>
              <a:prstGeom prst="roundRect">
                <a:avLst>
                  <a:gd name="adj" fmla="val 745"/>
                </a:avLst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>
                <a:lvl1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0" hangingPunct="0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GB" altLang="en-US" sz="1500" b="1" dirty="0"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B’</a:t>
                </a:r>
              </a:p>
            </p:txBody>
          </p:sp>
        </p:grpSp>
        <p:sp>
          <p:nvSpPr>
            <p:cNvPr id="1934387" name="AutoShape 51"/>
            <p:cNvSpPr>
              <a:spLocks noChangeArrowheads="1"/>
            </p:cNvSpPr>
            <p:nvPr/>
          </p:nvSpPr>
          <p:spPr bwMode="auto">
            <a:xfrm>
              <a:off x="2647960" y="4986486"/>
              <a:ext cx="204694" cy="290349"/>
            </a:xfrm>
            <a:prstGeom prst="roundRect">
              <a:avLst>
                <a:gd name="adj" fmla="val 731"/>
              </a:avLst>
            </a:prstGeom>
            <a:solidFill>
              <a:srgbClr val="B2B2B2"/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388" name="AutoShape 52"/>
            <p:cNvSpPr>
              <a:spLocks noChangeArrowheads="1"/>
            </p:cNvSpPr>
            <p:nvPr/>
          </p:nvSpPr>
          <p:spPr bwMode="auto">
            <a:xfrm>
              <a:off x="2647960" y="4986486"/>
              <a:ext cx="204694" cy="290349"/>
            </a:xfrm>
            <a:prstGeom prst="roundRect">
              <a:avLst>
                <a:gd name="adj" fmla="val 7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 dirty="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</a:p>
          </p:txBody>
        </p:sp>
      </p:grpSp>
      <p:sp>
        <p:nvSpPr>
          <p:cNvPr id="1934389" name="AutoShape 53"/>
          <p:cNvSpPr>
            <a:spLocks noChangeArrowheads="1"/>
          </p:cNvSpPr>
          <p:nvPr/>
        </p:nvSpPr>
        <p:spPr bwMode="auto">
          <a:xfrm>
            <a:off x="3178175" y="1603375"/>
            <a:ext cx="1063112" cy="297004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Action on B</a:t>
            </a:r>
          </a:p>
        </p:txBody>
      </p:sp>
      <p:sp>
        <p:nvSpPr>
          <p:cNvPr id="1934398" name="AutoShape 62"/>
          <p:cNvSpPr>
            <a:spLocks noChangeArrowheads="1"/>
          </p:cNvSpPr>
          <p:nvPr/>
        </p:nvSpPr>
        <p:spPr bwMode="auto">
          <a:xfrm>
            <a:off x="5303838" y="2241550"/>
            <a:ext cx="1497526" cy="297004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response event(X)</a:t>
            </a:r>
            <a:endParaRPr lang="en-GB" altLang="en-US" sz="1400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34399" name="Line 63"/>
          <p:cNvSpPr>
            <a:spLocks noChangeShapeType="1"/>
          </p:cNvSpPr>
          <p:nvPr/>
        </p:nvSpPr>
        <p:spPr bwMode="auto">
          <a:xfrm flipH="1" flipV="1">
            <a:off x="5303838" y="3068960"/>
            <a:ext cx="1401762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00" name="Line 64"/>
          <p:cNvSpPr>
            <a:spLocks noChangeShapeType="1"/>
          </p:cNvSpPr>
          <p:nvPr/>
        </p:nvSpPr>
        <p:spPr bwMode="auto">
          <a:xfrm>
            <a:off x="5303838" y="2960688"/>
            <a:ext cx="1436687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02" name="AutoShape 66"/>
          <p:cNvSpPr>
            <a:spLocks noChangeArrowheads="1"/>
          </p:cNvSpPr>
          <p:nvPr/>
        </p:nvSpPr>
        <p:spPr bwMode="auto">
          <a:xfrm>
            <a:off x="5303838" y="2647950"/>
            <a:ext cx="867545" cy="297004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event (X</a:t>
            </a:r>
            <a:r>
              <a:rPr lang="en-GB" altLang="en-US" sz="14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</p:txBody>
      </p:sp>
      <p:sp>
        <p:nvSpPr>
          <p:cNvPr id="1934411" name="AutoShape 75"/>
          <p:cNvSpPr>
            <a:spLocks noChangeArrowheads="1"/>
          </p:cNvSpPr>
          <p:nvPr/>
        </p:nvSpPr>
        <p:spPr bwMode="auto">
          <a:xfrm>
            <a:off x="3341689" y="2544769"/>
            <a:ext cx="1025525" cy="706347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Event routed to portlet A</a:t>
            </a:r>
            <a:endParaRPr lang="en-GB" altLang="en-US" sz="1400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34413" name="Line 77"/>
          <p:cNvSpPr>
            <a:spLocks noChangeShapeType="1"/>
          </p:cNvSpPr>
          <p:nvPr/>
        </p:nvSpPr>
        <p:spPr bwMode="auto">
          <a:xfrm flipH="1">
            <a:off x="4330700" y="2636839"/>
            <a:ext cx="973138" cy="158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14" name="Line 78"/>
          <p:cNvSpPr>
            <a:spLocks noChangeShapeType="1"/>
          </p:cNvSpPr>
          <p:nvPr/>
        </p:nvSpPr>
        <p:spPr bwMode="auto">
          <a:xfrm flipV="1">
            <a:off x="4367213" y="2889250"/>
            <a:ext cx="950912" cy="7938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15" name="Line 79"/>
          <p:cNvSpPr>
            <a:spLocks noChangeShapeType="1"/>
          </p:cNvSpPr>
          <p:nvPr/>
        </p:nvSpPr>
        <p:spPr bwMode="auto">
          <a:xfrm>
            <a:off x="4367214" y="3683687"/>
            <a:ext cx="936625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16" name="Line 80"/>
          <p:cNvSpPr>
            <a:spLocks noChangeShapeType="1"/>
          </p:cNvSpPr>
          <p:nvPr/>
        </p:nvSpPr>
        <p:spPr bwMode="auto">
          <a:xfrm>
            <a:off x="4367214" y="3912778"/>
            <a:ext cx="936625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17" name="Line 81"/>
          <p:cNvSpPr>
            <a:spLocks noChangeShapeType="1"/>
          </p:cNvSpPr>
          <p:nvPr/>
        </p:nvSpPr>
        <p:spPr bwMode="auto">
          <a:xfrm flipH="1">
            <a:off x="4332289" y="3803240"/>
            <a:ext cx="973137" cy="1588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18" name="Line 82"/>
          <p:cNvSpPr>
            <a:spLocks noChangeShapeType="1"/>
          </p:cNvSpPr>
          <p:nvPr/>
        </p:nvSpPr>
        <p:spPr bwMode="auto">
          <a:xfrm flipH="1">
            <a:off x="4332289" y="3609076"/>
            <a:ext cx="973137" cy="158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20" name="AutoShape 84"/>
          <p:cNvSpPr>
            <a:spLocks/>
          </p:cNvSpPr>
          <p:nvPr/>
        </p:nvSpPr>
        <p:spPr bwMode="auto">
          <a:xfrm>
            <a:off x="7997825" y="3347103"/>
            <a:ext cx="323850" cy="730774"/>
          </a:xfrm>
          <a:prstGeom prst="rightBrace">
            <a:avLst>
              <a:gd name="adj1" fmla="val 2630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4421" name="AutoShape 85"/>
          <p:cNvSpPr>
            <a:spLocks/>
          </p:cNvSpPr>
          <p:nvPr/>
        </p:nvSpPr>
        <p:spPr bwMode="auto">
          <a:xfrm>
            <a:off x="7997825" y="2009453"/>
            <a:ext cx="323850" cy="1132534"/>
          </a:xfrm>
          <a:prstGeom prst="rightBrace">
            <a:avLst>
              <a:gd name="adj1" fmla="val 4852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4425" name="AutoShape 89"/>
          <p:cNvSpPr>
            <a:spLocks noChangeArrowheads="1"/>
          </p:cNvSpPr>
          <p:nvPr/>
        </p:nvSpPr>
        <p:spPr bwMode="auto">
          <a:xfrm>
            <a:off x="8356600" y="2092326"/>
            <a:ext cx="1262064" cy="1042593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3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GB" alt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preparation stage </a:t>
            </a:r>
            <a:r>
              <a:rPr lang="en-GB" altLang="en-US" sz="13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must be finished before the </a:t>
            </a:r>
            <a:r>
              <a:rPr lang="en-GB" alt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markup stage </a:t>
            </a:r>
            <a:r>
              <a:rPr lang="en-GB" altLang="en-US" sz="13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starts</a:t>
            </a:r>
          </a:p>
        </p:txBody>
      </p:sp>
      <p:sp>
        <p:nvSpPr>
          <p:cNvPr id="1934426" name="AutoShape 90"/>
          <p:cNvSpPr>
            <a:spLocks noChangeArrowheads="1"/>
          </p:cNvSpPr>
          <p:nvPr/>
        </p:nvSpPr>
        <p:spPr bwMode="auto">
          <a:xfrm>
            <a:off x="8356600" y="3140968"/>
            <a:ext cx="1411808" cy="1042593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portlet header phases </a:t>
            </a:r>
            <a:r>
              <a:rPr lang="en-GB" altLang="en-US" sz="13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are </a:t>
            </a:r>
            <a:r>
              <a:rPr lang="en-GB" alt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executed before rendering, but in no specific order. </a:t>
            </a:r>
            <a:endParaRPr lang="en-GB" altLang="en-US" sz="1300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34427" name="Line 91"/>
          <p:cNvSpPr>
            <a:spLocks noChangeShapeType="1"/>
          </p:cNvSpPr>
          <p:nvPr/>
        </p:nvSpPr>
        <p:spPr bwMode="auto">
          <a:xfrm flipH="1">
            <a:off x="2459038" y="5661694"/>
            <a:ext cx="684212" cy="0"/>
          </a:xfrm>
          <a:prstGeom prst="line">
            <a:avLst/>
          </a:prstGeom>
          <a:noFill/>
          <a:ln w="9398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28" name="AutoShape 92"/>
          <p:cNvSpPr>
            <a:spLocks noChangeArrowheads="1"/>
          </p:cNvSpPr>
          <p:nvPr/>
        </p:nvSpPr>
        <p:spPr bwMode="auto">
          <a:xfrm>
            <a:off x="3179764" y="5517232"/>
            <a:ext cx="3348037" cy="284162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3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Not defined by the Java Portlet Specification</a:t>
            </a:r>
          </a:p>
        </p:txBody>
      </p:sp>
      <p:sp>
        <p:nvSpPr>
          <p:cNvPr id="1934429" name="AutoShape 93"/>
          <p:cNvSpPr>
            <a:spLocks noChangeArrowheads="1"/>
          </p:cNvSpPr>
          <p:nvPr/>
        </p:nvSpPr>
        <p:spPr bwMode="auto">
          <a:xfrm>
            <a:off x="3267822" y="4523458"/>
            <a:ext cx="918841" cy="501676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New </a:t>
            </a:r>
            <a:r>
              <a:rPr lang="en-GB" altLang="en-US" sz="14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Page</a:t>
            </a:r>
          </a:p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complete</a:t>
            </a:r>
            <a:endParaRPr lang="en-GB" altLang="en-US" sz="1400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auto">
          <a:xfrm>
            <a:off x="4390721" y="4284070"/>
            <a:ext cx="936625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 flipV="1">
            <a:off x="5327345" y="4355508"/>
            <a:ext cx="1439862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17"/>
          <p:cNvSpPr>
            <a:spLocks noChangeShapeType="1"/>
          </p:cNvSpPr>
          <p:nvPr/>
        </p:nvSpPr>
        <p:spPr bwMode="auto">
          <a:xfrm flipH="1" flipV="1">
            <a:off x="5327345" y="4403167"/>
            <a:ext cx="1404937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18"/>
          <p:cNvSpPr>
            <a:spLocks noChangeShapeType="1"/>
          </p:cNvSpPr>
          <p:nvPr/>
        </p:nvSpPr>
        <p:spPr bwMode="auto">
          <a:xfrm flipH="1">
            <a:off x="5327346" y="4632257"/>
            <a:ext cx="1944687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19"/>
          <p:cNvSpPr>
            <a:spLocks noChangeShapeType="1"/>
          </p:cNvSpPr>
          <p:nvPr/>
        </p:nvSpPr>
        <p:spPr bwMode="auto">
          <a:xfrm>
            <a:off x="5330520" y="4582554"/>
            <a:ext cx="1941512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20"/>
          <p:cNvSpPr>
            <a:spLocks noChangeShapeType="1"/>
          </p:cNvSpPr>
          <p:nvPr/>
        </p:nvSpPr>
        <p:spPr bwMode="auto">
          <a:xfrm>
            <a:off x="5330520" y="4813232"/>
            <a:ext cx="2444750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21"/>
          <p:cNvSpPr>
            <a:spLocks noChangeShapeType="1"/>
          </p:cNvSpPr>
          <p:nvPr/>
        </p:nvSpPr>
        <p:spPr bwMode="auto">
          <a:xfrm flipH="1" flipV="1">
            <a:off x="5330521" y="4870380"/>
            <a:ext cx="2409825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22"/>
          <p:cNvSpPr>
            <a:spLocks noChangeShapeType="1"/>
          </p:cNvSpPr>
          <p:nvPr/>
        </p:nvSpPr>
        <p:spPr bwMode="auto">
          <a:xfrm flipH="1">
            <a:off x="4354207" y="4941819"/>
            <a:ext cx="973138" cy="158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AutoShape 24"/>
          <p:cNvSpPr>
            <a:spLocks noChangeArrowheads="1"/>
          </p:cNvSpPr>
          <p:nvPr/>
        </p:nvSpPr>
        <p:spPr bwMode="auto">
          <a:xfrm>
            <a:off x="5327345" y="4081267"/>
            <a:ext cx="643125" cy="297004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4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render</a:t>
            </a:r>
            <a:endParaRPr lang="en-GB" altLang="en-US" sz="1400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7" name="Line 79"/>
          <p:cNvSpPr>
            <a:spLocks noChangeShapeType="1"/>
          </p:cNvSpPr>
          <p:nvPr/>
        </p:nvSpPr>
        <p:spPr bwMode="auto">
          <a:xfrm>
            <a:off x="4390721" y="4547629"/>
            <a:ext cx="936625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80"/>
          <p:cNvSpPr>
            <a:spLocks noChangeShapeType="1"/>
          </p:cNvSpPr>
          <p:nvPr/>
        </p:nvSpPr>
        <p:spPr bwMode="auto">
          <a:xfrm>
            <a:off x="4390721" y="4776720"/>
            <a:ext cx="936625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81"/>
          <p:cNvSpPr>
            <a:spLocks noChangeShapeType="1"/>
          </p:cNvSpPr>
          <p:nvPr/>
        </p:nvSpPr>
        <p:spPr bwMode="auto">
          <a:xfrm flipH="1">
            <a:off x="4355796" y="4667182"/>
            <a:ext cx="973137" cy="1588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82"/>
          <p:cNvSpPr>
            <a:spLocks noChangeShapeType="1"/>
          </p:cNvSpPr>
          <p:nvPr/>
        </p:nvSpPr>
        <p:spPr bwMode="auto">
          <a:xfrm flipH="1">
            <a:off x="4355796" y="4473018"/>
            <a:ext cx="973137" cy="158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AutoShape 84"/>
          <p:cNvSpPr>
            <a:spLocks/>
          </p:cNvSpPr>
          <p:nvPr/>
        </p:nvSpPr>
        <p:spPr bwMode="auto">
          <a:xfrm>
            <a:off x="8021332" y="4211045"/>
            <a:ext cx="323850" cy="775434"/>
          </a:xfrm>
          <a:prstGeom prst="rightBrace">
            <a:avLst>
              <a:gd name="adj1" fmla="val 2630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AutoShape 90"/>
          <p:cNvSpPr>
            <a:spLocks noChangeArrowheads="1"/>
          </p:cNvSpPr>
          <p:nvPr/>
        </p:nvSpPr>
        <p:spPr bwMode="auto">
          <a:xfrm>
            <a:off x="8356600" y="4160635"/>
            <a:ext cx="1411808" cy="852541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portlet render phases </a:t>
            </a:r>
            <a:r>
              <a:rPr lang="en-GB" altLang="en-US" sz="13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are </a:t>
            </a:r>
            <a:r>
              <a:rPr lang="en-GB" alt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executed </a:t>
            </a:r>
            <a:r>
              <a:rPr lang="en-GB" altLang="en-US" sz="13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 no specific order. </a:t>
            </a:r>
          </a:p>
        </p:txBody>
      </p:sp>
      <p:sp>
        <p:nvSpPr>
          <p:cNvPr id="83" name="Line 23"/>
          <p:cNvSpPr>
            <a:spLocks noChangeShapeType="1"/>
          </p:cNvSpPr>
          <p:nvPr/>
        </p:nvSpPr>
        <p:spPr bwMode="auto">
          <a:xfrm flipH="1">
            <a:off x="3179661" y="4186064"/>
            <a:ext cx="1174750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AutoShape 93"/>
          <p:cNvSpPr>
            <a:spLocks noChangeArrowheads="1"/>
          </p:cNvSpPr>
          <p:nvPr/>
        </p:nvSpPr>
        <p:spPr bwMode="auto">
          <a:xfrm>
            <a:off x="3259138" y="3778071"/>
            <a:ext cx="857927" cy="443198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2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Streaming </a:t>
            </a:r>
          </a:p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2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Begins</a:t>
            </a:r>
            <a:endParaRPr lang="en-GB" altLang="en-US" sz="1200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10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339" name="AutoShape 3"/>
          <p:cNvSpPr>
            <a:spLocks noChangeArrowheads="1"/>
          </p:cNvSpPr>
          <p:nvPr/>
        </p:nvSpPr>
        <p:spPr bwMode="auto">
          <a:xfrm>
            <a:off x="2809875" y="1131888"/>
            <a:ext cx="693738" cy="322262"/>
          </a:xfrm>
          <a:prstGeom prst="roundRect">
            <a:avLst>
              <a:gd name="adj" fmla="val 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Client</a:t>
            </a:r>
          </a:p>
        </p:txBody>
      </p:sp>
      <p:sp>
        <p:nvSpPr>
          <p:cNvPr id="1934340" name="Text Box 4"/>
          <p:cNvSpPr txBox="1">
            <a:spLocks noChangeArrowheads="1"/>
          </p:cNvSpPr>
          <p:nvPr/>
        </p:nvSpPr>
        <p:spPr bwMode="auto">
          <a:xfrm>
            <a:off x="3971925" y="1162050"/>
            <a:ext cx="711200" cy="319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Portal</a:t>
            </a:r>
          </a:p>
        </p:txBody>
      </p:sp>
      <p:sp>
        <p:nvSpPr>
          <p:cNvPr id="1934341" name="AutoShape 5"/>
          <p:cNvSpPr>
            <a:spLocks noChangeArrowheads="1"/>
          </p:cNvSpPr>
          <p:nvPr/>
        </p:nvSpPr>
        <p:spPr bwMode="auto">
          <a:xfrm>
            <a:off x="4872039" y="1016001"/>
            <a:ext cx="968375" cy="550863"/>
          </a:xfrm>
          <a:prstGeom prst="roundRect">
            <a:avLst>
              <a:gd name="adj" fmla="val 28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Portlet 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container</a:t>
            </a:r>
          </a:p>
        </p:txBody>
      </p:sp>
      <p:sp>
        <p:nvSpPr>
          <p:cNvPr id="1934342" name="AutoShape 6"/>
          <p:cNvSpPr>
            <a:spLocks noChangeArrowheads="1"/>
          </p:cNvSpPr>
          <p:nvPr/>
        </p:nvSpPr>
        <p:spPr bwMode="auto">
          <a:xfrm>
            <a:off x="6635750" y="1016001"/>
            <a:ext cx="1219200" cy="550863"/>
          </a:xfrm>
          <a:prstGeom prst="roundRect">
            <a:avLst>
              <a:gd name="adj" fmla="val 28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Portlets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       B      C</a:t>
            </a:r>
          </a:p>
        </p:txBody>
      </p:sp>
      <p:sp>
        <p:nvSpPr>
          <p:cNvPr id="1934344" name="Line 8"/>
          <p:cNvSpPr>
            <a:spLocks noChangeShapeType="1"/>
          </p:cNvSpPr>
          <p:nvPr/>
        </p:nvSpPr>
        <p:spPr bwMode="auto">
          <a:xfrm>
            <a:off x="3152775" y="1622426"/>
            <a:ext cx="1588" cy="3757613"/>
          </a:xfrm>
          <a:prstGeom prst="line">
            <a:avLst/>
          </a:prstGeom>
          <a:noFill/>
          <a:ln w="2844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5" name="Line 9"/>
          <p:cNvSpPr>
            <a:spLocks noChangeShapeType="1"/>
          </p:cNvSpPr>
          <p:nvPr/>
        </p:nvSpPr>
        <p:spPr bwMode="auto">
          <a:xfrm>
            <a:off x="4357689" y="1622426"/>
            <a:ext cx="1587" cy="3757613"/>
          </a:xfrm>
          <a:prstGeom prst="line">
            <a:avLst/>
          </a:prstGeom>
          <a:noFill/>
          <a:ln w="2844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6" name="Line 10"/>
          <p:cNvSpPr>
            <a:spLocks noChangeShapeType="1"/>
          </p:cNvSpPr>
          <p:nvPr/>
        </p:nvSpPr>
        <p:spPr bwMode="auto">
          <a:xfrm>
            <a:off x="5308600" y="1622426"/>
            <a:ext cx="1588" cy="3757613"/>
          </a:xfrm>
          <a:prstGeom prst="line">
            <a:avLst/>
          </a:prstGeom>
          <a:noFill/>
          <a:ln w="284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7" name="Line 11"/>
          <p:cNvSpPr>
            <a:spLocks noChangeShapeType="1"/>
          </p:cNvSpPr>
          <p:nvPr/>
        </p:nvSpPr>
        <p:spPr bwMode="auto">
          <a:xfrm>
            <a:off x="7761289" y="1622426"/>
            <a:ext cx="1587" cy="3757613"/>
          </a:xfrm>
          <a:prstGeom prst="line">
            <a:avLst/>
          </a:prstGeom>
          <a:noFill/>
          <a:ln w="284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8" name="Line 12"/>
          <p:cNvSpPr>
            <a:spLocks noChangeShapeType="1"/>
          </p:cNvSpPr>
          <p:nvPr/>
        </p:nvSpPr>
        <p:spPr bwMode="auto">
          <a:xfrm>
            <a:off x="6740525" y="1622426"/>
            <a:ext cx="1588" cy="3757613"/>
          </a:xfrm>
          <a:prstGeom prst="line">
            <a:avLst/>
          </a:prstGeom>
          <a:noFill/>
          <a:ln w="284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9" name="Line 13"/>
          <p:cNvSpPr>
            <a:spLocks noChangeShapeType="1"/>
          </p:cNvSpPr>
          <p:nvPr/>
        </p:nvSpPr>
        <p:spPr bwMode="auto">
          <a:xfrm>
            <a:off x="7251700" y="1622426"/>
            <a:ext cx="1588" cy="3757613"/>
          </a:xfrm>
          <a:prstGeom prst="line">
            <a:avLst/>
          </a:prstGeom>
          <a:noFill/>
          <a:ln w="284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0" name="Line 14"/>
          <p:cNvSpPr>
            <a:spLocks noChangeShapeType="1"/>
          </p:cNvSpPr>
          <p:nvPr/>
        </p:nvSpPr>
        <p:spPr bwMode="auto">
          <a:xfrm flipV="1">
            <a:off x="3143251" y="1914525"/>
            <a:ext cx="1209675" cy="1588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6" name="Line 20"/>
          <p:cNvSpPr>
            <a:spLocks noChangeShapeType="1"/>
          </p:cNvSpPr>
          <p:nvPr/>
        </p:nvSpPr>
        <p:spPr bwMode="auto">
          <a:xfrm>
            <a:off x="5307013" y="4257675"/>
            <a:ext cx="2444750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7" name="Line 21"/>
          <p:cNvSpPr>
            <a:spLocks noChangeShapeType="1"/>
          </p:cNvSpPr>
          <p:nvPr/>
        </p:nvSpPr>
        <p:spPr bwMode="auto">
          <a:xfrm flipH="1" flipV="1">
            <a:off x="5307014" y="4365625"/>
            <a:ext cx="2409825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8" name="Line 22"/>
          <p:cNvSpPr>
            <a:spLocks noChangeShapeType="1"/>
          </p:cNvSpPr>
          <p:nvPr/>
        </p:nvSpPr>
        <p:spPr bwMode="auto">
          <a:xfrm flipH="1">
            <a:off x="4330700" y="4551364"/>
            <a:ext cx="973138" cy="158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9" name="Line 23"/>
          <p:cNvSpPr>
            <a:spLocks noChangeShapeType="1"/>
          </p:cNvSpPr>
          <p:nvPr/>
        </p:nvSpPr>
        <p:spPr bwMode="auto">
          <a:xfrm flipH="1">
            <a:off x="3179763" y="4875213"/>
            <a:ext cx="1174750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68" name="AutoShape 32"/>
          <p:cNvSpPr>
            <a:spLocks noChangeArrowheads="1"/>
          </p:cNvSpPr>
          <p:nvPr/>
        </p:nvSpPr>
        <p:spPr bwMode="auto">
          <a:xfrm>
            <a:off x="2233614" y="1622425"/>
            <a:ext cx="712787" cy="769938"/>
          </a:xfrm>
          <a:prstGeom prst="roundRect">
            <a:avLst>
              <a:gd name="adj" fmla="val 208"/>
            </a:avLst>
          </a:prstGeom>
          <a:noFill/>
          <a:ln w="936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34369" name="Group 33"/>
          <p:cNvGrpSpPr>
            <a:grpSpLocks/>
          </p:cNvGrpSpPr>
          <p:nvPr/>
        </p:nvGrpSpPr>
        <p:grpSpPr bwMode="auto">
          <a:xfrm>
            <a:off x="2335214" y="1719264"/>
            <a:ext cx="509587" cy="192087"/>
            <a:chOff x="412" y="1358"/>
            <a:chExt cx="340" cy="135"/>
          </a:xfrm>
        </p:grpSpPr>
        <p:sp>
          <p:nvSpPr>
            <p:cNvPr id="1934370" name="AutoShape 34"/>
            <p:cNvSpPr>
              <a:spLocks noChangeArrowheads="1"/>
            </p:cNvSpPr>
            <p:nvPr/>
          </p:nvSpPr>
          <p:spPr bwMode="auto">
            <a:xfrm>
              <a:off x="412" y="1358"/>
              <a:ext cx="341" cy="136"/>
            </a:xfrm>
            <a:prstGeom prst="roundRect">
              <a:avLst>
                <a:gd name="adj" fmla="val 731"/>
              </a:avLst>
            </a:prstGeom>
            <a:solidFill>
              <a:srgbClr val="B2B2B2"/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371" name="AutoShape 35"/>
            <p:cNvSpPr>
              <a:spLocks noChangeArrowheads="1"/>
            </p:cNvSpPr>
            <p:nvPr/>
          </p:nvSpPr>
          <p:spPr bwMode="auto">
            <a:xfrm>
              <a:off x="412" y="1358"/>
              <a:ext cx="341" cy="136"/>
            </a:xfrm>
            <a:prstGeom prst="roundRect">
              <a:avLst>
                <a:gd name="adj" fmla="val 7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</p:grpSp>
      <p:grpSp>
        <p:nvGrpSpPr>
          <p:cNvPr id="1934372" name="Group 36"/>
          <p:cNvGrpSpPr>
            <a:grpSpLocks/>
          </p:cNvGrpSpPr>
          <p:nvPr/>
        </p:nvGrpSpPr>
        <p:grpSpPr bwMode="auto">
          <a:xfrm>
            <a:off x="2335213" y="2008188"/>
            <a:ext cx="201612" cy="285750"/>
            <a:chOff x="412" y="1561"/>
            <a:chExt cx="134" cy="201"/>
          </a:xfrm>
        </p:grpSpPr>
        <p:sp>
          <p:nvSpPr>
            <p:cNvPr id="1934373" name="AutoShape 37"/>
            <p:cNvSpPr>
              <a:spLocks noChangeArrowheads="1"/>
            </p:cNvSpPr>
            <p:nvPr/>
          </p:nvSpPr>
          <p:spPr bwMode="auto">
            <a:xfrm>
              <a:off x="412" y="1561"/>
              <a:ext cx="135" cy="202"/>
            </a:xfrm>
            <a:prstGeom prst="roundRect">
              <a:avLst>
                <a:gd name="adj" fmla="val 745"/>
              </a:avLst>
            </a:prstGeom>
            <a:solidFill>
              <a:srgbClr val="B2B2B2"/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374" name="AutoShape 38"/>
            <p:cNvSpPr>
              <a:spLocks noChangeArrowheads="1"/>
            </p:cNvSpPr>
            <p:nvPr/>
          </p:nvSpPr>
          <p:spPr bwMode="auto">
            <a:xfrm>
              <a:off x="412" y="1561"/>
              <a:ext cx="135" cy="202"/>
            </a:xfrm>
            <a:prstGeom prst="roundRect">
              <a:avLst>
                <a:gd name="adj" fmla="val 74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</a:t>
              </a:r>
            </a:p>
          </p:txBody>
        </p:sp>
      </p:grpSp>
      <p:grpSp>
        <p:nvGrpSpPr>
          <p:cNvPr id="1934375" name="Group 39"/>
          <p:cNvGrpSpPr>
            <a:grpSpLocks/>
          </p:cNvGrpSpPr>
          <p:nvPr/>
        </p:nvGrpSpPr>
        <p:grpSpPr bwMode="auto">
          <a:xfrm>
            <a:off x="2641600" y="2008188"/>
            <a:ext cx="203200" cy="285750"/>
            <a:chOff x="616" y="1561"/>
            <a:chExt cx="136" cy="201"/>
          </a:xfrm>
        </p:grpSpPr>
        <p:sp>
          <p:nvSpPr>
            <p:cNvPr id="1934376" name="AutoShape 40"/>
            <p:cNvSpPr>
              <a:spLocks noChangeArrowheads="1"/>
            </p:cNvSpPr>
            <p:nvPr/>
          </p:nvSpPr>
          <p:spPr bwMode="auto">
            <a:xfrm>
              <a:off x="616" y="1561"/>
              <a:ext cx="137" cy="202"/>
            </a:xfrm>
            <a:prstGeom prst="roundRect">
              <a:avLst>
                <a:gd name="adj" fmla="val 731"/>
              </a:avLst>
            </a:prstGeom>
            <a:solidFill>
              <a:srgbClr val="B2B2B2"/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377" name="AutoShape 41"/>
            <p:cNvSpPr>
              <a:spLocks noChangeArrowheads="1"/>
            </p:cNvSpPr>
            <p:nvPr/>
          </p:nvSpPr>
          <p:spPr bwMode="auto">
            <a:xfrm>
              <a:off x="616" y="1561"/>
              <a:ext cx="137" cy="202"/>
            </a:xfrm>
            <a:prstGeom prst="roundRect">
              <a:avLst>
                <a:gd name="adj" fmla="val 7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</a:p>
          </p:txBody>
        </p:sp>
      </p:grpSp>
      <p:sp>
        <p:nvSpPr>
          <p:cNvPr id="1934389" name="AutoShape 53"/>
          <p:cNvSpPr>
            <a:spLocks noChangeArrowheads="1"/>
          </p:cNvSpPr>
          <p:nvPr/>
        </p:nvSpPr>
        <p:spPr bwMode="auto">
          <a:xfrm>
            <a:off x="3178176" y="1603375"/>
            <a:ext cx="1154113" cy="312738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Page request</a:t>
            </a:r>
          </a:p>
        </p:txBody>
      </p:sp>
      <p:sp>
        <p:nvSpPr>
          <p:cNvPr id="1934402" name="AutoShape 66"/>
          <p:cNvSpPr>
            <a:spLocks noChangeArrowheads="1"/>
          </p:cNvSpPr>
          <p:nvPr/>
        </p:nvSpPr>
        <p:spPr bwMode="auto">
          <a:xfrm>
            <a:off x="5411789" y="3897314"/>
            <a:ext cx="1296987" cy="312737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serveResource</a:t>
            </a:r>
          </a:p>
        </p:txBody>
      </p:sp>
      <p:sp>
        <p:nvSpPr>
          <p:cNvPr id="1934427" name="Line 91"/>
          <p:cNvSpPr>
            <a:spLocks noChangeShapeType="1"/>
          </p:cNvSpPr>
          <p:nvPr/>
        </p:nvSpPr>
        <p:spPr bwMode="auto">
          <a:xfrm flipH="1">
            <a:off x="2459038" y="5949950"/>
            <a:ext cx="684212" cy="0"/>
          </a:xfrm>
          <a:prstGeom prst="line">
            <a:avLst/>
          </a:prstGeom>
          <a:noFill/>
          <a:ln w="9398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28" name="AutoShape 92"/>
          <p:cNvSpPr>
            <a:spLocks noChangeArrowheads="1"/>
          </p:cNvSpPr>
          <p:nvPr/>
        </p:nvSpPr>
        <p:spPr bwMode="auto">
          <a:xfrm>
            <a:off x="3179764" y="5805488"/>
            <a:ext cx="3348037" cy="284162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3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Not defined by the Java Portlet Specification</a:t>
            </a:r>
          </a:p>
        </p:txBody>
      </p:sp>
      <p:sp>
        <p:nvSpPr>
          <p:cNvPr id="1934429" name="AutoShape 93"/>
          <p:cNvSpPr>
            <a:spLocks noChangeArrowheads="1"/>
          </p:cNvSpPr>
          <p:nvPr/>
        </p:nvSpPr>
        <p:spPr bwMode="auto">
          <a:xfrm>
            <a:off x="3216276" y="2492375"/>
            <a:ext cx="1108075" cy="1013354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New Page</a:t>
            </a:r>
          </a:p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2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with ResourceURL</a:t>
            </a:r>
          </a:p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2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 Markup of Portlet C</a:t>
            </a:r>
          </a:p>
        </p:txBody>
      </p:sp>
      <p:sp>
        <p:nvSpPr>
          <p:cNvPr id="1934430" name="Line 94"/>
          <p:cNvSpPr>
            <a:spLocks noChangeShapeType="1"/>
          </p:cNvSpPr>
          <p:nvPr/>
        </p:nvSpPr>
        <p:spPr bwMode="auto">
          <a:xfrm flipH="1">
            <a:off x="3179763" y="3465513"/>
            <a:ext cx="1174750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31" name="AutoShape 95"/>
          <p:cNvSpPr>
            <a:spLocks noChangeArrowheads="1"/>
          </p:cNvSpPr>
          <p:nvPr/>
        </p:nvSpPr>
        <p:spPr bwMode="auto">
          <a:xfrm>
            <a:off x="2279651" y="3068639"/>
            <a:ext cx="714375" cy="769937"/>
          </a:xfrm>
          <a:prstGeom prst="roundRect">
            <a:avLst>
              <a:gd name="adj" fmla="val 208"/>
            </a:avLst>
          </a:prstGeom>
          <a:noFill/>
          <a:ln w="936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34432" name="Group 96"/>
          <p:cNvGrpSpPr>
            <a:grpSpLocks/>
          </p:cNvGrpSpPr>
          <p:nvPr/>
        </p:nvGrpSpPr>
        <p:grpSpPr bwMode="auto">
          <a:xfrm>
            <a:off x="2379663" y="3163889"/>
            <a:ext cx="508000" cy="192087"/>
            <a:chOff x="434" y="3455"/>
            <a:chExt cx="339" cy="135"/>
          </a:xfrm>
        </p:grpSpPr>
        <p:sp>
          <p:nvSpPr>
            <p:cNvPr id="1934433" name="AutoShape 97"/>
            <p:cNvSpPr>
              <a:spLocks noChangeArrowheads="1"/>
            </p:cNvSpPr>
            <p:nvPr/>
          </p:nvSpPr>
          <p:spPr bwMode="auto">
            <a:xfrm>
              <a:off x="434" y="3455"/>
              <a:ext cx="340" cy="136"/>
            </a:xfrm>
            <a:prstGeom prst="roundRect">
              <a:avLst>
                <a:gd name="adj" fmla="val 731"/>
              </a:avLst>
            </a:prstGeom>
            <a:solidFill>
              <a:srgbClr val="C0C0C0">
                <a:alpha val="50000"/>
              </a:srgbClr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434" name="AutoShape 98"/>
            <p:cNvSpPr>
              <a:spLocks noChangeArrowheads="1"/>
            </p:cNvSpPr>
            <p:nvPr/>
          </p:nvSpPr>
          <p:spPr bwMode="auto">
            <a:xfrm>
              <a:off x="434" y="3455"/>
              <a:ext cx="340" cy="136"/>
            </a:xfrm>
            <a:prstGeom prst="roundRect">
              <a:avLst>
                <a:gd name="adj" fmla="val 731"/>
              </a:avLst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A’</a:t>
              </a:r>
            </a:p>
          </p:txBody>
        </p:sp>
      </p:grpSp>
      <p:grpSp>
        <p:nvGrpSpPr>
          <p:cNvPr id="1934435" name="Group 99"/>
          <p:cNvGrpSpPr>
            <a:grpSpLocks/>
          </p:cNvGrpSpPr>
          <p:nvPr/>
        </p:nvGrpSpPr>
        <p:grpSpPr bwMode="auto">
          <a:xfrm>
            <a:off x="2379663" y="3452814"/>
            <a:ext cx="201612" cy="288925"/>
            <a:chOff x="434" y="3658"/>
            <a:chExt cx="134" cy="203"/>
          </a:xfrm>
        </p:grpSpPr>
        <p:sp>
          <p:nvSpPr>
            <p:cNvPr id="1934436" name="AutoShape 100"/>
            <p:cNvSpPr>
              <a:spLocks noChangeArrowheads="1"/>
            </p:cNvSpPr>
            <p:nvPr/>
          </p:nvSpPr>
          <p:spPr bwMode="auto">
            <a:xfrm>
              <a:off x="434" y="3658"/>
              <a:ext cx="135" cy="204"/>
            </a:xfrm>
            <a:prstGeom prst="roundRect">
              <a:avLst>
                <a:gd name="adj" fmla="val 745"/>
              </a:avLst>
            </a:prstGeom>
            <a:solidFill>
              <a:srgbClr val="C0C0C0">
                <a:alpha val="50000"/>
              </a:srgbClr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437" name="AutoShape 101"/>
            <p:cNvSpPr>
              <a:spLocks noChangeArrowheads="1"/>
            </p:cNvSpPr>
            <p:nvPr/>
          </p:nvSpPr>
          <p:spPr bwMode="auto">
            <a:xfrm>
              <a:off x="434" y="3658"/>
              <a:ext cx="135" cy="204"/>
            </a:xfrm>
            <a:prstGeom prst="roundRect">
              <a:avLst>
                <a:gd name="adj" fmla="val 745"/>
              </a:avLst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B’</a:t>
              </a:r>
            </a:p>
          </p:txBody>
        </p:sp>
      </p:grpSp>
      <p:grpSp>
        <p:nvGrpSpPr>
          <p:cNvPr id="1934438" name="Group 102"/>
          <p:cNvGrpSpPr>
            <a:grpSpLocks/>
          </p:cNvGrpSpPr>
          <p:nvPr/>
        </p:nvGrpSpPr>
        <p:grpSpPr bwMode="auto">
          <a:xfrm>
            <a:off x="2686050" y="3452814"/>
            <a:ext cx="203200" cy="288925"/>
            <a:chOff x="638" y="3658"/>
            <a:chExt cx="136" cy="203"/>
          </a:xfrm>
        </p:grpSpPr>
        <p:sp>
          <p:nvSpPr>
            <p:cNvPr id="1934439" name="AutoShape 103"/>
            <p:cNvSpPr>
              <a:spLocks noChangeArrowheads="1"/>
            </p:cNvSpPr>
            <p:nvPr/>
          </p:nvSpPr>
          <p:spPr bwMode="auto">
            <a:xfrm>
              <a:off x="638" y="3658"/>
              <a:ext cx="137" cy="204"/>
            </a:xfrm>
            <a:prstGeom prst="roundRect">
              <a:avLst>
                <a:gd name="adj" fmla="val 731"/>
              </a:avLst>
            </a:prstGeom>
            <a:solidFill>
              <a:srgbClr val="B2B2B2"/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440" name="AutoShape 104"/>
            <p:cNvSpPr>
              <a:spLocks noChangeArrowheads="1"/>
            </p:cNvSpPr>
            <p:nvPr/>
          </p:nvSpPr>
          <p:spPr bwMode="auto">
            <a:xfrm>
              <a:off x="638" y="3658"/>
              <a:ext cx="137" cy="204"/>
            </a:xfrm>
            <a:prstGeom prst="roundRect">
              <a:avLst>
                <a:gd name="adj" fmla="val 7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C’</a:t>
              </a:r>
            </a:p>
          </p:txBody>
        </p:sp>
      </p:grpSp>
      <p:sp>
        <p:nvSpPr>
          <p:cNvPr id="1934441" name="Line 105"/>
          <p:cNvSpPr>
            <a:spLocks noChangeShapeType="1"/>
          </p:cNvSpPr>
          <p:nvPr/>
        </p:nvSpPr>
        <p:spPr bwMode="auto">
          <a:xfrm flipV="1">
            <a:off x="3143251" y="3932239"/>
            <a:ext cx="1209675" cy="158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42" name="AutoShape 106"/>
          <p:cNvSpPr>
            <a:spLocks noChangeArrowheads="1"/>
          </p:cNvSpPr>
          <p:nvPr/>
        </p:nvSpPr>
        <p:spPr bwMode="auto">
          <a:xfrm>
            <a:off x="3108326" y="3656014"/>
            <a:ext cx="942975" cy="530225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 </a:t>
            </a:r>
          </a:p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request</a:t>
            </a:r>
          </a:p>
        </p:txBody>
      </p:sp>
      <p:sp>
        <p:nvSpPr>
          <p:cNvPr id="1934443" name="Line 107"/>
          <p:cNvSpPr>
            <a:spLocks noChangeShapeType="1"/>
          </p:cNvSpPr>
          <p:nvPr/>
        </p:nvSpPr>
        <p:spPr bwMode="auto">
          <a:xfrm flipV="1">
            <a:off x="4367213" y="4068764"/>
            <a:ext cx="950912" cy="793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44" name="Line 108"/>
          <p:cNvSpPr>
            <a:spLocks noChangeShapeType="1"/>
          </p:cNvSpPr>
          <p:nvPr/>
        </p:nvSpPr>
        <p:spPr bwMode="auto">
          <a:xfrm>
            <a:off x="4367214" y="2133600"/>
            <a:ext cx="936625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45" name="Line 109"/>
          <p:cNvSpPr>
            <a:spLocks noChangeShapeType="1"/>
          </p:cNvSpPr>
          <p:nvPr/>
        </p:nvSpPr>
        <p:spPr bwMode="auto">
          <a:xfrm flipV="1">
            <a:off x="5303838" y="2205038"/>
            <a:ext cx="1439862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46" name="Line 110"/>
          <p:cNvSpPr>
            <a:spLocks noChangeShapeType="1"/>
          </p:cNvSpPr>
          <p:nvPr/>
        </p:nvSpPr>
        <p:spPr bwMode="auto">
          <a:xfrm flipH="1" flipV="1">
            <a:off x="5303839" y="2312988"/>
            <a:ext cx="1404937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47" name="Line 111"/>
          <p:cNvSpPr>
            <a:spLocks noChangeShapeType="1"/>
          </p:cNvSpPr>
          <p:nvPr/>
        </p:nvSpPr>
        <p:spPr bwMode="auto">
          <a:xfrm flipH="1">
            <a:off x="5303839" y="2600325"/>
            <a:ext cx="1944687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48" name="Line 112"/>
          <p:cNvSpPr>
            <a:spLocks noChangeShapeType="1"/>
          </p:cNvSpPr>
          <p:nvPr/>
        </p:nvSpPr>
        <p:spPr bwMode="auto">
          <a:xfrm>
            <a:off x="5307013" y="2492375"/>
            <a:ext cx="1941512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49" name="Line 113"/>
          <p:cNvSpPr>
            <a:spLocks noChangeShapeType="1"/>
          </p:cNvSpPr>
          <p:nvPr/>
        </p:nvSpPr>
        <p:spPr bwMode="auto">
          <a:xfrm>
            <a:off x="5307013" y="2781300"/>
            <a:ext cx="2444750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50" name="Line 114"/>
          <p:cNvSpPr>
            <a:spLocks noChangeShapeType="1"/>
          </p:cNvSpPr>
          <p:nvPr/>
        </p:nvSpPr>
        <p:spPr bwMode="auto">
          <a:xfrm flipH="1" flipV="1">
            <a:off x="5307014" y="2889250"/>
            <a:ext cx="2409825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51" name="Line 115"/>
          <p:cNvSpPr>
            <a:spLocks noChangeShapeType="1"/>
          </p:cNvSpPr>
          <p:nvPr/>
        </p:nvSpPr>
        <p:spPr bwMode="auto">
          <a:xfrm flipH="1">
            <a:off x="4330700" y="2960689"/>
            <a:ext cx="973138" cy="158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53" name="Line 117"/>
          <p:cNvSpPr>
            <a:spLocks noChangeShapeType="1"/>
          </p:cNvSpPr>
          <p:nvPr/>
        </p:nvSpPr>
        <p:spPr bwMode="auto">
          <a:xfrm>
            <a:off x="4367214" y="2457450"/>
            <a:ext cx="936625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54" name="Line 118"/>
          <p:cNvSpPr>
            <a:spLocks noChangeShapeType="1"/>
          </p:cNvSpPr>
          <p:nvPr/>
        </p:nvSpPr>
        <p:spPr bwMode="auto">
          <a:xfrm>
            <a:off x="4367214" y="2744788"/>
            <a:ext cx="936625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55" name="Line 119"/>
          <p:cNvSpPr>
            <a:spLocks noChangeShapeType="1"/>
          </p:cNvSpPr>
          <p:nvPr/>
        </p:nvSpPr>
        <p:spPr bwMode="auto">
          <a:xfrm flipH="1">
            <a:off x="4332289" y="2635250"/>
            <a:ext cx="973137" cy="1588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56" name="Line 120"/>
          <p:cNvSpPr>
            <a:spLocks noChangeShapeType="1"/>
          </p:cNvSpPr>
          <p:nvPr/>
        </p:nvSpPr>
        <p:spPr bwMode="auto">
          <a:xfrm flipH="1">
            <a:off x="4332289" y="2382839"/>
            <a:ext cx="973137" cy="158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68539" y="4400550"/>
            <a:ext cx="714375" cy="769938"/>
            <a:chOff x="2268539" y="4400550"/>
            <a:chExt cx="714375" cy="769938"/>
          </a:xfrm>
        </p:grpSpPr>
        <p:sp>
          <p:nvSpPr>
            <p:cNvPr id="1934379" name="AutoShape 43"/>
            <p:cNvSpPr>
              <a:spLocks noChangeArrowheads="1"/>
            </p:cNvSpPr>
            <p:nvPr/>
          </p:nvSpPr>
          <p:spPr bwMode="auto">
            <a:xfrm>
              <a:off x="2268539" y="4400550"/>
              <a:ext cx="714375" cy="769938"/>
            </a:xfrm>
            <a:prstGeom prst="roundRect">
              <a:avLst>
                <a:gd name="adj" fmla="val 208"/>
              </a:avLst>
            </a:prstGeom>
            <a:noFill/>
            <a:ln w="936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34380" name="Group 44"/>
            <p:cNvGrpSpPr>
              <a:grpSpLocks/>
            </p:cNvGrpSpPr>
            <p:nvPr/>
          </p:nvGrpSpPr>
          <p:grpSpPr bwMode="auto">
            <a:xfrm>
              <a:off x="2368550" y="4495800"/>
              <a:ext cx="508000" cy="192088"/>
              <a:chOff x="434" y="3455"/>
              <a:chExt cx="339" cy="135"/>
            </a:xfrm>
          </p:grpSpPr>
          <p:sp>
            <p:nvSpPr>
              <p:cNvPr id="1934381" name="AutoShape 45"/>
              <p:cNvSpPr>
                <a:spLocks noChangeArrowheads="1"/>
              </p:cNvSpPr>
              <p:nvPr/>
            </p:nvSpPr>
            <p:spPr bwMode="auto">
              <a:xfrm>
                <a:off x="434" y="3455"/>
                <a:ext cx="340" cy="136"/>
              </a:xfrm>
              <a:prstGeom prst="roundRect">
                <a:avLst>
                  <a:gd name="adj" fmla="val 731"/>
                </a:avLst>
              </a:prstGeom>
              <a:solidFill>
                <a:srgbClr val="C0C0C0">
                  <a:alpha val="50000"/>
                </a:srgbClr>
              </a:solidFill>
              <a:ln w="936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4382" name="AutoShape 46"/>
              <p:cNvSpPr>
                <a:spLocks noChangeArrowheads="1"/>
              </p:cNvSpPr>
              <p:nvPr/>
            </p:nvSpPr>
            <p:spPr bwMode="auto">
              <a:xfrm>
                <a:off x="434" y="3455"/>
                <a:ext cx="340" cy="136"/>
              </a:xfrm>
              <a:prstGeom prst="roundRect">
                <a:avLst>
                  <a:gd name="adj" fmla="val 731"/>
                </a:avLst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0" hangingPunct="0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GB" altLang="en-US" sz="1500" b="1"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A’</a:t>
                </a:r>
              </a:p>
            </p:txBody>
          </p:sp>
        </p:grpSp>
        <p:grpSp>
          <p:nvGrpSpPr>
            <p:cNvPr id="1934383" name="Group 47"/>
            <p:cNvGrpSpPr>
              <a:grpSpLocks/>
            </p:cNvGrpSpPr>
            <p:nvPr/>
          </p:nvGrpSpPr>
          <p:grpSpPr bwMode="auto">
            <a:xfrm>
              <a:off x="2368551" y="4784726"/>
              <a:ext cx="201613" cy="288925"/>
              <a:chOff x="434" y="3658"/>
              <a:chExt cx="134" cy="203"/>
            </a:xfrm>
          </p:grpSpPr>
          <p:sp>
            <p:nvSpPr>
              <p:cNvPr id="1934384" name="AutoShape 48"/>
              <p:cNvSpPr>
                <a:spLocks noChangeArrowheads="1"/>
              </p:cNvSpPr>
              <p:nvPr/>
            </p:nvSpPr>
            <p:spPr bwMode="auto">
              <a:xfrm>
                <a:off x="434" y="3658"/>
                <a:ext cx="135" cy="204"/>
              </a:xfrm>
              <a:prstGeom prst="roundRect">
                <a:avLst>
                  <a:gd name="adj" fmla="val 745"/>
                </a:avLst>
              </a:prstGeom>
              <a:solidFill>
                <a:srgbClr val="C0C0C0">
                  <a:alpha val="50000"/>
                </a:srgbClr>
              </a:solidFill>
              <a:ln w="936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4385" name="AutoShape 49"/>
              <p:cNvSpPr>
                <a:spLocks noChangeArrowheads="1"/>
              </p:cNvSpPr>
              <p:nvPr/>
            </p:nvSpPr>
            <p:spPr bwMode="auto">
              <a:xfrm>
                <a:off x="434" y="3658"/>
                <a:ext cx="135" cy="204"/>
              </a:xfrm>
              <a:prstGeom prst="roundRect">
                <a:avLst>
                  <a:gd name="adj" fmla="val 745"/>
                </a:avLst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>
                <a:lvl1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0" hangingPunct="0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GB" altLang="en-US" sz="1500" b="1"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B’</a:t>
                </a:r>
              </a:p>
            </p:txBody>
          </p:sp>
        </p:grpSp>
        <p:grpSp>
          <p:nvGrpSpPr>
            <p:cNvPr id="1934386" name="Group 50"/>
            <p:cNvGrpSpPr>
              <a:grpSpLocks/>
            </p:cNvGrpSpPr>
            <p:nvPr/>
          </p:nvGrpSpPr>
          <p:grpSpPr bwMode="auto">
            <a:xfrm>
              <a:off x="2674938" y="4784726"/>
              <a:ext cx="203200" cy="288925"/>
              <a:chOff x="638" y="3658"/>
              <a:chExt cx="136" cy="203"/>
            </a:xfrm>
          </p:grpSpPr>
          <p:sp>
            <p:nvSpPr>
              <p:cNvPr id="1934387" name="AutoShape 51"/>
              <p:cNvSpPr>
                <a:spLocks noChangeArrowheads="1"/>
              </p:cNvSpPr>
              <p:nvPr/>
            </p:nvSpPr>
            <p:spPr bwMode="auto">
              <a:xfrm>
                <a:off x="638" y="3658"/>
                <a:ext cx="137" cy="204"/>
              </a:xfrm>
              <a:prstGeom prst="roundRect">
                <a:avLst>
                  <a:gd name="adj" fmla="val 731"/>
                </a:avLst>
              </a:prstGeom>
              <a:solidFill>
                <a:srgbClr val="B2B2B2"/>
              </a:solidFill>
              <a:ln w="936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4388" name="AutoShape 52"/>
              <p:cNvSpPr>
                <a:spLocks noChangeArrowheads="1"/>
              </p:cNvSpPr>
              <p:nvPr/>
            </p:nvSpPr>
            <p:spPr bwMode="auto">
              <a:xfrm>
                <a:off x="638" y="3658"/>
                <a:ext cx="137" cy="204"/>
              </a:xfrm>
              <a:prstGeom prst="roundRect">
                <a:avLst>
                  <a:gd name="adj" fmla="val 731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 anchorCtr="1"/>
              <a:lstStyle>
                <a:lvl1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0" hangingPunct="0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GB" altLang="en-US" sz="1500" b="1"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C’</a:t>
                </a:r>
              </a:p>
            </p:txBody>
          </p:sp>
        </p:grpSp>
        <p:grpSp>
          <p:nvGrpSpPr>
            <p:cNvPr id="1934457" name="Group 121"/>
            <p:cNvGrpSpPr>
              <a:grpSpLocks/>
            </p:cNvGrpSpPr>
            <p:nvPr/>
          </p:nvGrpSpPr>
          <p:grpSpPr bwMode="auto">
            <a:xfrm>
              <a:off x="2819400" y="4941888"/>
              <a:ext cx="141288" cy="215900"/>
              <a:chOff x="638" y="3658"/>
              <a:chExt cx="137" cy="204"/>
            </a:xfrm>
          </p:grpSpPr>
          <p:sp>
            <p:nvSpPr>
              <p:cNvPr id="1934458" name="AutoShape 122"/>
              <p:cNvSpPr>
                <a:spLocks noChangeArrowheads="1"/>
              </p:cNvSpPr>
              <p:nvPr/>
            </p:nvSpPr>
            <p:spPr bwMode="auto">
              <a:xfrm>
                <a:off x="638" y="3658"/>
                <a:ext cx="137" cy="204"/>
              </a:xfrm>
              <a:prstGeom prst="roundRect">
                <a:avLst>
                  <a:gd name="adj" fmla="val 731"/>
                </a:avLst>
              </a:prstGeom>
              <a:solidFill>
                <a:srgbClr val="DDDDDD"/>
              </a:solidFill>
              <a:ln w="936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4459" name="AutoShape 123"/>
              <p:cNvSpPr>
                <a:spLocks noChangeArrowheads="1"/>
              </p:cNvSpPr>
              <p:nvPr/>
            </p:nvSpPr>
            <p:spPr bwMode="auto">
              <a:xfrm>
                <a:off x="638" y="3658"/>
                <a:ext cx="137" cy="204"/>
              </a:xfrm>
              <a:prstGeom prst="roundRect">
                <a:avLst>
                  <a:gd name="adj" fmla="val 731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>
                <a:lvl1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 defTabSz="457200">
                  <a:spcBef>
                    <a:spcPct val="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0" hangingPunct="0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GB" altLang="en-US" sz="1200" b="1" dirty="0"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R</a:t>
                </a:r>
              </a:p>
            </p:txBody>
          </p:sp>
        </p:grpSp>
      </p:grpSp>
      <p:sp>
        <p:nvSpPr>
          <p:cNvPr id="1934460" name="AutoShape 124"/>
          <p:cNvSpPr>
            <a:spLocks noChangeArrowheads="1"/>
          </p:cNvSpPr>
          <p:nvPr/>
        </p:nvSpPr>
        <p:spPr bwMode="auto">
          <a:xfrm>
            <a:off x="3179764" y="4616451"/>
            <a:ext cx="942975" cy="530225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 </a:t>
            </a:r>
          </a:p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markup</a:t>
            </a:r>
          </a:p>
        </p:txBody>
      </p:sp>
    </p:spTree>
    <p:extLst>
      <p:ext uri="{BB962C8B-B14F-4D97-AF65-F5344CB8AC3E}">
        <p14:creationId xmlns:p14="http://schemas.microsoft.com/office/powerpoint/2010/main" val="39978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339" name="AutoShape 3"/>
          <p:cNvSpPr>
            <a:spLocks noChangeArrowheads="1"/>
          </p:cNvSpPr>
          <p:nvPr/>
        </p:nvSpPr>
        <p:spPr bwMode="auto">
          <a:xfrm>
            <a:off x="2809875" y="304801"/>
            <a:ext cx="693738" cy="322263"/>
          </a:xfrm>
          <a:prstGeom prst="roundRect">
            <a:avLst>
              <a:gd name="adj" fmla="val 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Client</a:t>
            </a:r>
          </a:p>
        </p:txBody>
      </p:sp>
      <p:sp>
        <p:nvSpPr>
          <p:cNvPr id="1934340" name="Text Box 4"/>
          <p:cNvSpPr txBox="1">
            <a:spLocks noChangeArrowheads="1"/>
          </p:cNvSpPr>
          <p:nvPr/>
        </p:nvSpPr>
        <p:spPr bwMode="auto">
          <a:xfrm>
            <a:off x="3971925" y="334964"/>
            <a:ext cx="711200" cy="319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Portal</a:t>
            </a:r>
          </a:p>
        </p:txBody>
      </p:sp>
      <p:sp>
        <p:nvSpPr>
          <p:cNvPr id="1934341" name="AutoShape 5"/>
          <p:cNvSpPr>
            <a:spLocks noChangeArrowheads="1"/>
          </p:cNvSpPr>
          <p:nvPr/>
        </p:nvSpPr>
        <p:spPr bwMode="auto">
          <a:xfrm>
            <a:off x="4872039" y="188913"/>
            <a:ext cx="968375" cy="550862"/>
          </a:xfrm>
          <a:prstGeom prst="roundRect">
            <a:avLst>
              <a:gd name="adj" fmla="val 28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Portlet 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container</a:t>
            </a:r>
          </a:p>
        </p:txBody>
      </p:sp>
      <p:sp>
        <p:nvSpPr>
          <p:cNvPr id="1934342" name="AutoShape 6"/>
          <p:cNvSpPr>
            <a:spLocks noChangeArrowheads="1"/>
          </p:cNvSpPr>
          <p:nvPr/>
        </p:nvSpPr>
        <p:spPr bwMode="auto">
          <a:xfrm>
            <a:off x="6635750" y="188913"/>
            <a:ext cx="1219200" cy="550862"/>
          </a:xfrm>
          <a:prstGeom prst="roundRect">
            <a:avLst>
              <a:gd name="adj" fmla="val 28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Portlets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 b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       B      C</a:t>
            </a:r>
          </a:p>
        </p:txBody>
      </p:sp>
      <p:sp>
        <p:nvSpPr>
          <p:cNvPr id="1934344" name="Line 8"/>
          <p:cNvSpPr>
            <a:spLocks noChangeShapeType="1"/>
          </p:cNvSpPr>
          <p:nvPr/>
        </p:nvSpPr>
        <p:spPr bwMode="auto">
          <a:xfrm flipH="1">
            <a:off x="3143251" y="795338"/>
            <a:ext cx="9525" cy="5118100"/>
          </a:xfrm>
          <a:prstGeom prst="line">
            <a:avLst/>
          </a:prstGeom>
          <a:noFill/>
          <a:ln w="2844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5" name="Line 9"/>
          <p:cNvSpPr>
            <a:spLocks noChangeShapeType="1"/>
          </p:cNvSpPr>
          <p:nvPr/>
        </p:nvSpPr>
        <p:spPr bwMode="auto">
          <a:xfrm>
            <a:off x="4357689" y="795339"/>
            <a:ext cx="9525" cy="5081587"/>
          </a:xfrm>
          <a:prstGeom prst="line">
            <a:avLst/>
          </a:prstGeom>
          <a:noFill/>
          <a:ln w="2844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6" name="Line 10"/>
          <p:cNvSpPr>
            <a:spLocks noChangeShapeType="1"/>
          </p:cNvSpPr>
          <p:nvPr/>
        </p:nvSpPr>
        <p:spPr bwMode="auto">
          <a:xfrm flipH="1">
            <a:off x="5303838" y="795338"/>
            <a:ext cx="4762" cy="5118100"/>
          </a:xfrm>
          <a:prstGeom prst="line">
            <a:avLst/>
          </a:prstGeom>
          <a:noFill/>
          <a:ln w="284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7" name="Line 11"/>
          <p:cNvSpPr>
            <a:spLocks noChangeShapeType="1"/>
          </p:cNvSpPr>
          <p:nvPr/>
        </p:nvSpPr>
        <p:spPr bwMode="auto">
          <a:xfrm flipH="1">
            <a:off x="7751764" y="795338"/>
            <a:ext cx="9525" cy="5118100"/>
          </a:xfrm>
          <a:prstGeom prst="line">
            <a:avLst/>
          </a:prstGeom>
          <a:noFill/>
          <a:ln w="284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8" name="Line 12"/>
          <p:cNvSpPr>
            <a:spLocks noChangeShapeType="1"/>
          </p:cNvSpPr>
          <p:nvPr/>
        </p:nvSpPr>
        <p:spPr bwMode="auto">
          <a:xfrm>
            <a:off x="6740526" y="795338"/>
            <a:ext cx="3175" cy="5118100"/>
          </a:xfrm>
          <a:prstGeom prst="line">
            <a:avLst/>
          </a:prstGeom>
          <a:noFill/>
          <a:ln w="284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49" name="Line 13"/>
          <p:cNvSpPr>
            <a:spLocks noChangeShapeType="1"/>
          </p:cNvSpPr>
          <p:nvPr/>
        </p:nvSpPr>
        <p:spPr bwMode="auto">
          <a:xfrm flipH="1">
            <a:off x="7248526" y="765176"/>
            <a:ext cx="3175" cy="5154613"/>
          </a:xfrm>
          <a:prstGeom prst="line">
            <a:avLst/>
          </a:prstGeom>
          <a:noFill/>
          <a:ln w="284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0" name="Line 14"/>
          <p:cNvSpPr>
            <a:spLocks noChangeShapeType="1"/>
          </p:cNvSpPr>
          <p:nvPr/>
        </p:nvSpPr>
        <p:spPr bwMode="auto">
          <a:xfrm flipV="1">
            <a:off x="3143251" y="1087439"/>
            <a:ext cx="1209675" cy="158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1" name="Line 15"/>
          <p:cNvSpPr>
            <a:spLocks noChangeShapeType="1"/>
          </p:cNvSpPr>
          <p:nvPr/>
        </p:nvSpPr>
        <p:spPr bwMode="auto">
          <a:xfrm>
            <a:off x="4367214" y="2049463"/>
            <a:ext cx="936625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2" name="Line 16"/>
          <p:cNvSpPr>
            <a:spLocks noChangeShapeType="1"/>
          </p:cNvSpPr>
          <p:nvPr/>
        </p:nvSpPr>
        <p:spPr bwMode="auto">
          <a:xfrm flipV="1">
            <a:off x="5303838" y="2120900"/>
            <a:ext cx="1439862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3" name="Line 17"/>
          <p:cNvSpPr>
            <a:spLocks noChangeShapeType="1"/>
          </p:cNvSpPr>
          <p:nvPr/>
        </p:nvSpPr>
        <p:spPr bwMode="auto">
          <a:xfrm flipH="1" flipV="1">
            <a:off x="5303839" y="2228850"/>
            <a:ext cx="1404937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4" name="Line 18"/>
          <p:cNvSpPr>
            <a:spLocks noChangeShapeType="1"/>
          </p:cNvSpPr>
          <p:nvPr/>
        </p:nvSpPr>
        <p:spPr bwMode="auto">
          <a:xfrm flipH="1">
            <a:off x="5303839" y="2516188"/>
            <a:ext cx="1944687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5" name="Line 19"/>
          <p:cNvSpPr>
            <a:spLocks noChangeShapeType="1"/>
          </p:cNvSpPr>
          <p:nvPr/>
        </p:nvSpPr>
        <p:spPr bwMode="auto">
          <a:xfrm>
            <a:off x="5307013" y="2408238"/>
            <a:ext cx="1941512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6" name="Line 20"/>
          <p:cNvSpPr>
            <a:spLocks noChangeShapeType="1"/>
          </p:cNvSpPr>
          <p:nvPr/>
        </p:nvSpPr>
        <p:spPr bwMode="auto">
          <a:xfrm>
            <a:off x="5307013" y="2697163"/>
            <a:ext cx="2444750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7" name="Line 21"/>
          <p:cNvSpPr>
            <a:spLocks noChangeShapeType="1"/>
          </p:cNvSpPr>
          <p:nvPr/>
        </p:nvSpPr>
        <p:spPr bwMode="auto">
          <a:xfrm flipH="1" flipV="1">
            <a:off x="5307014" y="2805113"/>
            <a:ext cx="2409825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8" name="Line 22"/>
          <p:cNvSpPr>
            <a:spLocks noChangeShapeType="1"/>
          </p:cNvSpPr>
          <p:nvPr/>
        </p:nvSpPr>
        <p:spPr bwMode="auto">
          <a:xfrm flipH="1">
            <a:off x="4330700" y="2876550"/>
            <a:ext cx="973138" cy="1588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59" name="Line 23"/>
          <p:cNvSpPr>
            <a:spLocks noChangeShapeType="1"/>
          </p:cNvSpPr>
          <p:nvPr/>
        </p:nvSpPr>
        <p:spPr bwMode="auto">
          <a:xfrm flipH="1">
            <a:off x="3179763" y="3219450"/>
            <a:ext cx="1174750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60" name="AutoShape 24"/>
          <p:cNvSpPr>
            <a:spLocks noChangeArrowheads="1"/>
          </p:cNvSpPr>
          <p:nvPr/>
        </p:nvSpPr>
        <p:spPr bwMode="auto">
          <a:xfrm>
            <a:off x="5664200" y="1844675"/>
            <a:ext cx="673100" cy="312738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render</a:t>
            </a:r>
          </a:p>
        </p:txBody>
      </p:sp>
      <p:sp>
        <p:nvSpPr>
          <p:cNvPr id="1934363" name="Line 27"/>
          <p:cNvSpPr>
            <a:spLocks noChangeShapeType="1"/>
          </p:cNvSpPr>
          <p:nvPr/>
        </p:nvSpPr>
        <p:spPr bwMode="auto">
          <a:xfrm flipH="1">
            <a:off x="5307013" y="1484314"/>
            <a:ext cx="1941512" cy="1587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64" name="Line 28"/>
          <p:cNvSpPr>
            <a:spLocks noChangeShapeType="1"/>
          </p:cNvSpPr>
          <p:nvPr/>
        </p:nvSpPr>
        <p:spPr bwMode="auto">
          <a:xfrm flipV="1">
            <a:off x="5303838" y="1341438"/>
            <a:ext cx="1979612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65" name="Line 29"/>
          <p:cNvSpPr>
            <a:spLocks noChangeShapeType="1"/>
          </p:cNvSpPr>
          <p:nvPr/>
        </p:nvSpPr>
        <p:spPr bwMode="auto">
          <a:xfrm flipV="1">
            <a:off x="4352926" y="1270000"/>
            <a:ext cx="950913" cy="7938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66" name="AutoShape 30"/>
          <p:cNvSpPr>
            <a:spLocks noChangeArrowheads="1"/>
          </p:cNvSpPr>
          <p:nvPr/>
        </p:nvSpPr>
        <p:spPr bwMode="auto">
          <a:xfrm>
            <a:off x="5375275" y="1065214"/>
            <a:ext cx="1276350" cy="312737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processAction</a:t>
            </a:r>
          </a:p>
        </p:txBody>
      </p:sp>
      <p:sp>
        <p:nvSpPr>
          <p:cNvPr id="1934367" name="Line 31"/>
          <p:cNvSpPr>
            <a:spLocks noChangeShapeType="1"/>
          </p:cNvSpPr>
          <p:nvPr/>
        </p:nvSpPr>
        <p:spPr bwMode="auto">
          <a:xfrm flipH="1">
            <a:off x="4367214" y="4940300"/>
            <a:ext cx="936625" cy="1588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368" name="AutoShape 32"/>
          <p:cNvSpPr>
            <a:spLocks noChangeArrowheads="1"/>
          </p:cNvSpPr>
          <p:nvPr/>
        </p:nvSpPr>
        <p:spPr bwMode="auto">
          <a:xfrm>
            <a:off x="2233614" y="795339"/>
            <a:ext cx="712787" cy="769937"/>
          </a:xfrm>
          <a:prstGeom prst="roundRect">
            <a:avLst>
              <a:gd name="adj" fmla="val 208"/>
            </a:avLst>
          </a:prstGeom>
          <a:noFill/>
          <a:ln w="936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34369" name="Group 33"/>
          <p:cNvGrpSpPr>
            <a:grpSpLocks/>
          </p:cNvGrpSpPr>
          <p:nvPr/>
        </p:nvGrpSpPr>
        <p:grpSpPr bwMode="auto">
          <a:xfrm>
            <a:off x="2335214" y="892175"/>
            <a:ext cx="509587" cy="192088"/>
            <a:chOff x="412" y="1358"/>
            <a:chExt cx="340" cy="135"/>
          </a:xfrm>
        </p:grpSpPr>
        <p:sp>
          <p:nvSpPr>
            <p:cNvPr id="1934370" name="AutoShape 34"/>
            <p:cNvSpPr>
              <a:spLocks noChangeArrowheads="1"/>
            </p:cNvSpPr>
            <p:nvPr/>
          </p:nvSpPr>
          <p:spPr bwMode="auto">
            <a:xfrm>
              <a:off x="412" y="1358"/>
              <a:ext cx="341" cy="136"/>
            </a:xfrm>
            <a:prstGeom prst="roundRect">
              <a:avLst>
                <a:gd name="adj" fmla="val 731"/>
              </a:avLst>
            </a:prstGeom>
            <a:solidFill>
              <a:srgbClr val="B2B2B2"/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371" name="AutoShape 35"/>
            <p:cNvSpPr>
              <a:spLocks noChangeArrowheads="1"/>
            </p:cNvSpPr>
            <p:nvPr/>
          </p:nvSpPr>
          <p:spPr bwMode="auto">
            <a:xfrm>
              <a:off x="412" y="1358"/>
              <a:ext cx="341" cy="136"/>
            </a:xfrm>
            <a:prstGeom prst="roundRect">
              <a:avLst>
                <a:gd name="adj" fmla="val 7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</p:grpSp>
      <p:grpSp>
        <p:nvGrpSpPr>
          <p:cNvPr id="1934372" name="Group 36"/>
          <p:cNvGrpSpPr>
            <a:grpSpLocks/>
          </p:cNvGrpSpPr>
          <p:nvPr/>
        </p:nvGrpSpPr>
        <p:grpSpPr bwMode="auto">
          <a:xfrm>
            <a:off x="2335213" y="1181100"/>
            <a:ext cx="201612" cy="285750"/>
            <a:chOff x="412" y="1561"/>
            <a:chExt cx="134" cy="201"/>
          </a:xfrm>
        </p:grpSpPr>
        <p:sp>
          <p:nvSpPr>
            <p:cNvPr id="1934373" name="AutoShape 37"/>
            <p:cNvSpPr>
              <a:spLocks noChangeArrowheads="1"/>
            </p:cNvSpPr>
            <p:nvPr/>
          </p:nvSpPr>
          <p:spPr bwMode="auto">
            <a:xfrm>
              <a:off x="412" y="1561"/>
              <a:ext cx="135" cy="202"/>
            </a:xfrm>
            <a:prstGeom prst="roundRect">
              <a:avLst>
                <a:gd name="adj" fmla="val 745"/>
              </a:avLst>
            </a:prstGeom>
            <a:solidFill>
              <a:srgbClr val="B2B2B2"/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374" name="AutoShape 38"/>
            <p:cNvSpPr>
              <a:spLocks noChangeArrowheads="1"/>
            </p:cNvSpPr>
            <p:nvPr/>
          </p:nvSpPr>
          <p:spPr bwMode="auto">
            <a:xfrm>
              <a:off x="412" y="1561"/>
              <a:ext cx="135" cy="202"/>
            </a:xfrm>
            <a:prstGeom prst="roundRect">
              <a:avLst>
                <a:gd name="adj" fmla="val 74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</a:t>
              </a:r>
            </a:p>
          </p:txBody>
        </p:sp>
      </p:grpSp>
      <p:grpSp>
        <p:nvGrpSpPr>
          <p:cNvPr id="1934375" name="Group 39"/>
          <p:cNvGrpSpPr>
            <a:grpSpLocks/>
          </p:cNvGrpSpPr>
          <p:nvPr/>
        </p:nvGrpSpPr>
        <p:grpSpPr bwMode="auto">
          <a:xfrm>
            <a:off x="2641600" y="1181100"/>
            <a:ext cx="203200" cy="285750"/>
            <a:chOff x="616" y="1561"/>
            <a:chExt cx="136" cy="201"/>
          </a:xfrm>
        </p:grpSpPr>
        <p:sp>
          <p:nvSpPr>
            <p:cNvPr id="1934376" name="AutoShape 40"/>
            <p:cNvSpPr>
              <a:spLocks noChangeArrowheads="1"/>
            </p:cNvSpPr>
            <p:nvPr/>
          </p:nvSpPr>
          <p:spPr bwMode="auto">
            <a:xfrm>
              <a:off x="616" y="1561"/>
              <a:ext cx="137" cy="202"/>
            </a:xfrm>
            <a:prstGeom prst="roundRect">
              <a:avLst>
                <a:gd name="adj" fmla="val 731"/>
              </a:avLst>
            </a:prstGeom>
            <a:solidFill>
              <a:srgbClr val="B2B2B2"/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377" name="AutoShape 41"/>
            <p:cNvSpPr>
              <a:spLocks noChangeArrowheads="1"/>
            </p:cNvSpPr>
            <p:nvPr/>
          </p:nvSpPr>
          <p:spPr bwMode="auto">
            <a:xfrm>
              <a:off x="616" y="1561"/>
              <a:ext cx="137" cy="202"/>
            </a:xfrm>
            <a:prstGeom prst="roundRect">
              <a:avLst>
                <a:gd name="adj" fmla="val 7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</a:p>
          </p:txBody>
        </p:sp>
      </p:grpSp>
      <p:sp>
        <p:nvSpPr>
          <p:cNvPr id="1934379" name="AutoShape 43"/>
          <p:cNvSpPr>
            <a:spLocks noChangeArrowheads="1"/>
          </p:cNvSpPr>
          <p:nvPr/>
        </p:nvSpPr>
        <p:spPr bwMode="auto">
          <a:xfrm>
            <a:off x="2268539" y="2816225"/>
            <a:ext cx="714375" cy="769938"/>
          </a:xfrm>
          <a:prstGeom prst="roundRect">
            <a:avLst>
              <a:gd name="adj" fmla="val 208"/>
            </a:avLst>
          </a:prstGeom>
          <a:noFill/>
          <a:ln w="936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34380" name="Group 44"/>
          <p:cNvGrpSpPr>
            <a:grpSpLocks/>
          </p:cNvGrpSpPr>
          <p:nvPr/>
        </p:nvGrpSpPr>
        <p:grpSpPr bwMode="auto">
          <a:xfrm>
            <a:off x="2368550" y="2911475"/>
            <a:ext cx="508000" cy="192088"/>
            <a:chOff x="434" y="3455"/>
            <a:chExt cx="339" cy="135"/>
          </a:xfrm>
        </p:grpSpPr>
        <p:sp>
          <p:nvSpPr>
            <p:cNvPr id="1934381" name="AutoShape 45"/>
            <p:cNvSpPr>
              <a:spLocks noChangeArrowheads="1"/>
            </p:cNvSpPr>
            <p:nvPr/>
          </p:nvSpPr>
          <p:spPr bwMode="auto">
            <a:xfrm>
              <a:off x="434" y="3455"/>
              <a:ext cx="340" cy="136"/>
            </a:xfrm>
            <a:prstGeom prst="roundRect">
              <a:avLst>
                <a:gd name="adj" fmla="val 731"/>
              </a:avLst>
            </a:prstGeom>
            <a:solidFill>
              <a:srgbClr val="C0C0C0">
                <a:alpha val="50000"/>
              </a:srgbClr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382" name="AutoShape 46"/>
            <p:cNvSpPr>
              <a:spLocks noChangeArrowheads="1"/>
            </p:cNvSpPr>
            <p:nvPr/>
          </p:nvSpPr>
          <p:spPr bwMode="auto">
            <a:xfrm>
              <a:off x="434" y="3455"/>
              <a:ext cx="340" cy="136"/>
            </a:xfrm>
            <a:prstGeom prst="roundRect">
              <a:avLst>
                <a:gd name="adj" fmla="val 731"/>
              </a:avLst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</p:grpSp>
      <p:grpSp>
        <p:nvGrpSpPr>
          <p:cNvPr id="1934383" name="Group 47"/>
          <p:cNvGrpSpPr>
            <a:grpSpLocks/>
          </p:cNvGrpSpPr>
          <p:nvPr/>
        </p:nvGrpSpPr>
        <p:grpSpPr bwMode="auto">
          <a:xfrm>
            <a:off x="2368551" y="3200401"/>
            <a:ext cx="201613" cy="288925"/>
            <a:chOff x="434" y="3658"/>
            <a:chExt cx="134" cy="203"/>
          </a:xfrm>
        </p:grpSpPr>
        <p:sp>
          <p:nvSpPr>
            <p:cNvPr id="1934384" name="AutoShape 48"/>
            <p:cNvSpPr>
              <a:spLocks noChangeArrowheads="1"/>
            </p:cNvSpPr>
            <p:nvPr/>
          </p:nvSpPr>
          <p:spPr bwMode="auto">
            <a:xfrm>
              <a:off x="434" y="3658"/>
              <a:ext cx="135" cy="204"/>
            </a:xfrm>
            <a:prstGeom prst="roundRect">
              <a:avLst>
                <a:gd name="adj" fmla="val 745"/>
              </a:avLst>
            </a:prstGeom>
            <a:solidFill>
              <a:srgbClr val="C0C0C0">
                <a:alpha val="50000"/>
              </a:srgbClr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385" name="AutoShape 49"/>
            <p:cNvSpPr>
              <a:spLocks noChangeArrowheads="1"/>
            </p:cNvSpPr>
            <p:nvPr/>
          </p:nvSpPr>
          <p:spPr bwMode="auto">
            <a:xfrm>
              <a:off x="434" y="3658"/>
              <a:ext cx="135" cy="204"/>
            </a:xfrm>
            <a:prstGeom prst="roundRect">
              <a:avLst>
                <a:gd name="adj" fmla="val 745"/>
              </a:avLst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B’</a:t>
              </a:r>
            </a:p>
          </p:txBody>
        </p:sp>
      </p:grpSp>
      <p:grpSp>
        <p:nvGrpSpPr>
          <p:cNvPr id="1934386" name="Group 50"/>
          <p:cNvGrpSpPr>
            <a:grpSpLocks/>
          </p:cNvGrpSpPr>
          <p:nvPr/>
        </p:nvGrpSpPr>
        <p:grpSpPr bwMode="auto">
          <a:xfrm>
            <a:off x="2674938" y="3200401"/>
            <a:ext cx="203200" cy="288925"/>
            <a:chOff x="638" y="3658"/>
            <a:chExt cx="136" cy="203"/>
          </a:xfrm>
        </p:grpSpPr>
        <p:sp>
          <p:nvSpPr>
            <p:cNvPr id="1934387" name="AutoShape 51"/>
            <p:cNvSpPr>
              <a:spLocks noChangeArrowheads="1"/>
            </p:cNvSpPr>
            <p:nvPr/>
          </p:nvSpPr>
          <p:spPr bwMode="auto">
            <a:xfrm>
              <a:off x="638" y="3658"/>
              <a:ext cx="137" cy="204"/>
            </a:xfrm>
            <a:prstGeom prst="roundRect">
              <a:avLst>
                <a:gd name="adj" fmla="val 731"/>
              </a:avLst>
            </a:prstGeom>
            <a:solidFill>
              <a:srgbClr val="B2B2B2"/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388" name="AutoShape 52"/>
            <p:cNvSpPr>
              <a:spLocks noChangeArrowheads="1"/>
            </p:cNvSpPr>
            <p:nvPr/>
          </p:nvSpPr>
          <p:spPr bwMode="auto">
            <a:xfrm>
              <a:off x="638" y="3658"/>
              <a:ext cx="137" cy="204"/>
            </a:xfrm>
            <a:prstGeom prst="roundRect">
              <a:avLst>
                <a:gd name="adj" fmla="val 7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</a:p>
          </p:txBody>
        </p:sp>
      </p:grpSp>
      <p:sp>
        <p:nvSpPr>
          <p:cNvPr id="1934389" name="AutoShape 53"/>
          <p:cNvSpPr>
            <a:spLocks noChangeArrowheads="1"/>
          </p:cNvSpPr>
          <p:nvPr/>
        </p:nvSpPr>
        <p:spPr bwMode="auto">
          <a:xfrm>
            <a:off x="3178175" y="776289"/>
            <a:ext cx="1117600" cy="312737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Action on B</a:t>
            </a:r>
          </a:p>
        </p:txBody>
      </p:sp>
      <p:sp>
        <p:nvSpPr>
          <p:cNvPr id="1934399" name="Line 63"/>
          <p:cNvSpPr>
            <a:spLocks noChangeShapeType="1"/>
          </p:cNvSpPr>
          <p:nvPr/>
        </p:nvSpPr>
        <p:spPr bwMode="auto">
          <a:xfrm flipH="1" flipV="1">
            <a:off x="5341938" y="4868863"/>
            <a:ext cx="1401762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00" name="Line 64"/>
          <p:cNvSpPr>
            <a:spLocks noChangeShapeType="1"/>
          </p:cNvSpPr>
          <p:nvPr/>
        </p:nvSpPr>
        <p:spPr bwMode="auto">
          <a:xfrm>
            <a:off x="5307014" y="4616450"/>
            <a:ext cx="1436687" cy="0"/>
          </a:xfrm>
          <a:prstGeom prst="line">
            <a:avLst/>
          </a:prstGeom>
          <a:noFill/>
          <a:ln w="936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02" name="AutoShape 66"/>
          <p:cNvSpPr>
            <a:spLocks noChangeArrowheads="1"/>
          </p:cNvSpPr>
          <p:nvPr/>
        </p:nvSpPr>
        <p:spPr bwMode="auto">
          <a:xfrm>
            <a:off x="5303839" y="4375150"/>
            <a:ext cx="1296987" cy="312738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serveResource</a:t>
            </a:r>
          </a:p>
        </p:txBody>
      </p:sp>
      <p:sp>
        <p:nvSpPr>
          <p:cNvPr id="1934413" name="Line 77"/>
          <p:cNvSpPr>
            <a:spLocks noChangeShapeType="1"/>
          </p:cNvSpPr>
          <p:nvPr/>
        </p:nvSpPr>
        <p:spPr bwMode="auto">
          <a:xfrm flipH="1">
            <a:off x="4330700" y="1628775"/>
            <a:ext cx="973138" cy="1588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14" name="Line 78"/>
          <p:cNvSpPr>
            <a:spLocks noChangeShapeType="1"/>
          </p:cNvSpPr>
          <p:nvPr/>
        </p:nvSpPr>
        <p:spPr bwMode="auto">
          <a:xfrm flipV="1">
            <a:off x="4367213" y="4437064"/>
            <a:ext cx="950912" cy="793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15" name="Line 79"/>
          <p:cNvSpPr>
            <a:spLocks noChangeShapeType="1"/>
          </p:cNvSpPr>
          <p:nvPr/>
        </p:nvSpPr>
        <p:spPr bwMode="auto">
          <a:xfrm>
            <a:off x="4367214" y="2373313"/>
            <a:ext cx="936625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16" name="Line 80"/>
          <p:cNvSpPr>
            <a:spLocks noChangeShapeType="1"/>
          </p:cNvSpPr>
          <p:nvPr/>
        </p:nvSpPr>
        <p:spPr bwMode="auto">
          <a:xfrm>
            <a:off x="4367214" y="2660650"/>
            <a:ext cx="936625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17" name="Line 81"/>
          <p:cNvSpPr>
            <a:spLocks noChangeShapeType="1"/>
          </p:cNvSpPr>
          <p:nvPr/>
        </p:nvSpPr>
        <p:spPr bwMode="auto">
          <a:xfrm flipH="1">
            <a:off x="4332289" y="2551114"/>
            <a:ext cx="973137" cy="158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18" name="Line 82"/>
          <p:cNvSpPr>
            <a:spLocks noChangeShapeType="1"/>
          </p:cNvSpPr>
          <p:nvPr/>
        </p:nvSpPr>
        <p:spPr bwMode="auto">
          <a:xfrm flipH="1">
            <a:off x="4332289" y="2298700"/>
            <a:ext cx="973137" cy="1588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27" name="Line 91"/>
          <p:cNvSpPr>
            <a:spLocks noChangeShapeType="1"/>
          </p:cNvSpPr>
          <p:nvPr/>
        </p:nvSpPr>
        <p:spPr bwMode="auto">
          <a:xfrm flipH="1">
            <a:off x="2459038" y="6134100"/>
            <a:ext cx="684212" cy="0"/>
          </a:xfrm>
          <a:prstGeom prst="line">
            <a:avLst/>
          </a:prstGeom>
          <a:noFill/>
          <a:ln w="9398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28" name="AutoShape 92"/>
          <p:cNvSpPr>
            <a:spLocks noChangeArrowheads="1"/>
          </p:cNvSpPr>
          <p:nvPr/>
        </p:nvSpPr>
        <p:spPr bwMode="auto">
          <a:xfrm>
            <a:off x="3179764" y="5989638"/>
            <a:ext cx="3348037" cy="284162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3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Not defined by the Java Portlet Specification</a:t>
            </a:r>
          </a:p>
        </p:txBody>
      </p:sp>
      <p:sp>
        <p:nvSpPr>
          <p:cNvPr id="1934429" name="AutoShape 93"/>
          <p:cNvSpPr>
            <a:spLocks noChangeArrowheads="1"/>
          </p:cNvSpPr>
          <p:nvPr/>
        </p:nvSpPr>
        <p:spPr bwMode="auto">
          <a:xfrm>
            <a:off x="3259138" y="2895600"/>
            <a:ext cx="965200" cy="312738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New Page</a:t>
            </a:r>
          </a:p>
        </p:txBody>
      </p:sp>
      <p:sp>
        <p:nvSpPr>
          <p:cNvPr id="1934430" name="AutoShape 94"/>
          <p:cNvSpPr>
            <a:spLocks noChangeArrowheads="1"/>
          </p:cNvSpPr>
          <p:nvPr/>
        </p:nvSpPr>
        <p:spPr bwMode="auto">
          <a:xfrm>
            <a:off x="2279651" y="5251450"/>
            <a:ext cx="714375" cy="769938"/>
          </a:xfrm>
          <a:prstGeom prst="roundRect">
            <a:avLst>
              <a:gd name="adj" fmla="val 208"/>
            </a:avLst>
          </a:prstGeom>
          <a:noFill/>
          <a:ln w="936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34431" name="Group 95"/>
          <p:cNvGrpSpPr>
            <a:grpSpLocks/>
          </p:cNvGrpSpPr>
          <p:nvPr/>
        </p:nvGrpSpPr>
        <p:grpSpPr bwMode="auto">
          <a:xfrm>
            <a:off x="2379663" y="5346700"/>
            <a:ext cx="508000" cy="192088"/>
            <a:chOff x="434" y="3455"/>
            <a:chExt cx="339" cy="135"/>
          </a:xfrm>
        </p:grpSpPr>
        <p:sp>
          <p:nvSpPr>
            <p:cNvPr id="1934432" name="AutoShape 96"/>
            <p:cNvSpPr>
              <a:spLocks noChangeArrowheads="1"/>
            </p:cNvSpPr>
            <p:nvPr/>
          </p:nvSpPr>
          <p:spPr bwMode="auto">
            <a:xfrm>
              <a:off x="434" y="3455"/>
              <a:ext cx="340" cy="136"/>
            </a:xfrm>
            <a:prstGeom prst="roundRect">
              <a:avLst>
                <a:gd name="adj" fmla="val 731"/>
              </a:avLst>
            </a:prstGeom>
            <a:solidFill>
              <a:srgbClr val="C0C0C0">
                <a:alpha val="50000"/>
              </a:srgbClr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433" name="AutoShape 97"/>
            <p:cNvSpPr>
              <a:spLocks noChangeArrowheads="1"/>
            </p:cNvSpPr>
            <p:nvPr/>
          </p:nvSpPr>
          <p:spPr bwMode="auto">
            <a:xfrm>
              <a:off x="434" y="3455"/>
              <a:ext cx="340" cy="136"/>
            </a:xfrm>
            <a:prstGeom prst="roundRect">
              <a:avLst>
                <a:gd name="adj" fmla="val 731"/>
              </a:avLst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A’</a:t>
              </a:r>
            </a:p>
          </p:txBody>
        </p:sp>
      </p:grpSp>
      <p:grpSp>
        <p:nvGrpSpPr>
          <p:cNvPr id="1934434" name="Group 98"/>
          <p:cNvGrpSpPr>
            <a:grpSpLocks/>
          </p:cNvGrpSpPr>
          <p:nvPr/>
        </p:nvGrpSpPr>
        <p:grpSpPr bwMode="auto">
          <a:xfrm>
            <a:off x="2379663" y="5635626"/>
            <a:ext cx="201612" cy="288925"/>
            <a:chOff x="434" y="3658"/>
            <a:chExt cx="134" cy="203"/>
          </a:xfrm>
        </p:grpSpPr>
        <p:sp>
          <p:nvSpPr>
            <p:cNvPr id="1934435" name="AutoShape 99"/>
            <p:cNvSpPr>
              <a:spLocks noChangeArrowheads="1"/>
            </p:cNvSpPr>
            <p:nvPr/>
          </p:nvSpPr>
          <p:spPr bwMode="auto">
            <a:xfrm>
              <a:off x="434" y="3658"/>
              <a:ext cx="135" cy="204"/>
            </a:xfrm>
            <a:prstGeom prst="roundRect">
              <a:avLst>
                <a:gd name="adj" fmla="val 745"/>
              </a:avLst>
            </a:prstGeom>
            <a:solidFill>
              <a:srgbClr val="C0C0C0">
                <a:alpha val="50000"/>
              </a:srgbClr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436" name="AutoShape 100"/>
            <p:cNvSpPr>
              <a:spLocks noChangeArrowheads="1"/>
            </p:cNvSpPr>
            <p:nvPr/>
          </p:nvSpPr>
          <p:spPr bwMode="auto">
            <a:xfrm>
              <a:off x="434" y="3658"/>
              <a:ext cx="135" cy="204"/>
            </a:xfrm>
            <a:prstGeom prst="roundRect">
              <a:avLst>
                <a:gd name="adj" fmla="val 745"/>
              </a:avLst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B’</a:t>
              </a:r>
            </a:p>
          </p:txBody>
        </p:sp>
      </p:grpSp>
      <p:grpSp>
        <p:nvGrpSpPr>
          <p:cNvPr id="1934437" name="Group 101"/>
          <p:cNvGrpSpPr>
            <a:grpSpLocks/>
          </p:cNvGrpSpPr>
          <p:nvPr/>
        </p:nvGrpSpPr>
        <p:grpSpPr bwMode="auto">
          <a:xfrm>
            <a:off x="2686050" y="5635626"/>
            <a:ext cx="203200" cy="288925"/>
            <a:chOff x="638" y="3658"/>
            <a:chExt cx="136" cy="203"/>
          </a:xfrm>
        </p:grpSpPr>
        <p:sp>
          <p:nvSpPr>
            <p:cNvPr id="1934438" name="AutoShape 102"/>
            <p:cNvSpPr>
              <a:spLocks noChangeArrowheads="1"/>
            </p:cNvSpPr>
            <p:nvPr/>
          </p:nvSpPr>
          <p:spPr bwMode="auto">
            <a:xfrm>
              <a:off x="638" y="3658"/>
              <a:ext cx="137" cy="204"/>
            </a:xfrm>
            <a:prstGeom prst="roundRect">
              <a:avLst>
                <a:gd name="adj" fmla="val 731"/>
              </a:avLst>
            </a:prstGeom>
            <a:solidFill>
              <a:srgbClr val="B2B2B2"/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4439" name="AutoShape 103"/>
            <p:cNvSpPr>
              <a:spLocks noChangeArrowheads="1"/>
            </p:cNvSpPr>
            <p:nvPr/>
          </p:nvSpPr>
          <p:spPr bwMode="auto">
            <a:xfrm>
              <a:off x="638" y="3658"/>
              <a:ext cx="137" cy="204"/>
            </a:xfrm>
            <a:prstGeom prst="roundRect">
              <a:avLst>
                <a:gd name="adj" fmla="val 7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 defTabSz="45720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>
                <a:lnSpc>
                  <a:spcPct val="9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1500" b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</a:p>
          </p:txBody>
        </p:sp>
      </p:grpSp>
      <p:sp>
        <p:nvSpPr>
          <p:cNvPr id="1934440" name="Line 104"/>
          <p:cNvSpPr>
            <a:spLocks noChangeShapeType="1"/>
          </p:cNvSpPr>
          <p:nvPr/>
        </p:nvSpPr>
        <p:spPr bwMode="auto">
          <a:xfrm flipV="1">
            <a:off x="3122614" y="4291014"/>
            <a:ext cx="1209675" cy="1587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41" name="AutoShape 105"/>
          <p:cNvSpPr>
            <a:spLocks noChangeArrowheads="1"/>
          </p:cNvSpPr>
          <p:nvPr/>
        </p:nvSpPr>
        <p:spPr bwMode="auto">
          <a:xfrm>
            <a:off x="3154363" y="3762376"/>
            <a:ext cx="1212850" cy="530225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A: XHR via </a:t>
            </a:r>
            <a:br>
              <a:rPr lang="en-GB" altLang="en-US" sz="15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GB" altLang="en-US" sz="15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resourceURL</a:t>
            </a:r>
          </a:p>
        </p:txBody>
      </p:sp>
      <p:sp>
        <p:nvSpPr>
          <p:cNvPr id="1934442" name="Line 106"/>
          <p:cNvSpPr>
            <a:spLocks noChangeShapeType="1"/>
          </p:cNvSpPr>
          <p:nvPr/>
        </p:nvSpPr>
        <p:spPr bwMode="auto">
          <a:xfrm flipH="1">
            <a:off x="3143250" y="5194300"/>
            <a:ext cx="1174750" cy="0"/>
          </a:xfrm>
          <a:prstGeom prst="line">
            <a:avLst/>
          </a:prstGeom>
          <a:noFill/>
          <a:ln w="936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4443" name="AutoShape 107"/>
          <p:cNvSpPr>
            <a:spLocks noChangeArrowheads="1"/>
          </p:cNvSpPr>
          <p:nvPr/>
        </p:nvSpPr>
        <p:spPr bwMode="auto">
          <a:xfrm>
            <a:off x="3143250" y="4689476"/>
            <a:ext cx="1201738" cy="530225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Fragment </a:t>
            </a:r>
          </a:p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returned to A</a:t>
            </a:r>
          </a:p>
        </p:txBody>
      </p:sp>
      <p:sp>
        <p:nvSpPr>
          <p:cNvPr id="1934449" name="AutoShape 113"/>
          <p:cNvSpPr>
            <a:spLocks noChangeArrowheads="1"/>
          </p:cNvSpPr>
          <p:nvPr/>
        </p:nvSpPr>
        <p:spPr bwMode="auto">
          <a:xfrm>
            <a:off x="3143250" y="5275264"/>
            <a:ext cx="954088" cy="530225"/>
          </a:xfrm>
          <a:prstGeom prst="roundRect">
            <a:avLst>
              <a:gd name="adj" fmla="val 49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 updates</a:t>
            </a:r>
          </a:p>
          <a:p>
            <a:pPr eaLnBrk="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5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itself</a:t>
            </a:r>
          </a:p>
        </p:txBody>
      </p:sp>
    </p:spTree>
    <p:extLst>
      <p:ext uri="{BB962C8B-B14F-4D97-AF65-F5344CB8AC3E}">
        <p14:creationId xmlns:p14="http://schemas.microsoft.com/office/powerpoint/2010/main" val="31582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9540</TotalTime>
  <Words>1293</Words>
  <Application>Microsoft Office PowerPoint</Application>
  <PresentationFormat>Widescreen</PresentationFormat>
  <Paragraphs>588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 Unicode MS</vt:lpstr>
      <vt:lpstr>Microsoft YaHei</vt:lpstr>
      <vt:lpstr>宋体</vt:lpstr>
      <vt:lpstr>Arial</vt:lpstr>
      <vt:lpstr>Calibri</vt:lpstr>
      <vt:lpstr>Calibri Light</vt:lpstr>
      <vt:lpstr>DejaVu Sans Mono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Scott Nicklous</dc:creator>
  <cp:lastModifiedBy>Martin Scott Nicklous</cp:lastModifiedBy>
  <cp:revision>115</cp:revision>
  <dcterms:created xsi:type="dcterms:W3CDTF">2015-07-15T08:40:32Z</dcterms:created>
  <dcterms:modified xsi:type="dcterms:W3CDTF">2016-09-28T07:55:04Z</dcterms:modified>
</cp:coreProperties>
</file>