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3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4682"/>
  </p:normalViewPr>
  <p:slideViewPr>
    <p:cSldViewPr snapToGrid="0" snapToObjects="1">
      <p:cViewPr varScale="1">
        <p:scale>
          <a:sx n="115" d="100"/>
          <a:sy n="115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A99CF-3B33-4B46-9649-D68544379243}" type="datetimeFigureOut">
              <a:rPr lang="en-US" smtClean="0"/>
              <a:t>4/26/18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DDA08-F5AD-A94A-BA89-FB9F6ED7D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DDA08-F5AD-A94A-BA89-FB9F6ED7DF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7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-animate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6378339"/>
            <a:ext cx="1130300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40470" y="5948637"/>
            <a:ext cx="798785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919" y="5948637"/>
            <a:ext cx="630620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2263" y="5948637"/>
            <a:ext cx="630620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8675" y="831272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1095955" y="4716780"/>
            <a:ext cx="875085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776675" y="1981200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 rot="10800000" flipH="1">
            <a:off x="7826493" y="6614160"/>
            <a:ext cx="1040416" cy="3319549"/>
          </a:xfrm>
          <a:prstGeom prst="roundRect">
            <a:avLst>
              <a:gd name="adj" fmla="val 50000"/>
            </a:avLst>
          </a:prstGeom>
          <a:solidFill>
            <a:srgbClr val="1F8BAE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 flipH="1">
            <a:off x="9244275" y="6614160"/>
            <a:ext cx="875085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 flipH="1">
            <a:off x="2921982" y="6719451"/>
            <a:ext cx="883399" cy="633106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5" name="Rounded Rectangle 34"/>
          <p:cNvSpPr/>
          <p:nvPr/>
        </p:nvSpPr>
        <p:spPr>
          <a:xfrm rot="10800000" flipH="1">
            <a:off x="3725548" y="6668595"/>
            <a:ext cx="1039141" cy="554631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61112" y="1025236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9186" y="1731818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 rot="10800000" flipH="1">
            <a:off x="455084" y="6708753"/>
            <a:ext cx="1040416" cy="331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DCAFF">
                  <a:shade val="30000"/>
                  <a:satMod val="115000"/>
                  <a:alpha val="26000"/>
                </a:srgbClr>
              </a:gs>
              <a:gs pos="50000">
                <a:srgbClr val="4DCAFF">
                  <a:shade val="67500"/>
                  <a:satMod val="115000"/>
                </a:srgbClr>
              </a:gs>
              <a:gs pos="100000">
                <a:srgbClr val="4DCAFF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 flipH="1">
            <a:off x="10717668" y="8318269"/>
            <a:ext cx="1040416" cy="3319549"/>
          </a:xfrm>
          <a:prstGeom prst="roundRect">
            <a:avLst>
              <a:gd name="adj" fmla="val 5000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2999" y="1731818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7875" y="1981200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0" y="1"/>
            <a:ext cx="1217201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177" y="4464067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48230"/>
            <a:ext cx="10816167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455085" y="311151"/>
            <a:ext cx="110556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" y="6541294"/>
            <a:ext cx="12172011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335165" y="6586247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297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44444E-6 4.81481E-6 L -4.44444E-6 0.65879 " pathEditMode="relative" rAng="0" ptsTypes="AA">
                                      <p:cBhvr>
                                        <p:cTn id="6" dur="8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8" dur="10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grpId="0" nodeType="withEffect">
                                  <p:stCondLst>
                                    <p:cond delay="11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0" dur="16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grpId="0" nodeType="withEffect">
                                  <p:stCondLst>
                                    <p:cond delay="13700"/>
                                  </p:stCondLst>
                                  <p:childTnLst>
                                    <p:animMotion origin="layout" path="M 2.77778E-6 4.81481E-6 L 2.77778E-6 -0.34561 " pathEditMode="relative" rAng="0" ptsTypes="AA">
                                      <p:cBhvr>
                                        <p:cTn id="12" dur="109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-3.88889E-6 1.14467 " pathEditMode="relative" rAng="0" ptsTypes="AA">
                                      <p:cBhvr>
                                        <p:cTn id="14" dur="10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4.16667E-6 0.27476 L 4.16667E-6 -1.26019 " pathEditMode="relative" rAng="0" ptsTypes="AA">
                                      <p:cBhvr>
                                        <p:cTn id="16" dur="12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18" dur="8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0" dur="19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ccel="50000" decel="5000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2" dur="8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grpId="0" nodeType="withEffect">
                                  <p:stCondLst>
                                    <p:cond delay="57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72222E-6 -2.15822E-6 L -4.72222E-6 -1.32223 " pathEditMode="relative" rAng="0" ptsTypes="AA">
                                      <p:cBhvr>
                                        <p:cTn id="24" dur="1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repeatCount="indefinite" accel="50000" decel="50000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94444E-6 0 L 1.94444E-6 -1.0081 " pathEditMode="relative" rAng="0" ptsTypes="AA">
                                      <p:cBhvr>
                                        <p:cTn id="26" dur="7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28" dur="15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repeatCount="indefinite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1.85185E-6 L 2.77778E-6 0.99305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7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3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4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6650" autoRev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7" presetClass="emp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38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39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350" autoRev="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repeatCount="indefinite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animClr clrSpc="rgb" dir="cw">
                                      <p:cBhvr>
                                        <p:cTn id="43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0CCCC"/>
                                      </p:to>
                                    </p:animClr>
                                    <p:set>
                                      <p:cBhvr>
                                        <p:cTn id="44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6650" autoRev="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5" grpId="0" animBg="1"/>
      <p:bldP spid="33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269" y="301752"/>
            <a:ext cx="5498592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92607" y="1600200"/>
            <a:ext cx="5522976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635000" indent="-228600">
              <a:buClr>
                <a:schemeClr val="accent5"/>
              </a:buClr>
              <a:buFont typeface="Arial" pitchFamily="34" charset="0"/>
              <a:buChar char="•"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5184" y="1600200"/>
            <a:ext cx="5340096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635000" indent="-22860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Char char="•"/>
              <a:defRPr>
                <a:solidFill>
                  <a:schemeClr val="accent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15" name="Picture 14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0478" y="777667"/>
            <a:ext cx="119092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165" y="6586247"/>
            <a:ext cx="342403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6425184" y="301752"/>
            <a:ext cx="5498592" cy="838200"/>
          </a:xfrm>
          <a:prstGeom prst="rect">
            <a:avLst/>
          </a:prstGeo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 smtClean="0"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Two Column</a:t>
            </a:r>
            <a:br>
              <a:rPr kumimoji="0" lang="en-US" sz="3600" b="0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+mj-cs"/>
              </a:rPr>
              <a:t>Title Right</a:t>
            </a:r>
          </a:p>
        </p:txBody>
      </p:sp>
    </p:spTree>
    <p:extLst>
      <p:ext uri="{BB962C8B-B14F-4D97-AF65-F5344CB8AC3E}">
        <p14:creationId xmlns:p14="http://schemas.microsoft.com/office/powerpoint/2010/main" val="4213295302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89810" y="6355829"/>
            <a:ext cx="11592393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5967" y="1600201"/>
            <a:ext cx="3496733" cy="43910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389966" y="1600200"/>
            <a:ext cx="3458633" cy="4362450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401051" y="1600201"/>
            <a:ext cx="3511549" cy="4333875"/>
          </a:xfrm>
        </p:spPr>
        <p:txBody>
          <a:bodyPr/>
          <a:lstStyle>
            <a:lvl1pPr>
              <a:defRPr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  <a:lvl2pPr>
              <a:defRPr>
                <a:latin typeface="+mj-lt"/>
                <a:cs typeface="Arial" pitchFamily="34" charset="0"/>
              </a:defRPr>
            </a:lvl2pPr>
            <a:lvl3pPr>
              <a:defRPr>
                <a:latin typeface="+mj-lt"/>
                <a:cs typeface="Arial" pitchFamily="34" charset="0"/>
              </a:defRPr>
            </a:lvl3pPr>
            <a:lvl4pPr>
              <a:defRPr>
                <a:latin typeface="+mj-lt"/>
                <a:cs typeface="Arial" pitchFamily="34" charset="0"/>
              </a:defRPr>
            </a:lvl4pPr>
            <a:lvl5pPr>
              <a:defRPr>
                <a:latin typeface="+mj-lt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50878" y="777667"/>
            <a:ext cx="119092" cy="528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8678" y="777667"/>
            <a:ext cx="119092" cy="528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92608" y="421732"/>
            <a:ext cx="3560064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4340352" y="421732"/>
            <a:ext cx="3560064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8364403" y="421732"/>
            <a:ext cx="3560064" cy="830997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rgbClr val="01BBBB"/>
                    </a:gs>
                  </a:gsLst>
                  <a:lin ang="2400000" scaled="0"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444972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39113"/>
            <a:ext cx="12192000" cy="27189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329296" y="439710"/>
            <a:ext cx="11422992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479686" y="1476375"/>
            <a:ext cx="11252615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2622" y="6062115"/>
            <a:ext cx="9948333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249310435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270" y="5430244"/>
            <a:ext cx="11411597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9184" y="1600200"/>
            <a:ext cx="5340096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498336" y="1947672"/>
            <a:ext cx="4572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59389618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6270" y="5430244"/>
            <a:ext cx="11411597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92468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5852161"/>
            <a:ext cx="10816168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2609" y="649224"/>
            <a:ext cx="10816167" cy="4480560"/>
          </a:xfrm>
        </p:spPr>
        <p:txBody>
          <a:bodyPr/>
          <a:lstStyle>
            <a:lvl1pPr marL="233363" indent="-233363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Arial" pitchFamily="34" charset="0"/>
              <a:buChar char="“"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68860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4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289810" y="6355829"/>
            <a:ext cx="11592393" cy="210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06269" y="1918741"/>
            <a:ext cx="5489928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4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3359" y="310896"/>
            <a:ext cx="5193792" cy="62087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000" baseline="0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Tell your story here</a:t>
            </a:r>
          </a:p>
        </p:txBody>
      </p:sp>
      <p:pic>
        <p:nvPicPr>
          <p:cNvPr id="12" name="Picture 11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2570" y="777667"/>
            <a:ext cx="119092" cy="52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79035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178" y="4279393"/>
            <a:ext cx="6246489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455085" y="311151"/>
            <a:ext cx="1211156" cy="480227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10" name="Rectangle 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8258" y="3282696"/>
            <a:ext cx="6283409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-2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12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7387167" y="1917700"/>
            <a:ext cx="3568700" cy="2889250"/>
          </a:xfrm>
        </p:spPr>
        <p:txBody>
          <a:bodyPr anchor="ctr" anchorCtr="1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751852402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16933" y="6141721"/>
            <a:ext cx="12208933" cy="7162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7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9" name="Rounded Rectangle 8"/>
          <p:cNvSpPr/>
          <p:nvPr/>
        </p:nvSpPr>
        <p:spPr>
          <a:xfrm>
            <a:off x="2431332" y="-3578087"/>
            <a:ext cx="230632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0" y="-64521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11" name="Rounded Rectangle 10"/>
          <p:cNvSpPr/>
          <p:nvPr/>
        </p:nvSpPr>
        <p:spPr>
          <a:xfrm rot="10800000">
            <a:off x="1351721" y="-64521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500827" y="1711187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807268" y="834887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 rot="10800000">
            <a:off x="4048097" y="-3377648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484633"/>
            <a:ext cx="11673504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54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10350213" y="6584514"/>
            <a:ext cx="1083988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ltGray">
          <a:xfrm>
            <a:off x="10350213" y="6584514"/>
            <a:ext cx="1083988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Confidential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13665" y="5358903"/>
            <a:ext cx="11432913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91476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2522500" y="795528"/>
            <a:ext cx="713232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22499" y="4794352"/>
            <a:ext cx="7130069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2533651" y="795528"/>
            <a:ext cx="7105651" cy="400507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54495" y="4873438"/>
            <a:ext cx="6765427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9238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-animated bar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6378339"/>
            <a:ext cx="11303000" cy="162912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4540470" y="5562601"/>
            <a:ext cx="798785" cy="11456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47919" y="5638801"/>
            <a:ext cx="630620" cy="1145627"/>
          </a:xfrm>
          <a:prstGeom prst="rect">
            <a:avLst/>
          </a:prstGeom>
          <a:solidFill>
            <a:srgbClr val="6DB344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362263" y="5562601"/>
            <a:ext cx="630620" cy="1145627"/>
          </a:xfrm>
          <a:prstGeom prst="rect">
            <a:avLst/>
          </a:prstGeom>
          <a:solidFill>
            <a:srgbClr val="009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 rot="10800000" flipH="1">
            <a:off x="3808675" y="831272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>
          <a:xfrm rot="10800000" flipH="1">
            <a:off x="1095955" y="4716780"/>
            <a:ext cx="875085" cy="150749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 rot="10800000" flipH="1">
            <a:off x="1776675" y="1981200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36" name="Rounded Rectangle 35"/>
          <p:cNvSpPr/>
          <p:nvPr/>
        </p:nvSpPr>
        <p:spPr>
          <a:xfrm rot="10800000" flipH="1">
            <a:off x="6561112" y="1025236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7" name="Rounded Rectangle 36"/>
          <p:cNvSpPr/>
          <p:nvPr/>
        </p:nvSpPr>
        <p:spPr>
          <a:xfrm rot="10800000" flipH="1">
            <a:off x="7189186" y="1731818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 rot="10800000" flipH="1">
            <a:off x="10882999" y="1731818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 flipH="1">
            <a:off x="5027875" y="1981200"/>
            <a:ext cx="875085" cy="4243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9989" y="1"/>
            <a:ext cx="12172011" cy="6378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ltGray">
          <a:xfrm>
            <a:off x="335165" y="6586247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5" name="Rectangle 7"/>
          <p:cNvSpPr>
            <a:spLocks noChangeArrowheads="1"/>
          </p:cNvSpPr>
          <p:nvPr/>
        </p:nvSpPr>
        <p:spPr bwMode="ltGray">
          <a:xfrm>
            <a:off x="11619510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ltGray">
          <a:xfrm>
            <a:off x="335165" y="6586247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103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ltGray">
          <a:xfrm>
            <a:off x="11619510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177" y="4464067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6DB344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48230"/>
            <a:ext cx="10816167" cy="2907239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0" kern="1200" spc="-20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10" name="Rectangle 4"/>
          <p:cNvSpPr>
            <a:spLocks noChangeArrowheads="1"/>
          </p:cNvSpPr>
          <p:nvPr/>
        </p:nvSpPr>
        <p:spPr bwMode="ltGray">
          <a:xfrm>
            <a:off x="335165" y="6586247"/>
            <a:ext cx="195480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111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12" name="Rectangle 7"/>
          <p:cNvSpPr>
            <a:spLocks noChangeArrowheads="1"/>
          </p:cNvSpPr>
          <p:nvPr/>
        </p:nvSpPr>
        <p:spPr bwMode="ltGray">
          <a:xfrm>
            <a:off x="11619510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455085" y="311151"/>
            <a:ext cx="1105560" cy="438358"/>
            <a:chOff x="609600" y="528537"/>
            <a:chExt cx="1444734" cy="763789"/>
          </a:xfrm>
          <a:gradFill flip="none" rotWithShape="1">
            <a:gsLst>
              <a:gs pos="11000">
                <a:schemeClr val="accent2"/>
              </a:gs>
              <a:gs pos="100000">
                <a:schemeClr val="accent5"/>
              </a:gs>
            </a:gsLst>
            <a:lin ang="2700000" scaled="1"/>
            <a:tileRect/>
          </a:gradFill>
        </p:grpSpPr>
        <p:sp>
          <p:nvSpPr>
            <p:cNvPr id="69" name="Rectangle 68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57" name="Rectangle 56"/>
          <p:cNvSpPr/>
          <p:nvPr/>
        </p:nvSpPr>
        <p:spPr>
          <a:xfrm>
            <a:off x="1" y="6541294"/>
            <a:ext cx="12172011" cy="316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196795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451104" y="310896"/>
            <a:ext cx="4364736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51104" y="310896"/>
            <a:ext cx="4364736" cy="2459736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306271" y="3429000"/>
            <a:ext cx="9345731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</p:spTree>
    <p:extLst>
      <p:ext uri="{BB962C8B-B14F-4D97-AF65-F5344CB8AC3E}">
        <p14:creationId xmlns:p14="http://schemas.microsoft.com/office/powerpoint/2010/main" val="4081540268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6656832" y="859536"/>
            <a:ext cx="4840224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6656832" y="859536"/>
            <a:ext cx="4840224" cy="502920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6271" y="728973"/>
            <a:ext cx="5799891" cy="590931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1181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4891617" y="311149"/>
            <a:ext cx="4357515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4891986" y="311149"/>
            <a:ext cx="4357148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6617" y="311149"/>
            <a:ext cx="434481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27766" y="311149"/>
            <a:ext cx="4363668" cy="2660652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349318" y="311150"/>
            <a:ext cx="2408765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9349318" y="311150"/>
            <a:ext cx="2408764" cy="1308101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46618" y="3028951"/>
            <a:ext cx="3335953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427766" y="3028951"/>
            <a:ext cx="3354805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81968" y="3028951"/>
            <a:ext cx="53671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3877779" y="3028951"/>
            <a:ext cx="5371355" cy="3458934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49318" y="1683658"/>
            <a:ext cx="2408765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9349318" y="1676400"/>
            <a:ext cx="2408764" cy="3449410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349318" y="5182961"/>
            <a:ext cx="2408765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9349318" y="5182961"/>
            <a:ext cx="2408764" cy="1304925"/>
          </a:xfr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2417674810"/>
      </p:ext>
    </p:extLst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1104" y="310896"/>
            <a:ext cx="11301984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44501" y="310897"/>
            <a:ext cx="11299825" cy="6054185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</a:p>
        </p:txBody>
      </p:sp>
      <p:pic>
        <p:nvPicPr>
          <p:cNvPr id="3" name="Picture 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6374862"/>
            <a:ext cx="11303000" cy="171450"/>
          </a:xfrm>
          <a:prstGeom prst="rect">
            <a:avLst/>
          </a:prstGeom>
        </p:spPr>
      </p:pic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82810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121920" y="-91440"/>
            <a:ext cx="1243584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41527073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ide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5086" y="6124575"/>
            <a:ext cx="1049511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40" name="Media Placeholder 39"/>
          <p:cNvSpPr>
            <a:spLocks noGrp="1"/>
          </p:cNvSpPr>
          <p:nvPr>
            <p:ph type="media" sz="quarter" idx="11" hasCustomPrompt="1"/>
          </p:nvPr>
        </p:nvSpPr>
        <p:spPr>
          <a:xfrm>
            <a:off x="898609" y="777240"/>
            <a:ext cx="1048512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smtClean="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2426466026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55086" y="6124575"/>
            <a:ext cx="1049511" cy="416134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40" name="Rectangle 39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3519889" y="778669"/>
            <a:ext cx="7863840" cy="4425696"/>
          </a:xfrm>
          <a:solidFill>
            <a:schemeClr val="tx1">
              <a:lumMod val="50000"/>
            </a:schemeClr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</p:spTree>
    <p:extLst>
      <p:ext uri="{BB962C8B-B14F-4D97-AF65-F5344CB8AC3E}">
        <p14:creationId xmlns:p14="http://schemas.microsoft.com/office/powerpoint/2010/main" val="4194334412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0972320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Cisco Confidential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4364516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5831604" y="5844550"/>
            <a:ext cx="55257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6153507" y="5840202"/>
            <a:ext cx="159988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5600295" y="5840202"/>
            <a:ext cx="159988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6371322" y="5840202"/>
            <a:ext cx="219743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5958179" y="5840202"/>
            <a:ext cx="143283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5490423" y="5654198"/>
            <a:ext cx="520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5636275" y="5600088"/>
            <a:ext cx="520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5779559" y="5525688"/>
            <a:ext cx="520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5925411" y="5600088"/>
            <a:ext cx="520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6068052" y="5654198"/>
            <a:ext cx="55257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6213904" y="5600088"/>
            <a:ext cx="52687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6359758" y="5525688"/>
            <a:ext cx="52687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6503039" y="5600088"/>
            <a:ext cx="52687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6648893" y="5654198"/>
            <a:ext cx="52687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8269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solid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9" name="Rounded Rectangle 28"/>
          <p:cNvSpPr/>
          <p:nvPr/>
        </p:nvSpPr>
        <p:spPr>
          <a:xfrm>
            <a:off x="2431332" y="-3570592"/>
            <a:ext cx="230632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0" y="-637720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1" name="Rounded Rectangle 30"/>
          <p:cNvSpPr/>
          <p:nvPr/>
        </p:nvSpPr>
        <p:spPr>
          <a:xfrm rot="10800000">
            <a:off x="1351721" y="424860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780644" y="-2913279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0807268" y="569919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4" name="Rounded Rectangle 33"/>
          <p:cNvSpPr/>
          <p:nvPr/>
        </p:nvSpPr>
        <p:spPr>
          <a:xfrm rot="10800000">
            <a:off x="4048097" y="1516172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36690"/>
            <a:ext cx="10816167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455085" y="311151"/>
            <a:ext cx="110556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177" y="4464069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 Go Here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287766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remove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6 -2.22045E-16 L -2.77778E-6 -1.425 " pathEditMode="fixed" rAng="0" ptsTypes="AA">
                                      <p:cBhvr>
                                        <p:cTn id="6" dur="4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96296E-6 L 3.05556E-6 0.88611 " pathEditMode="fixed" rAng="0" ptsTypes="AA">
                                      <p:cBhvr>
                                        <p:cTn id="8" dur="4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autoRev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2.5E-6 3.7037E-6 L -2.5E-6 -1.33195 " pathEditMode="fixed" rAng="0" ptsTypes="AA">
                                      <p:cBhvr>
                                        <p:cTn id="10" dur="4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ccel="50000" decel="50000" autoRev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1.94444E-6 4.07407E-6 L -1.94444E-6 -1.42084 " pathEditMode="fixed" rAng="0" ptsTypes="AA">
                                      <p:cBhvr>
                                        <p:cTn id="12" dur="4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autoRev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4.07407E-6 L 1.94444E-6 0.81944 " pathEditMode="fixed" rAng="0" ptsTypes="AA">
                                      <p:cBhvr>
                                        <p:cTn id="14" dur="4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autoRev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61111E-6 2.59259E-6 L -3.61111E-6 1.19028 " pathEditMode="fixed" rAng="0" ptsTypes="AA">
                                      <p:cBhvr>
                                        <p:cTn id="16" dur="4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green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8417319" y="3708604"/>
            <a:ext cx="155488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9323123" y="3697606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7766442" y="3697606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/>
        </p:nvSpPr>
        <p:spPr bwMode="black">
          <a:xfrm>
            <a:off x="9936031" y="3697606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8773490" y="3697606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7457274" y="3082440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7867686" y="2930181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8270873" y="2720823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8681285" y="2930181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9082659" y="3082441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9493075" y="2930181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9903491" y="2720823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10306670" y="2930181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10717086" y="3082441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9588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3811779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5831604" y="5844550"/>
            <a:ext cx="55257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6153507" y="5840202"/>
            <a:ext cx="159988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5600295" y="5840202"/>
            <a:ext cx="159988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/>
        </p:nvSpPr>
        <p:spPr bwMode="black">
          <a:xfrm>
            <a:off x="6371322" y="5840202"/>
            <a:ext cx="219743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5958179" y="5840202"/>
            <a:ext cx="143283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5490423" y="5654198"/>
            <a:ext cx="52044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5636275" y="5600088"/>
            <a:ext cx="520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5779559" y="5525688"/>
            <a:ext cx="52044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5925411" y="5600088"/>
            <a:ext cx="52044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6068052" y="5654198"/>
            <a:ext cx="55257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6213904" y="5600088"/>
            <a:ext cx="52687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6359758" y="5525688"/>
            <a:ext cx="52687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6503039" y="5600088"/>
            <a:ext cx="52687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6648893" y="5654198"/>
            <a:ext cx="52687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6668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omplex_Gradient7.jpg"/>
          <p:cNvPicPr>
            <a:picLocks noChangeAspect="1"/>
          </p:cNvPicPr>
          <p:nvPr/>
        </p:nvPicPr>
        <p:blipFill>
          <a:blip r:embed="rId2" cstate="print"/>
          <a:srcRect l="1695" r="1443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59588" y="3060489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black">
          <a:xfrm>
            <a:off x="8417319" y="3708604"/>
            <a:ext cx="155488" cy="4418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5" name="Freeform 34"/>
          <p:cNvSpPr>
            <a:spLocks/>
          </p:cNvSpPr>
          <p:nvPr/>
        </p:nvSpPr>
        <p:spPr bwMode="black">
          <a:xfrm>
            <a:off x="9323123" y="3697606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6" name="Freeform 35"/>
          <p:cNvSpPr>
            <a:spLocks/>
          </p:cNvSpPr>
          <p:nvPr/>
        </p:nvSpPr>
        <p:spPr bwMode="black">
          <a:xfrm>
            <a:off x="7766442" y="3697606"/>
            <a:ext cx="450189" cy="466297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7" name="Freeform 36"/>
          <p:cNvSpPr>
            <a:spLocks noEditPoints="1"/>
          </p:cNvSpPr>
          <p:nvPr/>
        </p:nvSpPr>
        <p:spPr bwMode="black">
          <a:xfrm>
            <a:off x="9936031" y="3697606"/>
            <a:ext cx="618333" cy="466297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8" name="Freeform 37"/>
          <p:cNvSpPr>
            <a:spLocks/>
          </p:cNvSpPr>
          <p:nvPr/>
        </p:nvSpPr>
        <p:spPr bwMode="black">
          <a:xfrm>
            <a:off x="8773490" y="3697606"/>
            <a:ext cx="403183" cy="466297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9" name="Freeform 38"/>
          <p:cNvSpPr>
            <a:spLocks/>
          </p:cNvSpPr>
          <p:nvPr/>
        </p:nvSpPr>
        <p:spPr bwMode="black">
          <a:xfrm>
            <a:off x="7457274" y="3082440"/>
            <a:ext cx="146447" cy="22703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0" name="Freeform 39"/>
          <p:cNvSpPr>
            <a:spLocks/>
          </p:cNvSpPr>
          <p:nvPr/>
        </p:nvSpPr>
        <p:spPr bwMode="black">
          <a:xfrm>
            <a:off x="7867686" y="2930181"/>
            <a:ext cx="146447" cy="379291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1" name="Freeform 40"/>
          <p:cNvSpPr>
            <a:spLocks/>
          </p:cNvSpPr>
          <p:nvPr/>
        </p:nvSpPr>
        <p:spPr bwMode="black">
          <a:xfrm>
            <a:off x="8270873" y="2720823"/>
            <a:ext cx="146447" cy="69876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2" name="Freeform 41"/>
          <p:cNvSpPr>
            <a:spLocks/>
          </p:cNvSpPr>
          <p:nvPr/>
        </p:nvSpPr>
        <p:spPr bwMode="black">
          <a:xfrm>
            <a:off x="8681285" y="2930181"/>
            <a:ext cx="146447" cy="3792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3" name="Freeform 42"/>
          <p:cNvSpPr>
            <a:spLocks/>
          </p:cNvSpPr>
          <p:nvPr/>
        </p:nvSpPr>
        <p:spPr bwMode="black">
          <a:xfrm>
            <a:off x="9082659" y="3082441"/>
            <a:ext cx="155488" cy="227031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4" name="Freeform 43"/>
          <p:cNvSpPr>
            <a:spLocks/>
          </p:cNvSpPr>
          <p:nvPr/>
        </p:nvSpPr>
        <p:spPr bwMode="black">
          <a:xfrm>
            <a:off x="9493075" y="2930181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5" name="Freeform 44"/>
          <p:cNvSpPr>
            <a:spLocks/>
          </p:cNvSpPr>
          <p:nvPr/>
        </p:nvSpPr>
        <p:spPr bwMode="black">
          <a:xfrm>
            <a:off x="9903491" y="2720823"/>
            <a:ext cx="148255" cy="698766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6" name="Freeform 45"/>
          <p:cNvSpPr>
            <a:spLocks/>
          </p:cNvSpPr>
          <p:nvPr/>
        </p:nvSpPr>
        <p:spPr bwMode="black">
          <a:xfrm>
            <a:off x="10306670" y="2930181"/>
            <a:ext cx="148255" cy="37929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47" name="Freeform 46"/>
          <p:cNvSpPr>
            <a:spLocks/>
          </p:cNvSpPr>
          <p:nvPr/>
        </p:nvSpPr>
        <p:spPr bwMode="black">
          <a:xfrm>
            <a:off x="10717086" y="3082441"/>
            <a:ext cx="148255" cy="227031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 dirty="0">
              <a:solidFill>
                <a:srgbClr val="0096D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38439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-4.72222E-6 0.09143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5E-6 0.11157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4.72222E-6 0.09143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11157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5.55556E-7 0.09143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33333E-6 L 4.72222E-6 -0.10764 " pathEditMode="relative" rAng="0" ptsTypes="AA">
                                      <p:cBhvr>
                                        <p:cTn id="51" dur="7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4.44444E-6 -0.10764 " pathEditMode="relative" rAng="0" ptsTypes="AA">
                                      <p:cBhvr>
                                        <p:cTn id="53" dur="7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-2.22222E-6 -0.10764 " pathEditMode="relative" rAng="0" ptsTypes="AA">
                                      <p:cBhvr>
                                        <p:cTn id="55" dur="7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1.11111E-6 -0.10764 " pathEditMode="relative" rAng="0" ptsTypes="AA">
                                      <p:cBhvr>
                                        <p:cTn id="57" dur="7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AE4C48B-1229-F84F-963C-D50884A6449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AD807DC-C048-8644-BCBE-D05DAF03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C48B-1229-F84F-963C-D50884A64498}" type="datetimeFigureOut">
              <a:rPr lang="en-US" smtClean="0"/>
              <a:t>4/26/18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07DC-C048-8644-BCBE-D05DAF03E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solid gradient_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C:\Documents and Settings\contractor\Desktop\Blue_Green_Grad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933" y="0"/>
            <a:ext cx="12208933" cy="6858000"/>
          </a:xfrm>
          <a:prstGeom prst="rect">
            <a:avLst/>
          </a:prstGeom>
          <a:noFill/>
        </p:spPr>
      </p:pic>
      <p:sp>
        <p:nvSpPr>
          <p:cNvPr id="37" name="Rounded Rectangle 36"/>
          <p:cNvSpPr/>
          <p:nvPr/>
        </p:nvSpPr>
        <p:spPr>
          <a:xfrm>
            <a:off x="2431332" y="3308943"/>
            <a:ext cx="2306320" cy="1401417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0" y="1236689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alpha val="18000"/>
                </a:scheme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39" name="Rounded Rectangle 38"/>
          <p:cNvSpPr/>
          <p:nvPr/>
        </p:nvSpPr>
        <p:spPr>
          <a:xfrm rot="10800000">
            <a:off x="1351721" y="424860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780644" y="-2056029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0807268" y="2783785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4">
                  <a:lumMod val="75000"/>
                  <a:alpha val="28000"/>
                </a:schemeClr>
              </a:gs>
              <a:gs pos="100000">
                <a:schemeClr val="accent4">
                  <a:lumMod val="75000"/>
                  <a:alpha val="29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2" name="Rounded Rectangle 41"/>
          <p:cNvSpPr/>
          <p:nvPr/>
        </p:nvSpPr>
        <p:spPr>
          <a:xfrm rot="10800000">
            <a:off x="4048097" y="174390"/>
            <a:ext cx="2306320" cy="814843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57550">
                  <a:alpha val="46000"/>
                </a:srgbClr>
              </a:gs>
              <a:gs pos="100000">
                <a:schemeClr val="accent1">
                  <a:shade val="100000"/>
                  <a:satMod val="115000"/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1236690"/>
            <a:ext cx="10816167" cy="2918779"/>
          </a:xfrm>
        </p:spPr>
        <p:txBody>
          <a:bodyPr/>
          <a:lstStyle>
            <a:lvl1pPr>
              <a:lnSpc>
                <a:spcPct val="90000"/>
              </a:lnSpc>
              <a:defRPr sz="6000" b="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grpSp>
        <p:nvGrpSpPr>
          <p:cNvPr id="4" name="Group 38"/>
          <p:cNvGrpSpPr/>
          <p:nvPr/>
        </p:nvGrpSpPr>
        <p:grpSpPr>
          <a:xfrm>
            <a:off x="455085" y="311151"/>
            <a:ext cx="1105560" cy="438358"/>
            <a:chOff x="609600" y="528537"/>
            <a:chExt cx="1444734" cy="763789"/>
          </a:xfrm>
          <a:solidFill>
            <a:schemeClr val="bg1"/>
          </a:solidFill>
        </p:grpSpPr>
        <p:sp>
          <p:nvSpPr>
            <p:cNvPr id="64" name="Rectangle 63"/>
            <p:cNvSpPr>
              <a:spLocks noChangeArrowheads="1"/>
            </p:cNvSpPr>
            <p:nvPr/>
          </p:nvSpPr>
          <p:spPr bwMode="black">
            <a:xfrm>
              <a:off x="1016578" y="1035681"/>
              <a:ext cx="65914" cy="2497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black">
            <a:xfrm>
              <a:off x="1400563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1" y="80"/>
                </a:cxn>
                <a:cxn ang="0">
                  <a:pos x="0" y="40"/>
                </a:cxn>
                <a:cxn ang="0">
                  <a:pos x="41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black">
            <a:xfrm>
              <a:off x="740661" y="1028765"/>
              <a:ext cx="190843" cy="263561"/>
            </a:xfrm>
            <a:custGeom>
              <a:avLst/>
              <a:gdLst/>
              <a:ahLst/>
              <a:cxnLst>
                <a:cxn ang="0">
                  <a:pos x="58" y="24"/>
                </a:cxn>
                <a:cxn ang="0">
                  <a:pos x="42" y="20"/>
                </a:cxn>
                <a:cxn ang="0">
                  <a:pos x="21" y="40"/>
                </a:cxn>
                <a:cxn ang="0">
                  <a:pos x="42" y="60"/>
                </a:cxn>
                <a:cxn ang="0">
                  <a:pos x="58" y="56"/>
                </a:cxn>
                <a:cxn ang="0">
                  <a:pos x="58" y="77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58" y="3"/>
                </a:cxn>
                <a:cxn ang="0">
                  <a:pos x="58" y="24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black">
            <a:xfrm>
              <a:off x="1660385" y="1028765"/>
              <a:ext cx="262122" cy="263561"/>
            </a:xfrm>
            <a:custGeom>
              <a:avLst/>
              <a:gdLst/>
              <a:ahLst/>
              <a:cxnLst>
                <a:cxn ang="0">
                  <a:pos x="80" y="40"/>
                </a:cxn>
                <a:cxn ang="0">
                  <a:pos x="40" y="80"/>
                </a:cxn>
                <a:cxn ang="0">
                  <a:pos x="0" y="40"/>
                </a:cxn>
                <a:cxn ang="0">
                  <a:pos x="40" y="0"/>
                </a:cxn>
                <a:cxn ang="0">
                  <a:pos x="80" y="40"/>
                </a:cxn>
                <a:cxn ang="0">
                  <a:pos x="40" y="20"/>
                </a:cxn>
                <a:cxn ang="0">
                  <a:pos x="20" y="40"/>
                </a:cxn>
                <a:cxn ang="0">
                  <a:pos x="40" y="60"/>
                </a:cxn>
                <a:cxn ang="0">
                  <a:pos x="60" y="40"/>
                </a:cxn>
                <a:cxn ang="0">
                  <a:pos x="40" y="20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black">
            <a:xfrm>
              <a:off x="1167566" y="1028765"/>
              <a:ext cx="170916" cy="263561"/>
            </a:xfrm>
            <a:custGeom>
              <a:avLst/>
              <a:gdLst/>
              <a:ahLst/>
              <a:cxnLst>
                <a:cxn ang="0">
                  <a:pos x="47" y="19"/>
                </a:cxn>
                <a:cxn ang="0">
                  <a:pos x="32" y="17"/>
                </a:cxn>
                <a:cxn ang="0">
                  <a:pos x="20" y="23"/>
                </a:cxn>
                <a:cxn ang="0">
                  <a:pos x="29" y="30"/>
                </a:cxn>
                <a:cxn ang="0">
                  <a:pos x="34" y="32"/>
                </a:cxn>
                <a:cxn ang="0">
                  <a:pos x="52" y="54"/>
                </a:cxn>
                <a:cxn ang="0">
                  <a:pos x="21" y="80"/>
                </a:cxn>
                <a:cxn ang="0">
                  <a:pos x="0" y="77"/>
                </a:cxn>
                <a:cxn ang="0">
                  <a:pos x="0" y="60"/>
                </a:cxn>
                <a:cxn ang="0">
                  <a:pos x="18" y="63"/>
                </a:cxn>
                <a:cxn ang="0">
                  <a:pos x="32" y="56"/>
                </a:cxn>
                <a:cxn ang="0">
                  <a:pos x="23" y="48"/>
                </a:cxn>
                <a:cxn ang="0">
                  <a:pos x="19" y="47"/>
                </a:cxn>
                <a:cxn ang="0">
                  <a:pos x="0" y="24"/>
                </a:cxn>
                <a:cxn ang="0">
                  <a:pos x="28" y="0"/>
                </a:cxn>
                <a:cxn ang="0">
                  <a:pos x="47" y="3"/>
                </a:cxn>
                <a:cxn ang="0">
                  <a:pos x="47" y="19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black">
            <a:xfrm>
              <a:off x="609600" y="732931"/>
              <a:ext cx="62081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black">
            <a:xfrm>
              <a:off x="783581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black">
            <a:xfrm>
              <a:off x="954497" y="528537"/>
              <a:ext cx="62081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10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black">
            <a:xfrm>
              <a:off x="1128478" y="646870"/>
              <a:ext cx="62081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9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black">
            <a:xfrm>
              <a:off x="1298627" y="732931"/>
              <a:ext cx="65914" cy="128323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10" y="39"/>
                </a:cxn>
                <a:cxn ang="0">
                  <a:pos x="20" y="30"/>
                </a:cxn>
                <a:cxn ang="0">
                  <a:pos x="20" y="10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black">
            <a:xfrm>
              <a:off x="1472608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black">
            <a:xfrm>
              <a:off x="1646590" y="528537"/>
              <a:ext cx="62848" cy="394958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9" y="0"/>
                </a:cxn>
                <a:cxn ang="0">
                  <a:pos x="0" y="9"/>
                </a:cxn>
                <a:cxn ang="0">
                  <a:pos x="0" y="111"/>
                </a:cxn>
                <a:cxn ang="0">
                  <a:pos x="9" y="120"/>
                </a:cxn>
                <a:cxn ang="0">
                  <a:pos x="19" y="111"/>
                </a:cxn>
                <a:cxn ang="0">
                  <a:pos x="19" y="9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black">
            <a:xfrm>
              <a:off x="1817505" y="646870"/>
              <a:ext cx="62848" cy="214384"/>
            </a:xfrm>
            <a:custGeom>
              <a:avLst/>
              <a:gdLst/>
              <a:ahLst/>
              <a:cxnLst>
                <a:cxn ang="0">
                  <a:pos x="19" y="9"/>
                </a:cxn>
                <a:cxn ang="0">
                  <a:pos x="10" y="0"/>
                </a:cxn>
                <a:cxn ang="0">
                  <a:pos x="0" y="9"/>
                </a:cxn>
                <a:cxn ang="0">
                  <a:pos x="0" y="56"/>
                </a:cxn>
                <a:cxn ang="0">
                  <a:pos x="10" y="65"/>
                </a:cxn>
                <a:cxn ang="0">
                  <a:pos x="19" y="56"/>
                </a:cxn>
                <a:cxn ang="0">
                  <a:pos x="19" y="9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black">
            <a:xfrm>
              <a:off x="1991486" y="732931"/>
              <a:ext cx="62848" cy="12832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9" y="0"/>
                </a:cxn>
                <a:cxn ang="0">
                  <a:pos x="0" y="10"/>
                </a:cxn>
                <a:cxn ang="0">
                  <a:pos x="0" y="30"/>
                </a:cxn>
                <a:cxn ang="0">
                  <a:pos x="9" y="39"/>
                </a:cxn>
                <a:cxn ang="0">
                  <a:pos x="19" y="30"/>
                </a:cxn>
                <a:cxn ang="0">
                  <a:pos x="19" y="10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 dirty="0">
                <a:latin typeface="+mj-lt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177" y="4464069"/>
            <a:ext cx="10816168" cy="3841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and Title Go Here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2"/>
                </a:solidFill>
                <a:latin typeface="+mj-lt"/>
              </a:rPr>
              <a:t>Cisco Confidential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0676634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contractor\Desktop\Pattern_Half_P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500" y="3102727"/>
            <a:ext cx="11303000" cy="3438525"/>
          </a:xfrm>
          <a:prstGeom prst="rect">
            <a:avLst/>
          </a:prstGeom>
          <a:noFill/>
        </p:spPr>
      </p:pic>
      <p:sp>
        <p:nvSpPr>
          <p:cNvPr id="26" name="Rectangle 25"/>
          <p:cNvSpPr/>
          <p:nvPr/>
        </p:nvSpPr>
        <p:spPr>
          <a:xfrm>
            <a:off x="289810" y="3020519"/>
            <a:ext cx="11592393" cy="3357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5191" y="399143"/>
            <a:ext cx="10816167" cy="2407042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-150" baseline="0" dirty="0">
                <a:gradFill flip="none" rotWithShape="1">
                  <a:gsLst>
                    <a:gs pos="0">
                      <a:srgbClr val="55E6ED"/>
                    </a:gs>
                    <a:gs pos="80000">
                      <a:srgbClr val="009249"/>
                    </a:gs>
                  </a:gsLst>
                  <a:lin ang="120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12192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00" y="6378339"/>
            <a:ext cx="1130300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15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1.94444E-6 -0.48102 " pathEditMode="relative" rAng="0" ptsTypes="AA">
                                      <p:cBhvr>
                                        <p:cTn id="6" dur="1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5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617" y="1344168"/>
            <a:ext cx="11438467" cy="4965192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30753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5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-10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 noChangeAspect="1"/>
          </p:cNvSpPr>
          <p:nvPr>
            <p:ph type="body" sz="quarter" idx="10"/>
          </p:nvPr>
        </p:nvSpPr>
        <p:spPr>
          <a:xfrm>
            <a:off x="319618" y="1339745"/>
            <a:ext cx="5496567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75709" y="1339745"/>
            <a:ext cx="5496567" cy="4965700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480"/>
              </a:spcBef>
              <a:defRPr sz="18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 sz="1400">
                <a:solidFill>
                  <a:srgbClr val="435153"/>
                </a:solidFill>
                <a:latin typeface="+mj-lt"/>
              </a:defRPr>
            </a:lvl2pPr>
            <a:lvl3pPr>
              <a:defRPr sz="1200">
                <a:solidFill>
                  <a:srgbClr val="435153"/>
                </a:solidFill>
                <a:latin typeface="+mj-lt"/>
              </a:defRPr>
            </a:lvl3pPr>
            <a:lvl4pPr>
              <a:defRPr sz="1100">
                <a:solidFill>
                  <a:srgbClr val="435153"/>
                </a:solidFill>
                <a:latin typeface="+mj-lt"/>
              </a:defRPr>
            </a:lvl4pPr>
            <a:lvl5pPr>
              <a:defRPr sz="1100"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239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6645641" y="1411243"/>
            <a:ext cx="5012960" cy="479399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E2F4FA"/>
              </a:gs>
              <a:gs pos="47000">
                <a:schemeClr val="bg1"/>
              </a:gs>
              <a:gs pos="100000">
                <a:srgbClr val="E2F4FA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19618" y="1339745"/>
            <a:ext cx="5471583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961632" y="1747684"/>
            <a:ext cx="4315968" cy="646331"/>
          </a:xfrm>
        </p:spPr>
        <p:txBody>
          <a:bodyPr>
            <a:spAutoFit/>
          </a:bodyPr>
          <a:lstStyle>
            <a:lvl1pPr marL="114300" indent="-114300" algn="l" defTabSz="91440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47000">
                      <a:schemeClr val="accent2"/>
                    </a:gs>
                    <a:gs pos="100000">
                      <a:schemeClr val="accent4"/>
                    </a:gs>
                  </a:gsLst>
                  <a:lin ang="3600000" scaled="0"/>
                </a:gradFill>
                <a:latin typeface="+mj-lt"/>
                <a:ea typeface="+mn-ea"/>
                <a:cs typeface="+mn-cs"/>
              </a:defRPr>
            </a:lvl1pPr>
            <a:lvl2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114300" indent="-114300" algn="l" defTabSz="914400" rtl="0" eaLnBrk="1" latinLnBrk="0" hangingPunct="1">
              <a:defRPr lang="en-US" sz="20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“This is the sample </a:t>
            </a:r>
            <a:br>
              <a:rPr lang="en-US" dirty="0"/>
            </a:br>
            <a:r>
              <a:rPr lang="en-US" dirty="0"/>
              <a:t>pull quote.”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ltGray">
          <a:xfrm>
            <a:off x="335165" y="6586247"/>
            <a:ext cx="3424036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C0C0C0"/>
                </a:solidFill>
                <a:latin typeface="+mj-lt"/>
                <a:ea typeface="+mn-ea"/>
                <a:cs typeface="+mn-cs"/>
              </a:rPr>
              <a:t>© 2010 Cisco and/or its affiliates. All rights reserved.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pic>
        <p:nvPicPr>
          <p:cNvPr id="21" name="Picture 20" descr="vertical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97649" y="1335314"/>
            <a:ext cx="111745" cy="4961463"/>
          </a:xfrm>
          <a:prstGeom prst="rect">
            <a:avLst/>
          </a:prstGeom>
        </p:spPr>
      </p:pic>
      <p:sp>
        <p:nvSpPr>
          <p:cNvPr id="13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0" y="4876800"/>
            <a:ext cx="4267200" cy="457200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 Name</a:t>
            </a:r>
          </a:p>
        </p:txBody>
      </p:sp>
    </p:spTree>
    <p:extLst>
      <p:ext uri="{BB962C8B-B14F-4D97-AF65-F5344CB8AC3E}">
        <p14:creationId xmlns:p14="http://schemas.microsoft.com/office/powerpoint/2010/main" val="2100736353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5" cy="838200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67845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NUL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6270" y="432215"/>
            <a:ext cx="11451815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6269" y="1339746"/>
            <a:ext cx="11401921" cy="4965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335165" y="6586247"/>
            <a:ext cx="4560687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© 2010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0643178" y="6584513"/>
            <a:ext cx="791023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C0C0C0"/>
                </a:solidFill>
                <a:latin typeface="+mj-lt"/>
              </a:rPr>
              <a:t>Cisco Confidential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11606784" y="6580409"/>
            <a:ext cx="260430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C0C0C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C0C0C0"/>
              </a:solidFill>
              <a:latin typeface="+mj-lt"/>
            </a:endParaRPr>
          </a:p>
        </p:txBody>
      </p:sp>
      <p:pic>
        <p:nvPicPr>
          <p:cNvPr id="13" name="Picture 12" descr="bottom bar.jpg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44500" y="6378339"/>
            <a:ext cx="11303000" cy="16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8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  <p:sldLayoutId id="2147484063" r:id="rId13"/>
    <p:sldLayoutId id="2147484064" r:id="rId14"/>
    <p:sldLayoutId id="2147484065" r:id="rId15"/>
    <p:sldLayoutId id="214748406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72" r:id="rId22"/>
    <p:sldLayoutId id="2147484073" r:id="rId23"/>
    <p:sldLayoutId id="2147484074" r:id="rId24"/>
    <p:sldLayoutId id="2147484075" r:id="rId25"/>
    <p:sldLayoutId id="2147484076" r:id="rId26"/>
    <p:sldLayoutId id="2147484077" r:id="rId27"/>
    <p:sldLayoutId id="2147484078" r:id="rId28"/>
    <p:sldLayoutId id="2147484079" r:id="rId29"/>
    <p:sldLayoutId id="2147484080" r:id="rId30"/>
    <p:sldLayoutId id="2147484081" r:id="rId31"/>
    <p:sldLayoutId id="2147484082" r:id="rId32"/>
    <p:sldLayoutId id="2147484083" r:id="rId33"/>
    <p:sldLayoutId id="2147484084" r:id="rId34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n-US" sz="3600" b="0" kern="1200" spc="-100" baseline="0" dirty="0">
          <a:gradFill>
            <a:gsLst>
              <a:gs pos="0">
                <a:schemeClr val="tx1"/>
              </a:gs>
              <a:gs pos="44000">
                <a:srgbClr val="01BBBB"/>
              </a:gs>
              <a:gs pos="100000">
                <a:schemeClr val="accent4"/>
              </a:gs>
            </a:gsLst>
            <a:lin ang="4800000" scaled="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chemeClr val="tx2"/>
        </a:buClr>
        <a:buSzPct val="90000"/>
        <a:buFont typeface="Arial" pitchFamily="34" charset="0"/>
        <a:buChar char="•"/>
        <a:tabLst/>
        <a:defRPr lang="en-US" sz="2000" kern="1200" dirty="0" smtClean="0">
          <a:solidFill>
            <a:srgbClr val="546568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546568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546568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546568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546568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E9DE-08B1-B244-B8CA-6A98E7700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511" y="1416052"/>
            <a:ext cx="12006263" cy="1470025"/>
          </a:xfrm>
        </p:spPr>
        <p:txBody>
          <a:bodyPr>
            <a:normAutofit/>
          </a:bodyPr>
          <a:lstStyle/>
          <a:p>
            <a:r>
              <a:rPr lang="en-US" sz="4800" dirty="0"/>
              <a:t>Operational Challenges in Traffic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3734DE-B8A1-DC42-92DF-EE862DD1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063" y="3243263"/>
            <a:ext cx="8534400" cy="1752600"/>
          </a:xfrm>
        </p:spPr>
        <p:txBody>
          <a:bodyPr/>
          <a:lstStyle/>
          <a:p>
            <a:r>
              <a:rPr lang="en-US" dirty="0"/>
              <a:t>Mike Sandman</a:t>
            </a:r>
          </a:p>
          <a:p>
            <a:r>
              <a:rPr lang="en-US" dirty="0"/>
              <a:t>Apache Traffic Control</a:t>
            </a:r>
          </a:p>
          <a:p>
            <a:r>
              <a:rPr lang="en-US" dirty="0"/>
              <a:t>Spring 2018</a:t>
            </a:r>
          </a:p>
        </p:txBody>
      </p:sp>
    </p:spTree>
    <p:extLst>
      <p:ext uri="{BB962C8B-B14F-4D97-AF65-F5344CB8AC3E}">
        <p14:creationId xmlns:p14="http://schemas.microsoft.com/office/powerpoint/2010/main" val="304825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Cache Draining: Temporary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Scripted modification of ATS </a:t>
            </a:r>
            <a:r>
              <a:rPr lang="en-US" sz="2100" dirty="0" err="1"/>
              <a:t>remap.config</a:t>
            </a:r>
            <a:r>
              <a:rPr lang="en-US" sz="2100" dirty="0"/>
              <a:t>: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Stash old </a:t>
            </a:r>
            <a:r>
              <a:rPr lang="en-US" sz="2100" dirty="0" err="1"/>
              <a:t>remap.config</a:t>
            </a:r>
            <a:endParaRPr lang="en-US" sz="2100" dirty="0"/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Replace each ”map” line with “</a:t>
            </a:r>
            <a:r>
              <a:rPr lang="en-US" sz="2100" dirty="0" err="1"/>
              <a:t>redirect_temporary</a:t>
            </a:r>
            <a:r>
              <a:rPr lang="en-US" sz="2100" dirty="0"/>
              <a:t>”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Replace each remap target with URL back to Traffic Router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 err="1"/>
              <a:t>traffic_line</a:t>
            </a:r>
            <a:r>
              <a:rPr lang="en-US" sz="2100" dirty="0"/>
              <a:t> –x</a:t>
            </a:r>
          </a:p>
          <a:p>
            <a:r>
              <a:rPr lang="en-US" sz="2100" dirty="0"/>
              <a:t>Procedure: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Admin down cache/snapshot </a:t>
            </a:r>
            <a:r>
              <a:rPr lang="en-US" sz="2100" dirty="0" err="1"/>
              <a:t>CRConfig</a:t>
            </a:r>
            <a:endParaRPr lang="en-US" sz="2100" dirty="0"/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Confirm cache is ADMIN_DOWN in Traffic Monitor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Run maintenance script above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Do maintenance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Restore previous </a:t>
            </a:r>
            <a:r>
              <a:rPr lang="en-US" sz="2100" dirty="0" err="1"/>
              <a:t>remap.config</a:t>
            </a:r>
            <a:r>
              <a:rPr lang="en-US" sz="2100" dirty="0"/>
              <a:t> </a:t>
            </a:r>
          </a:p>
          <a:p>
            <a:pPr marL="749300" lvl="1" indent="-342900">
              <a:buFont typeface="Arial" panose="020B0604020202020204" pitchFamily="34" charset="0"/>
              <a:buChar char="•"/>
            </a:pPr>
            <a:r>
              <a:rPr lang="en-US" sz="2100" dirty="0"/>
              <a:t>Bring cache back online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80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Draining: 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cache is not ADMIN_DOWN, you get a 302 redirect loop</a:t>
            </a:r>
          </a:p>
          <a:p>
            <a:r>
              <a:rPr lang="en-US" sz="2400" dirty="0"/>
              <a:t>Traffic Router may get flooded with requests</a:t>
            </a:r>
          </a:p>
          <a:p>
            <a:r>
              <a:rPr lang="en-US" sz="2400" dirty="0"/>
              <a:t>Client behavior assumptions: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Clients need to follow more than one 302 redirect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Clients need to update FQDN of cache for all subsequent requests</a:t>
            </a:r>
          </a:p>
          <a:p>
            <a:r>
              <a:rPr lang="en-US" sz="2400" dirty="0"/>
              <a:t>Does not work for DNS delivery services 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May not have the same problem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Depends on DNS caching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147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Draining: Other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Could execution of this script be coordinated by Traffic Ops?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Might be difficult due to pull model for </a:t>
            </a:r>
            <a:r>
              <a:rPr lang="en-US" sz="2000" dirty="0" err="1"/>
              <a:t>config</a:t>
            </a:r>
            <a:endParaRPr lang="en-US" sz="2000" dirty="0"/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Would need to coordinate ORT runs with </a:t>
            </a:r>
            <a:r>
              <a:rPr lang="en-US" sz="2000" dirty="0" err="1"/>
              <a:t>CRConfig</a:t>
            </a:r>
            <a:r>
              <a:rPr lang="en-US" sz="2000" dirty="0"/>
              <a:t> updates</a:t>
            </a:r>
          </a:p>
          <a:p>
            <a:r>
              <a:rPr lang="en-US" sz="2400" dirty="0"/>
              <a:t>Can this be accomplished with a new cache state (“DRAIN”)?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is this different from ADMIN_DOWN?</a:t>
            </a:r>
          </a:p>
          <a:p>
            <a:r>
              <a:rPr lang="en-US" sz="2400" dirty="0"/>
              <a:t>Caches currently don’t need to know they’re offline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benefits to letting caches know their admin status?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Should caches poll TR/TM for admin status?</a:t>
            </a:r>
          </a:p>
          <a:p>
            <a:r>
              <a:rPr lang="en-US" sz="2400" dirty="0"/>
              <a:t>Is it better to fix this in the client?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684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Ops Profile Management: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Traffic Ops tracks server configuration through profiles</a:t>
            </a:r>
          </a:p>
          <a:p>
            <a:r>
              <a:rPr lang="en-US" sz="2400" dirty="0"/>
              <a:t>Profiles are specific to: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Hardware model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Application (e.g. ATS) version</a:t>
            </a:r>
          </a:p>
          <a:p>
            <a:r>
              <a:rPr lang="en-US" sz="2400" dirty="0"/>
              <a:t>Some profiles contain over 300 parameters </a:t>
            </a:r>
          </a:p>
          <a:p>
            <a:r>
              <a:rPr lang="en-US" sz="2400" dirty="0"/>
              <a:t>Many parameters are fairly esoteric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(Or at least…I don’t know what all of them do)</a:t>
            </a:r>
          </a:p>
        </p:txBody>
      </p:sp>
    </p:spTree>
    <p:extLst>
      <p:ext uri="{BB962C8B-B14F-4D97-AF65-F5344CB8AC3E}">
        <p14:creationId xmlns:p14="http://schemas.microsoft.com/office/powerpoint/2010/main" val="427918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Ops Profile Management: Problem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upgrade: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Which parameters from old profile need to be preserved?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Which parameters CANNOT be preserved and need the new values (e.g. </a:t>
            </a:r>
            <a:r>
              <a:rPr lang="en-US" sz="2000" dirty="0" err="1"/>
              <a:t>hostdb</a:t>
            </a:r>
            <a:r>
              <a:rPr lang="en-US" sz="2000" dirty="0"/>
              <a:t>)?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merging production profiles with new defaults be automated?</a:t>
            </a:r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Even if there are multiple hardware models in the CDN?</a:t>
            </a:r>
          </a:p>
          <a:p>
            <a:r>
              <a:rPr lang="en-US" sz="2400" dirty="0"/>
              <a:t>Multiple Traffic Ops users: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you keep track of what’s changed?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By whom?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Audit logs go back a month…some of our parameters were changed over a year ago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94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Ops Profile Management: Temporary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Avoid modifying default profiles (e.g. EDGE_622)</a:t>
            </a:r>
          </a:p>
          <a:p>
            <a:r>
              <a:rPr lang="en-US" sz="2400" dirty="0"/>
              <a:t>All prod servers use profiles that are cloned and modified from the defaults that ship with TC</a:t>
            </a:r>
          </a:p>
          <a:p>
            <a:r>
              <a:rPr lang="en-US" sz="2400" dirty="0"/>
              <a:t>On upgrade: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Compare the production profile with the old default (e.g. EDGE_532) AND the new default (EDGE_622)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Anything that matches old default but not new should change to new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Anything that matches neither should be preserved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Server profile is changed after upgrade but before admin up</a:t>
            </a:r>
          </a:p>
          <a:p>
            <a:endParaRPr lang="en-US" sz="2400" dirty="0"/>
          </a:p>
          <a:p>
            <a:pPr marL="6921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8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Ops Profile Management: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Automated profile merges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Profiles in prod can source new defaults from new ATS profile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Keep track of “default” status for parameters?</a:t>
            </a:r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Parameters can have hidden </a:t>
            </a:r>
            <a:r>
              <a:rPr lang="en-US" sz="1800" dirty="0" err="1"/>
              <a:t>is_default</a:t>
            </a:r>
            <a:r>
              <a:rPr lang="en-US" sz="1800" dirty="0"/>
              <a:t> flag</a:t>
            </a:r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Lets other operators know something has been intentionally set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Keep track of parameter history?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 version tags on parameters?</a:t>
            </a:r>
          </a:p>
          <a:p>
            <a:r>
              <a:rPr lang="en-US" sz="2400" dirty="0"/>
              <a:t>What if a parameter has been changed by user, but need to change again?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Prompt user for keep old/new, or set new value?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921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8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Ops Profile Management: Other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Uniqueness constraint on name/</a:t>
            </a:r>
            <a:r>
              <a:rPr lang="en-US" sz="2400" dirty="0" err="1"/>
              <a:t>config</a:t>
            </a:r>
            <a:r>
              <a:rPr lang="en-US" sz="2400" dirty="0"/>
              <a:t> file instead of name/file/value (within a particular profile)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Currently possible to set two values to a profile for the same </a:t>
            </a:r>
            <a:r>
              <a:rPr lang="en-US" sz="2000" dirty="0" err="1"/>
              <a:t>param</a:t>
            </a:r>
            <a:r>
              <a:rPr lang="en-US" sz="2000" dirty="0"/>
              <a:t> name/</a:t>
            </a:r>
            <a:r>
              <a:rPr lang="en-US" sz="2000" dirty="0" err="1"/>
              <a:t>config</a:t>
            </a:r>
            <a:r>
              <a:rPr lang="en-US" sz="2000" dirty="0"/>
              <a:t> file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hard to catch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 it ever beneficial/needed to violate this?</a:t>
            </a:r>
          </a:p>
        </p:txBody>
      </p:sp>
    </p:spTree>
    <p:extLst>
      <p:ext uri="{BB962C8B-B14F-4D97-AF65-F5344CB8AC3E}">
        <p14:creationId xmlns:p14="http://schemas.microsoft.com/office/powerpoint/2010/main" val="325600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33AD-6F6F-8447-890C-9FB9DB71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Router Admin Down: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1E0-F001-764A-8F60-84BA365E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When a cache is brought admin down: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Traffic Router leaves it in the auto-zone for associated Delivery Services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requests are not sent to it once </a:t>
            </a:r>
            <a:r>
              <a:rPr lang="en-US" sz="2000" dirty="0" err="1"/>
              <a:t>CRConfig</a:t>
            </a:r>
            <a:r>
              <a:rPr lang="en-US" sz="2000" dirty="0"/>
              <a:t> updates</a:t>
            </a:r>
          </a:p>
          <a:p>
            <a:r>
              <a:rPr lang="en-US" sz="2400" dirty="0"/>
              <a:t>When TR is admin down: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 Traffic Routers remove it from DNS (auto-zones)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New requests are not sent to it once DNS cache entry clears (1 hour by default)</a:t>
            </a:r>
          </a:p>
          <a:p>
            <a:r>
              <a:rPr lang="en-US" sz="2400" dirty="0"/>
              <a:t>This means (by default) 1 hour wait time between admin down and maintenance can start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Extends maintenance windows by up to 2 hours</a:t>
            </a:r>
          </a:p>
        </p:txBody>
      </p:sp>
    </p:spTree>
    <p:extLst>
      <p:ext uri="{BB962C8B-B14F-4D97-AF65-F5344CB8AC3E}">
        <p14:creationId xmlns:p14="http://schemas.microsoft.com/office/powerpoint/2010/main" val="2978013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33AD-6F6F-8447-890C-9FB9DB71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Traffic Router Admin Down: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1E0-F001-764A-8F60-84BA365E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X1 clients, doesn’t seem to have an impact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Handle multiple DNS records well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Will retry other TRs, even if one TR sends HTTP error code</a:t>
            </a:r>
          </a:p>
          <a:p>
            <a:r>
              <a:rPr lang="en-US" sz="2400" dirty="0"/>
              <a:t>Other clients might get stuck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Mishandling of multiple DNS records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Longer timeout may mean high channel start time</a:t>
            </a:r>
          </a:p>
          <a:p>
            <a:r>
              <a:rPr lang="en-US" sz="2400" dirty="0"/>
              <a:t>Solution: Lower DNS TTL (cache) value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Will cause more strain on the Traffic Router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rationale behind default of 1 hour?</a:t>
            </a:r>
          </a:p>
        </p:txBody>
      </p:sp>
    </p:spTree>
    <p:extLst>
      <p:ext uri="{BB962C8B-B14F-4D97-AF65-F5344CB8AC3E}">
        <p14:creationId xmlns:p14="http://schemas.microsoft.com/office/powerpoint/2010/main" val="113062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With Cisco ~10 years</a:t>
            </a:r>
          </a:p>
          <a:p>
            <a:r>
              <a:rPr lang="en-US" sz="2400" dirty="0"/>
              <a:t>Working with Traffic Control for ~3 years, mainly operations</a:t>
            </a:r>
          </a:p>
          <a:p>
            <a:r>
              <a:rPr lang="en-US" sz="2400" dirty="0"/>
              <a:t>Issues encountered while operating customer networks</a:t>
            </a:r>
          </a:p>
          <a:p>
            <a:r>
              <a:rPr lang="en-US" sz="2400" dirty="0"/>
              <a:t>Related to configuration changes/maintenance/upgrades</a:t>
            </a:r>
          </a:p>
          <a:p>
            <a:r>
              <a:rPr lang="en-US" sz="2400" dirty="0"/>
              <a:t>Feature-sized code changes</a:t>
            </a:r>
          </a:p>
          <a:p>
            <a:r>
              <a:rPr lang="en-US" sz="2400" dirty="0"/>
              <a:t>“File a Jira”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0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E9DE-08B1-B244-B8CA-6A98E7700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011" y="1773238"/>
            <a:ext cx="12006263" cy="1470025"/>
          </a:xfrm>
        </p:spPr>
        <p:txBody>
          <a:bodyPr>
            <a:normAutofit/>
          </a:bodyPr>
          <a:lstStyle/>
          <a:p>
            <a:r>
              <a:rPr lang="en-US" sz="4800" dirty="0"/>
              <a:t>The 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3734DE-B8A1-DC42-92DF-EE862DD1E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3063" y="3243263"/>
            <a:ext cx="85344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7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Selective </a:t>
            </a:r>
            <a:r>
              <a:rPr lang="en-US" sz="2400" dirty="0" err="1"/>
              <a:t>CRConfig</a:t>
            </a:r>
            <a:r>
              <a:rPr lang="en-US" sz="2400" dirty="0"/>
              <a:t> updates to Traffic Routers</a:t>
            </a:r>
          </a:p>
          <a:p>
            <a:r>
              <a:rPr lang="en-US" sz="2400" dirty="0"/>
              <a:t>Client “stickiness” to edge caches</a:t>
            </a:r>
          </a:p>
          <a:p>
            <a:r>
              <a:rPr lang="en-US" sz="2400" dirty="0"/>
              <a:t>Managing profiles 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Merging on upgrade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operators</a:t>
            </a:r>
          </a:p>
          <a:p>
            <a:r>
              <a:rPr lang="en-US" sz="2400" dirty="0"/>
              <a:t>Admin down of Traffic Routers for maintenance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534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</a:t>
            </a:r>
            <a:r>
              <a:rPr lang="en-US" dirty="0" err="1"/>
              <a:t>CRConfig</a:t>
            </a:r>
            <a:r>
              <a:rPr lang="en-US" dirty="0"/>
              <a:t> updates: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Policy – always do upgrades/</a:t>
            </a:r>
            <a:r>
              <a:rPr lang="en-US" sz="2400" dirty="0" err="1"/>
              <a:t>config</a:t>
            </a:r>
            <a:r>
              <a:rPr lang="en-US" sz="2400" dirty="0"/>
              <a:t> changes in rolling fashion</a:t>
            </a:r>
          </a:p>
          <a:p>
            <a:r>
              <a:rPr lang="en-US" sz="2400" dirty="0"/>
              <a:t>For Traffic Router, this means: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 clients initially unaffected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Change restricted to subset of requests</a:t>
            </a:r>
          </a:p>
          <a:p>
            <a:r>
              <a:rPr lang="en-US" sz="2400" dirty="0"/>
              <a:t>Advantages: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verify success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Easy to roll back</a:t>
            </a:r>
          </a:p>
          <a:p>
            <a:r>
              <a:rPr lang="en-US" sz="2400" dirty="0"/>
              <a:t>Disadvantages: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None really, unless there’s client/backend changes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91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</a:t>
            </a:r>
            <a:r>
              <a:rPr lang="en-US" dirty="0" err="1"/>
              <a:t>CRConfig</a:t>
            </a:r>
            <a:r>
              <a:rPr lang="en-US" dirty="0"/>
              <a:t> updates: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Traffic Routers poll every 60 seconds (default) for </a:t>
            </a:r>
            <a:r>
              <a:rPr lang="en-US" sz="2400" dirty="0" err="1"/>
              <a:t>config</a:t>
            </a:r>
            <a:endParaRPr lang="en-US" sz="2400" dirty="0"/>
          </a:p>
          <a:p>
            <a:r>
              <a:rPr lang="en-US" sz="2400" dirty="0"/>
              <a:t>Polling can’t be disabled</a:t>
            </a:r>
          </a:p>
          <a:p>
            <a:r>
              <a:rPr lang="en-US" sz="2400" dirty="0"/>
              <a:t>Effectively all Traffic Routers update at the same time</a:t>
            </a:r>
          </a:p>
          <a:p>
            <a:r>
              <a:rPr lang="en-US" sz="2400" dirty="0"/>
              <a:t>On upgrade, either: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 TRs must be upgraded effectively simultaneously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TRs must run with either an old or a new </a:t>
            </a:r>
            <a:r>
              <a:rPr lang="en-US" sz="2000" dirty="0" err="1"/>
              <a:t>CRConfig</a:t>
            </a:r>
            <a:endParaRPr lang="en-US" sz="2000" dirty="0"/>
          </a:p>
          <a:p>
            <a:r>
              <a:rPr lang="en-US" sz="2400" dirty="0"/>
              <a:t>Even standard </a:t>
            </a:r>
            <a:r>
              <a:rPr lang="en-US" sz="2400" dirty="0" err="1"/>
              <a:t>config</a:t>
            </a:r>
            <a:r>
              <a:rPr lang="en-US" sz="2400" dirty="0"/>
              <a:t> changes must be pushed to the entire network at once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1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</a:t>
            </a:r>
            <a:r>
              <a:rPr lang="en-US" dirty="0" err="1"/>
              <a:t>CRConfig</a:t>
            </a:r>
            <a:r>
              <a:rPr lang="en-US" dirty="0"/>
              <a:t> updates: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 each Traffic Router, in succession: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Edit /opt/</a:t>
            </a:r>
            <a:r>
              <a:rPr lang="en-US" sz="2000" dirty="0" err="1"/>
              <a:t>traffic_router</a:t>
            </a:r>
            <a:r>
              <a:rPr lang="en-US" sz="2000" dirty="0"/>
              <a:t>/</a:t>
            </a:r>
            <a:r>
              <a:rPr lang="en-US" sz="2000" dirty="0" err="1"/>
              <a:t>db</a:t>
            </a:r>
            <a:r>
              <a:rPr lang="en-US" sz="2000" dirty="0"/>
              <a:t>/</a:t>
            </a:r>
            <a:r>
              <a:rPr lang="en-US" sz="2000" dirty="0" err="1"/>
              <a:t>cache.properties</a:t>
            </a:r>
            <a:endParaRPr lang="en-US" sz="2000" dirty="0"/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Set </a:t>
            </a:r>
            <a:r>
              <a:rPr lang="en-US" sz="2000" dirty="0" err="1"/>
              <a:t>cache.config.json.refresh.period</a:t>
            </a:r>
            <a:r>
              <a:rPr lang="en-US" sz="2000" dirty="0"/>
              <a:t> = &lt;very very big number&gt;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Restart Tomcat</a:t>
            </a:r>
          </a:p>
          <a:p>
            <a:r>
              <a:rPr lang="en-US" sz="2400" dirty="0"/>
              <a:t>Perform configuration change</a:t>
            </a:r>
          </a:p>
          <a:p>
            <a:r>
              <a:rPr lang="en-US" sz="2400" dirty="0"/>
              <a:t>Snapshot </a:t>
            </a:r>
            <a:r>
              <a:rPr lang="en-US" sz="2400" dirty="0" err="1"/>
              <a:t>CRConfig</a:t>
            </a:r>
            <a:endParaRPr lang="en-US" sz="2400" dirty="0"/>
          </a:p>
          <a:p>
            <a:r>
              <a:rPr lang="en-US" sz="2400" dirty="0"/>
              <a:t>On each Traffic Router: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</a:t>
            </a:r>
            <a:r>
              <a:rPr lang="en-US" sz="2000" dirty="0" err="1"/>
              <a:t>cache.config.json.refresh.period</a:t>
            </a:r>
            <a:r>
              <a:rPr lang="en-US" sz="2000" dirty="0"/>
              <a:t> line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Restart Tomcat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225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</a:t>
            </a:r>
            <a:r>
              <a:rPr lang="en-US" dirty="0" err="1"/>
              <a:t>CRConfig</a:t>
            </a:r>
            <a:r>
              <a:rPr lang="en-US" dirty="0"/>
              <a:t> updates: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“Queue updates” for Traffic Routers?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Or the opposite: “block updates”?</a:t>
            </a:r>
          </a:p>
          <a:p>
            <a:r>
              <a:rPr lang="en-US" sz="2400" dirty="0"/>
              <a:t>Is it guaranteed that old </a:t>
            </a:r>
            <a:r>
              <a:rPr lang="en-US" sz="2400" dirty="0" err="1"/>
              <a:t>CRConfigs</a:t>
            </a:r>
            <a:r>
              <a:rPr lang="en-US" sz="2400" dirty="0"/>
              <a:t> will work on newer Traffic Routers?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I.e. is TR always backwards compatible with Traffic Ops?</a:t>
            </a:r>
          </a:p>
          <a:p>
            <a:r>
              <a:rPr lang="en-US" sz="2400" dirty="0"/>
              <a:t>Other possibilities</a:t>
            </a:r>
          </a:p>
          <a:p>
            <a:pPr lvl="1"/>
            <a:r>
              <a:rPr lang="en-US" sz="2000" dirty="0"/>
              <a:t>Store old copies on Traffic Ops/Traffic Monitor?</a:t>
            </a:r>
          </a:p>
          <a:p>
            <a:pPr lvl="1"/>
            <a:r>
              <a:rPr lang="en-US" sz="2000" dirty="0"/>
              <a:t>TR automatic rollback?</a:t>
            </a:r>
          </a:p>
          <a:p>
            <a:r>
              <a:rPr lang="en-US" sz="2400" dirty="0"/>
              <a:t>Something else?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50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Selective </a:t>
            </a:r>
            <a:r>
              <a:rPr lang="en-US" dirty="0" err="1"/>
              <a:t>CRConfig</a:t>
            </a:r>
            <a:r>
              <a:rPr lang="en-US" dirty="0"/>
              <a:t> updates: Other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Technically the same problem exists for Traffic Monitor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Believed to be less concerning</a:t>
            </a:r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Traffic Monitor uses less of the </a:t>
            </a:r>
            <a:r>
              <a:rPr lang="en-US" sz="1800" dirty="0" err="1"/>
              <a:t>CRConfig</a:t>
            </a:r>
            <a:endParaRPr lang="en-US" sz="1800" dirty="0"/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Traffic Monitors can go down and content will still be served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Also probably harder to solve</a:t>
            </a:r>
          </a:p>
          <a:p>
            <a:pPr marL="855662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Traffic Routers pull </a:t>
            </a:r>
            <a:r>
              <a:rPr lang="en-US" sz="1800" dirty="0" err="1"/>
              <a:t>config</a:t>
            </a:r>
            <a:r>
              <a:rPr lang="en-US" sz="1800" dirty="0"/>
              <a:t> from one of the Traffic Monitors at random</a:t>
            </a:r>
          </a:p>
          <a:p>
            <a:r>
              <a:rPr lang="en-US" sz="2400" dirty="0"/>
              <a:t>Even with rolling updates, impossible to isolate changes to one section of the network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 to LDNS to manage load balancing between TRs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Is it possible to restrict clients to using a geographically co-located TR?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73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2BF-D408-7D46-A4D7-6C6B9533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Draining: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F5AE-B6F3-2849-A251-A11DD7F6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Customers want “seamless” video experience</a:t>
            </a:r>
          </a:p>
          <a:p>
            <a:r>
              <a:rPr lang="en-US" sz="2400" dirty="0"/>
              <a:t>Once a client is directed to a cache, it stays there until channel change</a:t>
            </a:r>
          </a:p>
          <a:p>
            <a:r>
              <a:rPr lang="en-US" sz="2400" dirty="0"/>
              <a:t>CDN cannot reassign client to new cache if current cache fails</a:t>
            </a:r>
          </a:p>
          <a:p>
            <a:r>
              <a:rPr lang="en-US" sz="2400" dirty="0"/>
              <a:t>Impossible for unplanned failures (without client logic)</a:t>
            </a:r>
          </a:p>
          <a:p>
            <a:r>
              <a:rPr lang="en-US" sz="2400" dirty="0"/>
              <a:t>Possible for: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Upgrades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Planned maintenance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Emergency changes</a:t>
            </a:r>
          </a:p>
        </p:txBody>
      </p:sp>
    </p:spTree>
    <p:extLst>
      <p:ext uri="{BB962C8B-B14F-4D97-AF65-F5344CB8AC3E}">
        <p14:creationId xmlns:p14="http://schemas.microsoft.com/office/powerpoint/2010/main" val="99897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isco_Arial">
  <a:themeElements>
    <a:clrScheme name="Cisco 2010 Color Palette">
      <a:dk1>
        <a:srgbClr val="0096D6"/>
      </a:dk1>
      <a:lt1>
        <a:srgbClr val="FFFFFF"/>
      </a:lt1>
      <a:dk2>
        <a:srgbClr val="6DB344"/>
      </a:dk2>
      <a:lt2>
        <a:srgbClr val="FFFFFF"/>
      </a:lt2>
      <a:accent1>
        <a:srgbClr val="0096D6"/>
      </a:accent1>
      <a:accent2>
        <a:srgbClr val="6DB344"/>
      </a:accent2>
      <a:accent3>
        <a:srgbClr val="ABDFF0"/>
      </a:accent3>
      <a:accent4>
        <a:srgbClr val="008041"/>
      </a:accent4>
      <a:accent5>
        <a:srgbClr val="B7D333"/>
      </a:accent5>
      <a:accent6>
        <a:srgbClr val="652D89"/>
      </a:accent6>
      <a:hlink>
        <a:srgbClr val="3CBADC"/>
      </a:hlink>
      <a:folHlink>
        <a:srgbClr val="A6A8AB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6D6"/>
        </a:solidFill>
        <a:ln>
          <a:noFill/>
        </a:ln>
        <a:effectLst>
          <a:outerShdw blurRad="76200" dist="50800" dir="5400000" algn="ctr" rotWithShape="0">
            <a:srgbClr val="000000">
              <a:alpha val="27000"/>
            </a:srgb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OMD_Shaw_update_04182018_v1</Template>
  <TotalTime>3667</TotalTime>
  <Words>1278</Words>
  <Application>Microsoft Macintosh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Ciscolight</vt:lpstr>
      <vt:lpstr>Cisco_Arial</vt:lpstr>
      <vt:lpstr>Operational Challenges in Traffic Control</vt:lpstr>
      <vt:lpstr>Operational Challenges</vt:lpstr>
      <vt:lpstr>Issues Encountered</vt:lpstr>
      <vt:lpstr>Selective CRConfig updates: Rationale</vt:lpstr>
      <vt:lpstr>Selective CRConfig updates: Problem</vt:lpstr>
      <vt:lpstr>Selective CRConfig updates: Workaround</vt:lpstr>
      <vt:lpstr>Selective CRConfig updates: Ideas</vt:lpstr>
      <vt:lpstr>Selective CRConfig updates: Other questions</vt:lpstr>
      <vt:lpstr>Cache Draining: Problem</vt:lpstr>
      <vt:lpstr>Cache Draining: Temporary Solution</vt:lpstr>
      <vt:lpstr>Cache Draining: Caveats</vt:lpstr>
      <vt:lpstr>Cache Draining: Other questions</vt:lpstr>
      <vt:lpstr>Ops Profile Management: Problem</vt:lpstr>
      <vt:lpstr>Ops Profile Management: Problem (cont.)</vt:lpstr>
      <vt:lpstr>Ops Profile Management: Temporary Solution</vt:lpstr>
      <vt:lpstr>Ops Profile Management: Ideas</vt:lpstr>
      <vt:lpstr>Ops Profile Management: Other questions</vt:lpstr>
      <vt:lpstr>Traffic Router Admin Down: Problem</vt:lpstr>
      <vt:lpstr>Traffic Router Admin Down: Impact</vt:lpstr>
      <vt:lpstr>The End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Operational Challenges in Traffic Control</dc:title>
  <dc:creator>Microsoft Office User</dc:creator>
  <cp:lastModifiedBy>Microsoft Office User</cp:lastModifiedBy>
  <cp:revision>26</cp:revision>
  <dcterms:created xsi:type="dcterms:W3CDTF">2018-04-23T03:21:47Z</dcterms:created>
  <dcterms:modified xsi:type="dcterms:W3CDTF">2018-04-26T19:09:59Z</dcterms:modified>
</cp:coreProperties>
</file>