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5" r:id="rId5"/>
    <p:sldId id="266" r:id="rId6"/>
    <p:sldId id="263" r:id="rId7"/>
    <p:sldId id="267" r:id="rId8"/>
    <p:sldId id="264" r:id="rId9"/>
    <p:sldId id="258" r:id="rId10"/>
    <p:sldId id="260" r:id="rId11"/>
    <p:sldId id="268" r:id="rId12"/>
    <p:sldId id="270" r:id="rId13"/>
    <p:sldId id="271" r:id="rId14"/>
    <p:sldId id="261" r:id="rId15"/>
    <p:sldId id="272" r:id="rId16"/>
    <p:sldId id="269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86006"/>
  </p:normalViewPr>
  <p:slideViewPr>
    <p:cSldViewPr snapToGrid="0" snapToObjects="1">
      <p:cViewPr varScale="1">
        <p:scale>
          <a:sx n="137" d="100"/>
          <a:sy n="137" d="100"/>
        </p:scale>
        <p:origin x="1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498F2-AF08-5241-A1CB-25D954C6E012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9884F-32C1-F04D-92BF-192F2009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5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logging changes had to add logic to traffic ops. If it sees a </a:t>
            </a:r>
            <a:r>
              <a:rPr lang="en-US" dirty="0" err="1"/>
              <a:t>logging.config</a:t>
            </a:r>
            <a:r>
              <a:rPr lang="en-US" dirty="0"/>
              <a:t> file then it will treat it as a </a:t>
            </a:r>
            <a:r>
              <a:rPr lang="en-US" dirty="0" err="1"/>
              <a:t>lua</a:t>
            </a:r>
            <a:r>
              <a:rPr lang="en-US" dirty="0"/>
              <a:t> format vs the old xml formatted </a:t>
            </a:r>
            <a:r>
              <a:rPr lang="en-US" dirty="0" err="1"/>
              <a:t>logs_xml</a:t>
            </a:r>
            <a:r>
              <a:rPr lang="en-US" dirty="0"/>
              <a:t> file.  It still takes all the same parameters as the xml it just formats them into the new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traffic line, it has been deprecated officially in 7. traffic </a:t>
            </a:r>
            <a:r>
              <a:rPr lang="en-US" dirty="0" err="1"/>
              <a:t>ctl</a:t>
            </a:r>
            <a:r>
              <a:rPr lang="en-US" dirty="0"/>
              <a:t> has existed since 6 so it was safe at this point to just change all of ort to use </a:t>
            </a:r>
            <a:r>
              <a:rPr lang="en-US" dirty="0" err="1"/>
              <a:t>ctl</a:t>
            </a:r>
            <a:r>
              <a:rPr lang="en-US" dirty="0"/>
              <a:t> instead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Cacheurl</a:t>
            </a:r>
            <a:r>
              <a:rPr lang="en-US" dirty="0"/>
              <a:t> being deprecated was a much bigger issue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 there were about 20 configuration parameters either removed or changed. I have linked to the ATS version 7 migration document at the end of this that details those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9884F-32C1-F04D-92BF-192F200919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18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9884F-32C1-F04D-92BF-192F200919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82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9884F-32C1-F04D-92BF-192F200919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17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brought in support that John Rushford added to the ATS master branch where now you can mark parents up or down via </a:t>
            </a:r>
            <a:r>
              <a:rPr lang="en-US" dirty="0" err="1"/>
              <a:t>traffic_ctl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9884F-32C1-F04D-92BF-192F200919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69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have a side by side of the graphical </a:t>
            </a:r>
            <a:r>
              <a:rPr lang="en-US" dirty="0" err="1"/>
              <a:t>jemalloc</a:t>
            </a:r>
            <a:r>
              <a:rPr lang="en-US" dirty="0"/>
              <a:t> output. You can see memory use values by largest hitters. So here we lost 5gb in ~20hrs. You cant really see the full tree but those inline allocations if you follow them up came from a parent </a:t>
            </a:r>
            <a:r>
              <a:rPr lang="en-US" dirty="0" err="1"/>
              <a:t>config</a:t>
            </a:r>
            <a:r>
              <a:rPr lang="en-US" dirty="0"/>
              <a:t> reconfigure call. So this helped us pinpoint fairly quickly that there was something not being </a:t>
            </a:r>
            <a:r>
              <a:rPr lang="en-US" dirty="0" err="1"/>
              <a:t>free'd</a:t>
            </a:r>
            <a:r>
              <a:rPr lang="en-US" dirty="0"/>
              <a:t> whenever we would do a </a:t>
            </a:r>
            <a:r>
              <a:rPr lang="en-US" dirty="0" err="1"/>
              <a:t>reconfig</a:t>
            </a:r>
            <a:r>
              <a:rPr lang="en-US" dirty="0"/>
              <a:t> of the parents or even just touch the </a:t>
            </a:r>
            <a:r>
              <a:rPr lang="en-US" dirty="0" err="1"/>
              <a:t>parent.config</a:t>
            </a:r>
            <a:r>
              <a:rPr lang="en-US" dirty="0"/>
              <a:t> file.</a:t>
            </a:r>
          </a:p>
          <a:p>
            <a:endParaRPr lang="en-US" dirty="0"/>
          </a:p>
          <a:p>
            <a:r>
              <a:rPr lang="en-US" dirty="0"/>
              <a:t>This helped us find the issue fairly quick and has since been sent upstream in to both the 6.x, 7.x, and master branches of ATS.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9884F-32C1-F04D-92BF-192F200919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(null)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(null)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raffic-control-cdn.readthedocs.io/en/latest/admin/traffic_ops/migration_from_20_to_22.html" TargetMode="External"/><Relationship Id="rId2" Type="http://schemas.openxmlformats.org/officeDocument/2006/relationships/hyperlink" Target="https://cwiki.apache.org/confluence/download/attachments/70255385/ATSSummit_jemalloc.pptx?version=1&amp;modificationDate=1508884895000&amp;api=v2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wiki.apache.org/confluence/display/TS/Upgrading+to+v7.0" TargetMode="External"/><Relationship Id="rId4" Type="http://schemas.openxmlformats.org/officeDocument/2006/relationships/hyperlink" Target="https://docs.trafficserver.apache.org/en/latest/admin-guide/plugins/cachekey.en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est-cdn.net/test.net/...(path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A327-ECD4-A044-B9F7-F04309C8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Apache Traffic Server @ Comcast</a:t>
            </a: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r>
              <a:rPr lang="en-US" sz="3600" dirty="0"/>
              <a:t>Evan </a:t>
            </a:r>
            <a:r>
              <a:rPr lang="en-US" sz="3600" dirty="0" err="1"/>
              <a:t>Zelkowitz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7C6F1-A418-4640-95A1-391A57531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3096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FDC5-B2B2-FE4B-B1FD-E95E3B6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Traffic_ctl</a:t>
            </a:r>
            <a:r>
              <a:rPr lang="en-US" dirty="0"/>
              <a:t> parent usage</a:t>
            </a:r>
            <a:br>
              <a:rPr lang="en-US" dirty="0"/>
            </a:br>
            <a:r>
              <a:rPr lang="en-US" dirty="0"/>
              <a:t>(John Rushford and Vijay </a:t>
            </a:r>
            <a:r>
              <a:rPr lang="en-US" dirty="0" err="1"/>
              <a:t>Mamidi</a:t>
            </a:r>
            <a:r>
              <a:rPr lang="en-US" dirty="0"/>
              <a:t> Next Hop)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BEF4-FD94-7B49-B15C-DD0E49761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Parent caches are defined in </a:t>
            </a:r>
            <a:r>
              <a:rPr lang="en-US" dirty="0" err="1"/>
              <a:t>parent.config</a:t>
            </a:r>
            <a:r>
              <a:rPr lang="en-US" dirty="0"/>
              <a:t> by delivery service</a:t>
            </a:r>
          </a:p>
          <a:p>
            <a:r>
              <a:rPr lang="en-US" dirty="0"/>
              <a:t>Parent state (up/down) is per line or delivery service in </a:t>
            </a:r>
            <a:r>
              <a:rPr lang="en-US" dirty="0" err="1"/>
              <a:t>parent.config</a:t>
            </a:r>
            <a:endParaRPr lang="en-US" dirty="0"/>
          </a:p>
          <a:p>
            <a:r>
              <a:rPr lang="en-US" dirty="0"/>
              <a:t>The http state machine marks down a parent due to connection errors or timeouts. Parent selection will return a parent for retry once the retry window has elapsed and the parent is marked up if a retry is successful.</a:t>
            </a:r>
          </a:p>
          <a:p>
            <a:r>
              <a:rPr lang="en-US" dirty="0"/>
              <a:t>There is no way to manually control the state of parents.  Today parents are removed from </a:t>
            </a:r>
            <a:r>
              <a:rPr lang="en-US" dirty="0" err="1"/>
              <a:t>parent.config</a:t>
            </a:r>
            <a:r>
              <a:rPr lang="en-US" dirty="0"/>
              <a:t> when maintenance must occur.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10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FC8F67-DA05-3547-AC2D-526F6DBA610A}"/>
              </a:ext>
            </a:extLst>
          </p:cNvPr>
          <p:cNvSpPr txBox="1"/>
          <p:nvPr/>
        </p:nvSpPr>
        <p:spPr>
          <a:xfrm>
            <a:off x="1205653" y="460587"/>
            <a:ext cx="1001098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 </a:t>
            </a:r>
            <a:r>
              <a:rPr lang="en-US" b="1" dirty="0" err="1"/>
              <a:t>traffic_ctl</a:t>
            </a:r>
            <a:r>
              <a:rPr lang="en-US" b="1" dirty="0"/>
              <a:t> host status  odol-atsmid-den-07.denver.comcast.net</a:t>
            </a:r>
          </a:p>
          <a:p>
            <a:r>
              <a:rPr lang="en-US" dirty="0"/>
              <a:t>	host_status.odol-atsmid-den-07.denver.comcast.net 0</a:t>
            </a:r>
          </a:p>
          <a:p>
            <a:r>
              <a:rPr lang="en-US" dirty="0"/>
              <a:t>	</a:t>
            </a:r>
            <a:r>
              <a:rPr lang="en-US" b="1" dirty="0"/>
              <a:t># </a:t>
            </a:r>
            <a:r>
              <a:rPr lang="en-US" b="1" dirty="0" err="1"/>
              <a:t>traffic_ctl</a:t>
            </a:r>
            <a:r>
              <a:rPr lang="en-US" b="1" dirty="0"/>
              <a:t> host up odol-atsmid-den-07.denver.comcast.net</a:t>
            </a:r>
          </a:p>
          <a:p>
            <a:r>
              <a:rPr lang="en-US" dirty="0"/>
              <a:t>	</a:t>
            </a:r>
            <a:r>
              <a:rPr lang="en-US" b="1" dirty="0"/>
              <a:t># </a:t>
            </a:r>
            <a:r>
              <a:rPr lang="en-US" b="1" dirty="0" err="1"/>
              <a:t>traffic_ctl</a:t>
            </a:r>
            <a:r>
              <a:rPr lang="en-US" b="1" dirty="0"/>
              <a:t> host status  odol-atsmid-den-07.denver.comcast.net</a:t>
            </a:r>
          </a:p>
          <a:p>
            <a:r>
              <a:rPr lang="en-US" dirty="0"/>
              <a:t>	host_status.odol-atsmid-den-07.denver.comcast.net 1</a:t>
            </a:r>
          </a:p>
          <a:p>
            <a:r>
              <a:rPr lang="en-US" b="1" dirty="0"/>
              <a:t>	# </a:t>
            </a:r>
            <a:r>
              <a:rPr lang="en-US" b="1" dirty="0" err="1"/>
              <a:t>traffic_ctl</a:t>
            </a:r>
            <a:r>
              <a:rPr lang="en-US" b="1" dirty="0"/>
              <a:t> host down odol-atsmid-den-07.denver.comcast.net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can be a slight delay between changing states as it propagates through 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traffic_ctl</a:t>
            </a:r>
            <a:r>
              <a:rPr lang="en-US" dirty="0"/>
              <a:t> to mark down a parent is global across all remaps. Parent selection will not choose that parent again until you mark it back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States appear in the </a:t>
            </a:r>
            <a:r>
              <a:rPr lang="en-US" dirty="0" err="1"/>
              <a:t>stats_over_http</a:t>
            </a:r>
            <a:r>
              <a:rPr lang="en-US" dirty="0"/>
              <a:t>. Lists all parents up/down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available from </a:t>
            </a:r>
            <a:r>
              <a:rPr lang="en-US" dirty="0" err="1"/>
              <a:t>traffic_ctl</a:t>
            </a:r>
            <a:r>
              <a:rPr lang="en-US" dirty="0"/>
              <a:t>, </a:t>
            </a:r>
            <a:r>
              <a:rPr lang="en-US" b="1" dirty="0"/>
              <a:t>/opt/</a:t>
            </a:r>
            <a:r>
              <a:rPr lang="en-US" b="1" dirty="0" err="1"/>
              <a:t>trafficserver</a:t>
            </a:r>
            <a:r>
              <a:rPr lang="en-US" b="1" dirty="0"/>
              <a:t>/bin/</a:t>
            </a:r>
            <a:r>
              <a:rPr lang="en-US" b="1" dirty="0" err="1"/>
              <a:t>traffic_ctl</a:t>
            </a:r>
            <a:r>
              <a:rPr lang="en-US" b="1" dirty="0"/>
              <a:t> metric match </a:t>
            </a:r>
            <a:r>
              <a:rPr lang="en-US" b="1" dirty="0" err="1"/>
              <a:t>host_status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do multiple hosts on a single command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On master branch of ATS but pick-able back to 7.x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89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5090-C41E-AF40-9E56-6722A526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Jemalloc</a:t>
            </a:r>
            <a:br>
              <a:rPr lang="en-US" dirty="0"/>
            </a:br>
            <a:r>
              <a:rPr lang="en-US" dirty="0"/>
              <a:t>(Thanks to Kit Chan)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218C2-3638-AF4C-90AC-9A4B6B56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tools are slow (10x to 20x degradation). Not really possible to use in production</a:t>
            </a:r>
          </a:p>
          <a:p>
            <a:r>
              <a:rPr lang="en-US" dirty="0"/>
              <a:t>Some need recompilation</a:t>
            </a:r>
          </a:p>
          <a:p>
            <a:r>
              <a:rPr lang="en-US" dirty="0"/>
              <a:t>Hard to debug on large scale, can take days-weeks for a problem to show up</a:t>
            </a:r>
          </a:p>
        </p:txBody>
      </p:sp>
    </p:spTree>
    <p:extLst>
      <p:ext uri="{BB962C8B-B14F-4D97-AF65-F5344CB8AC3E}">
        <p14:creationId xmlns:p14="http://schemas.microsoft.com/office/powerpoint/2010/main" val="2369242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32A27C-79C1-8F47-948E-A8FEF063F3F5}"/>
              </a:ext>
            </a:extLst>
          </p:cNvPr>
          <p:cNvSpPr txBox="1"/>
          <p:nvPr/>
        </p:nvSpPr>
        <p:spPr>
          <a:xfrm>
            <a:off x="1204263" y="1365795"/>
            <a:ext cx="99093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Script to do a preload with the </a:t>
            </a:r>
            <a:r>
              <a:rPr lang="en-US" dirty="0" err="1"/>
              <a:t>jemalloc</a:t>
            </a:r>
            <a:r>
              <a:rPr lang="en-US" dirty="0"/>
              <a:t> library:</a:t>
            </a:r>
          </a:p>
          <a:p>
            <a:r>
              <a:rPr lang="en-US" sz="1200" dirty="0">
                <a:solidFill>
                  <a:srgbClr val="FF0000"/>
                </a:solidFill>
              </a:rPr>
              <a:t>#!/bin/</a:t>
            </a:r>
            <a:r>
              <a:rPr lang="en-US" sz="1200" dirty="0" err="1">
                <a:solidFill>
                  <a:srgbClr val="FF0000"/>
                </a:solidFill>
              </a:rPr>
              <a:t>sh</a:t>
            </a:r>
            <a:endParaRPr lang="en-US" sz="1200" dirty="0">
              <a:solidFill>
                <a:srgbClr val="FF0000"/>
              </a:solidFill>
            </a:endParaRP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prefix=/</a:t>
            </a:r>
            <a:r>
              <a:rPr lang="en-US" sz="1200" dirty="0" err="1">
                <a:solidFill>
                  <a:srgbClr val="FF0000"/>
                </a:solidFill>
              </a:rPr>
              <a:t>usr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 err="1">
                <a:solidFill>
                  <a:srgbClr val="FF0000"/>
                </a:solidFill>
              </a:rPr>
              <a:t>exec_prefix</a:t>
            </a:r>
            <a:r>
              <a:rPr lang="en-US" sz="1200" dirty="0">
                <a:solidFill>
                  <a:srgbClr val="FF0000"/>
                </a:solidFill>
              </a:rPr>
              <a:t>=/</a:t>
            </a:r>
            <a:r>
              <a:rPr lang="en-US" sz="1200" dirty="0" err="1">
                <a:solidFill>
                  <a:srgbClr val="FF0000"/>
                </a:solidFill>
              </a:rPr>
              <a:t>usr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 err="1">
                <a:solidFill>
                  <a:srgbClr val="FF0000"/>
                </a:solidFill>
              </a:rPr>
              <a:t>libdir</a:t>
            </a:r>
            <a:r>
              <a:rPr lang="en-US" sz="1200" dirty="0">
                <a:solidFill>
                  <a:srgbClr val="FF0000"/>
                </a:solidFill>
              </a:rPr>
              <a:t>=/</a:t>
            </a:r>
            <a:r>
              <a:rPr lang="en-US" sz="1200" dirty="0" err="1">
                <a:solidFill>
                  <a:srgbClr val="FF0000"/>
                </a:solidFill>
              </a:rPr>
              <a:t>usr</a:t>
            </a:r>
            <a:r>
              <a:rPr lang="en-US" sz="1200" dirty="0">
                <a:solidFill>
                  <a:srgbClr val="FF0000"/>
                </a:solidFill>
              </a:rPr>
              <a:t>/lib64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MALLOC_CONF="</a:t>
            </a:r>
            <a:r>
              <a:rPr lang="en-US" sz="1200" dirty="0" err="1">
                <a:solidFill>
                  <a:srgbClr val="FF0000"/>
                </a:solidFill>
              </a:rPr>
              <a:t>prof:true,prof_prefix</a:t>
            </a:r>
            <a:r>
              <a:rPr lang="en-US" sz="1200" dirty="0">
                <a:solidFill>
                  <a:srgbClr val="FF0000"/>
                </a:solidFill>
              </a:rPr>
              <a:t>:/</a:t>
            </a:r>
            <a:r>
              <a:rPr lang="en-US" sz="1200" dirty="0" err="1">
                <a:solidFill>
                  <a:srgbClr val="FF0000"/>
                </a:solidFill>
              </a:rPr>
              <a:t>tmp</a:t>
            </a:r>
            <a:r>
              <a:rPr lang="en-US" sz="1200" dirty="0">
                <a:solidFill>
                  <a:srgbClr val="FF0000"/>
                </a:solidFill>
              </a:rPr>
              <a:t>/jeprof.out,lg_prof_interval:33,lg_prof_sample:20"</a:t>
            </a:r>
          </a:p>
          <a:p>
            <a:r>
              <a:rPr lang="en-US" sz="1200" dirty="0">
                <a:solidFill>
                  <a:srgbClr val="FF0000"/>
                </a:solidFill>
              </a:rPr>
              <a:t>LD_PRELOAD=${</a:t>
            </a:r>
            <a:r>
              <a:rPr lang="en-US" sz="1200" dirty="0" err="1">
                <a:solidFill>
                  <a:srgbClr val="FF0000"/>
                </a:solidFill>
              </a:rPr>
              <a:t>libdir</a:t>
            </a:r>
            <a:r>
              <a:rPr lang="en-US" sz="1200" dirty="0">
                <a:solidFill>
                  <a:srgbClr val="FF0000"/>
                </a:solidFill>
              </a:rPr>
              <a:t>}/libjemalloc.so.2</a:t>
            </a:r>
          </a:p>
          <a:p>
            <a:r>
              <a:rPr lang="en-US" sz="1200" dirty="0">
                <a:solidFill>
                  <a:srgbClr val="FF0000"/>
                </a:solidFill>
              </a:rPr>
              <a:t>export LD_PRELOAD</a:t>
            </a:r>
          </a:p>
          <a:p>
            <a:r>
              <a:rPr lang="en-US" sz="1200" dirty="0">
                <a:solidFill>
                  <a:srgbClr val="FF0000"/>
                </a:solidFill>
              </a:rPr>
              <a:t>export MALLOC_CONF</a:t>
            </a:r>
          </a:p>
          <a:p>
            <a:r>
              <a:rPr lang="en-US" sz="1200" dirty="0">
                <a:solidFill>
                  <a:srgbClr val="FF0000"/>
                </a:solidFill>
              </a:rPr>
              <a:t>/opt/</a:t>
            </a:r>
            <a:r>
              <a:rPr lang="en-US" sz="1200" dirty="0" err="1">
                <a:solidFill>
                  <a:srgbClr val="FF0000"/>
                </a:solidFill>
              </a:rPr>
              <a:t>trafficserver</a:t>
            </a:r>
            <a:r>
              <a:rPr lang="en-US" sz="1200" dirty="0">
                <a:solidFill>
                  <a:srgbClr val="FF0000"/>
                </a:solidFill>
              </a:rPr>
              <a:t>/bin/</a:t>
            </a:r>
            <a:r>
              <a:rPr lang="en-US" sz="1200" dirty="0" err="1">
                <a:solidFill>
                  <a:srgbClr val="FF0000"/>
                </a:solidFill>
              </a:rPr>
              <a:t>traffic_server</a:t>
            </a:r>
            <a:r>
              <a:rPr lang="en-US" sz="1200" dirty="0">
                <a:solidFill>
                  <a:srgbClr val="FF0000"/>
                </a:solidFill>
              </a:rPr>
              <a:t> $@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 samples every 2^20 – 1mb, Does file dumps ~2^32 – 4GB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Change </a:t>
            </a:r>
            <a:r>
              <a:rPr lang="en-US" sz="1200" dirty="0" err="1"/>
              <a:t>proxy.config.proxy_binary</a:t>
            </a:r>
            <a:r>
              <a:rPr lang="en-US" sz="1200" dirty="0"/>
              <a:t> to match the script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setup a </a:t>
            </a:r>
            <a:r>
              <a:rPr lang="en-US" sz="1200" dirty="0" err="1"/>
              <a:t>cronjob</a:t>
            </a:r>
            <a:r>
              <a:rPr lang="en-US" sz="1200" dirty="0"/>
              <a:t> to clean up any dumps older than 2 weeks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Most dumps ~150-200k, we usually see them every few hours during normal usage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Can use dot to generate a pdf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7246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8ACB-A430-0F4E-8824-2E1F90EB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73" y="142877"/>
            <a:ext cx="7950984" cy="1081705"/>
          </a:xfrm>
        </p:spPr>
        <p:txBody>
          <a:bodyPr/>
          <a:lstStyle/>
          <a:p>
            <a:r>
              <a:rPr lang="en-US" dirty="0" err="1"/>
              <a:t>Jemalloc</a:t>
            </a:r>
            <a:r>
              <a:rPr lang="en-US" dirty="0"/>
              <a:t> memory tracking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472AA8-E8D2-3548-88AC-D9B25B99C5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73465" y="1514157"/>
            <a:ext cx="2867114" cy="3997325"/>
          </a:xfrm>
          <a:solidFill>
            <a:schemeClr val="tx1"/>
          </a:solidFill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D2A7C57-C105-0345-A964-0F2CF44C1A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876240" y="1531090"/>
            <a:ext cx="2462111" cy="3997325"/>
          </a:xfrm>
          <a:solidFill>
            <a:schemeClr val="tx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8F6803-E84E-0043-A276-9EC6F99F7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467" y="643908"/>
            <a:ext cx="3912870" cy="8871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9228CB-3C79-784B-A749-82C8D1EBC3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2800" y="634574"/>
            <a:ext cx="4175551" cy="8965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98A4CC-2EB0-0D4F-9296-B62075763D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2293" y="5527431"/>
            <a:ext cx="3236058" cy="10769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0A9F22-2E09-9049-9285-D1231C4A34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3465" y="5511482"/>
            <a:ext cx="3236058" cy="11088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B52E48-4178-5148-808E-F868C45B61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2794" y="643908"/>
            <a:ext cx="1242450" cy="60821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ED4DF1-CF76-EF4A-A6B8-D1C8C8A2B6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5244" y="1593672"/>
            <a:ext cx="1576477" cy="513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94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797EAE-DF27-384F-A9E0-0AA9985DBEB6}"/>
              </a:ext>
            </a:extLst>
          </p:cNvPr>
          <p:cNvSpPr txBox="1"/>
          <p:nvPr/>
        </p:nvSpPr>
        <p:spPr>
          <a:xfrm>
            <a:off x="1401982" y="2499477"/>
            <a:ext cx="9803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helpful in finding plugin memory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help in other areas as shown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Freelist</a:t>
            </a:r>
            <a:r>
              <a:rPr lang="en-US" dirty="0"/>
              <a:t> can be problematic. </a:t>
            </a:r>
            <a:r>
              <a:rPr lang="en-US" dirty="0" err="1"/>
              <a:t>Jemalloc</a:t>
            </a:r>
            <a:r>
              <a:rPr lang="en-US" dirty="0"/>
              <a:t> does not understand the </a:t>
            </a:r>
            <a:r>
              <a:rPr lang="en-US" dirty="0" err="1"/>
              <a:t>freelist</a:t>
            </a:r>
            <a:r>
              <a:rPr lang="en-US" dirty="0"/>
              <a:t> so you can see it marks all the ‘</a:t>
            </a:r>
            <a:r>
              <a:rPr lang="en-US" dirty="0" err="1"/>
              <a:t>memalign</a:t>
            </a:r>
            <a:r>
              <a:rPr lang="en-US" dirty="0"/>
              <a:t>’ as lost memory when its just being held in the </a:t>
            </a:r>
            <a:r>
              <a:rPr lang="en-US" dirty="0" err="1"/>
              <a:t>freelist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syntax to </a:t>
            </a:r>
            <a:r>
              <a:rPr lang="en-US" dirty="0" err="1"/>
              <a:t>gperftools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85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049224-B293-3B46-ABBE-236E8A501C51}"/>
              </a:ext>
            </a:extLst>
          </p:cNvPr>
          <p:cNvSpPr txBox="1"/>
          <p:nvPr/>
        </p:nvSpPr>
        <p:spPr>
          <a:xfrm>
            <a:off x="1551093" y="521547"/>
            <a:ext cx="94894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Jemalloc</a:t>
            </a:r>
            <a:r>
              <a:rPr lang="en-US" dirty="0"/>
              <a:t> ATS presentation: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https://cwiki.apache.org/confluence/download/attachments/70255385/ATSSummit_jemalloc.pptx?version=1&amp;modificationDate=1508884895000&amp;api=v2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Traffic Control Migration Doc: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http://traffic-control-cdn.readthedocs.io/en/latest/admin/traffic_ops/migration_from_20_to_22.html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ATS </a:t>
            </a:r>
            <a:r>
              <a:rPr lang="en-US" dirty="0" err="1"/>
              <a:t>Cachekey</a:t>
            </a:r>
            <a:r>
              <a:rPr lang="en-US" dirty="0"/>
              <a:t> Documentation: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https://docs.trafficserver.apache.org/en/latest/admin-guide/plugins/cachekey.en.html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ATS v7 Upgrade 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https://cwiki.apache.org/confluence/display/TS/Upgrading+to+v7.0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66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2969-90F5-0348-BFB6-3A0FB497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1234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4473B7-B9A2-B746-A9C6-28A1042B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Upgrading to ATS 7.x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D810B-35C6-954B-B51D-1AC6B6BF7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6931-4234-7846-A5A3-AA22B520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48DE6-3AEE-CF4C-BE19-26C8A5E71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changes (convert to </a:t>
            </a:r>
            <a:r>
              <a:rPr lang="en-US" dirty="0" err="1"/>
              <a:t>lua</a:t>
            </a:r>
            <a:r>
              <a:rPr lang="en-US" dirty="0"/>
              <a:t> format)</a:t>
            </a:r>
          </a:p>
          <a:p>
            <a:r>
              <a:rPr lang="en-US" dirty="0" err="1"/>
              <a:t>Traffic_line</a:t>
            </a:r>
            <a:r>
              <a:rPr lang="en-US" dirty="0"/>
              <a:t> to </a:t>
            </a:r>
            <a:r>
              <a:rPr lang="en-US" dirty="0" err="1"/>
              <a:t>traffic_ctl</a:t>
            </a:r>
            <a:r>
              <a:rPr lang="en-US" dirty="0"/>
              <a:t> (use new command)</a:t>
            </a:r>
          </a:p>
          <a:p>
            <a:r>
              <a:rPr lang="en-US" dirty="0" err="1"/>
              <a:t>Cacheurl</a:t>
            </a:r>
            <a:r>
              <a:rPr lang="en-US" dirty="0"/>
              <a:t> to </a:t>
            </a:r>
            <a:r>
              <a:rPr lang="en-US" dirty="0" err="1"/>
              <a:t>cachekey</a:t>
            </a:r>
            <a:r>
              <a:rPr lang="en-US" dirty="0"/>
              <a:t> (use new plugin)</a:t>
            </a:r>
          </a:p>
          <a:p>
            <a:r>
              <a:rPr lang="en-US" dirty="0"/>
              <a:t>Changed Parameters</a:t>
            </a:r>
          </a:p>
        </p:txBody>
      </p:sp>
    </p:spTree>
    <p:extLst>
      <p:ext uri="{BB962C8B-B14F-4D97-AF65-F5344CB8AC3E}">
        <p14:creationId xmlns:p14="http://schemas.microsoft.com/office/powerpoint/2010/main" val="48049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4AEF-FA4B-0748-B4C0-94A71F27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</a:t>
            </a:r>
            <a:r>
              <a:rPr lang="en-US" dirty="0" err="1"/>
              <a:t>Config</a:t>
            </a:r>
            <a:r>
              <a:rPr lang="en-US" dirty="0"/>
              <a:t>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1C154-6A3B-714A-90B5-702A7329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existing </a:t>
            </a:r>
            <a:r>
              <a:rPr lang="en-US" dirty="0" err="1"/>
              <a:t>logs_xml.config</a:t>
            </a:r>
            <a:r>
              <a:rPr lang="en-US" dirty="0"/>
              <a:t> conventions</a:t>
            </a:r>
          </a:p>
          <a:p>
            <a:r>
              <a:rPr lang="en-US" dirty="0"/>
              <a:t>TO now understands “</a:t>
            </a:r>
            <a:r>
              <a:rPr lang="en-US" dirty="0" err="1"/>
              <a:t>logging.config</a:t>
            </a:r>
            <a:r>
              <a:rPr lang="en-US" dirty="0"/>
              <a:t>”. This triggers TO to output a LUA formatted </a:t>
            </a:r>
            <a:r>
              <a:rPr lang="en-US" dirty="0" err="1"/>
              <a:t>config</a:t>
            </a:r>
            <a:r>
              <a:rPr lang="en-US" dirty="0"/>
              <a:t> file using the same parameters</a:t>
            </a:r>
          </a:p>
          <a:p>
            <a:r>
              <a:rPr lang="en-US" dirty="0"/>
              <a:t>Can use the same parameter values, assign to </a:t>
            </a:r>
            <a:r>
              <a:rPr lang="en-US" dirty="0" err="1"/>
              <a:t>logging.config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97964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0E18-96BA-7340-BEBC-A90A64DB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traffic_line</a:t>
            </a:r>
            <a:r>
              <a:rPr lang="en-US" dirty="0"/>
              <a:t> to </a:t>
            </a:r>
            <a:r>
              <a:rPr lang="en-US" dirty="0" err="1"/>
              <a:t>traffic_ctl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39489-6E67-FC4B-AB26-C36EAFD9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Traffic_line</a:t>
            </a:r>
            <a:r>
              <a:rPr lang="en-US" dirty="0"/>
              <a:t> officially removed in 7.x</a:t>
            </a:r>
          </a:p>
          <a:p>
            <a:r>
              <a:rPr lang="en-US" dirty="0"/>
              <a:t>Ort will now use </a:t>
            </a:r>
            <a:r>
              <a:rPr lang="en-US" dirty="0" err="1"/>
              <a:t>traffic_ctl</a:t>
            </a:r>
            <a:r>
              <a:rPr lang="en-US" dirty="0"/>
              <a:t>. This exists in 6/5.x as well</a:t>
            </a:r>
          </a:p>
          <a:p>
            <a:r>
              <a:rPr lang="en-US" dirty="0"/>
              <a:t>This makes ort not backwards compatible past 5.x</a:t>
            </a:r>
          </a:p>
        </p:txBody>
      </p:sp>
    </p:spTree>
    <p:extLst>
      <p:ext uri="{BB962C8B-B14F-4D97-AF65-F5344CB8AC3E}">
        <p14:creationId xmlns:p14="http://schemas.microsoft.com/office/powerpoint/2010/main" val="1691057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7EF0-F219-4C40-85DB-1AA3CF3D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Cacheurl</a:t>
            </a:r>
            <a:r>
              <a:rPr lang="en-US" dirty="0"/>
              <a:t> to </a:t>
            </a:r>
            <a:r>
              <a:rPr lang="en-US" dirty="0" err="1"/>
              <a:t>Cachekey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A7E25-0337-C143-8151-07AC1347B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346670"/>
            <a:ext cx="7796540" cy="3997828"/>
          </a:xfrm>
        </p:spPr>
        <p:txBody>
          <a:bodyPr/>
          <a:lstStyle/>
          <a:p>
            <a:r>
              <a:rPr lang="en-US" dirty="0" err="1"/>
              <a:t>Cacheurl</a:t>
            </a:r>
            <a:r>
              <a:rPr lang="en-US" dirty="0"/>
              <a:t> is deprecated in 6.x, removed in 7.x</a:t>
            </a:r>
          </a:p>
          <a:p>
            <a:r>
              <a:rPr lang="en-US" dirty="0" err="1"/>
              <a:t>Cachekey</a:t>
            </a:r>
            <a:r>
              <a:rPr lang="en-US" dirty="0"/>
              <a:t> in 6.x is usable though some patches are needed to support everything used in </a:t>
            </a:r>
            <a:r>
              <a:rPr lang="en-US" dirty="0" err="1"/>
              <a:t>cacheurl</a:t>
            </a:r>
            <a:r>
              <a:rPr lang="en-US" dirty="0"/>
              <a:t> (included in migration doc)</a:t>
            </a:r>
          </a:p>
          <a:p>
            <a:r>
              <a:rPr lang="en-US" dirty="0"/>
              <a:t>Change from single regex to parameter usages</a:t>
            </a:r>
          </a:p>
          <a:p>
            <a:r>
              <a:rPr lang="en-US" dirty="0"/>
              <a:t>Can create compatible </a:t>
            </a:r>
            <a:r>
              <a:rPr lang="en-US" dirty="0" err="1"/>
              <a:t>Cachekeys</a:t>
            </a:r>
            <a:r>
              <a:rPr lang="en-US" dirty="0"/>
              <a:t> that match </a:t>
            </a:r>
            <a:r>
              <a:rPr lang="en-US" dirty="0" err="1"/>
              <a:t>Cacheurl</a:t>
            </a:r>
            <a:r>
              <a:rPr lang="en-US" dirty="0"/>
              <a:t> regex keys (Thanks to </a:t>
            </a:r>
            <a:r>
              <a:rPr lang="en-US" dirty="0" err="1"/>
              <a:t>Gancho</a:t>
            </a:r>
            <a:r>
              <a:rPr lang="en-US" dirty="0"/>
              <a:t> Tenev)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0BD69D-8B07-5D4F-98CF-1F1F7F114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52" y="5137475"/>
            <a:ext cx="9496088" cy="147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79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D13D1-E051-1B48-8D5B-5B89562A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Cachekey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8848-9860-F047-8990-AB351F0EC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0507" y="2052116"/>
            <a:ext cx="5406827" cy="3997828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http://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example.net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/(.*) http://example-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cdn.net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/$1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Simple host replacement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http://([^?]+)(?:?|$) http://example-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cdn.net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/$1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Special case that includes the original host in the                                     key, i.e.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http://example-cdn.net/example.net/...(path)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Also note the s?, both http/https will use the same key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http://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example.net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/([^?]+)(?:\?|$) http://example-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cdn.net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/$1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Strips off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but leaves the path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117F2-B93D-4143-AA6D-BB93C0BAF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6635" y="2052114"/>
            <a:ext cx="4638057" cy="3997829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@plugin=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cachekey.so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pparam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=--separator=  @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pparam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=--static-prefix=http://example-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cdn.net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@plugin=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cachekey.so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pparam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=--separator= @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pparam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=--remove-all-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=true @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pparam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=--remove-path=true @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pparam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=--capture-prefix-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=/https?:\/\/([^?]*)/http:\/\/example-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cdn.net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\/$1/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@plugin=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cachekey.so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pparam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=--remove-all-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=true @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pparam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=--separator=  @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pparam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=--static-prefix=http://example-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cdn.net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5173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F33781-2464-5A41-8C8D-2E1F55C6284F}"/>
              </a:ext>
            </a:extLst>
          </p:cNvPr>
          <p:cNvSpPr txBox="1"/>
          <p:nvPr/>
        </p:nvSpPr>
        <p:spPr>
          <a:xfrm>
            <a:off x="1314922" y="2508932"/>
            <a:ext cx="9280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Highly recommended to test with the ATS </a:t>
            </a:r>
            <a:r>
              <a:rPr lang="en-US" dirty="0" err="1"/>
              <a:t>xdebug</a:t>
            </a:r>
            <a:r>
              <a:rPr lang="en-US" dirty="0"/>
              <a:t> plugin to ensure you are matching your new </a:t>
            </a:r>
            <a:r>
              <a:rPr lang="en-US" dirty="0" err="1"/>
              <a:t>cachekeys</a:t>
            </a:r>
            <a:r>
              <a:rPr lang="en-US" dirty="0"/>
              <a:t> to your old </a:t>
            </a:r>
            <a:r>
              <a:rPr lang="en-US" dirty="0" err="1"/>
              <a:t>cacheurl</a:t>
            </a:r>
            <a:r>
              <a:rPr lang="en-US" dirty="0"/>
              <a:t> values “-H 'X-Debug: X-Cache-Key’”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9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D600-7589-4F42-9317-C64299E8C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ATS Enhancements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CEAA4-A499-AB4C-9552-54EB078AD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9553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906</TotalTime>
  <Words>1083</Words>
  <Application>Microsoft Macintosh PowerPoint</Application>
  <PresentationFormat>Widescreen</PresentationFormat>
  <Paragraphs>116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MS Shell Dlg 2</vt:lpstr>
      <vt:lpstr>Wingdings</vt:lpstr>
      <vt:lpstr>Wingdings 3</vt:lpstr>
      <vt:lpstr>Madison</vt:lpstr>
      <vt:lpstr>Apache Traffic Server @ Comcast    Evan Zelkowitz</vt:lpstr>
      <vt:lpstr>Upgrading to ATS 7.x</vt:lpstr>
      <vt:lpstr>Pitfalls</vt:lpstr>
      <vt:lpstr>Logging Config Changes</vt:lpstr>
      <vt:lpstr>traffic_line to traffic_ctl</vt:lpstr>
      <vt:lpstr>Cacheurl to Cachekey</vt:lpstr>
      <vt:lpstr>Cachekey examples</vt:lpstr>
      <vt:lpstr>PowerPoint Presentation</vt:lpstr>
      <vt:lpstr>ATS Enhancements</vt:lpstr>
      <vt:lpstr>Traffic_ctl parent usage (John Rushford and Vijay Mamidi Next Hop)</vt:lpstr>
      <vt:lpstr>PowerPoint Presentation</vt:lpstr>
      <vt:lpstr>Jemalloc (Thanks to Kit Chan)</vt:lpstr>
      <vt:lpstr>PowerPoint Presentation</vt:lpstr>
      <vt:lpstr>Jemalloc memory tracking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Traffic Server @ Comcast</dc:title>
  <dc:creator>Microsoft Office User</dc:creator>
  <cp:lastModifiedBy>Microsoft Office User</cp:lastModifiedBy>
  <cp:revision>27</cp:revision>
  <dcterms:created xsi:type="dcterms:W3CDTF">2018-04-04T19:48:25Z</dcterms:created>
  <dcterms:modified xsi:type="dcterms:W3CDTF">2018-04-24T18:47:27Z</dcterms:modified>
</cp:coreProperties>
</file>