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8" r:id="rId10"/>
    <p:sldId id="269" r:id="rId11"/>
    <p:sldId id="261" r:id="rId12"/>
    <p:sldId id="262" r:id="rId13"/>
    <p:sldId id="265" r:id="rId14"/>
    <p:sldId id="266" r:id="rId15"/>
    <p:sldId id="267" r:id="rId16"/>
    <p:sldId id="271" r:id="rId17"/>
    <p:sldId id="272" r:id="rId18"/>
    <p:sldId id="270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80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A9"/>
    <a:srgbClr val="0B2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0"/>
  </p:normalViewPr>
  <p:slideViewPr>
    <p:cSldViewPr showGuides="1">
      <p:cViewPr>
        <p:scale>
          <a:sx n="110" d="100"/>
          <a:sy n="110" d="100"/>
        </p:scale>
        <p:origin x="1680" y="352"/>
      </p:cViewPr>
      <p:guideLst>
        <p:guide orient="horz" pos="2160"/>
        <p:guide orient="horz" pos="980"/>
        <p:guide pos="288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EC74-D506-3645-9673-A223D395F776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BCCD3-C96B-5341-9DB8-6E41C367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2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0" y="0"/>
            <a:ext cx="9145588" cy="6858000"/>
            <a:chOff x="0" y="0"/>
            <a:chExt cx="9145588" cy="6858000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0" y="5966269"/>
              <a:ext cx="9144001" cy="891731"/>
              <a:chOff x="0" y="5966269"/>
              <a:chExt cx="9144001" cy="891731"/>
            </a:xfrm>
          </p:grpSpPr>
          <p:sp>
            <p:nvSpPr>
              <p:cNvPr id="20" name="Rectangle 19"/>
              <p:cNvSpPr/>
              <p:nvPr userDrawn="1"/>
            </p:nvSpPr>
            <p:spPr bwMode="gray">
              <a:xfrm>
                <a:off x="1" y="6071696"/>
                <a:ext cx="9144000" cy="78630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4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7" name="Picture 6"/>
              <p:cNvPicPr>
                <a:picLocks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ltGray">
              <a:xfrm>
                <a:off x="0" y="5966269"/>
                <a:ext cx="9144000" cy="89173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 userDrawn="1"/>
          </p:nvSpPr>
          <p:spPr bwMode="ltGray">
            <a:xfrm rot="10800000">
              <a:off x="0" y="0"/>
              <a:ext cx="9144000" cy="7863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4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hidden">
            <a:xfrm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rgbClr val="0B2957"/>
                </a:gs>
                <a:gs pos="39000">
                  <a:srgbClr val="083C70"/>
                </a:gs>
                <a:gs pos="100000">
                  <a:srgbClr val="0068A9">
                    <a:lumMod val="99000"/>
                    <a:lumOff val="1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 userDrawn="1"/>
          </p:nvGrpSpPr>
          <p:grpSpPr bwMode="invGray">
            <a:xfrm>
              <a:off x="352424" y="494384"/>
              <a:ext cx="8793164" cy="1066801"/>
              <a:chOff x="352424" y="370788"/>
              <a:chExt cx="8793164" cy="800101"/>
            </a:xfrm>
          </p:grpSpPr>
          <p:sp>
            <p:nvSpPr>
              <p:cNvPr id="15" name="Round Single Corner Rectangle 14"/>
              <p:cNvSpPr/>
              <p:nvPr userDrawn="1"/>
            </p:nvSpPr>
            <p:spPr bwMode="invGray">
              <a:xfrm rot="10800000">
                <a:off x="354012" y="370790"/>
                <a:ext cx="8791576" cy="800099"/>
              </a:xfrm>
              <a:prstGeom prst="round1Rect">
                <a:avLst>
                  <a:gd name="adj" fmla="val 40323"/>
                </a:avLst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 Single Corner Rectangle 15"/>
              <p:cNvSpPr/>
              <p:nvPr userDrawn="1"/>
            </p:nvSpPr>
            <p:spPr bwMode="invGray">
              <a:xfrm rot="10800000">
                <a:off x="352424" y="370788"/>
                <a:ext cx="8791576" cy="800099"/>
              </a:xfrm>
              <a:prstGeom prst="round1Rect">
                <a:avLst>
                  <a:gd name="adj" fmla="val 40323"/>
                </a:avLst>
              </a:prstGeom>
              <a:blipFill dpi="0" rotWithShape="0">
                <a:blip r:embed="rId3">
                  <a:alphaModFix amt="50000"/>
                </a:blip>
                <a:srcRect/>
                <a:stretch>
                  <a:fillRect l="-24000" t="-23810"/>
                </a:stretch>
              </a:blip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</p:grpSp>
        <p:pic>
          <p:nvPicPr>
            <p:cNvPr id="14" name="Picture 13" descr="white logo.png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 bwMode="black">
            <a:xfrm>
              <a:off x="7638220" y="786304"/>
              <a:ext cx="1124780" cy="509096"/>
            </a:xfrm>
            <a:prstGeom prst="rect">
              <a:avLst/>
            </a:prstGeom>
            <a:effectLst>
              <a:outerShdw blurRad="38100" dist="38100" dir="2700000" algn="tl" rotWithShape="0">
                <a:prstClr val="black">
                  <a:alpha val="12000"/>
                </a:prstClr>
              </a:outerShdw>
            </a:effectLst>
          </p:spPr>
        </p:pic>
        <p:pic>
          <p:nvPicPr>
            <p:cNvPr id="6" name="Picture 5"/>
            <p:cNvPicPr>
              <a:picLocks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hidden">
            <a:xfrm>
              <a:off x="0" y="5966269"/>
              <a:ext cx="9144000" cy="89173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invGray">
          <a:xfrm>
            <a:off x="1047754" y="2108201"/>
            <a:ext cx="6953247" cy="1408433"/>
          </a:xfr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algn="l">
              <a:defRPr lang="en-US" sz="3600" b="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 algn="l" defTabSz="457200">
              <a:lnSpc>
                <a:spcPts val="36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invGray">
          <a:xfrm>
            <a:off x="1066804" y="3688795"/>
            <a:ext cx="6934197" cy="451405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 marL="342900" indent="-342900">
              <a:buNone/>
              <a:defRPr lang="en-US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defRPr>
            </a:lvl1pPr>
          </a:lstStyle>
          <a:p>
            <a:pPr marL="0" lvl="0" indent="0" defTabSz="457200"/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 userDrawn="1">
            <p:ph type="body" idx="13"/>
          </p:nvPr>
        </p:nvSpPr>
        <p:spPr>
          <a:xfrm>
            <a:off x="617901" y="854323"/>
            <a:ext cx="2684709" cy="338554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sz="1600" dirty="0" smtClean="0">
                <a:solidFill>
                  <a:schemeClr val="bg1"/>
                </a:solidFill>
                <a:effectLst/>
                <a:cs typeface="Arial" pitchFamily="34" charset="0"/>
              </a:defRPr>
            </a:lvl1pPr>
          </a:lstStyle>
          <a:p>
            <a:pPr marL="0" lvl="0" defTabSz="45720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69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1"/>
            <a:ext cx="9144000" cy="145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792288" y="4546600"/>
            <a:ext cx="5486400" cy="566739"/>
          </a:xfrm>
        </p:spPr>
        <p:txBody>
          <a:bodyPr lIns="91440" rIns="91440" anchor="b"/>
          <a:lstStyle>
            <a:lvl1pPr algn="l">
              <a:defRPr sz="24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13340"/>
            <a:ext cx="5486400" cy="7540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758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199" y="6375859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1DEE6D40-568E-4C8B-B20B-CF91AA19B8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79145" y="197307"/>
            <a:ext cx="8486663" cy="1047293"/>
          </a:xfrm>
        </p:spPr>
        <p:txBody>
          <a:bodyPr vert="horz" lIns="54864" tIns="0" rIns="0" bIns="0" rtlCol="0" anchor="ctr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85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43037"/>
            <a:ext cx="8229599" cy="45259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7013" lvl="0" indent="-227013"/>
            <a:r>
              <a:rPr lang="en-US" smtClean="0"/>
              <a:t>Click to edit Master text styles</a:t>
            </a:r>
          </a:p>
          <a:p>
            <a:pPr marL="227013" lvl="1" indent="-227013"/>
            <a:r>
              <a:rPr lang="en-US" smtClean="0"/>
              <a:t>Second level</a:t>
            </a:r>
          </a:p>
          <a:p>
            <a:pPr marL="227013" lvl="2" indent="-227013"/>
            <a:r>
              <a:rPr lang="en-US" smtClean="0"/>
              <a:t>Third level</a:t>
            </a:r>
          </a:p>
          <a:p>
            <a:pPr marL="227013" lvl="3" indent="-227013"/>
            <a:r>
              <a:rPr lang="en-US" smtClean="0"/>
              <a:t>Fourth level</a:t>
            </a:r>
          </a:p>
          <a:p>
            <a:pPr marL="227013" lvl="4" indent="-227013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33927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 lang="en-US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199" y="6375859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1DEE6D40-568E-4C8B-B20B-CF91AA19B8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5966269"/>
              <a:ext cx="9144001" cy="891731"/>
              <a:chOff x="0" y="5966269"/>
              <a:chExt cx="9144001" cy="891731"/>
            </a:xfrm>
          </p:grpSpPr>
          <p:sp>
            <p:nvSpPr>
              <p:cNvPr id="21" name="Rectangle 20"/>
              <p:cNvSpPr/>
              <p:nvPr userDrawn="1"/>
            </p:nvSpPr>
            <p:spPr bwMode="gray">
              <a:xfrm>
                <a:off x="1" y="6071696"/>
                <a:ext cx="9144000" cy="78630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4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Picture 21"/>
              <p:cNvPicPr>
                <a:picLocks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ltGray">
              <a:xfrm>
                <a:off x="0" y="5966269"/>
                <a:ext cx="9144000" cy="891731"/>
              </a:xfrm>
              <a:prstGeom prst="rect">
                <a:avLst/>
              </a:prstGeom>
            </p:spPr>
          </p:pic>
        </p:grpSp>
        <p:sp>
          <p:nvSpPr>
            <p:cNvPr id="14" name="Rectangle 13"/>
            <p:cNvSpPr/>
            <p:nvPr userDrawn="1"/>
          </p:nvSpPr>
          <p:spPr bwMode="ltGray">
            <a:xfrm rot="10800000">
              <a:off x="0" y="0"/>
              <a:ext cx="9144000" cy="685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4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hidden">
            <a:xfrm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rgbClr val="0B2957"/>
                </a:gs>
                <a:gs pos="39000">
                  <a:srgbClr val="083C70"/>
                </a:gs>
                <a:gs pos="100000">
                  <a:srgbClr val="0068A9">
                    <a:lumMod val="99000"/>
                    <a:lumOff val="1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white logo.png"/>
            <p:cNvPicPr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7906445" y="428643"/>
              <a:ext cx="896180" cy="403765"/>
            </a:xfrm>
            <a:prstGeom prst="rect">
              <a:avLst/>
            </a:prstGeom>
            <a:effectLst>
              <a:outerShdw blurRad="38100" dist="38100" dir="2700000" algn="tl" rotWithShape="0">
                <a:prstClr val="black">
                  <a:alpha val="12000"/>
                </a:prstClr>
              </a:outerShdw>
            </a:effectLst>
          </p:spPr>
        </p:pic>
        <p:pic>
          <p:nvPicPr>
            <p:cNvPr id="16" name="Picture 15"/>
            <p:cNvPicPr>
              <a:picLocks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hidden">
            <a:xfrm>
              <a:off x="0" y="5966269"/>
              <a:ext cx="9144000" cy="89173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088746" y="2722014"/>
            <a:ext cx="6953247" cy="1408433"/>
          </a:xfrm>
          <a:noFill/>
        </p:spPr>
        <p:txBody>
          <a:bodyPr wrap="square" rtlCol="0" anchor="ctr" anchorCtr="1">
            <a:noAutofit/>
          </a:bodyPr>
          <a:lstStyle>
            <a:lvl1pPr>
              <a:lnSpc>
                <a:spcPts val="3600"/>
              </a:lnSpc>
              <a:defRPr lang="en-US" sz="4000" b="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 algn="l" defTabSz="45720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 userDrawn="1">
            <p:ph type="body" idx="13"/>
          </p:nvPr>
        </p:nvSpPr>
        <p:spPr bwMode="invGray">
          <a:xfrm>
            <a:off x="291155" y="461248"/>
            <a:ext cx="2684709" cy="338554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defRPr>
            </a:lvl1pPr>
          </a:lstStyle>
          <a:p>
            <a:pPr marL="0" lvl="0" defTabSz="45720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81000" y="6375859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3505199" y="6375859"/>
            <a:ext cx="2133600" cy="365125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1DEE6D40-568E-4C8B-B20B-CF91AA19B8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4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45" y="197307"/>
            <a:ext cx="8486663" cy="1047293"/>
          </a:xfrm>
        </p:spPr>
        <p:txBody>
          <a:bodyPr vert="horz" lIns="54864" tIns="0" rIns="0" bIns="0" rtlCol="0" anchor="ctr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85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884" y="1449835"/>
            <a:ext cx="4045916" cy="426719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227013" lvl="0" indent="-227013"/>
            <a:r>
              <a:rPr lang="en-US" smtClean="0"/>
              <a:t>Click to edit Master text styles</a:t>
            </a:r>
          </a:p>
          <a:p>
            <a:pPr marL="227013" lvl="1" indent="-227013"/>
            <a:r>
              <a:rPr lang="en-US" smtClean="0"/>
              <a:t>Second level</a:t>
            </a:r>
          </a:p>
          <a:p>
            <a:pPr marL="227013" lvl="2" indent="-227013"/>
            <a:r>
              <a:rPr lang="en-US" smtClean="0"/>
              <a:t>Third level</a:t>
            </a:r>
          </a:p>
          <a:p>
            <a:pPr marL="227013" lvl="3" indent="-227013"/>
            <a:r>
              <a:rPr lang="en-US" smtClean="0"/>
              <a:t>Fourth level</a:t>
            </a:r>
          </a:p>
          <a:p>
            <a:pPr marL="227013" lvl="4" indent="-227013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884" y="1449835"/>
            <a:ext cx="4122116" cy="426719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227013" lvl="0" indent="-227013"/>
            <a:r>
              <a:rPr lang="en-US" smtClean="0"/>
              <a:t>Click to edit Master text styles</a:t>
            </a:r>
          </a:p>
          <a:p>
            <a:pPr marL="227013" lvl="1" indent="-227013"/>
            <a:r>
              <a:rPr lang="en-US" smtClean="0"/>
              <a:t>Second level</a:t>
            </a:r>
          </a:p>
          <a:p>
            <a:pPr marL="227013" lvl="2" indent="-227013"/>
            <a:r>
              <a:rPr lang="en-US" smtClean="0"/>
              <a:t>Third level</a:t>
            </a:r>
          </a:p>
          <a:p>
            <a:pPr marL="227013" lvl="3" indent="-227013"/>
            <a:r>
              <a:rPr lang="en-US" smtClean="0"/>
              <a:t>Fourth level</a:t>
            </a:r>
          </a:p>
          <a:p>
            <a:pPr marL="227013" lvl="4" indent="-227013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75859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 lang="en-US"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199" y="6375859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1DEE6D40-568E-4C8B-B20B-CF91AA19B8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45" y="197307"/>
            <a:ext cx="8486663" cy="1047293"/>
          </a:xfrm>
        </p:spPr>
        <p:txBody>
          <a:bodyPr vert="horz" lIns="54864" tIns="0" rIns="0" bIns="0" rtlCol="0" anchor="ctr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85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43" y="1450291"/>
            <a:ext cx="4027269" cy="639763"/>
          </a:xfrm>
          <a:noFill/>
        </p:spPr>
        <p:txBody>
          <a:bodyPr anchor="ctr" anchorCtr="1"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28" y="2098447"/>
            <a:ext cx="4032873" cy="3759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7013" lvl="0" indent="-227013"/>
            <a:r>
              <a:rPr lang="en-US" smtClean="0"/>
              <a:t>Click to edit Master text styles</a:t>
            </a:r>
          </a:p>
          <a:p>
            <a:pPr marL="227013" lvl="1" indent="-227013"/>
            <a:r>
              <a:rPr lang="en-US" smtClean="0"/>
              <a:t>Second level</a:t>
            </a:r>
          </a:p>
          <a:p>
            <a:pPr marL="227013" lvl="2" indent="-227013"/>
            <a:r>
              <a:rPr lang="en-US" smtClean="0"/>
              <a:t>Third level</a:t>
            </a:r>
          </a:p>
          <a:p>
            <a:pPr marL="227013" lvl="3" indent="-227013"/>
            <a:r>
              <a:rPr lang="en-US" smtClean="0"/>
              <a:t>Fourth level</a:t>
            </a:r>
          </a:p>
          <a:p>
            <a:pPr marL="227013" lvl="4" indent="-227013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398" y="1450291"/>
            <a:ext cx="4117972" cy="639763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398" y="2098447"/>
            <a:ext cx="4122116" cy="3759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7013" lvl="0" indent="-227013"/>
            <a:r>
              <a:rPr lang="en-US" smtClean="0"/>
              <a:t>Click to edit Master text styles</a:t>
            </a:r>
          </a:p>
          <a:p>
            <a:pPr marL="227013" lvl="1" indent="-227013"/>
            <a:r>
              <a:rPr lang="en-US" smtClean="0"/>
              <a:t>Second level</a:t>
            </a:r>
          </a:p>
          <a:p>
            <a:pPr marL="227013" lvl="2" indent="-227013"/>
            <a:r>
              <a:rPr lang="en-US" smtClean="0"/>
              <a:t>Third level</a:t>
            </a:r>
          </a:p>
          <a:p>
            <a:pPr marL="227013" lvl="3" indent="-227013"/>
            <a:r>
              <a:rPr lang="en-US" smtClean="0"/>
              <a:t>Fourth level</a:t>
            </a:r>
          </a:p>
          <a:p>
            <a:pPr marL="227013" lvl="4" indent="-227013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75859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199" y="6375859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1DEE6D40-568E-4C8B-B20B-CF91AA19B8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45" y="197307"/>
            <a:ext cx="8486663" cy="1047293"/>
          </a:xfrm>
        </p:spPr>
        <p:txBody>
          <a:bodyPr vert="horz" lIns="54864" tIns="0" rIns="0" bIns="0" rtlCol="0" anchor="ctr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85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758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199" y="6375859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1DEE6D40-568E-4C8B-B20B-CF91AA19B8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2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758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199" y="6375859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1DEE6D40-568E-4C8B-B20B-CF91AA19B8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0" y="1"/>
            <a:ext cx="9144000" cy="145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lain Whit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white">
          <a:xfrm>
            <a:off x="0" y="1"/>
            <a:ext cx="9144000" cy="145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0"/>
            <a:ext cx="9144000" cy="6705600"/>
            <a:chOff x="0" y="0"/>
            <a:chExt cx="9144000" cy="6705600"/>
          </a:xfrm>
        </p:grpSpPr>
        <p:sp>
          <p:nvSpPr>
            <p:cNvPr id="9" name="Rectangle 8"/>
            <p:cNvSpPr/>
            <p:nvPr userDrawn="1"/>
          </p:nvSpPr>
          <p:spPr bwMode="ltGray">
            <a:xfrm rot="10800000">
              <a:off x="0" y="0"/>
              <a:ext cx="9144000" cy="7863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4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Group 11"/>
            <p:cNvGrpSpPr/>
            <p:nvPr userDrawn="1"/>
          </p:nvGrpSpPr>
          <p:grpSpPr bwMode="invGray">
            <a:xfrm>
              <a:off x="350836" y="177801"/>
              <a:ext cx="8793164" cy="1066801"/>
              <a:chOff x="352424" y="370788"/>
              <a:chExt cx="8793164" cy="800101"/>
            </a:xfrm>
          </p:grpSpPr>
          <p:sp>
            <p:nvSpPr>
              <p:cNvPr id="14" name="Round Single Corner Rectangle 13"/>
              <p:cNvSpPr/>
              <p:nvPr userDrawn="1"/>
            </p:nvSpPr>
            <p:spPr bwMode="invGray">
              <a:xfrm rot="10800000">
                <a:off x="354012" y="370790"/>
                <a:ext cx="8791576" cy="800099"/>
              </a:xfrm>
              <a:prstGeom prst="round1Rect">
                <a:avLst>
                  <a:gd name="adj" fmla="val 40323"/>
                </a:avLst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Single Corner Rectangle 14"/>
              <p:cNvSpPr/>
              <p:nvPr userDrawn="1"/>
            </p:nvSpPr>
            <p:spPr bwMode="invGray">
              <a:xfrm rot="10800000">
                <a:off x="352424" y="370788"/>
                <a:ext cx="8791576" cy="800099"/>
              </a:xfrm>
              <a:prstGeom prst="round1Rect">
                <a:avLst>
                  <a:gd name="adj" fmla="val 40323"/>
                </a:avLst>
              </a:prstGeom>
              <a:blipFill dpi="0" rotWithShape="0">
                <a:blip r:embed="rId2">
                  <a:alphaModFix amt="50000"/>
                </a:blip>
                <a:srcRect/>
                <a:stretch>
                  <a:fillRect l="-24000" t="-23810"/>
                </a:stretch>
              </a:blip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</p:grpSp>
        <p:pic>
          <p:nvPicPr>
            <p:cNvPr id="13" name="Picture 12"/>
            <p:cNvPicPr>
              <a:picLocks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150225" y="6331509"/>
              <a:ext cx="793638" cy="374091"/>
            </a:xfrm>
            <a:prstGeom prst="rect">
              <a:avLst/>
            </a:prstGeom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758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199" y="6375859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1DEE6D40-568E-4C8B-B20B-CF91AA19B8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2"/>
          <p:cNvSpPr>
            <a:spLocks noGrp="1"/>
          </p:cNvSpPr>
          <p:nvPr userDrawn="1">
            <p:ph idx="1"/>
          </p:nvPr>
        </p:nvSpPr>
        <p:spPr>
          <a:xfrm>
            <a:off x="457201" y="1443037"/>
            <a:ext cx="82295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7013" lvl="0" indent="-227013"/>
            <a:r>
              <a:rPr lang="en-US" smtClean="0"/>
              <a:t>Click to edit Master text styles</a:t>
            </a:r>
          </a:p>
          <a:p>
            <a:pPr marL="227013" lvl="1" indent="-227013"/>
            <a:r>
              <a:rPr lang="en-US" smtClean="0"/>
              <a:t>Second level</a:t>
            </a:r>
          </a:p>
          <a:p>
            <a:pPr marL="227013" lvl="2" indent="-227013"/>
            <a:r>
              <a:rPr lang="en-US" smtClean="0"/>
              <a:t>Third level</a:t>
            </a:r>
          </a:p>
          <a:p>
            <a:pPr marL="227013" lvl="3" indent="-227013"/>
            <a:r>
              <a:rPr lang="en-US" smtClean="0"/>
              <a:t>Fourth level</a:t>
            </a:r>
          </a:p>
          <a:p>
            <a:pPr marL="227013" lvl="4" indent="-227013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 userDrawn="1">
            <p:ph type="title"/>
          </p:nvPr>
        </p:nvSpPr>
        <p:spPr bwMode="invGray">
          <a:xfrm>
            <a:off x="479145" y="197307"/>
            <a:ext cx="8486663" cy="1047293"/>
          </a:xfrm>
          <a:prstGeom prst="rect">
            <a:avLst/>
          </a:prstGeom>
        </p:spPr>
        <p:txBody>
          <a:bodyPr vert="horz" lIns="54864" tIns="0" rIns="0" bIns="0" rtlCol="0" anchor="ctr">
            <a:noAutofit/>
          </a:bodyPr>
          <a:lstStyle/>
          <a:p>
            <a:pPr lvl="0">
              <a:lnSpc>
                <a:spcPct val="85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1"/>
            <a:ext cx="9144000" cy="145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9401"/>
            <a:ext cx="3047998" cy="1117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1" dirty="0">
                <a:solidFill>
                  <a:schemeClr val="tx2"/>
                </a:solidFill>
                <a:effectLst/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79400"/>
            <a:ext cx="5029200" cy="5791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7013" lvl="0" indent="-227013"/>
            <a:r>
              <a:rPr lang="en-US" smtClean="0"/>
              <a:t>Click to edit Master text styles</a:t>
            </a:r>
          </a:p>
          <a:p>
            <a:pPr marL="227013" lvl="1" indent="-227013"/>
            <a:r>
              <a:rPr lang="en-US" smtClean="0"/>
              <a:t>Second level</a:t>
            </a:r>
          </a:p>
          <a:p>
            <a:pPr marL="227013" lvl="2" indent="-227013"/>
            <a:r>
              <a:rPr lang="en-US" smtClean="0"/>
              <a:t>Third level</a:t>
            </a:r>
          </a:p>
          <a:p>
            <a:pPr marL="227013" lvl="3" indent="-227013"/>
            <a:r>
              <a:rPr lang="en-US" smtClean="0"/>
              <a:t>Fourth level</a:t>
            </a:r>
          </a:p>
          <a:p>
            <a:pPr marL="227013" lvl="4" indent="-227013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47998" cy="463549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758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199" y="6375859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1DEE6D40-568E-4C8B-B20B-CF91AA19B8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2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jp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0" y="5966269"/>
              <a:ext cx="9144001" cy="891731"/>
              <a:chOff x="0" y="5966269"/>
              <a:chExt cx="9144001" cy="891731"/>
            </a:xfrm>
          </p:grpSpPr>
          <p:sp>
            <p:nvSpPr>
              <p:cNvPr id="20" name="Rectangle 19"/>
              <p:cNvSpPr/>
              <p:nvPr userDrawn="1"/>
            </p:nvSpPr>
            <p:spPr bwMode="gray">
              <a:xfrm>
                <a:off x="1" y="6071696"/>
                <a:ext cx="9144000" cy="78630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4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5" name="Picture 4"/>
              <p:cNvPicPr>
                <a:picLocks/>
              </p:cNvPicPr>
              <p:nvPr userDrawn="1"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ltGray">
              <a:xfrm>
                <a:off x="0" y="5966269"/>
                <a:ext cx="9144000" cy="891731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 userDrawn="1"/>
          </p:nvSpPr>
          <p:spPr bwMode="ltGray">
            <a:xfrm rot="10800000">
              <a:off x="0" y="0"/>
              <a:ext cx="9144000" cy="7863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4000"/>
                  </a:schemeClr>
                </a:gs>
                <a:gs pos="100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 bwMode="hidden">
            <a:xfrm>
              <a:off x="0" y="4467488"/>
              <a:ext cx="9144000" cy="239051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4" name="Picture 3"/>
            <p:cNvPicPr>
              <a:picLocks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hidden">
            <a:xfrm>
              <a:off x="0" y="5966269"/>
              <a:ext cx="9144000" cy="891731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 userDrawn="1"/>
          </p:nvGrpSpPr>
          <p:grpSpPr bwMode="invGray">
            <a:xfrm>
              <a:off x="350836" y="177801"/>
              <a:ext cx="8793164" cy="1066801"/>
              <a:chOff x="352424" y="370788"/>
              <a:chExt cx="8793164" cy="800101"/>
            </a:xfrm>
          </p:grpSpPr>
          <p:sp>
            <p:nvSpPr>
              <p:cNvPr id="16" name="Round Single Corner Rectangle 15"/>
              <p:cNvSpPr/>
              <p:nvPr userDrawn="1"/>
            </p:nvSpPr>
            <p:spPr bwMode="invGray">
              <a:xfrm rot="10800000">
                <a:off x="354012" y="370790"/>
                <a:ext cx="8791576" cy="800099"/>
              </a:xfrm>
              <a:prstGeom prst="round1Rect">
                <a:avLst>
                  <a:gd name="adj" fmla="val 40323"/>
                </a:avLst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 Single Corner Rectangle 16"/>
              <p:cNvSpPr/>
              <p:nvPr userDrawn="1"/>
            </p:nvSpPr>
            <p:spPr bwMode="invGray">
              <a:xfrm rot="10800000">
                <a:off x="352424" y="370788"/>
                <a:ext cx="8791576" cy="800099"/>
              </a:xfrm>
              <a:prstGeom prst="round1Rect">
                <a:avLst>
                  <a:gd name="adj" fmla="val 40323"/>
                </a:avLst>
              </a:prstGeom>
              <a:blipFill dpi="0" rotWithShape="0">
                <a:blip r:embed="rId14">
                  <a:alphaModFix amt="50000"/>
                </a:blip>
                <a:srcRect/>
                <a:stretch>
                  <a:fillRect l="-24000" t="-23810"/>
                </a:stretch>
              </a:blip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</p:grpSp>
        <p:pic>
          <p:nvPicPr>
            <p:cNvPr id="19" name="Picture 18"/>
            <p:cNvPicPr>
              <a:picLocks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150225" y="6331509"/>
              <a:ext cx="793638" cy="374091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1" y="1443037"/>
            <a:ext cx="82295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7013" lvl="0" indent="-227013"/>
            <a:r>
              <a:rPr lang="en-US" smtClean="0"/>
              <a:t>Click to edit Master text styles</a:t>
            </a:r>
          </a:p>
          <a:p>
            <a:pPr marL="227013" lvl="1" indent="-227013"/>
            <a:r>
              <a:rPr lang="en-US" smtClean="0"/>
              <a:t>Second level</a:t>
            </a:r>
          </a:p>
          <a:p>
            <a:pPr marL="227013" lvl="2" indent="-227013"/>
            <a:r>
              <a:rPr lang="en-US" smtClean="0"/>
              <a:t>Third level</a:t>
            </a:r>
          </a:p>
          <a:p>
            <a:pPr marL="227013" lvl="3" indent="-227013"/>
            <a:r>
              <a:rPr lang="en-US" smtClean="0"/>
              <a:t>Fourth level</a:t>
            </a:r>
          </a:p>
          <a:p>
            <a:pPr marL="227013" lvl="4" indent="-227013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 bwMode="invGray">
          <a:xfrm>
            <a:off x="479145" y="197307"/>
            <a:ext cx="8486663" cy="1047293"/>
          </a:xfrm>
          <a:prstGeom prst="rect">
            <a:avLst/>
          </a:prstGeom>
        </p:spPr>
        <p:txBody>
          <a:bodyPr vert="horz" lIns="54864" tIns="0" rIns="0" bIns="0" rtlCol="0" anchor="ctr">
            <a:noAutofit/>
          </a:bodyPr>
          <a:lstStyle/>
          <a:p>
            <a:pPr lvl="0">
              <a:lnSpc>
                <a:spcPct val="85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81000" y="6433927"/>
            <a:ext cx="2895600" cy="365125"/>
          </a:xfrm>
          <a:prstGeom prst="rect">
            <a:avLst/>
          </a:prstGeom>
        </p:spPr>
        <p:txBody>
          <a:bodyPr anchor="ctr"/>
          <a:lstStyle>
            <a:lvl1pPr algn="l">
              <a:def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3505199" y="6433927"/>
            <a:ext cx="2133600" cy="365125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EE6D40-568E-4C8B-B20B-CF91AA19B8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kern="1200" cap="none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lang="en-US" sz="1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 Aggregation with Kafka Streams</a:t>
            </a: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1066804" y="3688795"/>
            <a:ext cx="6934197" cy="743163"/>
          </a:xfrm>
        </p:spPr>
        <p:txBody>
          <a:bodyPr/>
          <a:lstStyle/>
          <a:p>
            <a:r>
              <a:rPr lang="en-US" dirty="0" smtClean="0"/>
              <a:t>Steve Malenfant</a:t>
            </a:r>
          </a:p>
          <a:p>
            <a:r>
              <a:rPr lang="en-US" dirty="0" err="1" smtClean="0"/>
              <a:t>Anadi</a:t>
            </a:r>
            <a:r>
              <a:rPr lang="en-US" dirty="0" smtClean="0"/>
              <a:t> </a:t>
            </a:r>
            <a:r>
              <a:rPr lang="en-US" dirty="0" err="1" smtClean="0"/>
              <a:t>Jaggia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617901" y="854323"/>
            <a:ext cx="2509854" cy="338554"/>
          </a:xfrm>
        </p:spPr>
        <p:txBody>
          <a:bodyPr/>
          <a:lstStyle/>
          <a:p>
            <a:r>
              <a:rPr lang="en-US" dirty="0" smtClean="0"/>
              <a:t>Traffic Control Summit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Key Sample :</a:t>
            </a:r>
            <a:r>
              <a:rPr lang="en-US" sz="1800" dirty="0"/>
              <a:t> sum_b,phn=dukecdedge06.rd.at.cox.net,shn=op-tve-ipvod-cox-origin-g.comcast.net,cachegroup=us-ga-atlanta-tve,cdn=tve value=63332304 1508160900000000000</a:t>
            </a:r>
          </a:p>
          <a:p>
            <a:r>
              <a:rPr lang="en-US" sz="1800" b="1" dirty="0" smtClean="0"/>
              <a:t>Aggregation </a:t>
            </a:r>
            <a:r>
              <a:rPr lang="en-US" sz="1800" b="1" dirty="0"/>
              <a:t>Code : </a:t>
            </a:r>
            <a:endParaRPr lang="en-US" sz="1800" b="1" dirty="0" smtClean="0"/>
          </a:p>
          <a:p>
            <a:endParaRPr lang="en-US" sz="1800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6" y="2695540"/>
            <a:ext cx="7882128" cy="344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 the a live snapshot of the stream and writing to </a:t>
            </a:r>
            <a:r>
              <a:rPr lang="en-US" dirty="0" err="1" smtClean="0"/>
              <a:t>influxDB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8" y="2362199"/>
            <a:ext cx="8183541" cy="379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3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multiple instance Kafka aggregator to work in parallel</a:t>
            </a:r>
          </a:p>
          <a:p>
            <a:pPr lvl="1"/>
            <a:r>
              <a:rPr lang="en-US" dirty="0" smtClean="0"/>
              <a:t>Verify data is still aggregated accurately upon scaling</a:t>
            </a:r>
          </a:p>
          <a:p>
            <a:r>
              <a:rPr lang="en-US" dirty="0" smtClean="0"/>
              <a:t>Add metrics to the application</a:t>
            </a:r>
          </a:p>
          <a:p>
            <a:r>
              <a:rPr lang="en-US" dirty="0" smtClean="0"/>
              <a:t>Does it is satisfy performance requirement</a:t>
            </a:r>
          </a:p>
          <a:p>
            <a:pPr lvl="1"/>
            <a:r>
              <a:rPr lang="en-US" dirty="0" smtClean="0"/>
              <a:t>A million Requests/sec?</a:t>
            </a:r>
          </a:p>
        </p:txBody>
      </p:sp>
    </p:spTree>
    <p:extLst>
      <p:ext uri="{BB962C8B-B14F-4D97-AF65-F5344CB8AC3E}">
        <p14:creationId xmlns:p14="http://schemas.microsoft.com/office/powerpoint/2010/main" val="2988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63658"/>
            <a:ext cx="8229600" cy="42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6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Hit Ratio example </a:t>
            </a:r>
            <a:r>
              <a:rPr lang="mr-IN" dirty="0" smtClean="0"/>
              <a:t>–</a:t>
            </a:r>
            <a:r>
              <a:rPr lang="en-US" dirty="0" smtClean="0"/>
              <a:t> Shortcoming of 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01208"/>
            <a:ext cx="8229600" cy="28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3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Traffic Stats provides useful metrics</a:t>
            </a:r>
          </a:p>
          <a:p>
            <a:pPr lvl="1"/>
            <a:r>
              <a:rPr lang="en-US" dirty="0" smtClean="0"/>
              <a:t>Global status codes (4xx, 5xx) associated to Delivery Services</a:t>
            </a:r>
          </a:p>
          <a:p>
            <a:pPr lvl="1"/>
            <a:r>
              <a:rPr lang="en-US" dirty="0" smtClean="0"/>
              <a:t>Can provide Cache Hit Statistics</a:t>
            </a:r>
          </a:p>
          <a:p>
            <a:pPr lvl="1"/>
            <a:r>
              <a:rPr lang="en-US" dirty="0" smtClean="0"/>
              <a:t>Bandwidth</a:t>
            </a:r>
          </a:p>
          <a:p>
            <a:pPr lvl="1"/>
            <a:r>
              <a:rPr lang="en-US" dirty="0" smtClean="0"/>
              <a:t>Output to </a:t>
            </a:r>
            <a:r>
              <a:rPr lang="en-US" dirty="0" err="1" smtClean="0"/>
              <a:t>InfluxDB</a:t>
            </a:r>
            <a:endParaRPr lang="en-US" dirty="0" smtClean="0"/>
          </a:p>
          <a:p>
            <a:pPr lvl="1"/>
            <a:r>
              <a:rPr lang="en-US" dirty="0" smtClean="0"/>
              <a:t>Great for alarming (</a:t>
            </a:r>
            <a:r>
              <a:rPr lang="en-US" dirty="0" err="1" smtClean="0"/>
              <a:t>kapacitor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98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granular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93837"/>
            <a:ext cx="8229599" cy="4525963"/>
          </a:xfrm>
        </p:spPr>
        <p:txBody>
          <a:bodyPr/>
          <a:lstStyle/>
          <a:p>
            <a:r>
              <a:rPr lang="en-US" dirty="0" smtClean="0"/>
              <a:t>Few things can be enhanced like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Status Codes (500 vs 502)</a:t>
            </a:r>
          </a:p>
          <a:p>
            <a:pPr lvl="1"/>
            <a:r>
              <a:rPr lang="en-US" dirty="0" smtClean="0"/>
              <a:t>Cache Hit Ratio analysis</a:t>
            </a:r>
          </a:p>
          <a:p>
            <a:pPr lvl="2"/>
            <a:r>
              <a:rPr lang="en-US" dirty="0" smtClean="0"/>
              <a:t>Few issues here</a:t>
            </a:r>
          </a:p>
          <a:p>
            <a:pPr lvl="1"/>
            <a:r>
              <a:rPr lang="en-US" dirty="0" smtClean="0"/>
              <a:t>Sum of Bytes</a:t>
            </a:r>
          </a:p>
          <a:p>
            <a:r>
              <a:rPr lang="en-US" dirty="0" smtClean="0"/>
              <a:t>Keyed Aggregation on</a:t>
            </a:r>
          </a:p>
          <a:p>
            <a:pPr lvl="1"/>
            <a:r>
              <a:rPr lang="en-US" dirty="0" smtClean="0"/>
              <a:t>DS, Cache, </a:t>
            </a:r>
            <a:r>
              <a:rPr lang="en-US" dirty="0" err="1" smtClean="0"/>
              <a:t>Cachegroup</a:t>
            </a:r>
            <a:r>
              <a:rPr lang="en-US" dirty="0" smtClean="0"/>
              <a:t>, CDN</a:t>
            </a:r>
          </a:p>
        </p:txBody>
      </p:sp>
    </p:spTree>
    <p:extLst>
      <p:ext uri="{BB962C8B-B14F-4D97-AF65-F5344CB8AC3E}">
        <p14:creationId xmlns:p14="http://schemas.microsoft.com/office/powerpoint/2010/main" val="128927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tried simple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Splunk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Can we say too expensive?</a:t>
            </a:r>
          </a:p>
          <a:p>
            <a:r>
              <a:rPr lang="en-US" dirty="0" smtClean="0"/>
              <a:t>Elastic </a:t>
            </a:r>
            <a:r>
              <a:rPr lang="mr-IN" dirty="0" smtClean="0"/>
              <a:t>–</a:t>
            </a:r>
            <a:r>
              <a:rPr lang="en-US" dirty="0" smtClean="0"/>
              <a:t> How many racks do I need?</a:t>
            </a:r>
          </a:p>
          <a:p>
            <a:pPr lvl="1"/>
            <a:r>
              <a:rPr lang="en-US" dirty="0" smtClean="0"/>
              <a:t>It might still be a viable solution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</a:t>
            </a:r>
            <a:r>
              <a:rPr lang="en-US" dirty="0" smtClean="0"/>
              <a:t>o solve the indexing rate scaling issues</a:t>
            </a:r>
          </a:p>
        </p:txBody>
      </p:sp>
    </p:spTree>
    <p:extLst>
      <p:ext uri="{BB962C8B-B14F-4D97-AF65-F5344CB8AC3E}">
        <p14:creationId xmlns:p14="http://schemas.microsoft.com/office/powerpoint/2010/main" val="32646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 - Kafka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Kafka has this concept of “Stream” since 0.10.0.0</a:t>
            </a:r>
          </a:p>
          <a:p>
            <a:r>
              <a:rPr lang="en-US" dirty="0" smtClean="0"/>
              <a:t>Input and Output data are stored in the cluster</a:t>
            </a:r>
          </a:p>
          <a:p>
            <a:r>
              <a:rPr lang="en-US" dirty="0" smtClean="0"/>
              <a:t>Supposed to be scalable and fault-tolerant</a:t>
            </a:r>
          </a:p>
          <a:p>
            <a:r>
              <a:rPr lang="en-US" dirty="0" smtClean="0"/>
              <a:t>Process and transforms incoming stream</a:t>
            </a:r>
          </a:p>
          <a:p>
            <a:pPr lvl="1"/>
            <a:r>
              <a:rPr lang="en-US" dirty="0" smtClean="0"/>
              <a:t>Aggregating</a:t>
            </a:r>
          </a:p>
          <a:p>
            <a:pPr lvl="1"/>
            <a:r>
              <a:rPr lang="en-US" dirty="0" smtClean="0"/>
              <a:t>Windowing</a:t>
            </a:r>
          </a:p>
          <a:p>
            <a:pPr lvl="1"/>
            <a:r>
              <a:rPr lang="en-US" dirty="0" smtClean="0"/>
              <a:t>Joining</a:t>
            </a:r>
          </a:p>
          <a:p>
            <a:r>
              <a:rPr lang="en-US" dirty="0" smtClean="0"/>
              <a:t>Output to </a:t>
            </a:r>
            <a:r>
              <a:rPr lang="en-US" dirty="0" err="1" smtClean="0"/>
              <a:t>InfluxDB</a:t>
            </a:r>
            <a:endParaRPr lang="en-US" dirty="0" smtClean="0"/>
          </a:p>
          <a:p>
            <a:pPr lvl="1"/>
            <a:r>
              <a:rPr lang="en-US" dirty="0" smtClean="0"/>
              <a:t>Leverage Continuous query to down sample even more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6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proof of concept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99228"/>
            <a:ext cx="8229600" cy="44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8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92372"/>
            <a:ext cx="8229600" cy="3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learned a lot about Kafka during development</a:t>
            </a:r>
          </a:p>
          <a:p>
            <a:pPr lvl="1"/>
            <a:r>
              <a:rPr lang="en-US" dirty="0" smtClean="0"/>
              <a:t>Retention policies on topics</a:t>
            </a:r>
          </a:p>
          <a:p>
            <a:pPr lvl="2"/>
            <a:r>
              <a:rPr lang="en-US" dirty="0" smtClean="0"/>
              <a:t>default is delete</a:t>
            </a:r>
            <a:r>
              <a:rPr lang="en-US" dirty="0"/>
              <a:t> </a:t>
            </a:r>
            <a:r>
              <a:rPr lang="en-US" dirty="0" smtClean="0"/>
              <a:t>and set to 168 hours</a:t>
            </a:r>
          </a:p>
          <a:p>
            <a:pPr lvl="2"/>
            <a:r>
              <a:rPr lang="en-US" dirty="0" smtClean="0"/>
              <a:t>We ran out of disk fast!</a:t>
            </a:r>
          </a:p>
          <a:p>
            <a:pPr lvl="1"/>
            <a:r>
              <a:rPr lang="en-US" dirty="0" smtClean="0"/>
              <a:t>Compacting to the rescue</a:t>
            </a:r>
          </a:p>
          <a:p>
            <a:pPr lvl="2"/>
            <a:r>
              <a:rPr lang="en-US" dirty="0" err="1" smtClean="0"/>
              <a:t>KStream</a:t>
            </a:r>
            <a:r>
              <a:rPr lang="en-US" dirty="0" smtClean="0"/>
              <a:t> consist of a Key/Value Store and value are not overwritten but appended (to recreate the stream)</a:t>
            </a:r>
          </a:p>
          <a:p>
            <a:pPr lvl="2"/>
            <a:r>
              <a:rPr lang="en-US" dirty="0" smtClean="0"/>
              <a:t>Compaction removes duplicates on a schedule basis (free up disk space)</a:t>
            </a:r>
          </a:p>
          <a:p>
            <a:pPr lvl="2"/>
            <a:r>
              <a:rPr lang="en-US" dirty="0" smtClean="0"/>
              <a:t>Application can also use cache and compact before committing to Kafka</a:t>
            </a:r>
          </a:p>
          <a:p>
            <a:pPr lvl="2"/>
            <a:r>
              <a:rPr lang="en-US" dirty="0" smtClean="0"/>
              <a:t>Has to be manually set (so far)</a:t>
            </a:r>
          </a:p>
          <a:p>
            <a:pPr lvl="1"/>
            <a:r>
              <a:rPr lang="en-US" dirty="0" smtClean="0"/>
              <a:t>Partitions</a:t>
            </a:r>
          </a:p>
          <a:p>
            <a:pPr lvl="2"/>
            <a:r>
              <a:rPr lang="en-US" dirty="0" smtClean="0"/>
              <a:t>If you don’t have enough, parallelism is reduced.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first, the streaming, parsing and aggregation of the log statistics were all done in one giant java app. This was obviously memory and CPU intensive. </a:t>
            </a:r>
          </a:p>
          <a:p>
            <a:r>
              <a:rPr lang="en-US" dirty="0" smtClean="0"/>
              <a:t>To fix this, we split the app up into two parts :</a:t>
            </a:r>
          </a:p>
          <a:p>
            <a:pPr lvl="1"/>
            <a:r>
              <a:rPr lang="en-US" dirty="0" smtClean="0"/>
              <a:t>Kafka Consumer and Aggregator	</a:t>
            </a:r>
          </a:p>
          <a:p>
            <a:pPr lvl="1"/>
            <a:r>
              <a:rPr lang="en-US" dirty="0" err="1" smtClean="0"/>
              <a:t>InfluxDB</a:t>
            </a:r>
            <a:r>
              <a:rPr lang="en-US" dirty="0" smtClean="0"/>
              <a:t> writer </a:t>
            </a:r>
          </a:p>
          <a:p>
            <a:r>
              <a:rPr lang="en-US" dirty="0" smtClean="0"/>
              <a:t>In early testing, it looks like this will speed up our performance greatly.</a:t>
            </a:r>
          </a:p>
        </p:txBody>
      </p:sp>
    </p:spTree>
    <p:extLst>
      <p:ext uri="{BB962C8B-B14F-4D97-AF65-F5344CB8AC3E}">
        <p14:creationId xmlns:p14="http://schemas.microsoft.com/office/powerpoint/2010/main" val="1376678015"/>
      </p:ext>
    </p:extLst>
  </p:cSld>
  <p:clrMapOvr>
    <a:masterClrMapping/>
  </p:clrMapOvr>
</p:sld>
</file>

<file path=ppt/theme/theme1.xml><?xml version="1.0" encoding="utf-8"?>
<a:theme xmlns:a="http://schemas.openxmlformats.org/drawingml/2006/main" name="Cox Clean 1 Theme">
  <a:themeElements>
    <a:clrScheme name="Cox Color Sc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AF85"/>
      </a:accent2>
      <a:accent3>
        <a:srgbClr val="9BBB59"/>
      </a:accent3>
      <a:accent4>
        <a:srgbClr val="B21E2C"/>
      </a:accent4>
      <a:accent5>
        <a:srgbClr val="005498"/>
      </a:accent5>
      <a:accent6>
        <a:srgbClr val="FDBB30"/>
      </a:accent6>
      <a:hlink>
        <a:srgbClr val="0070C0"/>
      </a:hlink>
      <a:folHlink>
        <a:srgbClr val="BF22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907F2D7659EC4BA6650B6D7663727E" ma:contentTypeVersion="" ma:contentTypeDescription="Create a new document." ma:contentTypeScope="" ma:versionID="63db46f08020e96cee591dcf7d23d9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A9719A-496C-4450-830B-D1FCD3AD7C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B3D807-5324-43EE-9A8C-78F1050626D5}">
  <ds:schemaRefs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EFE05B-34C0-4AF0-9790-92B37D4AF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 Cox Standard PPT Template 2</Template>
  <TotalTime>53297</TotalTime>
  <Words>395</Words>
  <Application>Microsoft Macintosh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Mangal</vt:lpstr>
      <vt:lpstr>Arial</vt:lpstr>
      <vt:lpstr>Cox Clean 1 Theme</vt:lpstr>
      <vt:lpstr>Log Aggregation with Kafka Streams</vt:lpstr>
      <vt:lpstr>Current State</vt:lpstr>
      <vt:lpstr>More granular metrics</vt:lpstr>
      <vt:lpstr>Other tried simple solution</vt:lpstr>
      <vt:lpstr>Proof of Concept - Kafka Stream</vt:lpstr>
      <vt:lpstr>Initial proof of concept</vt:lpstr>
      <vt:lpstr>Second attempt</vt:lpstr>
      <vt:lpstr>Kafka pitfalls</vt:lpstr>
      <vt:lpstr>Performance </vt:lpstr>
      <vt:lpstr>Code Snippets</vt:lpstr>
      <vt:lpstr>Code Snippets </vt:lpstr>
      <vt:lpstr>Future Work  </vt:lpstr>
      <vt:lpstr>Comparing results</vt:lpstr>
      <vt:lpstr>Cache Hit Ratio example – Shortcoming of TS</vt:lpstr>
      <vt:lpstr>The End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Detection &amp; Mitigation</dc:title>
  <dc:creator>Chris Sibley</dc:creator>
  <cp:lastModifiedBy>Malenfant, Steve (CCI-Atlanta)</cp:lastModifiedBy>
  <cp:revision>75</cp:revision>
  <cp:lastPrinted>2017-01-06T12:53:55Z</cp:lastPrinted>
  <dcterms:created xsi:type="dcterms:W3CDTF">2016-12-07T15:50:25Z</dcterms:created>
  <dcterms:modified xsi:type="dcterms:W3CDTF">2017-10-17T12:52:55Z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0x010100B1907F2D7659EC4BA6650B6D7663727E</vt:lpwstr>
  </property>
</Properties>
</file>