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8" r:id="rId7"/>
    <p:sldId id="260" r:id="rId8"/>
    <p:sldId id="265" r:id="rId9"/>
    <p:sldId id="262" r:id="rId10"/>
    <p:sldId id="264" r:id="rId11"/>
    <p:sldId id="263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418"/>
  </p:normalViewPr>
  <p:slideViewPr>
    <p:cSldViewPr snapToGrid="0" snapToObjects="1">
      <p:cViewPr varScale="1">
        <p:scale>
          <a:sx n="150" d="100"/>
          <a:sy n="150" d="100"/>
        </p:scale>
        <p:origin x="1064" y="16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42097-FCA1-CC47-A723-3C23B2D53A4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7FD79-AEC5-5745-9CA7-3F1A69F0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small stuff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Multiple Transaction Log Formats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7FD79-AEC5-5745-9CA7-3F1A69F0D9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W3 standard </a:t>
            </a:r>
          </a:p>
          <a:p>
            <a:pPr lvl="1"/>
            <a:r>
              <a:rPr lang="en-US" dirty="0" smtClean="0"/>
              <a:t>Uses a predefined set of HTTP headers/methods that allow servers to describe the set of origins that are permitted to access resources using a web browser</a:t>
            </a:r>
          </a:p>
          <a:p>
            <a:pPr lvl="1"/>
            <a:r>
              <a:rPr lang="en-US" dirty="0" smtClean="0"/>
              <a:t>Browser requests describes intention and fails requests if CORS requirements are not met</a:t>
            </a:r>
          </a:p>
          <a:p>
            <a:pPr lvl="1"/>
            <a:r>
              <a:rPr lang="en-US" dirty="0" smtClean="0"/>
              <a:t>Server responds based on CORS policy settings </a:t>
            </a:r>
          </a:p>
          <a:p>
            <a:r>
              <a:rPr lang="en-US" dirty="0" smtClean="0"/>
              <a:t>OMD support is to Enable web browser based media players to access contents served via CDN</a:t>
            </a:r>
          </a:p>
          <a:p>
            <a:r>
              <a:rPr lang="en-US" dirty="0" smtClean="0"/>
              <a:t>Provide CDN operators policy-based CORS controls</a:t>
            </a:r>
          </a:p>
          <a:p>
            <a:r>
              <a:rPr lang="en-US" dirty="0" smtClean="0"/>
              <a:t>Support both Simple and Non-Simple (preflight + actual) requests</a:t>
            </a:r>
          </a:p>
          <a:p>
            <a:r>
              <a:rPr lang="en-US" dirty="0" smtClean="0"/>
              <a:t>Applicable  only to HTTP(s) based CDN content routing (HTTP redirect).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7FD79-AEC5-5745-9CA7-3F1A69F0D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7FD79-AEC5-5745-9CA7-3F1A69F0D9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8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7FD79-AEC5-5745-9CA7-3F1A69F0D9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2.0/24" TargetMode="External"/><Relationship Id="rId4" Type="http://schemas.openxmlformats.org/officeDocument/2006/relationships/hyperlink" Target="http://5.34.32.0/24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192.168.30.0/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Cisco OMD Feature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/>
          <p:cNvSpPr/>
          <p:nvPr/>
        </p:nvSpPr>
        <p:spPr>
          <a:xfrm>
            <a:off x="4615767" y="1689526"/>
            <a:ext cx="745066" cy="5915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Subnet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369" y="1276425"/>
            <a:ext cx="1354666" cy="44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0281" y="1276425"/>
            <a:ext cx="1354666" cy="57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Resolver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62604" y="1276425"/>
            <a:ext cx="1354666" cy="57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Router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8383" y="1460715"/>
            <a:ext cx="205078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08384" y="1655603"/>
            <a:ext cx="2050785" cy="7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8562" y="1267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#1</a:t>
            </a:r>
            <a:endParaRPr lang="en-US" sz="12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697" y="119199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#2</a:t>
            </a:r>
            <a:endParaRPr lang="en-US" sz="1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63697" y="165246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#3</a:t>
            </a:r>
            <a:endParaRPr lang="en-US" sz="12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562" y="164111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#4</a:t>
            </a:r>
            <a:endParaRPr lang="en-US" sz="1200" dirty="0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30437" y="1493486"/>
            <a:ext cx="191640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630437" y="1680130"/>
            <a:ext cx="191640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369" y="2447098"/>
            <a:ext cx="9855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n-lt"/>
                <a:ea typeface="CiscoSans" charset="0"/>
                <a:cs typeface="CiscoSans" charset="0"/>
              </a:rPr>
              <a:t>Client queries </a:t>
            </a:r>
            <a:r>
              <a:rPr lang="en-US" dirty="0" err="1" smtClean="0">
                <a:latin typeface="+mn-lt"/>
                <a:ea typeface="CiscoSans" charset="0"/>
                <a:cs typeface="CiscoSans" charset="0"/>
              </a:rPr>
              <a:t>live.cdn.com</a:t>
            </a:r>
            <a:endParaRPr lang="en-US" dirty="0" smtClean="0">
              <a:latin typeface="+mn-lt"/>
              <a:ea typeface="CiscoSans" charset="0"/>
              <a:cs typeface="CiscoSan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n-lt"/>
                <a:ea typeface="CiscoSans" charset="0"/>
                <a:cs typeface="CiscoSans" charset="0"/>
              </a:rPr>
              <a:t>Recursive lookups resulting in Q </a:t>
            </a:r>
            <a:r>
              <a:rPr lang="en-US" dirty="0" err="1" smtClean="0">
                <a:latin typeface="+mn-lt"/>
                <a:ea typeface="CiscoSans" charset="0"/>
                <a:cs typeface="CiscoSans" charset="0"/>
              </a:rPr>
              <a:t>live.cdn.com</a:t>
            </a:r>
            <a:r>
              <a:rPr lang="en-US" dirty="0" smtClean="0">
                <a:latin typeface="+mn-lt"/>
                <a:ea typeface="CiscoSans" charset="0"/>
                <a:cs typeface="CiscoSans" charset="0"/>
              </a:rPr>
              <a:t> to TR w/ ECS source=192.168.1.1/32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+mn-lt"/>
                <a:ea typeface="CiscoSans" charset="0"/>
                <a:cs typeface="CiscoSans" charset="0"/>
              </a:rPr>
              <a:t>TR Response </a:t>
            </a:r>
            <a:r>
              <a:rPr lang="en-US" dirty="0" smtClean="0">
                <a:latin typeface="+mn-lt"/>
                <a:ea typeface="CiscoSans" charset="0"/>
                <a:cs typeface="CiscoSans" charset="0"/>
              </a:rPr>
              <a:t>for </a:t>
            </a:r>
            <a:r>
              <a:rPr lang="en-US" dirty="0" err="1" smtClean="0">
                <a:latin typeface="+mn-lt"/>
                <a:ea typeface="CiscoSans" charset="0"/>
                <a:cs typeface="CiscoSans" charset="0"/>
              </a:rPr>
              <a:t>live.cdn.com</a:t>
            </a:r>
            <a:r>
              <a:rPr lang="en-US" dirty="0" smtClean="0">
                <a:latin typeface="+mn-lt"/>
                <a:ea typeface="CiscoSans" charset="0"/>
                <a:cs typeface="CiscoSans" charset="0"/>
              </a:rPr>
              <a:t> w/ ECS scope=192.168.1.1/32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+mn-lt"/>
                <a:ea typeface="CiscoSans" charset="0"/>
                <a:cs typeface="CiscoSans" charset="0"/>
              </a:rPr>
              <a:t>Optional caching in resolver based on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n-lt"/>
                <a:ea typeface="CiscoSans" charset="0"/>
                <a:cs typeface="CiscoSans" charset="0"/>
              </a:rPr>
              <a:t>Response to client for </a:t>
            </a:r>
            <a:r>
              <a:rPr lang="en-US" dirty="0" err="1" smtClean="0">
                <a:latin typeface="+mn-lt"/>
                <a:ea typeface="CiscoSans" charset="0"/>
                <a:cs typeface="CiscoSans" charset="0"/>
              </a:rPr>
              <a:t>live.cdn.com</a:t>
            </a:r>
            <a:r>
              <a:rPr lang="en-US" dirty="0" smtClean="0">
                <a:latin typeface="+mn-lt"/>
                <a:ea typeface="CiscoSans" charset="0"/>
                <a:cs typeface="CiscoSans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  <a:ea typeface="CiscoSans" charset="0"/>
              <a:cs typeface="Cisco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12" y="1699394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IP=192.168.1.1</a:t>
            </a:r>
            <a:endParaRPr lang="en-US" sz="1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7423" y="1807885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IP=10.1.1.1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0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New logical grouping of Servers</a:t>
            </a:r>
          </a:p>
          <a:p>
            <a:pPr lvl="1"/>
            <a:r>
              <a:rPr lang="en-US" dirty="0" smtClean="0"/>
              <a:t>Provides easier management of large </a:t>
            </a:r>
            <a:br>
              <a:rPr lang="en-US" dirty="0" smtClean="0"/>
            </a:br>
            <a:r>
              <a:rPr lang="en-US" dirty="0" smtClean="0"/>
              <a:t>numbers of servers</a:t>
            </a:r>
            <a:endParaRPr lang="en-US" dirty="0"/>
          </a:p>
          <a:p>
            <a:pPr lvl="1"/>
            <a:r>
              <a:rPr lang="en-US" dirty="0" smtClean="0"/>
              <a:t>Allows modification of distribution </a:t>
            </a:r>
            <a:br>
              <a:rPr lang="en-US" dirty="0" smtClean="0"/>
            </a:br>
            <a:r>
              <a:rPr lang="en-US" dirty="0" smtClean="0"/>
              <a:t>topology for individual delivery services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device groups for specific roles of servers (i.e. VOD ABR, VOD PDL)</a:t>
            </a:r>
          </a:p>
          <a:p>
            <a:pPr lvl="1"/>
            <a:r>
              <a:rPr lang="en-US" dirty="0" smtClean="0"/>
              <a:t>TO Profiles not sufficient </a:t>
            </a:r>
            <a:r>
              <a:rPr lang="mr-IN" dirty="0" smtClean="0"/>
              <a:t>–</a:t>
            </a:r>
            <a:r>
              <a:rPr lang="en-US" dirty="0" smtClean="0"/>
              <a:t> device groups may overlap. </a:t>
            </a:r>
          </a:p>
          <a:p>
            <a:pPr lvl="1"/>
            <a:r>
              <a:rPr lang="en-US" dirty="0" smtClean="0"/>
              <a:t>Assign all servers belonging to device group to delivery services in 1 step.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Groups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80" y="942711"/>
            <a:ext cx="3409274" cy="1953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0" y="471963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Owner: John Shen</a:t>
            </a:r>
          </a:p>
        </p:txBody>
      </p:sp>
    </p:spTree>
    <p:extLst>
      <p:ext uri="{BB962C8B-B14F-4D97-AF65-F5344CB8AC3E}">
        <p14:creationId xmlns:p14="http://schemas.microsoft.com/office/powerpoint/2010/main" val="2133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Mid caches are implicitly chosen from the device group</a:t>
            </a:r>
            <a:endParaRPr lang="en-US" dirty="0"/>
          </a:p>
          <a:p>
            <a:r>
              <a:rPr lang="en-US" dirty="0" smtClean="0"/>
              <a:t>Delivery Services on same edge cache may now use different MIDs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Group </a:t>
            </a:r>
            <a:r>
              <a:rPr lang="mr-IN" dirty="0" smtClean="0"/>
              <a:t>–</a:t>
            </a:r>
            <a:r>
              <a:rPr lang="en-US" dirty="0" smtClean="0"/>
              <a:t> Distribution Topology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7" y="2191277"/>
            <a:ext cx="2948520" cy="831321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289547" y="2191276"/>
            <a:ext cx="2948520" cy="831321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289547" y="3596474"/>
            <a:ext cx="2948520" cy="831321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86400" y="3624518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+mn-lt"/>
              </a:rPr>
              <a:t>Edge CG - East</a:t>
            </a:r>
            <a:endParaRPr lang="en-US" sz="1200" i="1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4171" y="219288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latin typeface="+mn-lt"/>
              </a:rPr>
              <a:t>Mid CG - </a:t>
            </a:r>
            <a:r>
              <a:rPr lang="en-US" sz="1200" i="1" dirty="0" smtClean="0">
                <a:latin typeface="+mn-lt"/>
              </a:rPr>
              <a:t>East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955" y="2169851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n-lt"/>
              </a:rPr>
              <a:t>Mid </a:t>
            </a:r>
            <a:r>
              <a:rPr lang="en-US" sz="1200" i="1" smtClean="0">
                <a:latin typeface="+mn-lt"/>
              </a:rPr>
              <a:t>CG -  West</a:t>
            </a:r>
            <a:endParaRPr lang="en-US" sz="1200" i="1" dirty="0" smtClean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39334" y="2486407"/>
            <a:ext cx="990600" cy="39345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653751" y="2486407"/>
            <a:ext cx="990600" cy="39345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08078" y="2511807"/>
            <a:ext cx="990600" cy="39345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822495" y="2511807"/>
            <a:ext cx="990600" cy="39345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5608078" y="3891606"/>
            <a:ext cx="990600" cy="39345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6822495" y="3891606"/>
            <a:ext cx="990600" cy="39345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5" name="Straight Arrow Connector 24"/>
          <p:cNvCxnSpPr>
            <a:stCxn id="13" idx="0"/>
            <a:endCxn id="12" idx="2"/>
          </p:cNvCxnSpPr>
          <p:nvPr/>
        </p:nvCxnSpPr>
        <p:spPr>
          <a:xfrm flipV="1">
            <a:off x="6763807" y="3022597"/>
            <a:ext cx="0" cy="573877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149051" y="2742268"/>
            <a:ext cx="2582882" cy="141486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33997" y="4153622"/>
            <a:ext cx="0" cy="49728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26707" y="3585039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Sports DS</a:t>
            </a:r>
          </a:p>
          <a:p>
            <a:r>
              <a:rPr lang="en-US" sz="800" b="1" dirty="0" smtClean="0">
                <a:latin typeface="+mn-lt"/>
              </a:rPr>
              <a:t>- Assigned DG1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385993" y="2896395"/>
            <a:ext cx="11530" cy="18232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54938" y="3059368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Movies DS</a:t>
            </a:r>
          </a:p>
          <a:p>
            <a:r>
              <a:rPr lang="en-US" sz="800" b="1" dirty="0">
                <a:latin typeface="+mn-lt"/>
              </a:rPr>
              <a:t> </a:t>
            </a:r>
            <a:r>
              <a:rPr lang="en-US" sz="800" b="1" dirty="0" smtClean="0">
                <a:latin typeface="+mn-lt"/>
              </a:rPr>
              <a:t>- Assigned</a:t>
            </a:r>
            <a:br>
              <a:rPr lang="en-US" sz="800" b="1" dirty="0" smtClean="0">
                <a:latin typeface="+mn-lt"/>
              </a:rPr>
            </a:br>
            <a:r>
              <a:rPr lang="en-US" sz="800" b="1" dirty="0" smtClean="0">
                <a:latin typeface="+mn-lt"/>
              </a:rPr>
              <a:t>    Edge CG East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45182" y="263565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+mn-lt"/>
              </a:rPr>
              <a:t>DG1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7251" y="4048563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+mn-lt"/>
              </a:rPr>
              <a:t>DG1</a:t>
            </a:r>
          </a:p>
        </p:txBody>
      </p:sp>
    </p:spTree>
    <p:extLst>
      <p:ext uri="{BB962C8B-B14F-4D97-AF65-F5344CB8AC3E}">
        <p14:creationId xmlns:p14="http://schemas.microsoft.com/office/powerpoint/2010/main" val="1208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Pull Requests coming soon (once ported to TC2.1)</a:t>
            </a:r>
          </a:p>
          <a:p>
            <a:pPr lvl="1"/>
            <a:r>
              <a:rPr lang="en-US" dirty="0" smtClean="0"/>
              <a:t>Session Tracking</a:t>
            </a:r>
          </a:p>
          <a:p>
            <a:pPr lvl="1"/>
            <a:r>
              <a:rPr lang="en-US" dirty="0"/>
              <a:t>Delivery Service Custom </a:t>
            </a:r>
            <a:r>
              <a:rPr lang="en-US" dirty="0" smtClean="0"/>
              <a:t>FQDN</a:t>
            </a:r>
          </a:p>
          <a:p>
            <a:pPr lvl="1"/>
            <a:r>
              <a:rPr lang="en-US" dirty="0" smtClean="0"/>
              <a:t>CORS Support</a:t>
            </a:r>
          </a:p>
          <a:p>
            <a:pPr lvl="1"/>
            <a:r>
              <a:rPr lang="en-US" dirty="0" smtClean="0"/>
              <a:t>Anonymous IP Blocking</a:t>
            </a:r>
          </a:p>
          <a:p>
            <a:pPr lvl="1"/>
            <a:r>
              <a:rPr lang="en-US" dirty="0" smtClean="0"/>
              <a:t>DSCP Marking Mid-&gt;Edge</a:t>
            </a:r>
          </a:p>
          <a:p>
            <a:pPr lvl="1"/>
            <a:r>
              <a:rPr lang="en-US" dirty="0" smtClean="0"/>
              <a:t>Client Subnet in DNS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Progress Now</a:t>
            </a:r>
          </a:p>
          <a:p>
            <a:pPr lvl="1"/>
            <a:r>
              <a:rPr lang="en-US" dirty="0" smtClean="0"/>
              <a:t>Device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8851032" cy="3389312"/>
          </a:xfrm>
        </p:spPr>
        <p:txBody>
          <a:bodyPr/>
          <a:lstStyle/>
          <a:p>
            <a:r>
              <a:rPr lang="en-US" dirty="0" smtClean="0"/>
              <a:t>Allow delivery of content from </a:t>
            </a:r>
            <a:r>
              <a:rPr lang="en-US" dirty="0" err="1"/>
              <a:t>R</a:t>
            </a:r>
            <a:r>
              <a:rPr lang="en-US" dirty="0" err="1" smtClean="0"/>
              <a:t>eferers</a:t>
            </a:r>
            <a:r>
              <a:rPr lang="en-US" dirty="0" smtClean="0"/>
              <a:t> on other domains</a:t>
            </a:r>
          </a:p>
          <a:p>
            <a:pPr lvl="1"/>
            <a:r>
              <a:rPr lang="en-US" dirty="0" smtClean="0"/>
              <a:t>Common Use Case: Web-Based Video Portal not hosted on CDN</a:t>
            </a:r>
          </a:p>
          <a:p>
            <a:r>
              <a:rPr lang="en-US" dirty="0" smtClean="0"/>
              <a:t>Traffic Router Changes</a:t>
            </a:r>
          </a:p>
          <a:p>
            <a:r>
              <a:rPr lang="en-US" dirty="0" smtClean="0"/>
              <a:t>Supports simple and preflight</a:t>
            </a:r>
            <a:br>
              <a:rPr lang="en-US" dirty="0" smtClean="0"/>
            </a:br>
            <a:r>
              <a:rPr lang="en-US" dirty="0" smtClean="0"/>
              <a:t>requests. </a:t>
            </a:r>
          </a:p>
          <a:p>
            <a:r>
              <a:rPr lang="en-US" dirty="0" smtClean="0"/>
              <a:t>TS </a:t>
            </a:r>
            <a:r>
              <a:rPr lang="en-US" dirty="0" err="1" smtClean="0"/>
              <a:t>Lua</a:t>
            </a:r>
            <a:r>
              <a:rPr lang="en-US" dirty="0" smtClean="0"/>
              <a:t> Plugin to strip </a:t>
            </a:r>
            <a:br>
              <a:rPr lang="en-US" dirty="0" smtClean="0"/>
            </a:br>
            <a:r>
              <a:rPr lang="en-US" dirty="0" smtClean="0"/>
              <a:t>“Origin: null”</a:t>
            </a:r>
          </a:p>
          <a:p>
            <a:r>
              <a:rPr lang="en-US" dirty="0" smtClean="0"/>
              <a:t>Works at DS Level instead of </a:t>
            </a:r>
            <a:br>
              <a:rPr lang="en-US" dirty="0" smtClean="0"/>
            </a:br>
            <a:r>
              <a:rPr lang="en-US" dirty="0" smtClean="0"/>
              <a:t>Tomcat CORS Filter (Servlet Level)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Support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10" y="2053658"/>
            <a:ext cx="4513879" cy="1685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0" y="471963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Owner: </a:t>
            </a:r>
            <a:r>
              <a:rPr lang="en-US" sz="1200" i="1" dirty="0" err="1" smtClean="0">
                <a:latin typeface="+mn-lt"/>
              </a:rPr>
              <a:t>Hongfei</a:t>
            </a:r>
            <a:r>
              <a:rPr lang="en-US" sz="1200" i="1" dirty="0" smtClean="0">
                <a:latin typeface="+mn-lt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8255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Prevents access to content from users on VPNs and Anonymous Proxies</a:t>
            </a:r>
          </a:p>
          <a:p>
            <a:pPr lvl="1"/>
            <a:r>
              <a:rPr lang="en-US" dirty="0" smtClean="0"/>
              <a:t>Sometimes required contractually by Content Provider</a:t>
            </a:r>
          </a:p>
          <a:p>
            <a:r>
              <a:rPr lang="en-US" dirty="0" smtClean="0"/>
              <a:t>Block requests at TR based on </a:t>
            </a:r>
            <a:r>
              <a:rPr lang="en-US" dirty="0" err="1" smtClean="0"/>
              <a:t>Maxmind</a:t>
            </a:r>
            <a:r>
              <a:rPr lang="en-US" dirty="0" smtClean="0"/>
              <a:t> Anonymous IP Database</a:t>
            </a:r>
          </a:p>
          <a:p>
            <a:r>
              <a:rPr lang="en-US" dirty="0" smtClean="0"/>
              <a:t>New TR Parameter provides path to per-CDN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Block by category: VPN, Anonymous Proxy, </a:t>
            </a:r>
            <a:r>
              <a:rPr lang="en-US" dirty="0" err="1" smtClean="0"/>
              <a:t>ToR</a:t>
            </a:r>
            <a:r>
              <a:rPr lang="en-US" dirty="0" smtClean="0"/>
              <a:t> Exit Node, Hosting Provider</a:t>
            </a:r>
          </a:p>
          <a:p>
            <a:pPr lvl="1"/>
            <a:r>
              <a:rPr lang="en-US" dirty="0" smtClean="0"/>
              <a:t>IP Whitelists</a:t>
            </a:r>
          </a:p>
          <a:p>
            <a:r>
              <a:rPr lang="en-US" dirty="0" smtClean="0"/>
              <a:t>Currently integrating into Client DS Steering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IP Blocking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471963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Owner: Peter Ryder</a:t>
            </a:r>
          </a:p>
        </p:txBody>
      </p:sp>
    </p:spTree>
    <p:extLst>
      <p:ext uri="{BB962C8B-B14F-4D97-AF65-F5344CB8AC3E}">
        <p14:creationId xmlns:p14="http://schemas.microsoft.com/office/powerpoint/2010/main" val="1704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  "customer": "Cisco",</a:t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  "version": "1",</a:t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  "date" : "2017-05-23 03:28:25",</a:t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  "name": "Anonymous IP Blocking Policy</a:t>
            </a: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  "anonymousIp": { "blockAnonymousVPN": true,</a:t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                   "blockHostingProvider": true, </a:t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                   "blockPublicProxy": true,</a:t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                   "blockTorExitNode": false</a:t>
            </a: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}, 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  "ip4Whitelist": ["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  <a:hlinkClick r:id="rId2"/>
              </a:rPr>
              <a:t>192.168.30.0/24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  <a:hlinkClick r:id="rId3"/>
              </a:rPr>
              <a:t>10.0.2.0/24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  <a:hlinkClick r:id="rId4"/>
              </a:rPr>
              <a:t>5.34.32.0/24</a:t>
            </a: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"],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   "ip6Whitelist": ["2001:550:90a::/48", "::1/128"]</a:t>
            </a:r>
            <a:br>
              <a:rPr lang="is-I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IP Blocking Example </a:t>
            </a:r>
            <a:r>
              <a:rPr lang="en-US" dirty="0" err="1" smtClean="0"/>
              <a:t>Config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 Blocking 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922867"/>
            <a:ext cx="7511308" cy="41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8071031" cy="3389312"/>
          </a:xfrm>
        </p:spPr>
        <p:txBody>
          <a:bodyPr/>
          <a:lstStyle/>
          <a:p>
            <a:r>
              <a:rPr lang="en-US" dirty="0" smtClean="0"/>
              <a:t>Prioritize traffic within CDN across</a:t>
            </a:r>
            <a:br>
              <a:rPr lang="en-US" dirty="0" smtClean="0"/>
            </a:br>
            <a:r>
              <a:rPr lang="en-US" dirty="0" smtClean="0"/>
              <a:t>Service Provider links. </a:t>
            </a:r>
          </a:p>
          <a:p>
            <a:r>
              <a:rPr lang="en-US" dirty="0" smtClean="0"/>
              <a:t>Set DSCP field on cache fill response from</a:t>
            </a:r>
            <a:br>
              <a:rPr lang="en-US" dirty="0" smtClean="0"/>
            </a:br>
            <a:r>
              <a:rPr lang="en-US" dirty="0" smtClean="0"/>
              <a:t>mid to edge</a:t>
            </a:r>
          </a:p>
          <a:p>
            <a:r>
              <a:rPr lang="en-US" dirty="0" smtClean="0"/>
              <a:t>To distinguish between delivery services </a:t>
            </a:r>
            <a:br>
              <a:rPr lang="en-US" dirty="0" smtClean="0"/>
            </a:br>
            <a:r>
              <a:rPr lang="en-US" dirty="0" smtClean="0"/>
              <a:t>with same origin </a:t>
            </a:r>
            <a:r>
              <a:rPr lang="en-US" dirty="0" err="1" smtClean="0"/>
              <a:t>domain_name</a:t>
            </a:r>
            <a:r>
              <a:rPr lang="en-US" dirty="0" smtClean="0"/>
              <a:t>, set </a:t>
            </a:r>
            <a:br>
              <a:rPr lang="en-US" dirty="0" smtClean="0"/>
            </a:br>
            <a:r>
              <a:rPr lang="en-US" dirty="0" smtClean="0"/>
              <a:t>Forwarded header in request to mid</a:t>
            </a:r>
          </a:p>
          <a:p>
            <a:r>
              <a:rPr lang="en-US" dirty="0" smtClean="0"/>
              <a:t>Mid cache filters on Forwarded header to set DSCP on response </a:t>
            </a:r>
          </a:p>
          <a:p>
            <a:r>
              <a:rPr lang="en-US" dirty="0" smtClean="0"/>
              <a:t>TO generates </a:t>
            </a:r>
            <a:r>
              <a:rPr lang="en-US" dirty="0" err="1" smtClean="0"/>
              <a:t>header_rewrite</a:t>
            </a:r>
            <a:r>
              <a:rPr lang="en-US" dirty="0" smtClean="0"/>
              <a:t> per DS this is enabled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Cache DSCP Marking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13" y="939687"/>
            <a:ext cx="2658519" cy="1956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0" y="471963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Owner: Mike Sandman</a:t>
            </a:r>
          </a:p>
        </p:txBody>
      </p:sp>
    </p:spTree>
    <p:extLst>
      <p:ext uri="{BB962C8B-B14F-4D97-AF65-F5344CB8AC3E}">
        <p14:creationId xmlns:p14="http://schemas.microsoft.com/office/powerpoint/2010/main" val="13204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Edge </a:t>
            </a:r>
            <a:r>
              <a:rPr lang="en-US" dirty="0" err="1" smtClean="0"/>
              <a:t>Lua</a:t>
            </a:r>
            <a:r>
              <a:rPr lang="en-US" dirty="0" smtClean="0"/>
              <a:t> script </a:t>
            </a:r>
          </a:p>
          <a:p>
            <a:pPr lvl="1"/>
            <a:r>
              <a:rPr lang="en-US" sz="1600" dirty="0" err="1"/>
              <a:t>ts.server_request.header</a:t>
            </a:r>
            <a:r>
              <a:rPr lang="en-US" sz="1600" dirty="0"/>
              <a:t>['Forwarded'] = 'host=' .. </a:t>
            </a:r>
            <a:r>
              <a:rPr lang="en-US" sz="1600" dirty="0" err="1"/>
              <a:t>ts.client_request.header</a:t>
            </a:r>
            <a:r>
              <a:rPr lang="en-US" sz="1600" dirty="0"/>
              <a:t>['Host</a:t>
            </a:r>
            <a:r>
              <a:rPr lang="en-US" sz="1600" dirty="0" smtClean="0"/>
              <a:t>']</a:t>
            </a:r>
          </a:p>
          <a:p>
            <a:pPr lvl="1"/>
            <a:endParaRPr lang="en-US" sz="1600" dirty="0"/>
          </a:p>
          <a:p>
            <a:r>
              <a:rPr lang="en-US" dirty="0" smtClean="0"/>
              <a:t>Mid Header Rewrite</a:t>
            </a:r>
          </a:p>
          <a:p>
            <a:pPr lvl="1"/>
            <a:r>
              <a:rPr lang="en-US" dirty="0" err="1"/>
              <a:t>cond</a:t>
            </a:r>
            <a:r>
              <a:rPr lang="en-US" dirty="0"/>
              <a:t> %{</a:t>
            </a:r>
            <a:r>
              <a:rPr lang="en-US" dirty="0" err="1"/>
              <a:t>HEADER:Forwarded</a:t>
            </a:r>
            <a:r>
              <a:rPr lang="en-US" dirty="0"/>
              <a:t>} /host</a:t>
            </a:r>
            <a:r>
              <a:rPr lang="en-US" dirty="0" smtClean="0"/>
              <a:t>=&lt;DS RFQDN&gt;/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cond</a:t>
            </a:r>
            <a:r>
              <a:rPr lang="en-US" dirty="0"/>
              <a:t> %{REMAP_PSEUDO_HOOK}</a:t>
            </a:r>
            <a:br>
              <a:rPr lang="en-US" dirty="0"/>
            </a:br>
            <a:r>
              <a:rPr lang="en-US" dirty="0"/>
              <a:t>set-conn-</a:t>
            </a:r>
            <a:r>
              <a:rPr lang="en-US" dirty="0" err="1"/>
              <a:t>dscp</a:t>
            </a:r>
            <a:r>
              <a:rPr lang="en-US" dirty="0"/>
              <a:t> 20 [L]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Cache DSCP Marking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Enable TR to provide better DNS routing decisions using client IP instead of resolver IP</a:t>
            </a:r>
          </a:p>
          <a:p>
            <a:r>
              <a:rPr lang="en-US" dirty="0" smtClean="0"/>
              <a:t>Support for RFC7871 </a:t>
            </a:r>
            <a:r>
              <a:rPr lang="mr-IN" dirty="0" smtClean="0"/>
              <a:t>–</a:t>
            </a:r>
            <a:r>
              <a:rPr lang="en-US" dirty="0" smtClean="0"/>
              <a:t> Client Subnet in DNS</a:t>
            </a:r>
          </a:p>
          <a:p>
            <a:r>
              <a:rPr lang="en-US" dirty="0" smtClean="0"/>
              <a:t>DNS Resolvers embed Client Subnet in EDNS0 ECS field</a:t>
            </a:r>
          </a:p>
          <a:p>
            <a:r>
              <a:rPr lang="en-US" dirty="0" smtClean="0"/>
              <a:t>Traffic Router DNS takes client IP from ECS</a:t>
            </a:r>
          </a:p>
          <a:p>
            <a:r>
              <a:rPr lang="en-US" dirty="0" smtClean="0"/>
              <a:t>TR response includes matching “scope” to aid in caching </a:t>
            </a:r>
          </a:p>
          <a:p>
            <a:r>
              <a:rPr lang="en-US" dirty="0" smtClean="0"/>
              <a:t>Disabled by default, enable with </a:t>
            </a:r>
            <a:r>
              <a:rPr lang="en-US" dirty="0" err="1" smtClean="0"/>
              <a:t>ecs_enable</a:t>
            </a:r>
            <a:r>
              <a:rPr lang="en-US" dirty="0" smtClean="0"/>
              <a:t> parameter in </a:t>
            </a:r>
            <a:r>
              <a:rPr lang="en-US" dirty="0" err="1" smtClean="0"/>
              <a:t>CRConfig.json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Subnet in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DA29FEA1-7856-2A4B-871E-F1BA1CE6F5BC}" vid="{602B942C-3410-604D-9CFB-370059C004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684</TotalTime>
  <Words>396</Words>
  <Application>Microsoft Macintosh PowerPoint</Application>
  <PresentationFormat>On-screen Show (16:9)</PresentationFormat>
  <Paragraphs>103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CiscoSans</vt:lpstr>
      <vt:lpstr>CiscoSans ExtraLight</vt:lpstr>
      <vt:lpstr>CiscoSans Thin</vt:lpstr>
      <vt:lpstr>CiscoSansTT ExtraLight</vt:lpstr>
      <vt:lpstr>CiscoSansTT Thin</vt:lpstr>
      <vt:lpstr>Courier New</vt:lpstr>
      <vt:lpstr>ＭＳ Ｐゴシック</vt:lpstr>
      <vt:lpstr>Tipo de letra del sistema Fina</vt:lpstr>
      <vt:lpstr>Cisco Corporate Template 2017</vt:lpstr>
      <vt:lpstr>Cisco OMD Feature Update</vt:lpstr>
      <vt:lpstr>Agenda</vt:lpstr>
      <vt:lpstr>CORS Support </vt:lpstr>
      <vt:lpstr>Anonymous IP Blocking</vt:lpstr>
      <vt:lpstr>Anonymous IP Blocking Example Config </vt:lpstr>
      <vt:lpstr>TR Blocking Flowchart</vt:lpstr>
      <vt:lpstr>Mid Cache DSCP Marking</vt:lpstr>
      <vt:lpstr>Mid Cache DSCP Marking Code</vt:lpstr>
      <vt:lpstr>Client Subnet in DNS</vt:lpstr>
      <vt:lpstr>Client Subnet Flow Diagram</vt:lpstr>
      <vt:lpstr>Device Groups</vt:lpstr>
      <vt:lpstr>Device Group – Distribution Topology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OMD Feature Update</dc:title>
  <dc:creator>Eric Friedrich</dc:creator>
  <cp:lastModifiedBy>Eric Friedrich</cp:lastModifiedBy>
  <cp:revision>31</cp:revision>
  <dcterms:created xsi:type="dcterms:W3CDTF">2017-09-27T14:02:35Z</dcterms:created>
  <dcterms:modified xsi:type="dcterms:W3CDTF">2017-10-19T14:46:40Z</dcterms:modified>
</cp:coreProperties>
</file>