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249C7-C7DA-D74C-9232-D8141A316865}" v="4" dt="2019-09-09T15:34:1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uman, David" userId="74706b6c-6627-4cf6-bf24-f5e1ad145c89" providerId="ADAL" clId="{40D249C7-C7DA-D74C-9232-D8141A316865}"/>
    <pc:docChg chg="custSel addSld modSld sldOrd">
      <pc:chgData name="Neuman, David" userId="74706b6c-6627-4cf6-bf24-f5e1ad145c89" providerId="ADAL" clId="{40D249C7-C7DA-D74C-9232-D8141A316865}" dt="2019-09-09T15:34:14.001" v="194"/>
      <pc:docMkLst>
        <pc:docMk/>
      </pc:docMkLst>
      <pc:sldChg chg="ord">
        <pc:chgData name="Neuman, David" userId="74706b6c-6627-4cf6-bf24-f5e1ad145c89" providerId="ADAL" clId="{40D249C7-C7DA-D74C-9232-D8141A316865}" dt="2019-09-09T15:34:14.001" v="194"/>
        <pc:sldMkLst>
          <pc:docMk/>
          <pc:sldMk cId="78321795" sldId="257"/>
        </pc:sldMkLst>
      </pc:sldChg>
      <pc:sldChg chg="modSp">
        <pc:chgData name="Neuman, David" userId="74706b6c-6627-4cf6-bf24-f5e1ad145c89" providerId="ADAL" clId="{40D249C7-C7DA-D74C-9232-D8141A316865}" dt="2019-09-06T20:02:02.064" v="36"/>
        <pc:sldMkLst>
          <pc:docMk/>
          <pc:sldMk cId="4189762638" sldId="261"/>
        </pc:sldMkLst>
        <pc:spChg chg="mod">
          <ac:chgData name="Neuman, David" userId="74706b6c-6627-4cf6-bf24-f5e1ad145c89" providerId="ADAL" clId="{40D249C7-C7DA-D74C-9232-D8141A316865}" dt="2019-09-06T20:02:02.064" v="36"/>
          <ac:spMkLst>
            <pc:docMk/>
            <pc:sldMk cId="4189762638" sldId="261"/>
            <ac:spMk id="4" creationId="{5D575F28-D700-F04E-87CD-925533713FC1}"/>
          </ac:spMkLst>
        </pc:spChg>
      </pc:sldChg>
      <pc:sldChg chg="modSp add ord">
        <pc:chgData name="Neuman, David" userId="74706b6c-6627-4cf6-bf24-f5e1ad145c89" providerId="ADAL" clId="{40D249C7-C7DA-D74C-9232-D8141A316865}" dt="2019-09-09T15:26:16.919" v="193" actId="20577"/>
        <pc:sldMkLst>
          <pc:docMk/>
          <pc:sldMk cId="2133035584" sldId="269"/>
        </pc:sldMkLst>
        <pc:spChg chg="mod">
          <ac:chgData name="Neuman, David" userId="74706b6c-6627-4cf6-bf24-f5e1ad145c89" providerId="ADAL" clId="{40D249C7-C7DA-D74C-9232-D8141A316865}" dt="2019-09-09T15:26:16.919" v="193" actId="20577"/>
          <ac:spMkLst>
            <pc:docMk/>
            <pc:sldMk cId="2133035584" sldId="269"/>
            <ac:spMk id="2" creationId="{D3F0788C-43D2-334B-B6D3-EC602FD660BD}"/>
          </ac:spMkLst>
        </pc:spChg>
      </pc:sldChg>
    </pc:docChg>
  </pc:docChgLst>
  <pc:docChgLst>
    <pc:chgData name="Neuman, David" userId="S::dneuma4602k@cable.comcast.com::74706b6c-6627-4cf6-bf24-f5e1ad145c89" providerId="AD" clId="Web-{ED472045-AC6F-33E2-30D5-3E2FD19C8D08}"/>
    <pc:docChg chg="modSld">
      <pc:chgData name="Neuman, David" userId="S::dneuma4602k@cable.comcast.com::74706b6c-6627-4cf6-bf24-f5e1ad145c89" providerId="AD" clId="Web-{ED472045-AC6F-33E2-30D5-3E2FD19C8D08}" dt="2019-08-26T16:29:09.159" v="69" actId="20577"/>
      <pc:docMkLst>
        <pc:docMk/>
      </pc:docMkLst>
      <pc:sldChg chg="modSp">
        <pc:chgData name="Neuman, David" userId="S::dneuma4602k@cable.comcast.com::74706b6c-6627-4cf6-bf24-f5e1ad145c89" providerId="AD" clId="Web-{ED472045-AC6F-33E2-30D5-3E2FD19C8D08}" dt="2019-08-26T16:29:09.159" v="68" actId="20577"/>
        <pc:sldMkLst>
          <pc:docMk/>
          <pc:sldMk cId="1806874764" sldId="266"/>
        </pc:sldMkLst>
        <pc:spChg chg="mod">
          <ac:chgData name="Neuman, David" userId="S::dneuma4602k@cable.comcast.com::74706b6c-6627-4cf6-bf24-f5e1ad145c89" providerId="AD" clId="Web-{ED472045-AC6F-33E2-30D5-3E2FD19C8D08}" dt="2019-08-26T16:29:09.159" v="68" actId="20577"/>
          <ac:spMkLst>
            <pc:docMk/>
            <pc:sldMk cId="1806874764" sldId="266"/>
            <ac:spMk id="4" creationId="{5D575F28-D700-F04E-87CD-925533713FC1}"/>
          </ac:spMkLst>
        </pc:spChg>
      </pc:sldChg>
    </pc:docChg>
  </pc:docChgLst>
  <pc:docChgLst>
    <pc:chgData name="Neuman, David" userId="S::dneuma4602k@cable.comcast.com::74706b6c-6627-4cf6-bf24-f5e1ad145c89" providerId="AD" clId="Web-{F035AA44-9ABA-FB61-3121-F0C4E06CB456}"/>
    <pc:docChg chg="modSld">
      <pc:chgData name="Neuman, David" userId="S::dneuma4602k@cable.comcast.com::74706b6c-6627-4cf6-bf24-f5e1ad145c89" providerId="AD" clId="Web-{F035AA44-9ABA-FB61-3121-F0C4E06CB456}" dt="2019-08-26T16:10:28.603" v="53" actId="20577"/>
      <pc:docMkLst>
        <pc:docMk/>
      </pc:docMkLst>
      <pc:sldChg chg="modSp">
        <pc:chgData name="Neuman, David" userId="S::dneuma4602k@cable.comcast.com::74706b6c-6627-4cf6-bf24-f5e1ad145c89" providerId="AD" clId="Web-{F035AA44-9ABA-FB61-3121-F0C4E06CB456}" dt="2019-08-26T16:10:28.603" v="52" actId="20577"/>
        <pc:sldMkLst>
          <pc:docMk/>
          <pc:sldMk cId="2690913726" sldId="267"/>
        </pc:sldMkLst>
        <pc:spChg chg="mod">
          <ac:chgData name="Neuman, David" userId="S::dneuma4602k@cable.comcast.com::74706b6c-6627-4cf6-bf24-f5e1ad145c89" providerId="AD" clId="Web-{F035AA44-9ABA-FB61-3121-F0C4E06CB456}" dt="2019-08-26T16:10:28.603" v="52" actId="20577"/>
          <ac:spMkLst>
            <pc:docMk/>
            <pc:sldMk cId="2690913726" sldId="267"/>
            <ac:spMk id="3" creationId="{9DDFF300-032F-9840-9AE4-C237487672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7205-B682-E740-B916-75341232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CD2FC-3E5B-A248-BAC8-EA46C069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985D-E725-7B41-99F0-3E6A3E93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DABAF-8096-F945-BA3E-B4AB9745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DBBB-6350-FF4D-AA6B-A5CEAF9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E18D-E82D-1C4D-B8EA-7F8BA187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C8BB7-29FC-4B40-AF5B-704FC4B7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AA55-1F96-9543-BAAA-7600A46C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D37D-1646-4B46-B05F-C170A394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478F-33BA-4942-8108-13041FB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ED4B1-B604-9841-911C-135AA365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75129-FC70-2E4A-9375-180E1AB4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228B-EB83-E84B-89BF-82B430FF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F2AE-E729-2344-A542-78461850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7C9-7FF0-4544-8BA7-EDEEAFD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96A9-D2EF-7C43-8C81-7FA47984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FB25-EECC-8F49-B017-97822615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C2F9-77C1-BB4F-BA52-D9B54558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DB96-D856-5F49-A531-F944BC5C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DBC-25BF-1447-8A38-D2A0CBD9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E2C2-0F7B-2D48-BFE3-FDDAAE28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F6E4-195E-7F4F-AC92-C42791A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24C1-A66D-5E46-BC70-E9E9DD12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C975-7E2F-7144-A857-58DEDB5F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FF82-6DDE-404A-861E-483F6337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61BC-7806-2F4C-9094-455EC7CD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50B1-C7B3-BD47-9D8A-E79F72216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262DD-0425-CD42-A764-646BEB1E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53C9-5051-7C46-A40C-F14F3BE3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537B-8D89-134D-86BB-EA523EA6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A70E-6365-B040-A2FA-D6E6DC3F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85C9-D382-EB45-AD62-0D8B1E88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4945-506C-EF42-8C0C-7E7FB910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88682-2353-7143-B69F-1A4C3F97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E526D-D537-0A4C-B11C-1EC1D510B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366C-C4EF-8F42-A23F-77D2CA5B1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47FBE-7269-8B4B-9705-CA509908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99EA6-1DB8-F24F-A533-F63C7663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FD191-5EC0-5D43-B90A-E9C1EB6B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4E0A-7470-E64C-A8A5-3ABAE9FB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BC1B0-A64A-4C44-A25B-302D2050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E0F36-DB6E-8F41-BE3A-CFFB065A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95F6D-6F91-2B42-9815-8449210B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3AA8-02BF-104D-AC59-641D4CCD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2C09-95A0-4C40-9DBE-B10411D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7E67-45D0-EF46-BF5A-7D1B6CF4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7799-5499-C243-ABEF-3B3EE196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84A7-8465-E045-B8C5-E8A29F61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49A26-DDCF-3242-AD8F-8B9DE11F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291F-6A0A-0D43-9B1E-28B463E2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E905-682A-904D-92FE-40A7C1A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65E9-3CE7-1B44-B0DD-83FC1556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6F1-D12B-BC40-9143-8FD7926E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42A6-C74B-C644-B31B-23D93F1BA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FAB1-05A3-F740-AD3A-DCB38FFF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48FB-35E2-5048-B739-CDBDCAB7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2581-3567-B04B-BE25-1674A42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7020-E543-254C-A53C-D1A2B950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C2AFA-1C8C-B542-980B-5C34D36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1159-D245-9A4D-BFD2-19210518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9D78-DCDA-8648-92DA-1918D8DE5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7CC4-F6A9-4445-90C8-8F36CB57507E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A34F-34C8-9746-AFD6-3CCAA6BF0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4A78-A2BF-BF42-AAE4-A2817B235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6DC7-B667-7640-9790-9A5C8B6A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euman@apache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trafficcontrol/blob/master/CHANGELOG.m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10EF3-AA1B-E548-AFC1-825B81FF9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5073812"/>
            <a:ext cx="6331904" cy="114601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5B7F5-F187-274D-86AB-20185DB08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471" y="5551230"/>
            <a:ext cx="5946202" cy="805978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to the Content Delivery Track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5F031-10D8-1046-A805-FDAE72F6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61" y="1107182"/>
            <a:ext cx="2365405" cy="45534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556A3F-703F-0E4D-8323-5276F919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13" y="1107182"/>
            <a:ext cx="3217333" cy="8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A65BA2E-7E6B-4A4F-AEBE-5A2A33F6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3090" y="4267832"/>
            <a:ext cx="2629584" cy="10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788C-43D2-334B-B6D3-EC602FD66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D9BFD-A8B5-DF4F-B9DB-0C38F942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5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C33-EEA2-E647-A6A0-5141611B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F300-032F-9840-9AE4-C2374876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Global CDN market projected to reach between $20B and $30B by 2024 – 10.9B Market in 2018</a:t>
            </a:r>
            <a:endParaRPr lang="en-US" sz="1600" dirty="0"/>
          </a:p>
          <a:p>
            <a:r>
              <a:rPr lang="en-US" dirty="0"/>
              <a:t>CDN Compound Annual Growth Rate (CAGR) &gt;12% over the next 5 years</a:t>
            </a:r>
          </a:p>
          <a:p>
            <a:r>
              <a:rPr lang="en-US" dirty="0"/>
              <a:t>North America remains the largest market, Asia Pacific expected to grow the most - 42% CAGR</a:t>
            </a:r>
          </a:p>
          <a:p>
            <a:r>
              <a:rPr lang="en-US" dirty="0"/>
              <a:t>Cost per GB delivered keeps decreasing, so does price for customers</a:t>
            </a:r>
          </a:p>
          <a:p>
            <a:r>
              <a:rPr lang="en-US" dirty="0"/>
              <a:t>Fastly IPO – May 2019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4DE5D-57D2-5C46-8702-7F6BEF8C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1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F9DC-D4B6-6149-9852-09ECDA9E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9AE6-C781-BA43-AC65-66C4A690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quest for lower latency</a:t>
            </a:r>
          </a:p>
          <a:p>
            <a:r>
              <a:rPr lang="en-US" dirty="0"/>
              <a:t>What to do with all that data?</a:t>
            </a:r>
          </a:p>
          <a:p>
            <a:pPr lvl="1"/>
            <a:r>
              <a:rPr lang="en-US" dirty="0"/>
              <a:t>Using data to improve customer experience</a:t>
            </a:r>
          </a:p>
          <a:p>
            <a:pPr lvl="1"/>
            <a:r>
              <a:rPr lang="en-US" dirty="0"/>
              <a:t>Using data to reduce CDN costs</a:t>
            </a:r>
          </a:p>
          <a:p>
            <a:pPr lvl="1"/>
            <a:r>
              <a:rPr lang="en-US" dirty="0"/>
              <a:t>Better visualization for CDN customers</a:t>
            </a:r>
          </a:p>
          <a:p>
            <a:r>
              <a:rPr lang="en-US" dirty="0"/>
              <a:t>Multi-CDN strategies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Web Application Firewalls (WAFs) </a:t>
            </a:r>
          </a:p>
          <a:p>
            <a:pPr lvl="1"/>
            <a:r>
              <a:rPr lang="en-US" dirty="0"/>
              <a:t>DDoS protection</a:t>
            </a:r>
          </a:p>
          <a:p>
            <a:pPr lvl="1"/>
            <a:r>
              <a:rPr lang="en-US" dirty="0"/>
              <a:t>Bot mitigation</a:t>
            </a:r>
          </a:p>
          <a:p>
            <a:r>
              <a:rPr lang="en-US" dirty="0"/>
              <a:t>Deeper Network integration – getting closer to the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64E2C-BF69-8544-819F-F0FFEA48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5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788C-43D2-334B-B6D3-EC602FD66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83307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Dan Kirkwood’s session…</a:t>
            </a:r>
            <a:br>
              <a:rPr lang="en-US" dirty="0"/>
            </a:br>
            <a:r>
              <a:rPr lang="en-US" dirty="0"/>
              <a:t>there’s pre-</a:t>
            </a:r>
            <a:r>
              <a:rPr lang="en-US" dirty="0" err="1"/>
              <a:t>reqs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D9BFD-A8B5-DF4F-B9DB-0C38F942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A676-070D-1E48-9F4B-A5F0DACF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122C-7BF8-F24B-BB8A-D70AA83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(Annual?)</a:t>
            </a:r>
          </a:p>
          <a:p>
            <a:r>
              <a:rPr lang="en-US" dirty="0"/>
              <a:t>2 Days of Great talks </a:t>
            </a:r>
          </a:p>
          <a:p>
            <a:r>
              <a:rPr lang="en-US" dirty="0"/>
              <a:t>Focused on Apache Traffic Control and Apache Traffic Server</a:t>
            </a:r>
          </a:p>
          <a:p>
            <a:r>
              <a:rPr lang="en-US" dirty="0"/>
              <a:t>What do we want to accomplish?</a:t>
            </a:r>
          </a:p>
          <a:p>
            <a:pPr lvl="1"/>
            <a:r>
              <a:rPr lang="en-US" dirty="0"/>
              <a:t>Cross-community collaboration</a:t>
            </a:r>
          </a:p>
          <a:p>
            <a:pPr lvl="1"/>
            <a:r>
              <a:rPr lang="en-US" dirty="0"/>
              <a:t>Draw attention to our projects</a:t>
            </a:r>
          </a:p>
          <a:p>
            <a:pPr lvl="1"/>
            <a:r>
              <a:rPr lang="en-US" dirty="0"/>
              <a:t>Welcome new people into our communities</a:t>
            </a:r>
          </a:p>
          <a:p>
            <a:pPr lvl="1"/>
            <a:r>
              <a:rPr lang="en-US" dirty="0"/>
              <a:t>Share our experiences and ideas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AFFBA7-F97C-8641-950D-C20EB0EA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692D-8854-E94F-A7B2-5EF653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6AAC-91EC-444B-BC3B-BA3A2380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Dave Neuman – </a:t>
            </a:r>
            <a:r>
              <a:rPr lang="en-US" dirty="0" err="1">
                <a:hlinkClick r:id="rId2"/>
              </a:rPr>
              <a:t>Neuman@apache.org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Apache Traffic Control chair since we became a TLP – 5/2018</a:t>
            </a:r>
          </a:p>
          <a:p>
            <a:pPr marL="0" indent="0">
              <a:buNone/>
            </a:pPr>
            <a:r>
              <a:rPr lang="en-US" dirty="0"/>
              <a:t>ASF Member since June 2019</a:t>
            </a:r>
          </a:p>
          <a:p>
            <a:pPr marL="0" indent="0">
              <a:buNone/>
            </a:pPr>
            <a:r>
              <a:rPr lang="en-US" dirty="0"/>
              <a:t>Day Job - Director at Comcast on the CDN team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591777-3FDB-0B4B-9B01-B8780695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D7B3-886B-5D42-8BEF-D653179FC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ATC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BA46D-9EA2-AB4D-AB59-F878A845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Looking back at the last (almost) 12 months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D0103D-4F75-D64F-AAE3-065F6A1A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483" y="185739"/>
            <a:ext cx="3217333" cy="8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8D53103-248A-844F-9F97-44DF759C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5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246-365D-3B46-AA41-9AADDD74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5F28-D700-F04E-87CD-925533713F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Currently at 24 committers</a:t>
            </a:r>
          </a:p>
          <a:p>
            <a:pPr lvl="1"/>
            <a:r>
              <a:rPr lang="en-US" dirty="0"/>
              <a:t>About half active</a:t>
            </a:r>
          </a:p>
          <a:p>
            <a:r>
              <a:rPr lang="en-US" dirty="0"/>
              <a:t>New Committers</a:t>
            </a:r>
          </a:p>
          <a:p>
            <a:pPr lvl="1"/>
            <a:r>
              <a:rPr lang="en-US" dirty="0"/>
              <a:t>Mike Sandman – Dec 2018</a:t>
            </a:r>
          </a:p>
          <a:p>
            <a:pPr lvl="1"/>
            <a:r>
              <a:rPr lang="en-US" dirty="0" err="1"/>
              <a:t>Shihta</a:t>
            </a:r>
            <a:r>
              <a:rPr lang="en-US" dirty="0"/>
              <a:t> </a:t>
            </a:r>
            <a:r>
              <a:rPr lang="en-US" dirty="0" err="1"/>
              <a:t>Kuan</a:t>
            </a:r>
            <a:r>
              <a:rPr lang="en-US" dirty="0"/>
              <a:t> – March 2019</a:t>
            </a:r>
          </a:p>
          <a:p>
            <a:pPr lvl="1"/>
            <a:r>
              <a:rPr lang="en-US" dirty="0"/>
              <a:t>Jonathan Gray – June 2019</a:t>
            </a:r>
          </a:p>
          <a:p>
            <a:pPr lvl="1"/>
            <a:r>
              <a:rPr lang="en-US" dirty="0"/>
              <a:t>Brennan </a:t>
            </a:r>
            <a:r>
              <a:rPr lang="en-US" dirty="0" err="1"/>
              <a:t>Fieck</a:t>
            </a:r>
            <a:r>
              <a:rPr lang="en-US" dirty="0"/>
              <a:t> – July 2019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36602-D411-954C-AC3C-6AB2280F6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Currently at 15 PMC Members</a:t>
            </a:r>
          </a:p>
          <a:p>
            <a:pPr lvl="1"/>
            <a:r>
              <a:rPr lang="en-US" dirty="0"/>
              <a:t>About half active</a:t>
            </a:r>
          </a:p>
          <a:p>
            <a:r>
              <a:rPr lang="en-US" dirty="0"/>
              <a:t>New PMC Members </a:t>
            </a:r>
          </a:p>
          <a:p>
            <a:pPr lvl="1"/>
            <a:r>
              <a:rPr lang="en-US" dirty="0" err="1"/>
              <a:t>Rawlin</a:t>
            </a:r>
            <a:r>
              <a:rPr lang="en-US" dirty="0"/>
              <a:t> Peters – February 2019</a:t>
            </a:r>
          </a:p>
          <a:p>
            <a:pPr lvl="1"/>
            <a:r>
              <a:rPr lang="en-US" dirty="0"/>
              <a:t>Derek Gelinas – March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48C94-D85C-CB46-8245-EE5B6187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246-365D-3B46-AA41-9AADDD74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5F28-D700-F04E-87CD-92553371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3.0 – March 2019</a:t>
            </a:r>
          </a:p>
          <a:p>
            <a:pPr lvl="1"/>
            <a:r>
              <a:rPr lang="en-US" dirty="0"/>
              <a:t>3.0.1 – April 2019</a:t>
            </a:r>
          </a:p>
          <a:p>
            <a:pPr lvl="1"/>
            <a:r>
              <a:rPr lang="en-US" dirty="0"/>
              <a:t>3.0.2 – Sept 2019 </a:t>
            </a:r>
          </a:p>
          <a:p>
            <a:pPr lvl="2"/>
            <a:r>
              <a:rPr lang="en-US" dirty="0"/>
              <a:t>CVE-2019-12405: Apache Traffic Control LDAP-based authentication vulnerability</a:t>
            </a:r>
          </a:p>
          <a:p>
            <a:pPr lvl="1"/>
            <a:r>
              <a:rPr lang="en-US" dirty="0"/>
              <a:t>3.1 – Release candidate out now…Go Vote!</a:t>
            </a:r>
          </a:p>
          <a:p>
            <a:pPr lvl="1"/>
            <a:r>
              <a:rPr lang="en-US" dirty="0"/>
              <a:t>4.x?  Maybe target EOY?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48C94-D85C-CB46-8245-EE5B6187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76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246-365D-3B46-AA41-9AADDD74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4.0 – New Features/Changes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5F28-D700-F04E-87CD-92553371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TR Self Signed certificate</a:t>
            </a:r>
          </a:p>
          <a:p>
            <a:pPr lvl="1"/>
            <a:r>
              <a:rPr lang="en-US" dirty="0"/>
              <a:t>Client Steering forced diversity</a:t>
            </a:r>
          </a:p>
          <a:p>
            <a:pPr lvl="1"/>
            <a:r>
              <a:rPr lang="en-US" dirty="0"/>
              <a:t>Golang endpoints – </a:t>
            </a:r>
            <a:r>
              <a:rPr lang="en-US" dirty="0" err="1"/>
              <a:t>deliveryservices</a:t>
            </a:r>
            <a:r>
              <a:rPr lang="en-US" dirty="0"/>
              <a:t>, users, and </a:t>
            </a:r>
            <a:r>
              <a:rPr lang="en-US" dirty="0" err="1"/>
              <a:t>cdns</a:t>
            </a:r>
            <a:r>
              <a:rPr lang="en-US" dirty="0"/>
              <a:t>, </a:t>
            </a:r>
            <a:r>
              <a:rPr lang="en-US" dirty="0" err="1"/>
              <a:t>dnssec</a:t>
            </a:r>
            <a:r>
              <a:rPr lang="en-US" dirty="0"/>
              <a:t> refresh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/admin binary replaces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admin.pl</a:t>
            </a:r>
            <a:endParaRPr lang="en-US" dirty="0"/>
          </a:p>
          <a:p>
            <a:pPr lvl="1"/>
            <a:r>
              <a:rPr lang="en-US" dirty="0" err="1"/>
              <a:t>Monitoring.json</a:t>
            </a:r>
            <a:r>
              <a:rPr lang="en-US" dirty="0"/>
              <a:t> snapshotting</a:t>
            </a:r>
          </a:p>
          <a:p>
            <a:pPr lvl="1"/>
            <a:r>
              <a:rPr lang="en-US" dirty="0"/>
              <a:t>No need to use __RETURN__ to indicate line breaks in TP</a:t>
            </a:r>
          </a:p>
          <a:p>
            <a:pPr lvl="1"/>
            <a:r>
              <a:rPr lang="en-US" dirty="0"/>
              <a:t>TO now allows DSs to have query params on which TR will consistent hash</a:t>
            </a:r>
          </a:p>
          <a:p>
            <a:pPr lvl="1"/>
            <a:r>
              <a:rPr lang="en-US" dirty="0"/>
              <a:t>Basic </a:t>
            </a:r>
            <a:r>
              <a:rPr lang="en-US" dirty="0" err="1"/>
              <a:t>Oauth</a:t>
            </a:r>
            <a:r>
              <a:rPr lang="en-US" dirty="0"/>
              <a:t> Support </a:t>
            </a:r>
          </a:p>
          <a:p>
            <a:pPr lvl="1"/>
            <a:r>
              <a:rPr lang="en-US" dirty="0"/>
              <a:t>Let’s Encrypt Support</a:t>
            </a:r>
          </a:p>
          <a:p>
            <a:pPr lvl="1"/>
            <a:r>
              <a:rPr lang="en-US" dirty="0" err="1"/>
              <a:t>Cachegroup</a:t>
            </a:r>
            <a:r>
              <a:rPr lang="en-US" dirty="0"/>
              <a:t> Fallbacks</a:t>
            </a:r>
          </a:p>
          <a:p>
            <a:pPr lvl="1"/>
            <a:r>
              <a:rPr lang="en-US" dirty="0"/>
              <a:t>Traffic Monitor HTTPS support</a:t>
            </a:r>
          </a:p>
          <a:p>
            <a:pPr lvl="1"/>
            <a:r>
              <a:rPr lang="en-US" dirty="0"/>
              <a:t>Traffic Router API HTTPS support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rhi</a:t>
            </a:r>
            <a:r>
              <a:rPr lang="en-US" dirty="0"/>
              <a:t>` field in TR logs for eDNS0 client subnet extensions</a:t>
            </a:r>
          </a:p>
          <a:p>
            <a:pPr lvl="1"/>
            <a:r>
              <a:rPr lang="en-US" dirty="0"/>
              <a:t>Golang 1.11 support</a:t>
            </a:r>
          </a:p>
          <a:p>
            <a:pPr lvl="1"/>
            <a:r>
              <a:rPr lang="en-US" dirty="0"/>
              <a:t>Improved snapshotting for </a:t>
            </a:r>
            <a:r>
              <a:rPr lang="en-US" dirty="0" err="1"/>
              <a:t>CrConfig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48C94-D85C-CB46-8245-EE5B6187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C7EF5-D63D-1A43-BF99-DF213F53FBC6}"/>
              </a:ext>
            </a:extLst>
          </p:cNvPr>
          <p:cNvSpPr txBox="1"/>
          <p:nvPr/>
        </p:nvSpPr>
        <p:spPr>
          <a:xfrm>
            <a:off x="685262" y="6255871"/>
            <a:ext cx="782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additions/changes at: </a:t>
            </a:r>
            <a:r>
              <a:rPr lang="en-US" sz="1400" dirty="0">
                <a:hlinkClick r:id="rId3"/>
              </a:rPr>
              <a:t>https://github.com/apache/trafficcontrol/blob/master/CHANGELOG.md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437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246-365D-3B46-AA41-9AADDD74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Since October 17,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5F28-D700-F04E-87CD-92553371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279 Issues Opened</a:t>
            </a:r>
          </a:p>
          <a:p>
            <a:pPr lvl="1"/>
            <a:r>
              <a:rPr lang="en-US" dirty="0"/>
              <a:t>233 Issues Closed</a:t>
            </a:r>
          </a:p>
          <a:p>
            <a:pPr lvl="1"/>
            <a:r>
              <a:rPr lang="en-US" dirty="0"/>
              <a:t>525 PRs opened</a:t>
            </a:r>
          </a:p>
          <a:p>
            <a:pPr lvl="1"/>
            <a:r>
              <a:rPr lang="en-US" dirty="0"/>
              <a:t>490 PRs closed/merged</a:t>
            </a:r>
          </a:p>
          <a:p>
            <a:pPr lvl="1"/>
            <a:r>
              <a:rPr lang="en-US" dirty="0"/>
              <a:t>497 Commits to Master – Squash and merge!</a:t>
            </a:r>
          </a:p>
          <a:p>
            <a:pPr lvl="1"/>
            <a:r>
              <a:rPr lang="en-US" dirty="0"/>
              <a:t>30+ Unique Contributors</a:t>
            </a:r>
          </a:p>
          <a:p>
            <a:pPr lvl="1"/>
            <a:r>
              <a:rPr lang="en-US" dirty="0"/>
              <a:t>104 Current Open PRs</a:t>
            </a:r>
          </a:p>
          <a:p>
            <a:pPr lvl="1"/>
            <a:r>
              <a:rPr lang="en-US" dirty="0"/>
              <a:t>600 Current Open Issues (150+ marked “bug”)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48C94-D85C-CB46-8245-EE5B6187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0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246-365D-3B46-AA41-9AADDD74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5F28-D700-F04E-87CD-92553371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ATS &gt;= 9.x support</a:t>
            </a:r>
          </a:p>
          <a:p>
            <a:pPr lvl="1"/>
            <a:r>
              <a:rPr lang="en-US" dirty="0"/>
              <a:t>Anycast support</a:t>
            </a:r>
          </a:p>
          <a:p>
            <a:pPr lvl="1"/>
            <a:r>
              <a:rPr lang="en-US" dirty="0"/>
              <a:t>Better support for self-service</a:t>
            </a:r>
          </a:p>
          <a:p>
            <a:pPr lvl="1"/>
            <a:r>
              <a:rPr lang="en-US" dirty="0"/>
              <a:t>Better support for canary deployments</a:t>
            </a:r>
          </a:p>
          <a:p>
            <a:pPr lvl="1"/>
            <a:r>
              <a:rPr lang="en-US" dirty="0"/>
              <a:t>Flexible Cache Groups</a:t>
            </a:r>
          </a:p>
          <a:p>
            <a:pPr lvl="1"/>
            <a:r>
              <a:rPr lang="en-US" dirty="0"/>
              <a:t>Distributed Traffic Monitor</a:t>
            </a:r>
          </a:p>
          <a:p>
            <a:pPr lvl="1"/>
            <a:r>
              <a:rPr lang="en-US" dirty="0"/>
              <a:t>IPv6 Only Routing</a:t>
            </a:r>
          </a:p>
          <a:p>
            <a:pPr lvl="1"/>
            <a:r>
              <a:rPr lang="en-US" dirty="0"/>
              <a:t>Traffic Ops Golang Rewrite Complete</a:t>
            </a:r>
          </a:p>
          <a:p>
            <a:pPr lvl="1"/>
            <a:r>
              <a:rPr lang="en-US" dirty="0">
                <a:cs typeface="Calibri" panose="020F0502020204030204"/>
              </a:rPr>
              <a:t>Large Library DNS support</a:t>
            </a:r>
          </a:p>
          <a:p>
            <a:pPr lvl="1"/>
            <a:r>
              <a:rPr lang="en-US" dirty="0">
                <a:cs typeface="Calibri" panose="020F0502020204030204"/>
              </a:rPr>
              <a:t>Admission Control – Thundering Herd Wall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48C94-D85C-CB46-8245-EE5B6187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97" y="5815527"/>
            <a:ext cx="2570205" cy="10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7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537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</vt:lpstr>
      <vt:lpstr>Content Delivery Track</vt:lpstr>
      <vt:lpstr>Introduction</vt:lpstr>
      <vt:lpstr>ATC Retrospective</vt:lpstr>
      <vt:lpstr>Community</vt:lpstr>
      <vt:lpstr>Releases</vt:lpstr>
      <vt:lpstr>4.0 – New Features/Changes</vt:lpstr>
      <vt:lpstr>Metrics – Since October 17, 2018</vt:lpstr>
      <vt:lpstr>Roadmap</vt:lpstr>
      <vt:lpstr>In the industry</vt:lpstr>
      <vt:lpstr>The Market</vt:lpstr>
      <vt:lpstr>Trends</vt:lpstr>
      <vt:lpstr>Thanks!   Dan Kirkwood’s session… there’s pre-reqs…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Neuman, David</dc:creator>
  <cp:lastModifiedBy>Neuman, David</cp:lastModifiedBy>
  <cp:revision>32</cp:revision>
  <dcterms:created xsi:type="dcterms:W3CDTF">2019-08-23T16:31:29Z</dcterms:created>
  <dcterms:modified xsi:type="dcterms:W3CDTF">2019-09-09T15:34:24Z</dcterms:modified>
</cp:coreProperties>
</file>