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8"/>
  </p:normalViewPr>
  <p:slideViewPr>
    <p:cSldViewPr snapToGrid="0" snapToObjects="1">
      <p:cViewPr varScale="1">
        <p:scale>
          <a:sx n="107" d="100"/>
          <a:sy n="107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9F7BA-AECF-D54C-8F00-475B3E6DA28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A2E068-FBAD-324B-8D75-3FF6D20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00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Friedrich</a:t>
            </a:r>
          </a:p>
          <a:p>
            <a:r>
              <a:rPr lang="en-US" smtClean="0"/>
              <a:t>Implemented by Mike Sandman and John Shen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OMD Session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</a:p>
          <a:p>
            <a:pPr lvl="1"/>
            <a:r>
              <a:rPr lang="en-US" dirty="0" smtClean="0"/>
              <a:t>10% Less Throughput when specifying query parameters</a:t>
            </a:r>
          </a:p>
          <a:p>
            <a:pPr lvl="1"/>
            <a:r>
              <a:rPr lang="en-US" dirty="0" smtClean="0"/>
              <a:t>Eliminate/Optimize use of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regexs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Trafficserver</a:t>
            </a:r>
            <a:r>
              <a:rPr lang="en-US" dirty="0" smtClean="0"/>
              <a:t> query string parsing?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Security Posture</a:t>
            </a:r>
          </a:p>
          <a:p>
            <a:pPr lvl="1"/>
            <a:r>
              <a:rPr lang="en-US" dirty="0" smtClean="0"/>
              <a:t>Rate/Length limiting of logs</a:t>
            </a:r>
          </a:p>
          <a:p>
            <a:pPr lvl="1"/>
            <a:endParaRPr lang="en-US" dirty="0"/>
          </a:p>
          <a:p>
            <a:r>
              <a:rPr lang="en-US" dirty="0" smtClean="0"/>
              <a:t>In customer labs, not yet production. </a:t>
            </a:r>
          </a:p>
          <a:p>
            <a:r>
              <a:rPr lang="en-US" dirty="0" smtClean="0"/>
              <a:t>PRs coming soon</a:t>
            </a:r>
            <a:r>
              <a:rPr lang="is-IS" dirty="0"/>
              <a:t>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0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correlate entries in transaction logs by the requesting clients?</a:t>
            </a:r>
          </a:p>
          <a:p>
            <a:pPr lvl="1"/>
            <a:r>
              <a:rPr lang="en-US" dirty="0" smtClean="0"/>
              <a:t>Client IP not sufficient =&gt; NAT</a:t>
            </a:r>
          </a:p>
          <a:p>
            <a:pPr lvl="1"/>
            <a:r>
              <a:rPr lang="en-US" dirty="0" smtClean="0"/>
              <a:t>TCP 5-tuple too detailed =&gt; Clients may have multiple TCP sessions</a:t>
            </a:r>
          </a:p>
          <a:p>
            <a:pPr lvl="1"/>
            <a:r>
              <a:rPr lang="en-US" dirty="0" smtClean="0"/>
              <a:t>{Client IP, User-Agent} =&gt; Good approximation but not exact</a:t>
            </a:r>
          </a:p>
          <a:p>
            <a:pPr lvl="1"/>
            <a:endParaRPr lang="en-US" dirty="0"/>
          </a:p>
          <a:p>
            <a:r>
              <a:rPr lang="en-US" dirty="0" smtClean="0"/>
              <a:t>Also want to correlate transaction log entries with video </a:t>
            </a:r>
            <a:r>
              <a:rPr lang="en-US" dirty="0" err="1" smtClean="0"/>
              <a:t>backoffice</a:t>
            </a:r>
            <a:r>
              <a:rPr lang="en-US" dirty="0" smtClean="0"/>
              <a:t> and other systems (</a:t>
            </a:r>
            <a:r>
              <a:rPr lang="en-US" dirty="0" err="1" smtClean="0"/>
              <a:t>i.e</a:t>
            </a:r>
            <a:r>
              <a:rPr lang="en-US" dirty="0" smtClean="0"/>
              <a:t> provide external IDs)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Must obey privacy regulations allowing opt-out of tracking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If not already present, Traffic Server sets tracking cookie in browser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Cookie is logged in </a:t>
            </a:r>
            <a:r>
              <a:rPr lang="en-US" dirty="0" smtClean="0"/>
              <a:t>cache </a:t>
            </a:r>
            <a:r>
              <a:rPr lang="en-US" dirty="0" smtClean="0"/>
              <a:t>transaction logs</a:t>
            </a:r>
          </a:p>
          <a:p>
            <a:pPr marL="609584" lvl="2" indent="-228594">
              <a:spcBef>
                <a:spcPts val="1480"/>
              </a:spcBef>
            </a:pPr>
            <a:r>
              <a:rPr lang="en-US" dirty="0"/>
              <a:t>Future: Set and log </a:t>
            </a:r>
            <a:r>
              <a:rPr lang="en-US" dirty="0" smtClean="0"/>
              <a:t>cookie on Traffic Router as well</a:t>
            </a:r>
            <a:br>
              <a:rPr lang="en-US" dirty="0" smtClean="0"/>
            </a:br>
            <a:endParaRPr lang="en-US" dirty="0" smtClean="0"/>
          </a:p>
          <a:p>
            <a:pPr marL="304792" lvl="1" indent="-228594">
              <a:spcBef>
                <a:spcPts val="1480"/>
              </a:spcBef>
            </a:pPr>
            <a:r>
              <a:rPr lang="en-US" dirty="0" smtClean="0"/>
              <a:t>Cookie contents are configurable</a:t>
            </a:r>
          </a:p>
          <a:p>
            <a:pPr marL="609584" lvl="2" indent="-228594">
              <a:spcBef>
                <a:spcPts val="1480"/>
              </a:spcBef>
            </a:pPr>
            <a:r>
              <a:rPr lang="en-US" dirty="0" smtClean="0"/>
              <a:t>Randomly generated UUID OR</a:t>
            </a:r>
          </a:p>
          <a:p>
            <a:pPr marL="609584" lvl="2" indent="-228594">
              <a:spcBef>
                <a:spcPts val="1480"/>
              </a:spcBef>
            </a:pPr>
            <a:r>
              <a:rPr lang="en-US" dirty="0" smtClean="0"/>
              <a:t>Key-Value pairs from URL query string </a:t>
            </a:r>
            <a:br>
              <a:rPr lang="en-US" dirty="0" smtClean="0"/>
            </a:br>
            <a:endParaRPr lang="en-US" dirty="0" smtClean="0"/>
          </a:p>
          <a:p>
            <a:pPr marL="304792" lvl="1" indent="-228594">
              <a:spcBef>
                <a:spcPts val="1480"/>
              </a:spcBef>
            </a:pPr>
            <a:r>
              <a:rPr lang="en-US" dirty="0" smtClean="0"/>
              <a:t>Video Portal can create manifest links w/ IDs in query string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Flow – Random Session ID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07142" y="1546860"/>
            <a:ext cx="4577715" cy="3764279"/>
            <a:chOff x="0" y="0"/>
            <a:chExt cx="4577715" cy="3764640"/>
          </a:xfrm>
        </p:grpSpPr>
        <p:sp>
          <p:nvSpPr>
            <p:cNvPr id="5" name="Text Box 101"/>
            <p:cNvSpPr txBox="1"/>
            <p:nvPr/>
          </p:nvSpPr>
          <p:spPr>
            <a:xfrm>
              <a:off x="452814" y="802717"/>
              <a:ext cx="2971800" cy="3429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302, Location: edge001.http1.cdn.com/1.m3u8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6" name="Text Box 102"/>
            <p:cNvSpPr txBox="1"/>
            <p:nvPr/>
          </p:nvSpPr>
          <p:spPr>
            <a:xfrm>
              <a:off x="0" y="0"/>
              <a:ext cx="571500" cy="3378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charset="0"/>
                  <a:ea typeface="宋体" charset="-122"/>
                </a:rPr>
                <a:t>Client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7" name="Text Box 103"/>
            <p:cNvSpPr txBox="1"/>
            <p:nvPr/>
          </p:nvSpPr>
          <p:spPr>
            <a:xfrm>
              <a:off x="3269974" y="0"/>
              <a:ext cx="369570" cy="3378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charset="0"/>
                  <a:ea typeface="宋体" charset="-122"/>
                </a:rPr>
                <a:t>TR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Text Box 104"/>
            <p:cNvSpPr txBox="1"/>
            <p:nvPr/>
          </p:nvSpPr>
          <p:spPr>
            <a:xfrm>
              <a:off x="4114800" y="0"/>
              <a:ext cx="462915" cy="3378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charset="0"/>
                  <a:ea typeface="宋体" charset="-122"/>
                </a:rPr>
                <a:t>ATS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28600" y="327992"/>
              <a:ext cx="3230" cy="343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106"/>
            <p:cNvSpPr txBox="1"/>
            <p:nvPr/>
          </p:nvSpPr>
          <p:spPr>
            <a:xfrm>
              <a:off x="622934" y="345473"/>
              <a:ext cx="2458779" cy="3007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HTTP GET tr.http1.cdn.com/1.m3u8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Times New Roman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343400" y="327992"/>
              <a:ext cx="3230" cy="343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429000" y="327992"/>
              <a:ext cx="3230" cy="343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28600" y="576470"/>
              <a:ext cx="3200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28600" y="1033670"/>
              <a:ext cx="3200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11"/>
            <p:cNvSpPr txBox="1"/>
            <p:nvPr/>
          </p:nvSpPr>
          <p:spPr>
            <a:xfrm>
              <a:off x="452814" y="1488582"/>
              <a:ext cx="2857499" cy="3429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HTTP GET edge001.http1.cdn.com/1.m3u8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Arial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28600" y="1719470"/>
              <a:ext cx="411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28600" y="2176670"/>
              <a:ext cx="411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4"/>
            <p:cNvSpPr txBox="1"/>
            <p:nvPr/>
          </p:nvSpPr>
          <p:spPr>
            <a:xfrm>
              <a:off x="452814" y="1948070"/>
              <a:ext cx="3024391" cy="330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200 OK, </a:t>
              </a:r>
              <a:r>
                <a:rPr lang="en-US" sz="1050">
                  <a:effectLst/>
                  <a:highlight>
                    <a:srgbClr val="00FF00"/>
                  </a:highlight>
                  <a:latin typeface="Arial" charset="0"/>
                  <a:ea typeface="宋体" charset="-122"/>
                </a:rPr>
                <a:t>Set-Cookie: uuid=abcd-efgh-1234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Arial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9" name="Text Box 115"/>
            <p:cNvSpPr txBox="1"/>
            <p:nvPr/>
          </p:nvSpPr>
          <p:spPr>
            <a:xfrm>
              <a:off x="1254070" y="2974624"/>
              <a:ext cx="1139190" cy="330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200 OK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charset="0"/>
                  <a:ea typeface="宋体" charset="-122"/>
                </a:rPr>
                <a:t> 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" y="2852531"/>
              <a:ext cx="411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28600" y="3203246"/>
              <a:ext cx="411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118"/>
            <p:cNvSpPr txBox="1"/>
            <p:nvPr/>
          </p:nvSpPr>
          <p:spPr>
            <a:xfrm>
              <a:off x="567114" y="2403070"/>
              <a:ext cx="2628900" cy="4597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HTTP GET edge001.http1.cdn.com/1.ts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highlight>
                    <a:srgbClr val="00FF00"/>
                  </a:highlight>
                  <a:latin typeface="Arial" charset="0"/>
                  <a:ea typeface="宋体" charset="-122"/>
                </a:rPr>
                <a:t>Cookie: uuid=abcd-efgh-1234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Arial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Arial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2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Flow – Session ID in Request URL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07142" y="1546859"/>
            <a:ext cx="4577715" cy="3764281"/>
            <a:chOff x="-1728" y="0"/>
            <a:chExt cx="4579443" cy="3764640"/>
          </a:xfrm>
        </p:grpSpPr>
        <p:sp>
          <p:nvSpPr>
            <p:cNvPr id="5" name="Text Box 81"/>
            <p:cNvSpPr txBox="1"/>
            <p:nvPr/>
          </p:nvSpPr>
          <p:spPr>
            <a:xfrm>
              <a:off x="569772" y="688406"/>
              <a:ext cx="2857500" cy="4641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302, Location: edge001.http1.cdn.com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/1.m3u8</a:t>
              </a:r>
              <a:r>
                <a:rPr lang="en-US" sz="1050">
                  <a:effectLst/>
                  <a:highlight>
                    <a:srgbClr val="00FF00"/>
                  </a:highlight>
                  <a:latin typeface="Arial" charset="0"/>
                  <a:ea typeface="宋体" charset="-122"/>
                </a:rPr>
                <a:t>?sid=abcd1234&amp;uid=user1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Times New Roman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6" name="Text Box 84"/>
            <p:cNvSpPr txBox="1"/>
            <p:nvPr/>
          </p:nvSpPr>
          <p:spPr>
            <a:xfrm>
              <a:off x="-1728" y="47733"/>
              <a:ext cx="571716" cy="3378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charset="0"/>
                  <a:ea typeface="宋体" charset="-122"/>
                </a:rPr>
                <a:t>Client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7" name="Text Box 85"/>
            <p:cNvSpPr txBox="1"/>
            <p:nvPr/>
          </p:nvSpPr>
          <p:spPr>
            <a:xfrm>
              <a:off x="3269974" y="0"/>
              <a:ext cx="369570" cy="3378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charset="0"/>
                  <a:ea typeface="宋体" charset="-122"/>
                </a:rPr>
                <a:t>TR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Text Box 86"/>
            <p:cNvSpPr txBox="1"/>
            <p:nvPr/>
          </p:nvSpPr>
          <p:spPr>
            <a:xfrm>
              <a:off x="4114800" y="0"/>
              <a:ext cx="462915" cy="3378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charset="0"/>
                  <a:ea typeface="宋体" charset="-122"/>
                </a:rPr>
                <a:t>ATS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28600" y="327992"/>
              <a:ext cx="3230" cy="343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89"/>
            <p:cNvSpPr txBox="1"/>
            <p:nvPr/>
          </p:nvSpPr>
          <p:spPr>
            <a:xfrm>
              <a:off x="622935" y="231162"/>
              <a:ext cx="2396490" cy="4864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HTTP GET tr.http1.cdn.com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/1.m3u8</a:t>
              </a:r>
              <a:r>
                <a:rPr lang="en-US" sz="1050">
                  <a:effectLst/>
                  <a:highlight>
                    <a:srgbClr val="00FF00"/>
                  </a:highlight>
                  <a:latin typeface="Arial" charset="0"/>
                  <a:ea typeface="宋体" charset="-122"/>
                </a:rPr>
                <a:t>?sid=abcd1234&amp;uid=user1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Times New Roman" charset="0"/>
                  <a:ea typeface="宋体" charset="-122"/>
                </a:rPr>
                <a:t> 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343400" y="327992"/>
              <a:ext cx="3230" cy="343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429000" y="327992"/>
              <a:ext cx="3230" cy="343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28600" y="576470"/>
              <a:ext cx="3200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28600" y="1033670"/>
              <a:ext cx="3200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92"/>
            <p:cNvSpPr txBox="1"/>
            <p:nvPr/>
          </p:nvSpPr>
          <p:spPr>
            <a:xfrm>
              <a:off x="622935" y="1381540"/>
              <a:ext cx="2396490" cy="45466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HTTP GET edge001.http1.cdn.com/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/1.m3u8</a:t>
              </a:r>
              <a:r>
                <a:rPr lang="en-US" sz="1050">
                  <a:effectLst/>
                  <a:highlight>
                    <a:srgbClr val="00FF00"/>
                  </a:highlight>
                  <a:latin typeface="Arial" charset="0"/>
                  <a:ea typeface="宋体" charset="-122"/>
                </a:rPr>
                <a:t>?sid=abcd1234&amp;uid=user1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charset="0"/>
                  <a:ea typeface="宋体" charset="-122"/>
                </a:rPr>
                <a:t> 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28600" y="1719470"/>
              <a:ext cx="411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28600" y="2176670"/>
              <a:ext cx="411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82"/>
            <p:cNvSpPr txBox="1"/>
            <p:nvPr/>
          </p:nvSpPr>
          <p:spPr>
            <a:xfrm>
              <a:off x="392755" y="1948070"/>
              <a:ext cx="3950645" cy="330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Arial" charset="0"/>
                  <a:ea typeface="宋体" charset="-122"/>
                </a:rPr>
                <a:t>200 OK, </a:t>
              </a:r>
              <a:r>
                <a:rPr lang="en-US" sz="1050" dirty="0">
                  <a:effectLst/>
                  <a:highlight>
                    <a:srgbClr val="00FF00"/>
                  </a:highlight>
                  <a:latin typeface="Arial" charset="0"/>
                  <a:ea typeface="宋体" charset="-122"/>
                </a:rPr>
                <a:t>Set-Cookie: </a:t>
              </a:r>
              <a:r>
                <a:rPr lang="en-US" sz="1050" dirty="0" err="1" smtClean="0">
                  <a:highlight>
                    <a:srgbClr val="00FF00"/>
                  </a:highlight>
                  <a:latin typeface="Arial" charset="0"/>
                  <a:ea typeface="宋体" charset="-122"/>
                </a:rPr>
                <a:t>omd_cookie</a:t>
              </a:r>
              <a:r>
                <a:rPr lang="en-US" sz="1050" dirty="0" smtClean="0">
                  <a:highlight>
                    <a:srgbClr val="00FF00"/>
                  </a:highlight>
                  <a:latin typeface="Arial" charset="0"/>
                  <a:ea typeface="宋体" charset="-122"/>
                </a:rPr>
                <a:t>=</a:t>
              </a:r>
              <a:r>
                <a:rPr lang="en-US" sz="1050" dirty="0" smtClean="0">
                  <a:effectLst/>
                  <a:highlight>
                    <a:srgbClr val="00FF00"/>
                  </a:highlight>
                  <a:latin typeface="Arial" charset="0"/>
                  <a:ea typeface="宋体" charset="-122"/>
                </a:rPr>
                <a:t>sid:abcd1234&amp;uid:user1</a:t>
              </a:r>
              <a:endParaRPr lang="en-US" sz="1200" dirty="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charset="0"/>
                  <a:ea typeface="宋体" charset="-122"/>
                </a:rPr>
                <a:t> </a:t>
              </a:r>
            </a:p>
          </p:txBody>
        </p:sp>
        <p:sp>
          <p:nvSpPr>
            <p:cNvPr id="19" name="Text Box 95"/>
            <p:cNvSpPr txBox="1"/>
            <p:nvPr/>
          </p:nvSpPr>
          <p:spPr>
            <a:xfrm>
              <a:off x="1259039" y="3088935"/>
              <a:ext cx="1139190" cy="330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Arial" charset="0"/>
                  <a:ea typeface="宋体" charset="-122"/>
                </a:rPr>
                <a:t>200 OK</a:t>
              </a:r>
              <a:endParaRPr lang="en-US" sz="1200">
                <a:effectLst/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charset="0"/>
                  <a:ea typeface="宋体" charset="-122"/>
                </a:rPr>
                <a:t> 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" y="2852531"/>
              <a:ext cx="411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28600" y="3309731"/>
              <a:ext cx="411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98"/>
            <p:cNvSpPr txBox="1"/>
            <p:nvPr/>
          </p:nvSpPr>
          <p:spPr>
            <a:xfrm>
              <a:off x="684072" y="2432313"/>
              <a:ext cx="3120578" cy="4597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Arial" charset="0"/>
                  <a:ea typeface="宋体" charset="-122"/>
                </a:rPr>
                <a:t>HTTP GET edge001.http1.cdn.com/1.ts</a:t>
              </a:r>
              <a:endParaRPr lang="en-US" sz="1200" dirty="0">
                <a:effectLst/>
                <a:latin typeface="Times New Roman" charset="0"/>
                <a:ea typeface="宋体" charset="-122"/>
              </a:endParaRPr>
            </a:p>
            <a:p>
              <a:r>
                <a:rPr lang="en-US" sz="1050" dirty="0">
                  <a:effectLst/>
                  <a:highlight>
                    <a:srgbClr val="00FF00"/>
                  </a:highlight>
                  <a:latin typeface="Arial" charset="0"/>
                  <a:ea typeface="宋体" charset="-122"/>
                </a:rPr>
                <a:t>Cookie: </a:t>
              </a:r>
              <a:r>
                <a:rPr lang="en-US" sz="1050" dirty="0" err="1">
                  <a:highlight>
                    <a:srgbClr val="00FF00"/>
                  </a:highlight>
                  <a:latin typeface="Arial" charset="0"/>
                  <a:ea typeface="宋体" charset="-122"/>
                </a:rPr>
                <a:t>omd_cookie</a:t>
              </a:r>
              <a:r>
                <a:rPr lang="en-US" sz="1050" dirty="0">
                  <a:highlight>
                    <a:srgbClr val="00FF00"/>
                  </a:highlight>
                  <a:latin typeface="Arial" charset="0"/>
                  <a:ea typeface="宋体" charset="-122"/>
                </a:rPr>
                <a:t>=sid:abcd1234&amp;uid:user1</a:t>
              </a:r>
              <a:endParaRPr lang="en-US" sz="1200" dirty="0">
                <a:latin typeface="Times New Roman" charset="0"/>
                <a:ea typeface="宋体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charset="0"/>
                  <a:ea typeface="宋体" charset="-122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charset="0"/>
                  <a:ea typeface="宋体" charset="-122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0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481" y="3218321"/>
            <a:ext cx="11036459" cy="2475675"/>
          </a:xfrm>
        </p:spPr>
        <p:txBody>
          <a:bodyPr/>
          <a:lstStyle/>
          <a:p>
            <a:r>
              <a:rPr lang="en-US" dirty="0"/>
              <a:t>Per Delivery Service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Enable/Disable </a:t>
            </a:r>
          </a:p>
          <a:p>
            <a:pPr lvl="1"/>
            <a:r>
              <a:rPr lang="en-US" dirty="0" smtClean="0"/>
              <a:t>Activates TS LUA plugin in </a:t>
            </a:r>
            <a:r>
              <a:rPr lang="en-US" dirty="0" err="1" smtClean="0"/>
              <a:t>remap.config</a:t>
            </a:r>
            <a:endParaRPr lang="en-US" dirty="0"/>
          </a:p>
          <a:p>
            <a:r>
              <a:rPr lang="en-US" dirty="0" smtClean="0"/>
              <a:t>Configure list of URL Query Keys to capture into Cookie</a:t>
            </a:r>
          </a:p>
          <a:p>
            <a:pPr lvl="1"/>
            <a:r>
              <a:rPr lang="en-US" dirty="0" smtClean="0"/>
              <a:t>Provided as plugin parameters on remap line</a:t>
            </a:r>
          </a:p>
          <a:p>
            <a:r>
              <a:rPr lang="en-US" dirty="0" smtClean="0"/>
              <a:t>Default Log Format modified to include Cookie header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Ops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974"/>
          <a:stretch/>
        </p:blipFill>
        <p:spPr>
          <a:xfrm>
            <a:off x="583688" y="1805049"/>
            <a:ext cx="10854047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0967" y="2354308"/>
            <a:ext cx="2357256" cy="85203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40967" y="2156867"/>
            <a:ext cx="8021783" cy="352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emap.config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401" y="1852551"/>
            <a:ext cx="11318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map	http://zard-ec2.sst.cdn.zard.dog/     http://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zard-repo.zard.dog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@plugin=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tslua.so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@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pparam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=/opt/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trafficserver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/script/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sst.lua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@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pparam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=sandman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@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pparam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=fish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@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pparam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=duck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@plugin=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header_rewrite.so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@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pparam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dscp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/set_dscp_0.confi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7650" y="2666342"/>
            <a:ext cx="46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URI </a:t>
            </a:r>
            <a:r>
              <a:rPr lang="en-US" smtClean="0">
                <a:latin typeface="+mn-lt"/>
              </a:rPr>
              <a:t>Query Keys from Traffic Ops</a:t>
            </a:r>
            <a:endParaRPr lang="en-US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6349" y="2467321"/>
            <a:ext cx="38023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3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Logs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0441" y="2230807"/>
            <a:ext cx="11475522" cy="1477328"/>
            <a:chOff x="459180" y="1435141"/>
            <a:chExt cx="11475522" cy="1477328"/>
          </a:xfrm>
        </p:grpSpPr>
        <p:sp>
          <p:nvSpPr>
            <p:cNvPr id="5" name="Rectangle 4"/>
            <p:cNvSpPr/>
            <p:nvPr/>
          </p:nvSpPr>
          <p:spPr>
            <a:xfrm>
              <a:off x="471054" y="2552230"/>
              <a:ext cx="4611584" cy="35243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9180" y="1435141"/>
              <a:ext cx="1147552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1491430984.618 chi=192.168.30.27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phn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=zard-ec2.zard.dog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php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=80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shn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zard-repo.zard.dog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url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=http://zard-ec2.sst.cdn.zard.dog/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sandman.txt?sandman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=5&amp;duck=1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cqhm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=GET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cqhv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=HTTP/1.1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pssc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=200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ttms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=0 b=129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sssc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=000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sscl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=0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cfsc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=FIN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pfsc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=FIN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crc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=TCP_HIT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phr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=NONE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pqsn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=-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uas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="curl/7.29.0"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xmt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="-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sid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="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omd_cookie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=sandman:5&amp;duck:1"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22315" y="4499529"/>
            <a:ext cx="10905506" cy="1489244"/>
            <a:chOff x="447304" y="3252620"/>
            <a:chExt cx="10905506" cy="1489244"/>
          </a:xfrm>
        </p:grpSpPr>
        <p:sp>
          <p:nvSpPr>
            <p:cNvPr id="7" name="Rectangle 6"/>
            <p:cNvSpPr/>
            <p:nvPr/>
          </p:nvSpPr>
          <p:spPr>
            <a:xfrm>
              <a:off x="1454725" y="4389427"/>
              <a:ext cx="8021783" cy="35243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7304" y="3252620"/>
              <a:ext cx="1090550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1491430804.273 chi=192.168.30.27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phn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=zard-ec2.zard.dog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php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=80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shn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zard-repo.zard.dog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url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=http://zard-ec2.sst.cdn.zard.dog/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sandman.txt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cqhm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=GET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cqhv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=HTTP/1.1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pssc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=200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ttms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=68 b=129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sssc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=304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sscl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=0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cfsc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=FIN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pfsc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=FIN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crc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=TCP_REFRESH_HIT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phr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=PARENT_HIT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pqsn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=zard-mc1.zard.dog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uas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="curl/7.29.0"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xmt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="- 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sid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="</a:t>
              </a:r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omd_cookie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=uuid:5eaa5301-8fe1-4872-c8fb-bdeab7fcc5af"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1" name="Title 2"/>
          <p:cNvSpPr txBox="1">
            <a:spLocks/>
          </p:cNvSpPr>
          <p:nvPr/>
        </p:nvSpPr>
        <p:spPr bwMode="auto">
          <a:xfrm>
            <a:off x="494804" y="1486388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733" b="0" i="0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85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70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54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39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/>
              <a:t>Query Parameter Based Cookie</a:t>
            </a:r>
            <a:endParaRPr lang="en-US" sz="1800" b="1" dirty="0"/>
          </a:p>
        </p:txBody>
      </p:sp>
      <p:sp>
        <p:nvSpPr>
          <p:cNvPr id="12" name="Title 2"/>
          <p:cNvSpPr txBox="1">
            <a:spLocks/>
          </p:cNvSpPr>
          <p:nvPr/>
        </p:nvSpPr>
        <p:spPr bwMode="auto">
          <a:xfrm>
            <a:off x="494804" y="3861357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733" b="0" i="0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85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70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54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39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smtClean="0"/>
              <a:t>Randomly Generated Cookie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2604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Bulk of </a:t>
            </a:r>
            <a:r>
              <a:rPr lang="en-US" dirty="0" err="1" smtClean="0"/>
              <a:t>lua</a:t>
            </a:r>
            <a:r>
              <a:rPr lang="en-US" dirty="0" smtClean="0"/>
              <a:t> plugin is a </a:t>
            </a:r>
            <a:r>
              <a:rPr lang="en-US" dirty="0" err="1" smtClean="0"/>
              <a:t>do_remap</a:t>
            </a:r>
            <a:r>
              <a:rPr lang="en-US" dirty="0" smtClean="0"/>
              <a:t>()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do_remap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parse URI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 pull out any configured query parameters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build new cookie string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if new cookie string set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set the cookie in request header and provide cookie back to user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else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generate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uuid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if no existing cookie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set the cookie in request header and provide cookie back to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user    	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36590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2017 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2017 " id="{B35B13E7-36E9-CD41-8CFF-0C63E7F22613}" vid="{272E35EF-9A62-2741-9598-8699B01BB7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2017 </Template>
  <TotalTime>246</TotalTime>
  <Words>322</Words>
  <Application>Microsoft Macintosh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CiscoSans</vt:lpstr>
      <vt:lpstr>CiscoSans ExtraLight</vt:lpstr>
      <vt:lpstr>CiscoSans Thin</vt:lpstr>
      <vt:lpstr>CiscoSansTT ExtraLight</vt:lpstr>
      <vt:lpstr>CiscoSansTT Thin</vt:lpstr>
      <vt:lpstr>Courier New</vt:lpstr>
      <vt:lpstr>ＭＳ Ｐゴシック</vt:lpstr>
      <vt:lpstr>Times New Roman</vt:lpstr>
      <vt:lpstr>Tipo de letra del sistema Fina</vt:lpstr>
      <vt:lpstr>宋体</vt:lpstr>
      <vt:lpstr>Arial</vt:lpstr>
      <vt:lpstr>Cisco 2017 </vt:lpstr>
      <vt:lpstr>OMD Session Tracking</vt:lpstr>
      <vt:lpstr>Problem Statement</vt:lpstr>
      <vt:lpstr>Session Tracking</vt:lpstr>
      <vt:lpstr>Example Flow – Random Session ID</vt:lpstr>
      <vt:lpstr>Example Flow – Session ID in Request URL</vt:lpstr>
      <vt:lpstr>Traffic Ops Configuration</vt:lpstr>
      <vt:lpstr>remap.config Example</vt:lpstr>
      <vt:lpstr>Transaction Logs </vt:lpstr>
      <vt:lpstr>The Good Stuff</vt:lpstr>
      <vt:lpstr>Final Thoughts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OMD Session Tracking</dc:title>
  <dc:creator>Eric F</dc:creator>
  <cp:lastModifiedBy>Eric F</cp:lastModifiedBy>
  <cp:revision>18</cp:revision>
  <dcterms:created xsi:type="dcterms:W3CDTF">2017-05-12T12:33:24Z</dcterms:created>
  <dcterms:modified xsi:type="dcterms:W3CDTF">2017-05-14T14:37:24Z</dcterms:modified>
</cp:coreProperties>
</file>