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omments/comment1.xml" ContentType="application/vnd.openxmlformats-officedocument.presentationml.comment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2.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7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mulik Asafi" initials="" lastIdx="1" clrIdx="0"/>
  <p:cmAuthor id="1" name="Amir Yeshurun" initials="" lastIdx="1" clrIdx="1"/>
  <p:cmAuthor id="2" name="Naama Shoresh"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1E4F1E5-74D6-47AF-918F-104935F24809}">
  <a:tblStyle styleId="{81E4F1E5-74D6-47AF-918F-104935F2480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6" d="100"/>
          <a:sy n="126" d="100"/>
        </p:scale>
        <p:origin x="-348" y="-1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5-10T19:53:55.091" idx="1">
    <p:pos x="6000" y="0"/>
    <p:text>I suggest adding a slide before this, mentioning that DSCV is our suggestion to implement Delivery Service Configuration Workflow</p:text>
  </p:cm>
  <p:cm authorId="1" dt="2017-05-09T08:26:35.285" idx="1">
    <p:pos x="6000" y="100"/>
    <p:text>What are the "0" and "1"</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17-05-09T11:34:00.743" idx="1">
    <p:pos x="6000" y="0"/>
    <p:text>Change "Deploy Version" to "Deployed Version"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17767953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110000"/>
              <a:buFont typeface="Arial"/>
              <a:buNone/>
            </a:pPr>
            <a:r>
              <a:rPr lang="en" sz="1000">
                <a:solidFill>
                  <a:srgbClr val="333333"/>
                </a:solidFill>
                <a:highlight>
                  <a:srgbClr val="FFFFFF"/>
                </a:highlight>
              </a:rPr>
              <a:t>disadvantages of multiple steps - </a:t>
            </a:r>
          </a:p>
          <a:p>
            <a:pPr lvl="0">
              <a:spcBef>
                <a:spcPts val="0"/>
              </a:spcBef>
              <a:buClr>
                <a:schemeClr val="dk1"/>
              </a:buClr>
              <a:buSzPct val="110000"/>
              <a:buFont typeface="Arial"/>
              <a:buNone/>
            </a:pPr>
            <a:r>
              <a:rPr lang="en" sz="1000">
                <a:solidFill>
                  <a:srgbClr val="333333"/>
                </a:solidFill>
                <a:highlight>
                  <a:srgbClr val="FFFFFF"/>
                </a:highlight>
              </a:rPr>
              <a:t>error prone</a:t>
            </a:r>
          </a:p>
          <a:p>
            <a:pPr lvl="0" rtl="0">
              <a:spcBef>
                <a:spcPts val="0"/>
              </a:spcBef>
              <a:buNone/>
            </a:pPr>
            <a:r>
              <a:rPr lang="en" sz="1000">
                <a:solidFill>
                  <a:srgbClr val="333333"/>
                </a:solidFill>
                <a:highlight>
                  <a:srgbClr val="FFFFFF"/>
                </a:highlight>
              </a:rPr>
              <a:t>inconsistency (state changes between the steps)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5" name="Shape 3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When we focus on items related to controlled rollout of DS updates, from an engineering point of view, you may see that all of them practically need some versioning in the ds configuration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400"/>
              </a:spcBef>
              <a:buClr>
                <a:schemeClr val="dk1"/>
              </a:buClr>
              <a:buSzPct val="91666"/>
              <a:buFont typeface="Arial"/>
              <a:buNone/>
            </a:pPr>
            <a:r>
              <a:rPr lang="en" sz="1200">
                <a:solidFill>
                  <a:schemeClr val="dk1"/>
                </a:solidFill>
              </a:rPr>
              <a:t>Hello, I’m Nir from Qwilt. We joined the Community a few month ago. </a:t>
            </a:r>
          </a:p>
          <a:p>
            <a:pPr lvl="0" rtl="0">
              <a:lnSpc>
                <a:spcPct val="115000"/>
              </a:lnSpc>
              <a:spcBef>
                <a:spcPts val="400"/>
              </a:spcBef>
              <a:buClr>
                <a:schemeClr val="dk1"/>
              </a:buClr>
              <a:buSzPct val="91666"/>
              <a:buFont typeface="Arial"/>
              <a:buNone/>
            </a:pPr>
            <a:r>
              <a:rPr lang="en" sz="1200">
                <a:solidFill>
                  <a:schemeClr val="dk1"/>
                </a:solidFill>
              </a:rPr>
              <a:t>Kids, 10 years in the indestry , started at cisco</a:t>
            </a:r>
          </a:p>
          <a:p>
            <a:pPr lvl="0" rtl="0">
              <a:lnSpc>
                <a:spcPct val="115000"/>
              </a:lnSpc>
              <a:spcBef>
                <a:spcPts val="400"/>
              </a:spcBef>
              <a:buClr>
                <a:schemeClr val="dk1"/>
              </a:buClr>
              <a:buSzPct val="91666"/>
              <a:buFont typeface="Arial"/>
              <a:buNone/>
            </a:pPr>
            <a:r>
              <a:rPr lang="en" sz="1200">
                <a:solidFill>
                  <a:schemeClr val="dk1"/>
                </a:solidFill>
              </a:rPr>
              <a:t>My focus is currently self-service, and specifically I’m working on multi tenancy.</a:t>
            </a:r>
          </a:p>
          <a:p>
            <a:pPr lvl="0" rtl="0">
              <a:lnSpc>
                <a:spcPct val="115000"/>
              </a:lnSpc>
              <a:spcBef>
                <a:spcPts val="400"/>
              </a:spcBef>
              <a:buClr>
                <a:schemeClr val="dk1"/>
              </a:buClr>
              <a:buSzPct val="91666"/>
              <a:buFont typeface="Arial"/>
              <a:buNone/>
            </a:pPr>
            <a:r>
              <a:rPr lang="en" sz="1200">
                <a:solidFill>
                  <a:schemeClr val="dk1"/>
                </a:solidFill>
              </a:rPr>
              <a:t>This talk will focus on “self-service”, what we have done so far, and what do we propose as the next step in this direction.</a:t>
            </a:r>
          </a:p>
          <a:p>
            <a:pPr lvl="0" rtl="0">
              <a:lnSpc>
                <a:spcPct val="115000"/>
              </a:lnSpc>
              <a:spcBef>
                <a:spcPts val="400"/>
              </a:spcBef>
              <a:buClr>
                <a:schemeClr val="dk1"/>
              </a:buClr>
              <a:buSzPct val="91666"/>
              <a:buFont typeface="Arial"/>
              <a:buNone/>
            </a:pPr>
            <a:endParaRPr sz="1200">
              <a:solidFill>
                <a:schemeClr val="dk1"/>
              </a:solidFill>
            </a:endParaRPr>
          </a:p>
          <a:p>
            <a:pPr lvl="0" rtl="0">
              <a:lnSpc>
                <a:spcPct val="115000"/>
              </a:lnSpc>
              <a:spcBef>
                <a:spcPts val="400"/>
              </a:spcBef>
              <a:buClr>
                <a:schemeClr val="dk1"/>
              </a:buClr>
              <a:buSzPct val="91666"/>
              <a:buFont typeface="Arial"/>
              <a:buNone/>
            </a:pPr>
            <a:endParaRPr sz="120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Shape 3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DSCV is an essential building block for self-service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5" name="Shape 3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r>
              <a:rPr lang="en"/>
              <a:t>significant portion of the value we would like to bring when working toward "self-service" can be achieved using the initial step of configuration versioning:</a:t>
            </a:r>
          </a:p>
          <a:p>
            <a:pPr marL="457200" lvl="0" indent="-228600" rtl="0">
              <a:spcBef>
                <a:spcPts val="0"/>
              </a:spcBef>
              <a:buAutoNum type="arabicPeriod"/>
            </a:pPr>
            <a:r>
              <a:rPr lang="en"/>
              <a:t>As the amount of delivery-services handled by TC is increasing, denying the "non dev-ops" user from changing delivery-services configuration by himself, and require a "dev-ops" user to actually make the changes in the DB, put an increasing load on the operations team.</a:t>
            </a:r>
            <a:br>
              <a:rPr lang="en"/>
            </a:br>
            <a:r>
              <a:rPr lang="en"/>
              <a:t>Via DSCV the operator may allow the users to really push configurations into the DB, as it separates the provisioning phase from the deployment. </a:t>
            </a:r>
            <a:br>
              <a:rPr lang="en"/>
            </a:br>
            <a:r>
              <a:rPr lang="en"/>
              <a:t>Once commited, the CDN's "dev-ops" user is able to examine the changes and choose which version should be deployed, subject to the operator's acceptance policy. </a:t>
            </a:r>
          </a:p>
          <a:p>
            <a:pPr marL="457200" lvl="0" indent="-228600" rtl="0">
              <a:spcBef>
                <a:spcPts val="0"/>
              </a:spcBef>
              <a:buAutoNum type="arabicPeriod"/>
            </a:pPr>
            <a:r>
              <a:rPr lang="en"/>
              <a:t>DSCV brings improved auditing and troubleshooting capabilities, which is important for supporting TC deployment growth, as well as allow users to be more independent. </a:t>
            </a:r>
            <a:br>
              <a:rPr lang="en"/>
            </a:br>
            <a:r>
              <a:rPr lang="en"/>
              <a:t>It allows to investigate issues using versions associated log records, as well as the data in the DB itself: Examining the delivery-service versions, their meta data (e.g. "deployed dates") as well as use tools for versions comparisons.</a:t>
            </a:r>
          </a:p>
          <a:p>
            <a:pPr marL="457200" lvl="0" indent="-228600" rtl="0">
              <a:spcBef>
                <a:spcPts val="0"/>
              </a:spcBef>
              <a:buAutoNum type="arabicPeriod"/>
            </a:pPr>
            <a:r>
              <a:rPr lang="en"/>
              <a:t>DSCV allows a simple delivery service configuration rollback, which provides a quick remedy for configuration errors issues.</a:t>
            </a:r>
          </a:p>
          <a:p>
            <a:pPr marL="457200" lvl="0" indent="-228600" rtl="0">
              <a:spcBef>
                <a:spcPts val="0"/>
              </a:spcBef>
              <a:buAutoNum type="arabicPeriod"/>
            </a:pPr>
            <a:r>
              <a:rPr lang="en"/>
              <a:t>Moreover, we suggest to allow the deployment of multiple versions of the same delivery service simultaneously, on the same caches. Doing so, and allowing the operator to orchestrate the usage of the different versions (for example, via "steering"), the below become available: </a:t>
            </a:r>
          </a:p>
          <a:p>
            <a:pPr marL="457200" lvl="0" indent="-228600" rtl="0">
              <a:spcBef>
                <a:spcPts val="0"/>
              </a:spcBef>
              <a:buAutoNum type="arabicPeriod"/>
            </a:pPr>
            <a:r>
              <a:rPr lang="en"/>
              <a:t>Note that, engineering wise, one may consider DSCV as a building block for other "self-service" steps. It allows the system to identify what configuration is deployed on which server, as well as allows the servers to identify configuration changes with DS granularity. Therefore, it can help to decouple the individual delivery services deployment as well as reduce the load derived from the caches update process.</a:t>
            </a:r>
            <a:br>
              <a:rPr lang="en"/>
            </a:br>
            <a:endParaRPr lang="e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5" name="Shape 3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r>
              <a:rPr lang="en"/>
              <a:t>significant portion of the value we would like to bring when working toward "self-service" can be achieved using the initial step of configuration versioning:</a:t>
            </a:r>
          </a:p>
          <a:p>
            <a:pPr marL="457200" lvl="0" indent="-228600" rtl="0">
              <a:spcBef>
                <a:spcPts val="0"/>
              </a:spcBef>
              <a:buAutoNum type="arabicPeriod"/>
            </a:pPr>
            <a:r>
              <a:rPr lang="en"/>
              <a:t>As the amount of delivery-services handled by TC is increasing, denying the "non dev-ops" user from changing delivery-services configuration by himself, and require a "dev-ops" user to actually make the changes in the DB, put an increasing load on the operations team.</a:t>
            </a:r>
            <a:br>
              <a:rPr lang="en"/>
            </a:br>
            <a:r>
              <a:rPr lang="en"/>
              <a:t>Via DSCV the operator may allow the users to really push configurations into the DB, as it separates the provisioning phase from the deployment. </a:t>
            </a:r>
            <a:br>
              <a:rPr lang="en"/>
            </a:br>
            <a:r>
              <a:rPr lang="en"/>
              <a:t>Once commited, the CDN's "dev-ops" user is able to examine the changes and choose which version should be deployed, subject to the operator's acceptance policy. </a:t>
            </a:r>
          </a:p>
          <a:p>
            <a:pPr marL="457200" lvl="0" indent="-228600" rtl="0">
              <a:spcBef>
                <a:spcPts val="0"/>
              </a:spcBef>
              <a:buAutoNum type="arabicPeriod"/>
            </a:pPr>
            <a:r>
              <a:rPr lang="en"/>
              <a:t>DSCV brings improved auditing and troubleshooting capabilities, which is important for supporting TC deployment growth, as well as allow users to be more independent. </a:t>
            </a:r>
            <a:br>
              <a:rPr lang="en"/>
            </a:br>
            <a:r>
              <a:rPr lang="en"/>
              <a:t>It allows to investigate issues using versions associated log records, as well as the data in the DB itself: Examining the delivery-service versions, their meta data (e.g. "deployed dates") as well as use tools for versions comparisons.</a:t>
            </a:r>
          </a:p>
          <a:p>
            <a:pPr marL="457200" lvl="0" indent="-228600" rtl="0">
              <a:spcBef>
                <a:spcPts val="0"/>
              </a:spcBef>
              <a:buAutoNum type="arabicPeriod"/>
            </a:pPr>
            <a:r>
              <a:rPr lang="en"/>
              <a:t>DSCV allows a simple delivery service configuration rollback, which provides a quick remedy for configuration errors issues.</a:t>
            </a:r>
          </a:p>
          <a:p>
            <a:pPr marL="457200" lvl="0" indent="-228600" rtl="0">
              <a:spcBef>
                <a:spcPts val="0"/>
              </a:spcBef>
              <a:buAutoNum type="arabicPeriod"/>
            </a:pPr>
            <a:r>
              <a:rPr lang="en"/>
              <a:t>Moreover, we suggest to allow the deployment of multiple versions of the same delivery service simultaneously, on the same caches. Doing so, and allowing the operator to orchestrate the usage of the different versions (for example, via "steering"), the below become available: </a:t>
            </a:r>
          </a:p>
          <a:p>
            <a:pPr marL="457200" lvl="0" indent="-228600" rtl="0">
              <a:spcBef>
                <a:spcPts val="0"/>
              </a:spcBef>
              <a:buAutoNum type="arabicPeriod"/>
            </a:pPr>
            <a:r>
              <a:rPr lang="en"/>
              <a:t>Note that, engineering wise, one may consider DSCV as a building block for other "self-service" steps. It allows the system to identify what configuration is deployed on which server, as well as allows the servers to identify configuration changes with DS granularity. Therefore, it can help to decouple the individual delivery services deployment as well as reduce the load derived from the caches update process.</a:t>
            </a:r>
            <a:br>
              <a:rPr lang="en"/>
            </a:br>
            <a:endParaRPr lang="e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8" name="Shape 3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r>
              <a:rPr lang="en"/>
              <a:t>significant portion of the value we would like to bring when working toward "self-service" can be achieved using the initial step of configuration versioning:</a:t>
            </a:r>
          </a:p>
          <a:p>
            <a:pPr marL="457200" lvl="0" indent="-228600" rtl="0">
              <a:spcBef>
                <a:spcPts val="0"/>
              </a:spcBef>
              <a:buAutoNum type="arabicPeriod"/>
            </a:pPr>
            <a:r>
              <a:rPr lang="en"/>
              <a:t>As the amount of delivery-services handled by TC is increasing, denying the "non dev-ops" user from changing delivery-services configuration by himself, and require a "dev-ops" user to actually make the changes in the DB, put an increasing load on the operations team.</a:t>
            </a:r>
            <a:br>
              <a:rPr lang="en"/>
            </a:br>
            <a:r>
              <a:rPr lang="en"/>
              <a:t>Via DSCV the operator may allow the users to really push configurations into the DB, as it separates the provisioning phase from the deployment. </a:t>
            </a:r>
            <a:br>
              <a:rPr lang="en"/>
            </a:br>
            <a:r>
              <a:rPr lang="en"/>
              <a:t>Once commited, the CDN's "dev-ops" user is able to examine the changes and choose which version should be deployed, subject to the operator's acceptance policy. </a:t>
            </a:r>
          </a:p>
          <a:p>
            <a:pPr marL="457200" lvl="0" indent="-228600" rtl="0">
              <a:spcBef>
                <a:spcPts val="0"/>
              </a:spcBef>
              <a:buAutoNum type="arabicPeriod"/>
            </a:pPr>
            <a:r>
              <a:rPr lang="en"/>
              <a:t>DSCV brings improved auditing and troubleshooting capabilities, which is important for supporting TC deployment growth, as well as allow users to be more independent. </a:t>
            </a:r>
            <a:br>
              <a:rPr lang="en"/>
            </a:br>
            <a:r>
              <a:rPr lang="en"/>
              <a:t>It allows to investigate issues using versions associated log records, as well as the data in the DB itself: Examining the delivery-service versions, their meta data (e.g. "deployed dates") as well as use tools for versions comparisons.</a:t>
            </a:r>
          </a:p>
          <a:p>
            <a:pPr marL="457200" lvl="0" indent="-228600" rtl="0">
              <a:spcBef>
                <a:spcPts val="0"/>
              </a:spcBef>
              <a:buAutoNum type="arabicPeriod"/>
            </a:pPr>
            <a:r>
              <a:rPr lang="en"/>
              <a:t>DSCV allows a simple delivery service configuration rollback, which provides a quick remedy for configuration errors issues.</a:t>
            </a:r>
          </a:p>
          <a:p>
            <a:pPr marL="457200" lvl="0" indent="-228600" rtl="0">
              <a:spcBef>
                <a:spcPts val="0"/>
              </a:spcBef>
              <a:buAutoNum type="arabicPeriod"/>
            </a:pPr>
            <a:r>
              <a:rPr lang="en"/>
              <a:t>Moreover, we suggest to allow the deployment of multiple versions of the same delivery service simultaneously, on the same caches. Doing so, and allowing the operator to orchestrate the usage of the different versions (for example, via "steering"), the below become available: </a:t>
            </a:r>
          </a:p>
          <a:p>
            <a:pPr marL="457200" lvl="0" indent="-228600" rtl="0">
              <a:spcBef>
                <a:spcPts val="0"/>
              </a:spcBef>
              <a:buAutoNum type="arabicPeriod"/>
            </a:pPr>
            <a:r>
              <a:rPr lang="en"/>
              <a:t>Note that, engineering wise, one may consider DSCV as a building block for other "self-service" steps. It allows the system to identify what configuration is deployed on which server, as well as allows the servers to identify configuration changes with DS granularity. Therefore, it can help to decouple the individual delivery services deployment as well as reduce the load derived from the caches update process.</a:t>
            </a:r>
            <a:br>
              <a:rPr lang="en"/>
            </a:br>
            <a:endParaRPr lang="e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9" name="Shape 3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r>
              <a:rPr lang="en"/>
              <a:t>significant portion of the value we would like to bring when working toward "self-service" can be achieved using the initial step of configuration versioning:</a:t>
            </a:r>
          </a:p>
          <a:p>
            <a:pPr marL="457200" lvl="0" indent="-228600" rtl="0">
              <a:spcBef>
                <a:spcPts val="0"/>
              </a:spcBef>
              <a:buAutoNum type="arabicPeriod"/>
            </a:pPr>
            <a:r>
              <a:rPr lang="en"/>
              <a:t>As the amount of delivery-services handled by TC is increasing, denying the "non dev-ops" user from changing delivery-services configuration by himself, and require a "dev-ops" user to actually make the changes in the DB, put an increasing load on the operations team.</a:t>
            </a:r>
            <a:br>
              <a:rPr lang="en"/>
            </a:br>
            <a:r>
              <a:rPr lang="en"/>
              <a:t>Via DSCV the operator may allow the users to really push configurations into the DB, as it separates the provisioning phase from the deployment. </a:t>
            </a:r>
            <a:br>
              <a:rPr lang="en"/>
            </a:br>
            <a:r>
              <a:rPr lang="en"/>
              <a:t>Once commited, the CDN's "dev-ops" user is able to examine the changes and choose which version should be deployed, subject to the operator's acceptance policy. </a:t>
            </a:r>
          </a:p>
          <a:p>
            <a:pPr marL="457200" lvl="0" indent="-228600" rtl="0">
              <a:spcBef>
                <a:spcPts val="0"/>
              </a:spcBef>
              <a:buAutoNum type="arabicPeriod"/>
            </a:pPr>
            <a:r>
              <a:rPr lang="en"/>
              <a:t>DSCV brings improved auditing and troubleshooting capabilities, which is important for supporting TC deployment growth, as well as allow users to be more independent. </a:t>
            </a:r>
            <a:br>
              <a:rPr lang="en"/>
            </a:br>
            <a:r>
              <a:rPr lang="en"/>
              <a:t>It allows to investigate issues using versions associated log records, as well as the data in the DB itself: Examining the delivery-service versions, their meta data (e.g. "deployed dates") as well as use tools for versions comparisons.</a:t>
            </a:r>
          </a:p>
          <a:p>
            <a:pPr marL="457200" lvl="0" indent="-228600" rtl="0">
              <a:spcBef>
                <a:spcPts val="0"/>
              </a:spcBef>
              <a:buAutoNum type="arabicPeriod"/>
            </a:pPr>
            <a:r>
              <a:rPr lang="en"/>
              <a:t>DSCV allows a simple delivery service configuration rollback, which provides a quick remedy for configuration errors issues.</a:t>
            </a:r>
          </a:p>
          <a:p>
            <a:pPr marL="457200" lvl="0" indent="-228600" rtl="0">
              <a:spcBef>
                <a:spcPts val="0"/>
              </a:spcBef>
              <a:buAutoNum type="arabicPeriod"/>
            </a:pPr>
            <a:r>
              <a:rPr lang="en"/>
              <a:t>Moreover, we suggest to allow the deployment of multiple versions of the same delivery service simultaneously, on the same caches. Doing so, and allowing the operator to orchestrate the usage of the different versions (for example, via "steering"), the below become available: </a:t>
            </a:r>
          </a:p>
          <a:p>
            <a:pPr marL="457200" lvl="0" indent="-228600" rtl="0">
              <a:spcBef>
                <a:spcPts val="0"/>
              </a:spcBef>
              <a:buAutoNum type="arabicPeriod"/>
            </a:pPr>
            <a:r>
              <a:rPr lang="en"/>
              <a:t>Note that, engineering wise, one may consider DSCV as a building block for other "self-service" steps. It allows the system to identify what configuration is deployed on which server, as well as allows the servers to identify configuration changes with DS granularity. Therefore, it can help to decouple the individual delivery services deployment as well as reduce the load derived from the caches update process.</a:t>
            </a:r>
            <a:br>
              <a:rPr lang="en"/>
            </a:br>
            <a:endParaRPr lang="e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4" name="Shape 3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r>
              <a:rPr lang="en"/>
              <a:t>significant portion of the value we would like to bring when working toward "self-service" can be achieved using the initial step of configuration versioning:</a:t>
            </a:r>
          </a:p>
          <a:p>
            <a:pPr marL="457200" lvl="0" indent="-228600" rtl="0">
              <a:spcBef>
                <a:spcPts val="0"/>
              </a:spcBef>
              <a:buAutoNum type="arabicPeriod"/>
            </a:pPr>
            <a:r>
              <a:rPr lang="en"/>
              <a:t>As the amount of delivery-services handled by TC is increasing, denying the "non dev-ops" user from changing delivery-services configuration by himself, and require a "dev-ops" user to actually make the changes in the DB, put an increasing load on the operations team.</a:t>
            </a:r>
            <a:br>
              <a:rPr lang="en"/>
            </a:br>
            <a:r>
              <a:rPr lang="en"/>
              <a:t>Via DSCV the operator may allow the users to really push configurations into the DB, as it separates the provisioning phase from the deployment. </a:t>
            </a:r>
            <a:br>
              <a:rPr lang="en"/>
            </a:br>
            <a:r>
              <a:rPr lang="en"/>
              <a:t>Once commited, the CDN's "dev-ops" user is able to examine the changes and choose which version should be deployed, subject to the operator's acceptance policy. </a:t>
            </a:r>
          </a:p>
          <a:p>
            <a:pPr marL="457200" lvl="0" indent="-228600" rtl="0">
              <a:spcBef>
                <a:spcPts val="0"/>
              </a:spcBef>
              <a:buAutoNum type="arabicPeriod"/>
            </a:pPr>
            <a:r>
              <a:rPr lang="en"/>
              <a:t>DSCV brings improved auditing and troubleshooting capabilities, which is important for supporting TC deployment growth, as well as allow users to be more independent. </a:t>
            </a:r>
            <a:br>
              <a:rPr lang="en"/>
            </a:br>
            <a:r>
              <a:rPr lang="en"/>
              <a:t>It allows to investigate issues using versions associated log records, as well as the data in the DB itself: Examining the delivery-service versions, their meta data (e.g. "deployed dates") as well as use tools for versions comparisons.</a:t>
            </a:r>
          </a:p>
          <a:p>
            <a:pPr marL="457200" lvl="0" indent="-228600" rtl="0">
              <a:spcBef>
                <a:spcPts val="0"/>
              </a:spcBef>
              <a:buAutoNum type="arabicPeriod"/>
            </a:pPr>
            <a:r>
              <a:rPr lang="en"/>
              <a:t>DSCV allows a simple delivery service configuration rollback, which provides a quick remedy for configuration errors issues.</a:t>
            </a:r>
          </a:p>
          <a:p>
            <a:pPr marL="457200" lvl="0" indent="-228600" rtl="0">
              <a:spcBef>
                <a:spcPts val="0"/>
              </a:spcBef>
              <a:buAutoNum type="arabicPeriod"/>
            </a:pPr>
            <a:r>
              <a:rPr lang="en"/>
              <a:t>Moreover, we suggest to allow the deployment of multiple versions of the same delivery service simultaneously, on the same caches. Doing so, and allowing the operator to orchestrate the usage of the different versions (for example, via "steering"), the below become available: </a:t>
            </a:r>
          </a:p>
          <a:p>
            <a:pPr marL="457200" lvl="0" indent="-228600" rtl="0">
              <a:spcBef>
                <a:spcPts val="0"/>
              </a:spcBef>
              <a:buAutoNum type="arabicPeriod"/>
            </a:pPr>
            <a:r>
              <a:rPr lang="en"/>
              <a:t>Note that, engineering wise, one may consider DSCV as a building block for other "self-service" steps. It allows the system to identify what configuration is deployed on which server, as well as allows the servers to identify configuration changes with DS granularity. Therefore, it can help to decouple the individual delivery services deployment as well as reduce the load derived from the caches update process.</a:t>
            </a:r>
            <a:br>
              <a:rPr lang="en"/>
            </a:br>
            <a:endParaRPr lang="e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2" name="Shape 4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r>
              <a:rPr lang="en"/>
              <a:t>significant portion of the value we would like to bring when working toward "self-service" can be achieved using the initial step of configuration versioning:</a:t>
            </a:r>
          </a:p>
          <a:p>
            <a:pPr marL="457200" lvl="0" indent="-228600" rtl="0">
              <a:spcBef>
                <a:spcPts val="0"/>
              </a:spcBef>
              <a:buAutoNum type="arabicPeriod"/>
            </a:pPr>
            <a:r>
              <a:rPr lang="en"/>
              <a:t>As the amount of delivery-services handled by TC is increasing, denying the "non dev-ops" user from changing delivery-services configuration by himself, and require a "dev-ops" user to actually make the changes in the DB, put an increasing load on the operations team.</a:t>
            </a:r>
            <a:br>
              <a:rPr lang="en"/>
            </a:br>
            <a:r>
              <a:rPr lang="en"/>
              <a:t>Via DSCV the operator may allow the users to really push configurations into the DB, as it separates the provisioning phase from the deployment. </a:t>
            </a:r>
            <a:br>
              <a:rPr lang="en"/>
            </a:br>
            <a:r>
              <a:rPr lang="en"/>
              <a:t>Once commited, the CDN's "dev-ops" user is able to examine the changes and choose which version should be deployed, subject to the operator's acceptance policy. </a:t>
            </a:r>
          </a:p>
          <a:p>
            <a:pPr marL="457200" lvl="0" indent="-228600" rtl="0">
              <a:spcBef>
                <a:spcPts val="0"/>
              </a:spcBef>
              <a:buAutoNum type="arabicPeriod"/>
            </a:pPr>
            <a:r>
              <a:rPr lang="en"/>
              <a:t>DSCV brings improved auditing and troubleshooting capabilities, which is important for supporting TC deployment growth, as well as allow users to be more independent. </a:t>
            </a:r>
            <a:br>
              <a:rPr lang="en"/>
            </a:br>
            <a:r>
              <a:rPr lang="en"/>
              <a:t>It allows to investigate issues using versions associated log records, as well as the data in the DB itself: Examining the delivery-service versions, their meta data (e.g. "deployed dates") as well as use tools for versions comparisons.</a:t>
            </a:r>
          </a:p>
          <a:p>
            <a:pPr marL="457200" lvl="0" indent="-228600" rtl="0">
              <a:spcBef>
                <a:spcPts val="0"/>
              </a:spcBef>
              <a:buAutoNum type="arabicPeriod"/>
            </a:pPr>
            <a:r>
              <a:rPr lang="en"/>
              <a:t>DSCV allows a simple delivery service configuration rollback, which provides a quick remedy for configuration errors issues.</a:t>
            </a:r>
          </a:p>
          <a:p>
            <a:pPr marL="457200" lvl="0" indent="-228600" rtl="0">
              <a:spcBef>
                <a:spcPts val="0"/>
              </a:spcBef>
              <a:buAutoNum type="arabicPeriod"/>
            </a:pPr>
            <a:r>
              <a:rPr lang="en"/>
              <a:t>Moreover, we suggest to allow the deployment of multiple versions of the same delivery service simultaneously, on the same caches. Doing so, and allowing the operator to orchestrate the usage of the different versions (for example, via "steering"), the below become available: </a:t>
            </a:r>
          </a:p>
          <a:p>
            <a:pPr marL="457200" lvl="0" indent="-228600" rtl="0">
              <a:spcBef>
                <a:spcPts val="0"/>
              </a:spcBef>
              <a:buAutoNum type="arabicPeriod"/>
            </a:pPr>
            <a:r>
              <a:rPr lang="en"/>
              <a:t>Note that, engineering wise, one may consider DSCV as a building block for other "self-service" steps. It allows the system to identify what configuration is deployed on which server, as well as allows the servers to identify configuration changes with DS granularity. Therefore, it can help to decouple the individual delivery services deployment as well as reduce the load derived from the caches update process.</a:t>
            </a:r>
            <a:br>
              <a:rPr lang="en"/>
            </a:br>
            <a:endParaRPr lang="e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8" name="Shape 4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Let get more into the details of what we plan to do in order to change the process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8" name="Shape 4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1" name="Shape 4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4" name="Shape 4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Shape 4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7" name="Shape 4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At first phase, a commit is a request for deployment</a:t>
            </a:r>
          </a:p>
          <a:p>
            <a:pPr lvl="0" rtl="0">
              <a:spcBef>
                <a:spcPts val="0"/>
              </a:spcBef>
              <a:buNone/>
            </a:pPr>
            <a:r>
              <a:rPr lang="en"/>
              <a:t>But the operator does not have to deploy what he does not want to, as we have granularity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Shape 4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0" name="Shape 4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At first phase, a commit is a request for deployment</a:t>
            </a:r>
          </a:p>
          <a:p>
            <a:pPr lvl="0" rtl="0">
              <a:spcBef>
                <a:spcPts val="0"/>
              </a:spcBef>
              <a:buNone/>
            </a:pPr>
            <a:r>
              <a:rPr lang="en"/>
              <a:t>But the operator does not have to deploy what he does not want to, as we have granularity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3" name="Shape 4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At first phase, a commit is a request for deployment</a:t>
            </a:r>
          </a:p>
          <a:p>
            <a:pPr lvl="0" rtl="0">
              <a:spcBef>
                <a:spcPts val="0"/>
              </a:spcBef>
              <a:buNone/>
            </a:pPr>
            <a:r>
              <a:rPr lang="en"/>
              <a:t>But the operator does not have to deploy what he does not want to, as we have granularity</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6" name="Shape 5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At first phase, a commit is a request for deployment</a:t>
            </a:r>
          </a:p>
          <a:p>
            <a:pPr lvl="0" rtl="0">
              <a:spcBef>
                <a:spcPts val="0"/>
              </a:spcBef>
              <a:buNone/>
            </a:pPr>
            <a:r>
              <a:rPr lang="en"/>
              <a:t>But the operator does not have to deploy what he does not want to, as we have granularity</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9" name="Shape 5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At first phase, a commit is a request for deployment</a:t>
            </a:r>
          </a:p>
          <a:p>
            <a:pPr lvl="0" rtl="0">
              <a:spcBef>
                <a:spcPts val="0"/>
              </a:spcBef>
              <a:buNone/>
            </a:pPr>
            <a:r>
              <a:rPr lang="en"/>
              <a:t>But the operator does not have to deploy what he does not want to, as we have granularity</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2" name="Shape 5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At first phase, a commit is a request for deployment</a:t>
            </a:r>
          </a:p>
          <a:p>
            <a:pPr lvl="0" rtl="0">
              <a:spcBef>
                <a:spcPts val="0"/>
              </a:spcBef>
              <a:buNone/>
            </a:pPr>
            <a:r>
              <a:rPr lang="en"/>
              <a:t>But the operator does not have to deploy what he does not want to, as we have granularity</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5" name="Shape 5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At first phase, a commit is a request for deployment</a:t>
            </a:r>
          </a:p>
          <a:p>
            <a:pPr lvl="0" rtl="0">
              <a:spcBef>
                <a:spcPts val="0"/>
              </a:spcBef>
              <a:buNone/>
            </a:pPr>
            <a:r>
              <a:rPr lang="en"/>
              <a:t>But the operator does not have to deploy what he does not want to, as we have granularity</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Shape 5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8" name="Shape 5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At first phase, a commit is a request for deployment</a:t>
            </a:r>
          </a:p>
          <a:p>
            <a:pPr lvl="0" rtl="0">
              <a:spcBef>
                <a:spcPts val="0"/>
              </a:spcBef>
              <a:buNone/>
            </a:pPr>
            <a:r>
              <a:rPr lang="en"/>
              <a:t>But the operator does not have to deploy what he does not want to, as we have granularity</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1" name="Shape 5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At first phase, a commit is a request for deployment</a:t>
            </a:r>
          </a:p>
          <a:p>
            <a:pPr lvl="0" rtl="0">
              <a:spcBef>
                <a:spcPts val="0"/>
              </a:spcBef>
              <a:buNone/>
            </a:pPr>
            <a:r>
              <a:rPr lang="en"/>
              <a:t>But the operator does not have to deploy what he does not want to, as we have granularity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400"/>
              </a:spcBef>
              <a:buClr>
                <a:schemeClr val="dk1"/>
              </a:buClr>
              <a:buSzPct val="91666"/>
              <a:buFont typeface="Arial"/>
              <a:buNone/>
            </a:pPr>
            <a:r>
              <a:rPr lang="en" sz="1200">
                <a:solidFill>
                  <a:schemeClr val="dk1"/>
                </a:solidFill>
              </a:rPr>
              <a:t>Traffic Control CDN provides the deployment of servers for serving various content, as specified by the delivery service.</a:t>
            </a:r>
          </a:p>
          <a:p>
            <a:pPr lvl="0" rtl="0">
              <a:lnSpc>
                <a:spcPct val="115000"/>
              </a:lnSpc>
              <a:spcBef>
                <a:spcPts val="400"/>
              </a:spcBef>
              <a:buClr>
                <a:schemeClr val="dk1"/>
              </a:buClr>
              <a:buSzPct val="91666"/>
              <a:buFont typeface="Arial"/>
              <a:buNone/>
            </a:pPr>
            <a:r>
              <a:rPr lang="en" sz="1200" b="1">
                <a:solidFill>
                  <a:schemeClr val="dk1"/>
                </a:solidFill>
              </a:rPr>
              <a:t>Currently more than 1 user</a:t>
            </a:r>
          </a:p>
          <a:p>
            <a:pPr lvl="0" rtl="0">
              <a:lnSpc>
                <a:spcPct val="115000"/>
              </a:lnSpc>
              <a:spcBef>
                <a:spcPts val="400"/>
              </a:spcBef>
              <a:buClr>
                <a:schemeClr val="dk1"/>
              </a:buClr>
              <a:buSzPct val="91666"/>
              <a:buFont typeface="Arial"/>
              <a:buNone/>
            </a:pPr>
            <a:r>
              <a:rPr lang="en" sz="1200" b="1">
                <a:solidFill>
                  <a:schemeClr val="dk1"/>
                </a:solidFill>
              </a:rPr>
              <a:t>usecase - Mickey, who is incharge of delivery services in his organization, would like to change DS1.</a:t>
            </a:r>
          </a:p>
          <a:p>
            <a:pPr lvl="0" rtl="0">
              <a:lnSpc>
                <a:spcPct val="115000"/>
              </a:lnSpc>
              <a:spcBef>
                <a:spcPts val="400"/>
              </a:spcBef>
              <a:buClr>
                <a:schemeClr val="dk1"/>
              </a:buClr>
              <a:buSzPct val="91666"/>
              <a:buFont typeface="Arial"/>
              <a:buNone/>
            </a:pPr>
            <a:r>
              <a:rPr lang="en" sz="1200">
                <a:solidFill>
                  <a:schemeClr val="dk1"/>
                </a:solidFill>
              </a:rPr>
              <a:t>We would like him to update the DS</a:t>
            </a:r>
          </a:p>
          <a:p>
            <a:pPr lvl="0" rtl="0">
              <a:lnSpc>
                <a:spcPct val="115000"/>
              </a:lnSpc>
              <a:spcBef>
                <a:spcPts val="400"/>
              </a:spcBef>
              <a:buClr>
                <a:schemeClr val="dk1"/>
              </a:buClr>
              <a:buSzPct val="91666"/>
              <a:buFont typeface="Arial"/>
              <a:buNone/>
            </a:pPr>
            <a:r>
              <a:rPr lang="en" sz="1200">
                <a:solidFill>
                  <a:schemeClr val="dk1"/>
                </a:solidFill>
              </a:rPr>
              <a:t>We would like that the rollout of the DS, which is in the hand of the CDN owner to be simple as possible, and maybe in some cases automated.</a:t>
            </a:r>
          </a:p>
          <a:p>
            <a:pPr lvl="0" rtl="0">
              <a:lnSpc>
                <a:spcPct val="115000"/>
              </a:lnSpc>
              <a:spcBef>
                <a:spcPts val="400"/>
              </a:spcBef>
              <a:buClr>
                <a:schemeClr val="dk1"/>
              </a:buClr>
              <a:buSzPct val="91666"/>
              <a:buFont typeface="Arial"/>
              <a:buNone/>
            </a:pPr>
            <a:r>
              <a:rPr lang="en" sz="1200">
                <a:solidFill>
                  <a:schemeClr val="dk1"/>
                </a:solidFill>
              </a:rPr>
              <a:t>And we would like him to be able to monitor the DS</a:t>
            </a:r>
          </a:p>
          <a:p>
            <a:pPr lvl="0" rtl="0">
              <a:lnSpc>
                <a:spcPct val="115000"/>
              </a:lnSpc>
              <a:spcBef>
                <a:spcPts val="400"/>
              </a:spcBef>
              <a:buClr>
                <a:schemeClr val="dk1"/>
              </a:buClr>
              <a:buSzPct val="91666"/>
              <a:buFont typeface="Arial"/>
              <a:buNone/>
            </a:pPr>
            <a:r>
              <a:rPr lang="en" sz="1200">
                <a:solidFill>
                  <a:schemeClr val="dk1"/>
                </a:solidFill>
              </a:rPr>
              <a:t>We refer to the ability of a non-DevOps user to independently manage (create, update, deploy, view, monitor, etc.) the delivery services defined for its content, as </a:t>
            </a:r>
            <a:r>
              <a:rPr lang="en" sz="1200" b="1">
                <a:solidFill>
                  <a:schemeClr val="dk1"/>
                </a:solidFill>
              </a:rPr>
              <a:t>“self-service”</a:t>
            </a:r>
            <a:r>
              <a:rPr lang="en" sz="1200">
                <a:solidFill>
                  <a:schemeClr val="dk1"/>
                </a:solidFill>
              </a:rPr>
              <a:t>. </a:t>
            </a:r>
          </a:p>
          <a:p>
            <a:pPr lvl="0">
              <a:spcBef>
                <a:spcPts val="0"/>
              </a:spcBef>
              <a:buNone/>
            </a:pPr>
            <a:endParaRPr sz="1200"/>
          </a:p>
          <a:p>
            <a:pPr lvl="0">
              <a:spcBef>
                <a:spcPts val="0"/>
              </a:spcBef>
              <a:buNone/>
            </a:pPr>
            <a:r>
              <a:rPr lang="en" sz="1200"/>
              <a:t>This is specifically important </a:t>
            </a:r>
            <a:r>
              <a:rPr lang="en" sz="1200">
                <a:solidFill>
                  <a:srgbClr val="222222"/>
                </a:solidFill>
                <a:highlight>
                  <a:srgbClr val="FFFFFF"/>
                </a:highlight>
              </a:rPr>
              <a:t>As the amount of delivery-services handled by TC is increasing, increasing the complexity of the system and the operation load.</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4" name="Shape 5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Mickey can request to rollback to the prev version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Shape 5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7" name="Shape 5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At first phase, a commit is a request for deployment</a:t>
            </a:r>
          </a:p>
          <a:p>
            <a:pPr lvl="0" rtl="0">
              <a:spcBef>
                <a:spcPts val="0"/>
              </a:spcBef>
              <a:buNone/>
            </a:pPr>
            <a:r>
              <a:rPr lang="en"/>
              <a:t>But the operator does not have to deploy what he does not want to, as we have granularity</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Shape 6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0" name="Shape 6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At first phase, a commit is a request for deployment</a:t>
            </a:r>
          </a:p>
          <a:p>
            <a:pPr lvl="0" rtl="0">
              <a:spcBef>
                <a:spcPts val="0"/>
              </a:spcBef>
              <a:buNone/>
            </a:pPr>
            <a:r>
              <a:rPr lang="en"/>
              <a:t>But the operator does not have to deploy what he does not want to, as we have granularity</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5" name="Shape 6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The deployed dates can  also help for cleanup</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Shape 64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2" name="Shape 6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The deployed dates can  also help for cleanup</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Shape 64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9" name="Shape 6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r>
              <a:rPr lang="en"/>
              <a:t>significant portion of the value we would like to bring when working toward "self-service" can be achieved using the initial step of configuration versioning:</a:t>
            </a:r>
          </a:p>
          <a:p>
            <a:pPr marL="457200" lvl="0" indent="-228600" rtl="0">
              <a:spcBef>
                <a:spcPts val="0"/>
              </a:spcBef>
              <a:buAutoNum type="arabicPeriod"/>
            </a:pPr>
            <a:r>
              <a:rPr lang="en"/>
              <a:t>As the amount of delivery-services handled by TC is increasing, denying the "non dev-ops" user from changing delivery-services configuration by himself, and require a "dev-ops" user to actually make the changes in the DB, put an increasing load on the operations team.</a:t>
            </a:r>
            <a:br>
              <a:rPr lang="en"/>
            </a:br>
            <a:r>
              <a:rPr lang="en"/>
              <a:t>Via DSCV the operator may allow the users to really push configurations into the DB, as it separates the provisioning phase from the deployment. </a:t>
            </a:r>
            <a:br>
              <a:rPr lang="en"/>
            </a:br>
            <a:r>
              <a:rPr lang="en"/>
              <a:t>Once commited, the CDN's "dev-ops" user is able to examine the changes and choose which version should be deployed, subject to the operator's acceptance policy. </a:t>
            </a:r>
          </a:p>
          <a:p>
            <a:pPr marL="457200" lvl="0" indent="-228600" rtl="0">
              <a:spcBef>
                <a:spcPts val="0"/>
              </a:spcBef>
              <a:buAutoNum type="arabicPeriod"/>
            </a:pPr>
            <a:r>
              <a:rPr lang="en"/>
              <a:t>DSCV brings improved auditing and troubleshooting capabilities, which is important for supporting TC deployment growth, as well as allow users to be more independent. </a:t>
            </a:r>
            <a:br>
              <a:rPr lang="en"/>
            </a:br>
            <a:r>
              <a:rPr lang="en"/>
              <a:t>It allows to investigate issues using versions associated log records, as well as the data in the DB itself: Examining the delivery-service versions, their meta data (e.g. "deployed dates") as well as use tools for versions comparisons.</a:t>
            </a:r>
          </a:p>
          <a:p>
            <a:pPr marL="457200" lvl="0" indent="-228600" rtl="0">
              <a:spcBef>
                <a:spcPts val="0"/>
              </a:spcBef>
              <a:buAutoNum type="arabicPeriod"/>
            </a:pPr>
            <a:r>
              <a:rPr lang="en"/>
              <a:t>DSCV allows a simple delivery service configuration rollback, which provides a quick remedy for configuration errors issues.</a:t>
            </a:r>
          </a:p>
          <a:p>
            <a:pPr marL="457200" lvl="0" indent="-228600" rtl="0">
              <a:spcBef>
                <a:spcPts val="0"/>
              </a:spcBef>
              <a:buAutoNum type="arabicPeriod"/>
            </a:pPr>
            <a:r>
              <a:rPr lang="en"/>
              <a:t>Moreover, we suggest to allow the deployment of multiple versions of the same delivery service simultaneously, on the same caches. Doing so, and allowing the operator to orchestrate the usage of the different versions (for example, via "steering"), the below become available: </a:t>
            </a:r>
          </a:p>
          <a:p>
            <a:pPr marL="457200" lvl="0" indent="-228600" rtl="0">
              <a:spcBef>
                <a:spcPts val="0"/>
              </a:spcBef>
              <a:buAutoNum type="arabicPeriod"/>
            </a:pPr>
            <a:r>
              <a:rPr lang="en"/>
              <a:t>Note that, engineering wise, one may consider DSCV as a building block for other "self-service" steps. It allows the system to identify what configuration is deployed on which server, as well as allows the servers to identify configuration changes with DS granularity. Therefore, it can help to decouple the individual delivery services deployment as well as reduce the load derived from the caches update process.</a:t>
            </a:r>
            <a:br>
              <a:rPr lang="en"/>
            </a:br>
            <a:endParaRPr lang="e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Shape 6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5" name="Shape 6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a:p>
            <a:pPr marL="457200" lvl="0" indent="-228600" rtl="0">
              <a:spcBef>
                <a:spcPts val="0"/>
              </a:spcBef>
              <a:buAutoNum type="arabicPeriod"/>
            </a:pPr>
            <a:r>
              <a:rPr lang="en"/>
              <a:t>Takes the benifits of steering and make it more </a:t>
            </a:r>
          </a:p>
          <a:p>
            <a:pPr lvl="0" rtl="0">
              <a:spcBef>
                <a:spcPts val="0"/>
              </a:spcBef>
              <a:buNone/>
            </a:pPr>
            <a:r>
              <a:rPr lang="en"/>
              <a:t>Make the usage of steering as part of update&amp;rollout more accessible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Shape 6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1" name="Shape 6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The DS is marked and configuraed in a deployed mode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6" name="Shape 6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The DS should be able to be deployed twice, as 2 separated delivery services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Shape 6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1" name="Shape 6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The DS is marked and configuraed in a deployed mode</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Shape 7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6" name="Shape 7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The DS is marked and configuraed in a deployed mode</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Shape 7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3" name="Shape 7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The DS is marked and configuraed in a deployed mode</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Shape 7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0" name="Shape 7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The DS is marked and configuraed in a deployed mode</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Shape 7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7" name="Shape 7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Traffic stats should be able to bring a granular as well as aggregated views</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Shape 7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4" name="Shape 7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The DS is marked and configuraed in a deployed mode</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Shape 7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1" name="Shape 7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The DS is marked and configuraed in a deployed mode</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Shape 8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8" name="Shape 8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r>
              <a:rPr lang="en"/>
              <a:t>significant portion of the value we would like to bring when working toward "self-service" can be achieved using the initial step of configuration versioning:</a:t>
            </a:r>
          </a:p>
          <a:p>
            <a:pPr marL="457200" lvl="0" indent="-228600" rtl="0">
              <a:spcBef>
                <a:spcPts val="0"/>
              </a:spcBef>
              <a:buAutoNum type="arabicPeriod"/>
            </a:pPr>
            <a:r>
              <a:rPr lang="en"/>
              <a:t>As the amount of delivery-services handled by TC is increasing, denying the "non dev-ops" user from changing delivery-services configuration by himself, and require a "dev-ops" user to actually make the changes in the DB, put an increasing load on the operations team.</a:t>
            </a:r>
            <a:br>
              <a:rPr lang="en"/>
            </a:br>
            <a:r>
              <a:rPr lang="en"/>
              <a:t>Via DSCV the operator may allow the users to really push configurations into the DB, as it separates the provisioning phase from the deployment. </a:t>
            </a:r>
            <a:br>
              <a:rPr lang="en"/>
            </a:br>
            <a:r>
              <a:rPr lang="en"/>
              <a:t>Once commited, the CDN's "dev-ops" user is able to examine the changes and choose which version should be deployed, subject to the operator's acceptance policy. </a:t>
            </a:r>
          </a:p>
          <a:p>
            <a:pPr marL="457200" lvl="0" indent="-228600" rtl="0">
              <a:spcBef>
                <a:spcPts val="0"/>
              </a:spcBef>
              <a:buAutoNum type="arabicPeriod"/>
            </a:pPr>
            <a:r>
              <a:rPr lang="en"/>
              <a:t>DSCV brings improved auditing and troubleshooting capabilities, which is important for supporting TC deployment growth, as well as allow users to be more independent. </a:t>
            </a:r>
            <a:br>
              <a:rPr lang="en"/>
            </a:br>
            <a:r>
              <a:rPr lang="en"/>
              <a:t>It allows to investigate issues using versions associated log records, as well as the data in the DB itself: Examining the delivery-service versions, their meta data (e.g. "deployed dates") as well as use tools for versions comparisons.</a:t>
            </a:r>
          </a:p>
          <a:p>
            <a:pPr marL="457200" lvl="0" indent="-228600" rtl="0">
              <a:spcBef>
                <a:spcPts val="0"/>
              </a:spcBef>
              <a:buAutoNum type="arabicPeriod"/>
            </a:pPr>
            <a:r>
              <a:rPr lang="en"/>
              <a:t>DSCV allows a simple delivery service configuration rollback, which provides a quick remedy for configuration errors issues.</a:t>
            </a:r>
          </a:p>
          <a:p>
            <a:pPr marL="457200" lvl="0" indent="-228600" rtl="0">
              <a:spcBef>
                <a:spcPts val="0"/>
              </a:spcBef>
              <a:buAutoNum type="arabicPeriod"/>
            </a:pPr>
            <a:r>
              <a:rPr lang="en"/>
              <a:t>Moreover, we suggest to allow the deployment of multiple versions of the same delivery service simultaneously, on the same caches. Doing so, and allowing the operator to orchestrate the usage of the different versions (for example, via "steering"), the below become available: </a:t>
            </a:r>
          </a:p>
          <a:p>
            <a:pPr marL="457200" lvl="0" indent="-228600" rtl="0">
              <a:spcBef>
                <a:spcPts val="0"/>
              </a:spcBef>
              <a:buAutoNum type="arabicPeriod"/>
            </a:pPr>
            <a:r>
              <a:rPr lang="en"/>
              <a:t>Note that, engineering wise, one may consider DSCV as a building block for other "self-service" steps. It allows the system to identify what configuration is deployed on which server, as well as allows the servers to identify configuration changes with DS granularity. Therefore, it can help to decouple the individual delivery services deployment as well as reduce the load derived from the caches update process.</a:t>
            </a:r>
            <a:br>
              <a:rPr lang="en"/>
            </a:br>
            <a:endParaRPr lang="e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Shape 8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4" name="Shape 8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r>
              <a:rPr lang="en"/>
              <a:t>significant portion of the value we would like to bring when working toward "self-service" can be achieved using the initial step of configuration versioning:</a:t>
            </a:r>
          </a:p>
          <a:p>
            <a:pPr marL="457200" lvl="0" indent="-228600" rtl="0">
              <a:spcBef>
                <a:spcPts val="0"/>
              </a:spcBef>
              <a:buAutoNum type="arabicPeriod"/>
            </a:pPr>
            <a:r>
              <a:rPr lang="en"/>
              <a:t>As the amount of delivery-services handled by TC is increasing, denying the "non dev-ops" user from changing delivery-services configuration by himself, and require a "dev-ops" user to actually make the changes in the DB, put an increasing load on the operations team.</a:t>
            </a:r>
            <a:br>
              <a:rPr lang="en"/>
            </a:br>
            <a:r>
              <a:rPr lang="en"/>
              <a:t>Via DSCV the operator may allow the users to really push configurations into the DB, as it separates the provisioning phase from the deployment. </a:t>
            </a:r>
            <a:br>
              <a:rPr lang="en"/>
            </a:br>
            <a:r>
              <a:rPr lang="en"/>
              <a:t>Once commited, the CDN's "dev-ops" user is able to examine the changes and choose which version should be deployed, subject to the operator's acceptance policy. </a:t>
            </a:r>
          </a:p>
          <a:p>
            <a:pPr marL="457200" lvl="0" indent="-228600" rtl="0">
              <a:spcBef>
                <a:spcPts val="0"/>
              </a:spcBef>
              <a:buAutoNum type="arabicPeriod"/>
            </a:pPr>
            <a:r>
              <a:rPr lang="en"/>
              <a:t>DSCV brings improved auditing and troubleshooting capabilities, which is important for supporting TC deployment growth, as well as allow users to be more independent. </a:t>
            </a:r>
            <a:br>
              <a:rPr lang="en"/>
            </a:br>
            <a:r>
              <a:rPr lang="en"/>
              <a:t>It allows to investigate issues using versions associated log records, as well as the data in the DB itself: Examining the delivery-service versions, their meta data (e.g. "deployed dates") as well as use tools for versions comparisons.</a:t>
            </a:r>
          </a:p>
          <a:p>
            <a:pPr marL="457200" lvl="0" indent="-228600" rtl="0">
              <a:spcBef>
                <a:spcPts val="0"/>
              </a:spcBef>
              <a:buAutoNum type="arabicPeriod"/>
            </a:pPr>
            <a:r>
              <a:rPr lang="en"/>
              <a:t>DSCV allows a simple delivery service configuration rollback, which provides a quick remedy for configuration errors issues.</a:t>
            </a:r>
          </a:p>
          <a:p>
            <a:pPr marL="457200" lvl="0" indent="-228600" rtl="0">
              <a:spcBef>
                <a:spcPts val="0"/>
              </a:spcBef>
              <a:buAutoNum type="arabicPeriod"/>
            </a:pPr>
            <a:r>
              <a:rPr lang="en"/>
              <a:t>Moreover, we suggest to allow the deployment of multiple versions of the same delivery service simultaneously, on the same caches. Doing so, and allowing the operator to orchestrate the usage of the different versions (for example, via "steering"), the below become available: </a:t>
            </a:r>
          </a:p>
          <a:p>
            <a:pPr marL="457200" lvl="0" indent="-228600" rtl="0">
              <a:spcBef>
                <a:spcPts val="0"/>
              </a:spcBef>
              <a:buAutoNum type="arabicPeriod"/>
            </a:pPr>
            <a:r>
              <a:rPr lang="en"/>
              <a:t>Note that, engineering wise, one may consider DSCV as a building block for other "self-service" steps. It allows the system to identify what configuration is deployed on which server, as well as allows the servers to identify configuration changes with DS granularity. Therefore, it can help to decouple the individual delivery services deployment as well as reduce the load derived from the caches update process.</a:t>
            </a:r>
            <a:br>
              <a:rPr lang="en"/>
            </a:br>
            <a:endParaRPr lang="e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200">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0" name="Shape 8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a:p>
            <a:pPr lvl="0" rtl="0">
              <a:spcBef>
                <a:spcPts val="0"/>
              </a:spcBef>
              <a:buNone/>
            </a:pPr>
            <a:r>
              <a:rPr lang="en"/>
              <a:t>significant portion of the value we would like to bring when working toward "self-service" can be achieved using the initial step of configuration versioning:</a:t>
            </a:r>
          </a:p>
          <a:p>
            <a:pPr marL="457200" lvl="0" indent="-228600" rtl="0">
              <a:spcBef>
                <a:spcPts val="0"/>
              </a:spcBef>
              <a:buAutoNum type="arabicPeriod"/>
            </a:pPr>
            <a:r>
              <a:rPr lang="en"/>
              <a:t>As the amount of delivery-services handled by TC is increasing, denying the "non dev-ops" user from changing delivery-services configuration by himself, and require a "dev-ops" user to actually make the changes in the DB, put an increasing load on the operations team.</a:t>
            </a:r>
            <a:br>
              <a:rPr lang="en"/>
            </a:br>
            <a:r>
              <a:rPr lang="en"/>
              <a:t>Via DSCV the operator may allow the users to really push configurations into the DB, as it separates the provisioning phase from the deployment. </a:t>
            </a:r>
            <a:br>
              <a:rPr lang="en"/>
            </a:br>
            <a:r>
              <a:rPr lang="en"/>
              <a:t>Once commited, the CDN's "dev-ops" user is able to examine the changes and choose which version should be deployed, subject to the operator's acceptance policy. </a:t>
            </a:r>
          </a:p>
          <a:p>
            <a:pPr marL="457200" lvl="0" indent="-228600" rtl="0">
              <a:spcBef>
                <a:spcPts val="0"/>
              </a:spcBef>
              <a:buAutoNum type="arabicPeriod"/>
            </a:pPr>
            <a:r>
              <a:rPr lang="en"/>
              <a:t>DSCV brings improved auditing and troubleshooting capabilities, which is important for supporting TC deployment growth, as well as allow users to be more independent. </a:t>
            </a:r>
            <a:br>
              <a:rPr lang="en"/>
            </a:br>
            <a:r>
              <a:rPr lang="en"/>
              <a:t>It allows to investigate issues using versions associated log records, as well as the data in the DB itself: Examining the delivery-service versions, their meta data (e.g. "deployed dates") as well as use tools for versions comparisons.</a:t>
            </a:r>
          </a:p>
          <a:p>
            <a:pPr marL="457200" lvl="0" indent="-228600" rtl="0">
              <a:spcBef>
                <a:spcPts val="0"/>
              </a:spcBef>
              <a:buAutoNum type="arabicPeriod"/>
            </a:pPr>
            <a:r>
              <a:rPr lang="en"/>
              <a:t>DSCV allows a simple delivery service configuration rollback, which provides a quick remedy for configuration errors issues.</a:t>
            </a:r>
          </a:p>
          <a:p>
            <a:pPr marL="457200" lvl="0" indent="-228600" rtl="0">
              <a:spcBef>
                <a:spcPts val="0"/>
              </a:spcBef>
              <a:buAutoNum type="arabicPeriod"/>
            </a:pPr>
            <a:r>
              <a:rPr lang="en"/>
              <a:t>Moreover, we suggest to allow the deployment of multiple versions of the same delivery service simultaneously, on the same caches. Doing so, and allowing the operator to orchestrate the usage of the different versions (for example, via "steering"), the below become available: </a:t>
            </a:r>
          </a:p>
          <a:p>
            <a:pPr marL="457200" lvl="0" indent="-228600" rtl="0">
              <a:spcBef>
                <a:spcPts val="0"/>
              </a:spcBef>
              <a:buAutoNum type="arabicPeriod"/>
            </a:pPr>
            <a:r>
              <a:rPr lang="en"/>
              <a:t>Note that, engineering wise, one may consider DSCV as a building block for other "self-service" steps. It allows the system to identify what configuration is deployed on which server, as well as allows the servers to identify configuration changes with DS granularity. Therefore, it can help to decouple the individual delivery services deployment as well as reduce the load derived from the caches update process.</a:t>
            </a:r>
            <a:br>
              <a:rPr lang="en"/>
            </a:br>
            <a:endParaRPr lang="e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Shape 8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6" name="Shape 8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Shape 8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2" name="Shape 8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Shape 8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8" name="Shape 8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Shape 8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4" name="Shape 8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At first phase, a commit is a request for deployment</a:t>
            </a:r>
          </a:p>
          <a:p>
            <a:pPr lvl="0" rtl="0">
              <a:spcBef>
                <a:spcPts val="0"/>
              </a:spcBef>
              <a:buNone/>
            </a:pPr>
            <a:r>
              <a:rPr lang="en"/>
              <a:t>But the operator does not have to deploy what he does not want to, as we have granularity</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Shape 8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7" name="Shape 8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At first phase, a commit is a request for deployment</a:t>
            </a:r>
          </a:p>
          <a:p>
            <a:pPr lvl="0" rtl="0">
              <a:spcBef>
                <a:spcPts val="0"/>
              </a:spcBef>
              <a:buNone/>
            </a:pPr>
            <a:r>
              <a:rPr lang="en"/>
              <a:t>But the operator does not have to deploy what he does not want to, as we have granularity</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Shape 8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0" name="Shape 8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At first phase, a commit is a request for deployment</a:t>
            </a:r>
          </a:p>
          <a:p>
            <a:pPr lvl="0" rtl="0">
              <a:spcBef>
                <a:spcPts val="0"/>
              </a:spcBef>
              <a:buNone/>
            </a:pPr>
            <a:r>
              <a:rPr lang="en"/>
              <a:t>But the operator does not have to deploy what he does not want to, as we have granularity</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Shape 8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4" name="Shape 8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At first phase, a commit is a request for deployment</a:t>
            </a:r>
          </a:p>
          <a:p>
            <a:pPr lvl="0" rtl="0">
              <a:spcBef>
                <a:spcPts val="0"/>
              </a:spcBef>
              <a:buNone/>
            </a:pPr>
            <a:r>
              <a:rPr lang="en"/>
              <a:t>But the operator does not have to deploy what he does not want to, as we have granularity</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Shape 8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8" name="Shape 8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Mandatory, simple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Goofy is confused</a:t>
            </a:r>
          </a:p>
          <a:p>
            <a:pPr lvl="0">
              <a:spcBef>
                <a:spcPts val="0"/>
              </a:spcBef>
              <a:buNone/>
            </a:pPr>
            <a:r>
              <a:rPr lang="en"/>
              <a:t>Even goofy can now work on DS</a:t>
            </a:r>
          </a:p>
          <a:p>
            <a:pPr lvl="0" rtl="0">
              <a:spcBef>
                <a:spcPts val="0"/>
              </a:spcBef>
              <a:buNone/>
            </a:pPr>
            <a:r>
              <a:rPr lang="en"/>
              <a:t>Mandatory, simple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C-Qwilt">
    <p:spTree>
      <p:nvGrpSpPr>
        <p:cNvPr id="1" name="Shape 11"/>
        <p:cNvGrpSpPr/>
        <p:nvPr/>
      </p:nvGrpSpPr>
      <p:grpSpPr>
        <a:xfrm>
          <a:off x="0" y="0"/>
          <a:ext cx="0" cy="0"/>
          <a:chOff x="0" y="0"/>
          <a:chExt cx="0" cy="0"/>
        </a:xfrm>
      </p:grpSpPr>
      <p:sp>
        <p:nvSpPr>
          <p:cNvPr id="12" name="Shape 12"/>
          <p:cNvSpPr txBox="1">
            <a:spLocks noGrp="1"/>
          </p:cNvSpPr>
          <p:nvPr>
            <p:ph type="subTitle" idx="1"/>
          </p:nvPr>
        </p:nvSpPr>
        <p:spPr>
          <a:xfrm>
            <a:off x="1058886" y="1764971"/>
            <a:ext cx="4198800" cy="953100"/>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lt1"/>
              </a:buClr>
              <a:buFont typeface="Noto Sans Symbols"/>
              <a:buNone/>
              <a:defRPr sz="4000" b="0" i="0" u="none" strike="noStrike" cap="none">
                <a:solidFill>
                  <a:srgbClr val="A5A5A5"/>
                </a:solidFill>
                <a:latin typeface="Arial"/>
                <a:ea typeface="Arial"/>
                <a:cs typeface="Arial"/>
                <a:sym typeface="Arial"/>
              </a:defRPr>
            </a:lvl1pPr>
            <a:lvl2pPr marL="742950" marR="0" lvl="1" indent="-120650" algn="l" rtl="0">
              <a:spcBef>
                <a:spcPts val="520"/>
              </a:spcBef>
              <a:spcAft>
                <a:spcPts val="0"/>
              </a:spcAft>
              <a:buClr>
                <a:schemeClr val="lt1"/>
              </a:buClr>
              <a:buSzPct val="100000"/>
              <a:buFont typeface="Arial"/>
              <a:buChar char="-"/>
              <a:defRPr sz="2600" b="0" i="0" u="none" strike="noStrike" cap="none">
                <a:solidFill>
                  <a:schemeClr val="lt1"/>
                </a:solidFill>
                <a:latin typeface="Arial"/>
                <a:ea typeface="Arial"/>
                <a:cs typeface="Arial"/>
                <a:sym typeface="Arial"/>
              </a:defRPr>
            </a:lvl2pPr>
            <a:lvl3pPr marL="1143000" marR="0" lvl="2" indent="-152400" algn="l" rtl="0">
              <a:spcBef>
                <a:spcPts val="480"/>
              </a:spcBef>
              <a:spcAft>
                <a:spcPts val="0"/>
              </a:spcAft>
              <a:buClr>
                <a:schemeClr val="lt1"/>
              </a:buClr>
              <a:buSzPct val="50000"/>
              <a:buFont typeface="Noto Sans Symbols"/>
              <a:buChar char="▪"/>
              <a:defRPr sz="2400" b="0" i="0" u="none" strike="noStrike" cap="none">
                <a:solidFill>
                  <a:schemeClr val="lt1"/>
                </a:solidFill>
                <a:latin typeface="Arial"/>
                <a:ea typeface="Arial"/>
                <a:cs typeface="Arial"/>
                <a:sym typeface="Arial"/>
              </a:defRPr>
            </a:lvl3pPr>
            <a:lvl4pPr marL="1600200" marR="0" lvl="3" indent="-101600" algn="l" rtl="0">
              <a:spcBef>
                <a:spcPts val="400"/>
              </a:spcBef>
              <a:spcAft>
                <a:spcPts val="0"/>
              </a:spcAft>
              <a:buClr>
                <a:schemeClr val="lt1"/>
              </a:buClr>
              <a:buSzPct val="100000"/>
              <a:buFont typeface="Arial"/>
              <a:buChar char="–"/>
              <a:defRPr sz="2000" b="0" i="0" u="none" strike="noStrike" cap="none">
                <a:solidFill>
                  <a:schemeClr val="lt1"/>
                </a:solidFill>
                <a:latin typeface="Arial"/>
                <a:ea typeface="Arial"/>
                <a:cs typeface="Arial"/>
                <a:sym typeface="Arial"/>
              </a:defRPr>
            </a:lvl4pPr>
            <a:lvl5pPr marL="2057400" marR="0" lvl="4" indent="-101600" algn="l" rtl="0">
              <a:spcBef>
                <a:spcPts val="400"/>
              </a:spcBef>
              <a:spcAft>
                <a:spcPts val="0"/>
              </a:spcAft>
              <a:buClr>
                <a:schemeClr val="lt1"/>
              </a:buClr>
              <a:buSzPct val="100000"/>
              <a:buFont typeface="Arial"/>
              <a:buChar char="»"/>
              <a:defRPr sz="2000" b="0" i="0" u="none" strike="noStrike" cap="none">
                <a:solidFill>
                  <a:schemeClr val="lt1"/>
                </a:solidFill>
                <a:latin typeface="Arial"/>
                <a:ea typeface="Arial"/>
                <a:cs typeface="Arial"/>
                <a:sym typeface="Arial"/>
              </a:defRPr>
            </a:lvl5pPr>
            <a:lvl6pPr marL="2514600" marR="0" lvl="5" indent="-101600" algn="r" rtl="1">
              <a:spcBef>
                <a:spcPts val="400"/>
              </a:spcBef>
              <a:spcAft>
                <a:spcPts val="0"/>
              </a:spcAft>
              <a:buClr>
                <a:schemeClr val="lt1"/>
              </a:buClr>
              <a:buSzPct val="100000"/>
              <a:buFont typeface="Arial"/>
              <a:buChar char="»"/>
              <a:defRPr sz="2000" b="0" i="0" u="none" strike="noStrike" cap="none">
                <a:solidFill>
                  <a:schemeClr val="lt1"/>
                </a:solidFill>
                <a:latin typeface="Arial"/>
                <a:ea typeface="Arial"/>
                <a:cs typeface="Arial"/>
                <a:sym typeface="Arial"/>
              </a:defRPr>
            </a:lvl6pPr>
            <a:lvl7pPr marL="2971800" marR="0" lvl="6" indent="-101600" algn="r" rtl="1">
              <a:spcBef>
                <a:spcPts val="400"/>
              </a:spcBef>
              <a:spcAft>
                <a:spcPts val="0"/>
              </a:spcAft>
              <a:buClr>
                <a:schemeClr val="lt1"/>
              </a:buClr>
              <a:buSzPct val="100000"/>
              <a:buFont typeface="Arial"/>
              <a:buChar char="»"/>
              <a:defRPr sz="2000" b="0" i="0" u="none" strike="noStrike" cap="none">
                <a:solidFill>
                  <a:schemeClr val="lt1"/>
                </a:solidFill>
                <a:latin typeface="Arial"/>
                <a:ea typeface="Arial"/>
                <a:cs typeface="Arial"/>
                <a:sym typeface="Arial"/>
              </a:defRPr>
            </a:lvl7pPr>
            <a:lvl8pPr marL="3429000" marR="0" lvl="7" indent="-101600" algn="r" rtl="1">
              <a:spcBef>
                <a:spcPts val="400"/>
              </a:spcBef>
              <a:spcAft>
                <a:spcPts val="0"/>
              </a:spcAft>
              <a:buClr>
                <a:schemeClr val="lt1"/>
              </a:buClr>
              <a:buSzPct val="100000"/>
              <a:buFont typeface="Arial"/>
              <a:buChar char="»"/>
              <a:defRPr sz="2000" b="0" i="0" u="none" strike="noStrike" cap="none">
                <a:solidFill>
                  <a:schemeClr val="lt1"/>
                </a:solidFill>
                <a:latin typeface="Arial"/>
                <a:ea typeface="Arial"/>
                <a:cs typeface="Arial"/>
                <a:sym typeface="Arial"/>
              </a:defRPr>
            </a:lvl8pPr>
            <a:lvl9pPr marL="3886200" marR="0" lvl="8" indent="-101600" algn="r" rtl="1">
              <a:spcBef>
                <a:spcPts val="400"/>
              </a:spcBef>
              <a:spcAft>
                <a:spcPts val="0"/>
              </a:spcAft>
              <a:buClr>
                <a:schemeClr val="lt1"/>
              </a:buClr>
              <a:buSzPct val="100000"/>
              <a:buFont typeface="Arial"/>
              <a:buChar char="»"/>
              <a:defRPr sz="2000" b="0" i="0" u="none" strike="noStrike" cap="none">
                <a:solidFill>
                  <a:schemeClr val="lt1"/>
                </a:solidFill>
                <a:latin typeface="Arial"/>
                <a:ea typeface="Arial"/>
                <a:cs typeface="Arial"/>
                <a:sym typeface="Arial"/>
              </a:defRPr>
            </a:lvl9pPr>
          </a:lstStyle>
          <a:p>
            <a:endParaRPr/>
          </a:p>
        </p:txBody>
      </p:sp>
      <p:pic>
        <p:nvPicPr>
          <p:cNvPr id="13" name="Shape 13"/>
          <p:cNvPicPr preferRelativeResize="0"/>
          <p:nvPr/>
        </p:nvPicPr>
        <p:blipFill rotWithShape="1">
          <a:blip r:embed="rId2">
            <a:alphaModFix/>
          </a:blip>
          <a:srcRect/>
          <a:stretch/>
        </p:blipFill>
        <p:spPr>
          <a:xfrm>
            <a:off x="381001" y="895350"/>
            <a:ext cx="2482500" cy="838200"/>
          </a:xfrm>
          <a:prstGeom prst="rect">
            <a:avLst/>
          </a:prstGeom>
          <a:noFill/>
          <a:ln>
            <a:noFill/>
          </a:ln>
        </p:spPr>
      </p:pic>
      <p:pic>
        <p:nvPicPr>
          <p:cNvPr id="14" name="Shape 14"/>
          <p:cNvPicPr preferRelativeResize="0"/>
          <p:nvPr/>
        </p:nvPicPr>
        <p:blipFill rotWithShape="1">
          <a:blip r:embed="rId3">
            <a:alphaModFix/>
          </a:blip>
          <a:srcRect/>
          <a:stretch/>
        </p:blipFill>
        <p:spPr>
          <a:xfrm>
            <a:off x="1854201" y="427"/>
            <a:ext cx="7289100" cy="5466900"/>
          </a:xfrm>
          <a:prstGeom prst="rect">
            <a:avLst/>
          </a:prstGeom>
          <a:noFill/>
          <a:ln>
            <a:noFill/>
          </a:ln>
        </p:spPr>
      </p:pic>
      <p:pic>
        <p:nvPicPr>
          <p:cNvPr id="5" name="Shape 28"/>
          <p:cNvPicPr preferRelativeResize="0"/>
          <p:nvPr userDrawn="1"/>
        </p:nvPicPr>
        <p:blipFill rotWithShape="1">
          <a:blip r:embed="rId2">
            <a:alphaModFix/>
          </a:blip>
          <a:srcRect/>
          <a:stretch/>
        </p:blipFill>
        <p:spPr>
          <a:xfrm>
            <a:off x="355041" y="4822649"/>
            <a:ext cx="673500" cy="227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15"/>
        <p:cNvGrpSpPr/>
        <p:nvPr/>
      </p:nvGrpSpPr>
      <p:grpSpPr>
        <a:xfrm>
          <a:off x="0" y="0"/>
          <a:ext cx="0" cy="0"/>
          <a:chOff x="0" y="0"/>
          <a:chExt cx="0" cy="0"/>
        </a:xfrm>
      </p:grpSpPr>
      <p:sp>
        <p:nvSpPr>
          <p:cNvPr id="16" name="Shape 16"/>
          <p:cNvSpPr txBox="1">
            <a:spLocks noGrp="1"/>
          </p:cNvSpPr>
          <p:nvPr>
            <p:ph type="body" idx="1"/>
          </p:nvPr>
        </p:nvSpPr>
        <p:spPr>
          <a:xfrm>
            <a:off x="457200" y="1006078"/>
            <a:ext cx="8229600" cy="3394500"/>
          </a:xfrm>
          <a:prstGeom prst="rect">
            <a:avLst/>
          </a:prstGeom>
          <a:noFill/>
          <a:ln>
            <a:noFill/>
          </a:ln>
        </p:spPr>
        <p:txBody>
          <a:bodyPr lIns="91425" tIns="91425" rIns="91425" bIns="91425" anchor="t" anchorCtr="0"/>
          <a:lstStyle>
            <a:lvl1pPr marL="342900" marR="0" lvl="0" indent="-254000" algn="l" rtl="0">
              <a:spcBef>
                <a:spcPts val="560"/>
              </a:spcBef>
              <a:spcAft>
                <a:spcPts val="0"/>
              </a:spcAft>
              <a:buClr>
                <a:schemeClr val="lt1"/>
              </a:buClr>
              <a:buSzPct val="50000"/>
              <a:buFont typeface="Noto Sans Symbols"/>
              <a:buChar char="▪"/>
              <a:defRPr sz="2800" b="0" i="0" u="none" strike="noStrike" cap="none">
                <a:solidFill>
                  <a:schemeClr val="lt1"/>
                </a:solidFill>
                <a:latin typeface="Arial"/>
                <a:ea typeface="Arial"/>
                <a:cs typeface="Arial"/>
                <a:sym typeface="Arial"/>
              </a:defRPr>
            </a:lvl1pPr>
            <a:lvl2pPr marL="742950" marR="0" lvl="1" indent="-120650" algn="l" rtl="0">
              <a:spcBef>
                <a:spcPts val="520"/>
              </a:spcBef>
              <a:spcAft>
                <a:spcPts val="0"/>
              </a:spcAft>
              <a:buClr>
                <a:schemeClr val="lt1"/>
              </a:buClr>
              <a:buSzPct val="100000"/>
              <a:buFont typeface="Arial"/>
              <a:buChar char="-"/>
              <a:defRPr sz="2600" b="0" i="0" u="none" strike="noStrike" cap="none">
                <a:solidFill>
                  <a:schemeClr val="lt1"/>
                </a:solidFill>
                <a:latin typeface="Arial"/>
                <a:ea typeface="Arial"/>
                <a:cs typeface="Arial"/>
                <a:sym typeface="Arial"/>
              </a:defRPr>
            </a:lvl2pPr>
            <a:lvl3pPr marL="1143000" marR="0" lvl="2" indent="-152400" algn="l" rtl="0">
              <a:spcBef>
                <a:spcPts val="480"/>
              </a:spcBef>
              <a:spcAft>
                <a:spcPts val="0"/>
              </a:spcAft>
              <a:buClr>
                <a:schemeClr val="lt1"/>
              </a:buClr>
              <a:buSzPct val="50000"/>
              <a:buFont typeface="Noto Sans Symbols"/>
              <a:buChar char="▪"/>
              <a:defRPr sz="2400" b="0" i="0" u="none" strike="noStrike" cap="none">
                <a:solidFill>
                  <a:schemeClr val="lt1"/>
                </a:solidFill>
                <a:latin typeface="Arial"/>
                <a:ea typeface="Arial"/>
                <a:cs typeface="Arial"/>
                <a:sym typeface="Arial"/>
              </a:defRPr>
            </a:lvl3pPr>
            <a:lvl4pPr marL="1600200" marR="0" lvl="3" indent="-101600" algn="l" rtl="0">
              <a:spcBef>
                <a:spcPts val="400"/>
              </a:spcBef>
              <a:spcAft>
                <a:spcPts val="0"/>
              </a:spcAft>
              <a:buClr>
                <a:schemeClr val="lt1"/>
              </a:buClr>
              <a:buSzPct val="100000"/>
              <a:buFont typeface="Arial"/>
              <a:buChar char="–"/>
              <a:defRPr sz="2000" b="0" i="0" u="none" strike="noStrike" cap="none">
                <a:solidFill>
                  <a:schemeClr val="lt1"/>
                </a:solidFill>
                <a:latin typeface="Arial"/>
                <a:ea typeface="Arial"/>
                <a:cs typeface="Arial"/>
                <a:sym typeface="Arial"/>
              </a:defRPr>
            </a:lvl4pPr>
            <a:lvl5pPr marL="2057400" marR="0" lvl="4" indent="-101600" algn="l" rtl="0">
              <a:spcBef>
                <a:spcPts val="400"/>
              </a:spcBef>
              <a:spcAft>
                <a:spcPts val="0"/>
              </a:spcAft>
              <a:buClr>
                <a:schemeClr val="lt1"/>
              </a:buClr>
              <a:buSzPct val="100000"/>
              <a:buFont typeface="Arial"/>
              <a:buChar char="»"/>
              <a:defRPr sz="2000" b="0" i="0" u="none" strike="noStrike" cap="none">
                <a:solidFill>
                  <a:schemeClr val="lt1"/>
                </a:solidFill>
                <a:latin typeface="Arial"/>
                <a:ea typeface="Arial"/>
                <a:cs typeface="Arial"/>
                <a:sym typeface="Arial"/>
              </a:defRPr>
            </a:lvl5pPr>
            <a:lvl6pPr marL="2514600" marR="0" lvl="5" indent="-101600" algn="r" rtl="1">
              <a:spcBef>
                <a:spcPts val="400"/>
              </a:spcBef>
              <a:spcAft>
                <a:spcPts val="0"/>
              </a:spcAft>
              <a:buClr>
                <a:schemeClr val="lt1"/>
              </a:buClr>
              <a:buSzPct val="100000"/>
              <a:buFont typeface="Arial"/>
              <a:buChar char="»"/>
              <a:defRPr sz="2000" b="0" i="0" u="none" strike="noStrike" cap="none">
                <a:solidFill>
                  <a:schemeClr val="lt1"/>
                </a:solidFill>
                <a:latin typeface="Arial"/>
                <a:ea typeface="Arial"/>
                <a:cs typeface="Arial"/>
                <a:sym typeface="Arial"/>
              </a:defRPr>
            </a:lvl6pPr>
            <a:lvl7pPr marL="2971800" marR="0" lvl="6" indent="-101600" algn="r" rtl="1">
              <a:spcBef>
                <a:spcPts val="400"/>
              </a:spcBef>
              <a:spcAft>
                <a:spcPts val="0"/>
              </a:spcAft>
              <a:buClr>
                <a:schemeClr val="lt1"/>
              </a:buClr>
              <a:buSzPct val="100000"/>
              <a:buFont typeface="Arial"/>
              <a:buChar char="»"/>
              <a:defRPr sz="2000" b="0" i="0" u="none" strike="noStrike" cap="none">
                <a:solidFill>
                  <a:schemeClr val="lt1"/>
                </a:solidFill>
                <a:latin typeface="Arial"/>
                <a:ea typeface="Arial"/>
                <a:cs typeface="Arial"/>
                <a:sym typeface="Arial"/>
              </a:defRPr>
            </a:lvl7pPr>
            <a:lvl8pPr marL="3429000" marR="0" lvl="7" indent="-101600" algn="r" rtl="1">
              <a:spcBef>
                <a:spcPts val="400"/>
              </a:spcBef>
              <a:spcAft>
                <a:spcPts val="0"/>
              </a:spcAft>
              <a:buClr>
                <a:schemeClr val="lt1"/>
              </a:buClr>
              <a:buSzPct val="100000"/>
              <a:buFont typeface="Arial"/>
              <a:buChar char="»"/>
              <a:defRPr sz="2000" b="0" i="0" u="none" strike="noStrike" cap="none">
                <a:solidFill>
                  <a:schemeClr val="lt1"/>
                </a:solidFill>
                <a:latin typeface="Arial"/>
                <a:ea typeface="Arial"/>
                <a:cs typeface="Arial"/>
                <a:sym typeface="Arial"/>
              </a:defRPr>
            </a:lvl8pPr>
            <a:lvl9pPr marL="3886200" marR="0" lvl="8" indent="-101600" algn="r" rtl="1">
              <a:spcBef>
                <a:spcPts val="400"/>
              </a:spcBef>
              <a:spcAft>
                <a:spcPts val="0"/>
              </a:spcAft>
              <a:buClr>
                <a:schemeClr val="lt1"/>
              </a:buClr>
              <a:buSzPct val="100000"/>
              <a:buFont typeface="Arial"/>
              <a:buChar char="»"/>
              <a:defRPr sz="2000" b="0" i="0" u="none" strike="noStrike" cap="none">
                <a:solidFill>
                  <a:schemeClr val="lt1"/>
                </a:solidFill>
                <a:latin typeface="Arial"/>
                <a:ea typeface="Arial"/>
                <a:cs typeface="Arial"/>
                <a:sym typeface="Arial"/>
              </a:defRPr>
            </a:lvl9pPr>
          </a:lstStyle>
          <a:p>
            <a:endParaRPr/>
          </a:p>
        </p:txBody>
      </p:sp>
      <p:sp>
        <p:nvSpPr>
          <p:cNvPr id="17" name="Shape 17"/>
          <p:cNvSpPr txBox="1">
            <a:spLocks noGrp="1"/>
          </p:cNvSpPr>
          <p:nvPr>
            <p:ph type="title"/>
          </p:nvPr>
        </p:nvSpPr>
        <p:spPr>
          <a:xfrm>
            <a:off x="315545" y="171450"/>
            <a:ext cx="8599800" cy="6285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3200" b="0" i="0" u="none" strike="noStrike" cap="none">
                <a:solidFill>
                  <a:srgbClr val="BFBFBF"/>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chemeClr val="lt1"/>
                </a:solidFill>
                <a:latin typeface="Calibri"/>
                <a:ea typeface="Calibri"/>
                <a:cs typeface="Calibri"/>
                <a:sym typeface="Calibri"/>
              </a:defRPr>
            </a:lvl2pPr>
            <a:lvl3pPr marL="0" marR="0" lvl="2" indent="0" algn="ctr" rtl="1">
              <a:spcBef>
                <a:spcPts val="0"/>
              </a:spcBef>
              <a:spcAft>
                <a:spcPts val="0"/>
              </a:spcAft>
              <a:buNone/>
              <a:defRPr sz="4400" b="0" i="0" u="none" strike="noStrike" cap="none">
                <a:solidFill>
                  <a:schemeClr val="lt1"/>
                </a:solidFill>
                <a:latin typeface="Calibri"/>
                <a:ea typeface="Calibri"/>
                <a:cs typeface="Calibri"/>
                <a:sym typeface="Calibri"/>
              </a:defRPr>
            </a:lvl3pPr>
            <a:lvl4pPr marL="0" marR="0" lvl="3" indent="0" algn="ctr" rtl="1">
              <a:spcBef>
                <a:spcPts val="0"/>
              </a:spcBef>
              <a:spcAft>
                <a:spcPts val="0"/>
              </a:spcAft>
              <a:buNone/>
              <a:defRPr sz="4400" b="0" i="0" u="none" strike="noStrike" cap="none">
                <a:solidFill>
                  <a:schemeClr val="lt1"/>
                </a:solidFill>
                <a:latin typeface="Calibri"/>
                <a:ea typeface="Calibri"/>
                <a:cs typeface="Calibri"/>
                <a:sym typeface="Calibri"/>
              </a:defRPr>
            </a:lvl4pPr>
            <a:lvl5pPr marL="0" marR="0" lvl="4" indent="0" algn="ctr" rtl="1">
              <a:spcBef>
                <a:spcPts val="0"/>
              </a:spcBef>
              <a:spcAft>
                <a:spcPts val="0"/>
              </a:spcAft>
              <a:buNone/>
              <a:defRPr sz="4400" b="0" i="0" u="none" strike="noStrike" cap="none">
                <a:solidFill>
                  <a:schemeClr val="lt1"/>
                </a:solidFill>
                <a:latin typeface="Calibri"/>
                <a:ea typeface="Calibri"/>
                <a:cs typeface="Calibri"/>
                <a:sym typeface="Calibri"/>
              </a:defRPr>
            </a:lvl5pPr>
            <a:lvl6pPr marL="457200" marR="0" lvl="5" indent="0" algn="ctr" rtl="1">
              <a:spcBef>
                <a:spcPts val="0"/>
              </a:spcBef>
              <a:spcAft>
                <a:spcPts val="0"/>
              </a:spcAft>
              <a:buNone/>
              <a:defRPr sz="4400" b="0" i="0" u="none" strike="noStrike" cap="none">
                <a:solidFill>
                  <a:schemeClr val="lt1"/>
                </a:solidFill>
                <a:latin typeface="Calibri"/>
                <a:ea typeface="Calibri"/>
                <a:cs typeface="Calibri"/>
                <a:sym typeface="Calibri"/>
              </a:defRPr>
            </a:lvl6pPr>
            <a:lvl7pPr marL="914400" marR="0" lvl="6" indent="0" algn="ctr" rtl="1">
              <a:spcBef>
                <a:spcPts val="0"/>
              </a:spcBef>
              <a:spcAft>
                <a:spcPts val="0"/>
              </a:spcAft>
              <a:buNone/>
              <a:defRPr sz="4400" b="0" i="0" u="none" strike="noStrike" cap="none">
                <a:solidFill>
                  <a:schemeClr val="lt1"/>
                </a:solidFill>
                <a:latin typeface="Calibri"/>
                <a:ea typeface="Calibri"/>
                <a:cs typeface="Calibri"/>
                <a:sym typeface="Calibri"/>
              </a:defRPr>
            </a:lvl7pPr>
            <a:lvl8pPr marL="1371600" marR="0" lvl="7" indent="0" algn="ctr" rtl="1">
              <a:spcBef>
                <a:spcPts val="0"/>
              </a:spcBef>
              <a:spcAft>
                <a:spcPts val="0"/>
              </a:spcAft>
              <a:buNone/>
              <a:defRPr sz="4400" b="0" i="0" u="none" strike="noStrike" cap="none">
                <a:solidFill>
                  <a:schemeClr val="lt1"/>
                </a:solidFill>
                <a:latin typeface="Calibri"/>
                <a:ea typeface="Calibri"/>
                <a:cs typeface="Calibri"/>
                <a:sym typeface="Calibri"/>
              </a:defRPr>
            </a:lvl8pPr>
            <a:lvl9pPr marL="1828800" marR="0" lvl="8" indent="0" algn="ctr" rtl="1">
              <a:spcBef>
                <a:spcPts val="0"/>
              </a:spcBef>
              <a:spcAft>
                <a:spcPts val="0"/>
              </a:spcAft>
              <a:buNone/>
              <a:defRPr sz="4400" b="0" i="0" u="none" strike="noStrike" cap="none">
                <a:solidFill>
                  <a:schemeClr val="lt1"/>
                </a:solidFill>
                <a:latin typeface="Calibri"/>
                <a:ea typeface="Calibri"/>
                <a:cs typeface="Calibri"/>
                <a:sym typeface="Calibri"/>
              </a:defRPr>
            </a:lvl9pPr>
          </a:lstStyle>
          <a:p>
            <a:endParaRPr/>
          </a:p>
        </p:txBody>
      </p:sp>
      <p:pic>
        <p:nvPicPr>
          <p:cNvPr id="18" name="Shape 18"/>
          <p:cNvPicPr preferRelativeResize="0"/>
          <p:nvPr/>
        </p:nvPicPr>
        <p:blipFill rotWithShape="1">
          <a:blip r:embed="rId2">
            <a:alphaModFix/>
          </a:blip>
          <a:srcRect/>
          <a:stretch/>
        </p:blipFill>
        <p:spPr>
          <a:xfrm>
            <a:off x="353725" y="4839902"/>
            <a:ext cx="673500" cy="227400"/>
          </a:xfrm>
          <a:prstGeom prst="rect">
            <a:avLst/>
          </a:prstGeom>
          <a:noFill/>
          <a:ln>
            <a:noFill/>
          </a:ln>
        </p:spPr>
      </p:pic>
      <p:pic>
        <p:nvPicPr>
          <p:cNvPr id="19" name="Shape 19"/>
          <p:cNvPicPr preferRelativeResize="0"/>
          <p:nvPr/>
        </p:nvPicPr>
        <p:blipFill rotWithShape="1">
          <a:blip r:embed="rId2">
            <a:alphaModFix/>
          </a:blip>
          <a:srcRect/>
          <a:stretch/>
        </p:blipFill>
        <p:spPr>
          <a:xfrm>
            <a:off x="355041" y="4822649"/>
            <a:ext cx="673500" cy="2274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mparison">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457200" y="1151334"/>
            <a:ext cx="4040100" cy="479700"/>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lt1"/>
              </a:buClr>
              <a:buFont typeface="Noto Sans Symbols"/>
              <a:buNone/>
              <a:defRPr sz="2400" b="1" i="0" u="none" strike="noStrike" cap="none">
                <a:solidFill>
                  <a:schemeClr val="lt1"/>
                </a:solidFill>
                <a:latin typeface="Arial"/>
                <a:ea typeface="Arial"/>
                <a:cs typeface="Arial"/>
                <a:sym typeface="Arial"/>
              </a:defRPr>
            </a:lvl1pPr>
            <a:lvl2pPr marL="457200" marR="0" lvl="1" indent="0" algn="l" rtl="0">
              <a:spcBef>
                <a:spcPts val="400"/>
              </a:spcBef>
              <a:spcAft>
                <a:spcPts val="0"/>
              </a:spcAft>
              <a:buClr>
                <a:schemeClr val="lt1"/>
              </a:buClr>
              <a:buFont typeface="Arial"/>
              <a:buNone/>
              <a:defRPr sz="2000" b="1" i="0" u="none" strike="noStrike" cap="none">
                <a:solidFill>
                  <a:schemeClr val="lt1"/>
                </a:solidFill>
                <a:latin typeface="Arial"/>
                <a:ea typeface="Arial"/>
                <a:cs typeface="Arial"/>
                <a:sym typeface="Arial"/>
              </a:defRPr>
            </a:lvl2pPr>
            <a:lvl3pPr marL="914400" marR="0" lvl="2" indent="0" algn="l" rtl="0">
              <a:spcBef>
                <a:spcPts val="360"/>
              </a:spcBef>
              <a:spcAft>
                <a:spcPts val="0"/>
              </a:spcAft>
              <a:buClr>
                <a:schemeClr val="lt1"/>
              </a:buClr>
              <a:buFont typeface="Noto Sans Symbols"/>
              <a:buNone/>
              <a:defRPr sz="1800" b="1" i="0" u="none" strike="noStrike" cap="none">
                <a:solidFill>
                  <a:schemeClr val="lt1"/>
                </a:solidFill>
                <a:latin typeface="Arial"/>
                <a:ea typeface="Arial"/>
                <a:cs typeface="Arial"/>
                <a:sym typeface="Arial"/>
              </a:defRPr>
            </a:lvl3pPr>
            <a:lvl4pPr marL="1371600" marR="0" lvl="3" indent="0" algn="l" rtl="0">
              <a:spcBef>
                <a:spcPts val="320"/>
              </a:spcBef>
              <a:spcAft>
                <a:spcPts val="0"/>
              </a:spcAft>
              <a:buClr>
                <a:schemeClr val="lt1"/>
              </a:buClr>
              <a:buFont typeface="Arial"/>
              <a:buNone/>
              <a:defRPr sz="1600" b="1" i="0" u="none" strike="noStrike" cap="none">
                <a:solidFill>
                  <a:schemeClr val="lt1"/>
                </a:solidFill>
                <a:latin typeface="Arial"/>
                <a:ea typeface="Arial"/>
                <a:cs typeface="Arial"/>
                <a:sym typeface="Arial"/>
              </a:defRPr>
            </a:lvl4pPr>
            <a:lvl5pPr marL="1828800" marR="0" lvl="4" indent="0" algn="l" rtl="0">
              <a:spcBef>
                <a:spcPts val="320"/>
              </a:spcBef>
              <a:spcAft>
                <a:spcPts val="0"/>
              </a:spcAft>
              <a:buClr>
                <a:schemeClr val="lt1"/>
              </a:buClr>
              <a:buFont typeface="Arial"/>
              <a:buNone/>
              <a:defRPr sz="1600" b="1" i="0" u="none" strike="noStrike" cap="none">
                <a:solidFill>
                  <a:schemeClr val="lt1"/>
                </a:solidFill>
                <a:latin typeface="Arial"/>
                <a:ea typeface="Arial"/>
                <a:cs typeface="Arial"/>
                <a:sym typeface="Arial"/>
              </a:defRPr>
            </a:lvl5pPr>
            <a:lvl6pPr marL="2286000" marR="0" lvl="5" indent="0" algn="r" rtl="1">
              <a:spcBef>
                <a:spcPts val="320"/>
              </a:spcBef>
              <a:spcAft>
                <a:spcPts val="0"/>
              </a:spcAft>
              <a:buClr>
                <a:schemeClr val="lt1"/>
              </a:buClr>
              <a:buFont typeface="Arial"/>
              <a:buNone/>
              <a:defRPr sz="1600" b="1" i="0" u="none" strike="noStrike" cap="none">
                <a:solidFill>
                  <a:schemeClr val="lt1"/>
                </a:solidFill>
                <a:latin typeface="Arial"/>
                <a:ea typeface="Arial"/>
                <a:cs typeface="Arial"/>
                <a:sym typeface="Arial"/>
              </a:defRPr>
            </a:lvl6pPr>
            <a:lvl7pPr marL="2743200" marR="0" lvl="6" indent="0" algn="r" rtl="1">
              <a:spcBef>
                <a:spcPts val="320"/>
              </a:spcBef>
              <a:spcAft>
                <a:spcPts val="0"/>
              </a:spcAft>
              <a:buClr>
                <a:schemeClr val="lt1"/>
              </a:buClr>
              <a:buFont typeface="Arial"/>
              <a:buNone/>
              <a:defRPr sz="1600" b="1" i="0" u="none" strike="noStrike" cap="none">
                <a:solidFill>
                  <a:schemeClr val="lt1"/>
                </a:solidFill>
                <a:latin typeface="Arial"/>
                <a:ea typeface="Arial"/>
                <a:cs typeface="Arial"/>
                <a:sym typeface="Arial"/>
              </a:defRPr>
            </a:lvl7pPr>
            <a:lvl8pPr marL="3200400" marR="0" lvl="7" indent="0" algn="r" rtl="1">
              <a:spcBef>
                <a:spcPts val="320"/>
              </a:spcBef>
              <a:spcAft>
                <a:spcPts val="0"/>
              </a:spcAft>
              <a:buClr>
                <a:schemeClr val="lt1"/>
              </a:buClr>
              <a:buFont typeface="Arial"/>
              <a:buNone/>
              <a:defRPr sz="1600" b="1" i="0" u="none" strike="noStrike" cap="none">
                <a:solidFill>
                  <a:schemeClr val="lt1"/>
                </a:solidFill>
                <a:latin typeface="Arial"/>
                <a:ea typeface="Arial"/>
                <a:cs typeface="Arial"/>
                <a:sym typeface="Arial"/>
              </a:defRPr>
            </a:lvl8pPr>
            <a:lvl9pPr marL="3657600" marR="0" lvl="8" indent="0" algn="r" rtl="1">
              <a:spcBef>
                <a:spcPts val="320"/>
              </a:spcBef>
              <a:spcAft>
                <a:spcPts val="0"/>
              </a:spcAft>
              <a:buClr>
                <a:schemeClr val="lt1"/>
              </a:buClr>
              <a:buFont typeface="Arial"/>
              <a:buNone/>
              <a:defRPr sz="1600" b="1" i="0" u="none" strike="noStrike" cap="none">
                <a:solidFill>
                  <a:schemeClr val="lt1"/>
                </a:solidFill>
                <a:latin typeface="Arial"/>
                <a:ea typeface="Arial"/>
                <a:cs typeface="Arial"/>
                <a:sym typeface="Arial"/>
              </a:defRPr>
            </a:lvl9pPr>
          </a:lstStyle>
          <a:p>
            <a:endParaRPr/>
          </a:p>
        </p:txBody>
      </p:sp>
      <p:sp>
        <p:nvSpPr>
          <p:cNvPr id="22" name="Shape 22"/>
          <p:cNvSpPr txBox="1">
            <a:spLocks noGrp="1"/>
          </p:cNvSpPr>
          <p:nvPr>
            <p:ph type="body" idx="2"/>
          </p:nvPr>
        </p:nvSpPr>
        <p:spPr>
          <a:xfrm>
            <a:off x="457200" y="1631155"/>
            <a:ext cx="4040100" cy="2963400"/>
          </a:xfrm>
          <a:prstGeom prst="rect">
            <a:avLst/>
          </a:prstGeom>
          <a:noFill/>
          <a:ln>
            <a:noFill/>
          </a:ln>
        </p:spPr>
        <p:txBody>
          <a:bodyPr lIns="91425" tIns="91425" rIns="91425" bIns="91425" anchor="t" anchorCtr="0"/>
          <a:lstStyle>
            <a:lvl1pPr marL="342900" marR="0" lvl="0" indent="-266700" algn="l" rtl="0">
              <a:spcBef>
                <a:spcPts val="480"/>
              </a:spcBef>
              <a:spcAft>
                <a:spcPts val="0"/>
              </a:spcAft>
              <a:buClr>
                <a:schemeClr val="lt1"/>
              </a:buClr>
              <a:buSzPct val="50000"/>
              <a:buFont typeface="Noto Sans Symbols"/>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spcAft>
                <a:spcPts val="0"/>
              </a:spcAft>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71450" algn="l" rtl="0">
              <a:spcBef>
                <a:spcPts val="360"/>
              </a:spcBef>
              <a:spcAft>
                <a:spcPts val="0"/>
              </a:spcAft>
              <a:buClr>
                <a:schemeClr val="lt1"/>
              </a:buClr>
              <a:buSzPct val="50000"/>
              <a:buFont typeface="Noto Sans Symbols"/>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spcAft>
                <a:spcPts val="0"/>
              </a:spcAft>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spcAft>
                <a:spcPts val="0"/>
              </a:spcAft>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27000" algn="r" rtl="1">
              <a:spcBef>
                <a:spcPts val="320"/>
              </a:spcBef>
              <a:spcAft>
                <a:spcPts val="0"/>
              </a:spcAft>
              <a:buClr>
                <a:schemeClr val="lt1"/>
              </a:buClr>
              <a:buSzPct val="100000"/>
              <a:buFont typeface="Arial"/>
              <a:buChar char="»"/>
              <a:defRPr sz="1600" b="0" i="0" u="none" strike="noStrike" cap="none">
                <a:solidFill>
                  <a:schemeClr val="lt1"/>
                </a:solidFill>
                <a:latin typeface="Arial"/>
                <a:ea typeface="Arial"/>
                <a:cs typeface="Arial"/>
                <a:sym typeface="Arial"/>
              </a:defRPr>
            </a:lvl6pPr>
            <a:lvl7pPr marL="2971800" marR="0" lvl="6" indent="-127000" algn="r" rtl="1">
              <a:spcBef>
                <a:spcPts val="320"/>
              </a:spcBef>
              <a:spcAft>
                <a:spcPts val="0"/>
              </a:spcAft>
              <a:buClr>
                <a:schemeClr val="lt1"/>
              </a:buClr>
              <a:buSzPct val="100000"/>
              <a:buFont typeface="Arial"/>
              <a:buChar char="»"/>
              <a:defRPr sz="1600" b="0" i="0" u="none" strike="noStrike" cap="none">
                <a:solidFill>
                  <a:schemeClr val="lt1"/>
                </a:solidFill>
                <a:latin typeface="Arial"/>
                <a:ea typeface="Arial"/>
                <a:cs typeface="Arial"/>
                <a:sym typeface="Arial"/>
              </a:defRPr>
            </a:lvl7pPr>
            <a:lvl8pPr marL="3429000" marR="0" lvl="7" indent="-127000" algn="r" rtl="1">
              <a:spcBef>
                <a:spcPts val="320"/>
              </a:spcBef>
              <a:spcAft>
                <a:spcPts val="0"/>
              </a:spcAft>
              <a:buClr>
                <a:schemeClr val="lt1"/>
              </a:buClr>
              <a:buSzPct val="100000"/>
              <a:buFont typeface="Arial"/>
              <a:buChar char="»"/>
              <a:defRPr sz="1600" b="0" i="0" u="none" strike="noStrike" cap="none">
                <a:solidFill>
                  <a:schemeClr val="lt1"/>
                </a:solidFill>
                <a:latin typeface="Arial"/>
                <a:ea typeface="Arial"/>
                <a:cs typeface="Arial"/>
                <a:sym typeface="Arial"/>
              </a:defRPr>
            </a:lvl8pPr>
            <a:lvl9pPr marL="3886200" marR="0" lvl="8" indent="-127000" algn="r" rtl="1">
              <a:spcBef>
                <a:spcPts val="320"/>
              </a:spcBef>
              <a:spcAft>
                <a:spcPts val="0"/>
              </a:spcAft>
              <a:buClr>
                <a:schemeClr val="lt1"/>
              </a:buClr>
              <a:buSzPct val="1000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23" name="Shape 23"/>
          <p:cNvSpPr txBox="1">
            <a:spLocks noGrp="1"/>
          </p:cNvSpPr>
          <p:nvPr>
            <p:ph type="body" idx="3"/>
          </p:nvPr>
        </p:nvSpPr>
        <p:spPr>
          <a:xfrm>
            <a:off x="4645028" y="1151334"/>
            <a:ext cx="4041900" cy="479700"/>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lt1"/>
              </a:buClr>
              <a:buFont typeface="Noto Sans Symbols"/>
              <a:buNone/>
              <a:defRPr sz="2400" b="1" i="0" u="none" strike="noStrike" cap="none">
                <a:solidFill>
                  <a:schemeClr val="lt1"/>
                </a:solidFill>
                <a:latin typeface="Arial"/>
                <a:ea typeface="Arial"/>
                <a:cs typeface="Arial"/>
                <a:sym typeface="Arial"/>
              </a:defRPr>
            </a:lvl1pPr>
            <a:lvl2pPr marL="457200" marR="0" lvl="1" indent="0" algn="l" rtl="0">
              <a:spcBef>
                <a:spcPts val="400"/>
              </a:spcBef>
              <a:spcAft>
                <a:spcPts val="0"/>
              </a:spcAft>
              <a:buClr>
                <a:schemeClr val="lt1"/>
              </a:buClr>
              <a:buFont typeface="Arial"/>
              <a:buNone/>
              <a:defRPr sz="2000" b="1" i="0" u="none" strike="noStrike" cap="none">
                <a:solidFill>
                  <a:schemeClr val="lt1"/>
                </a:solidFill>
                <a:latin typeface="Arial"/>
                <a:ea typeface="Arial"/>
                <a:cs typeface="Arial"/>
                <a:sym typeface="Arial"/>
              </a:defRPr>
            </a:lvl2pPr>
            <a:lvl3pPr marL="914400" marR="0" lvl="2" indent="0" algn="l" rtl="0">
              <a:spcBef>
                <a:spcPts val="360"/>
              </a:spcBef>
              <a:spcAft>
                <a:spcPts val="0"/>
              </a:spcAft>
              <a:buClr>
                <a:schemeClr val="lt1"/>
              </a:buClr>
              <a:buFont typeface="Noto Sans Symbols"/>
              <a:buNone/>
              <a:defRPr sz="1800" b="1" i="0" u="none" strike="noStrike" cap="none">
                <a:solidFill>
                  <a:schemeClr val="lt1"/>
                </a:solidFill>
                <a:latin typeface="Arial"/>
                <a:ea typeface="Arial"/>
                <a:cs typeface="Arial"/>
                <a:sym typeface="Arial"/>
              </a:defRPr>
            </a:lvl3pPr>
            <a:lvl4pPr marL="1371600" marR="0" lvl="3" indent="0" algn="l" rtl="0">
              <a:spcBef>
                <a:spcPts val="320"/>
              </a:spcBef>
              <a:spcAft>
                <a:spcPts val="0"/>
              </a:spcAft>
              <a:buClr>
                <a:schemeClr val="lt1"/>
              </a:buClr>
              <a:buFont typeface="Arial"/>
              <a:buNone/>
              <a:defRPr sz="1600" b="1" i="0" u="none" strike="noStrike" cap="none">
                <a:solidFill>
                  <a:schemeClr val="lt1"/>
                </a:solidFill>
                <a:latin typeface="Arial"/>
                <a:ea typeface="Arial"/>
                <a:cs typeface="Arial"/>
                <a:sym typeface="Arial"/>
              </a:defRPr>
            </a:lvl4pPr>
            <a:lvl5pPr marL="1828800" marR="0" lvl="4" indent="0" algn="l" rtl="0">
              <a:spcBef>
                <a:spcPts val="320"/>
              </a:spcBef>
              <a:spcAft>
                <a:spcPts val="0"/>
              </a:spcAft>
              <a:buClr>
                <a:schemeClr val="lt1"/>
              </a:buClr>
              <a:buFont typeface="Arial"/>
              <a:buNone/>
              <a:defRPr sz="1600" b="1" i="0" u="none" strike="noStrike" cap="none">
                <a:solidFill>
                  <a:schemeClr val="lt1"/>
                </a:solidFill>
                <a:latin typeface="Arial"/>
                <a:ea typeface="Arial"/>
                <a:cs typeface="Arial"/>
                <a:sym typeface="Arial"/>
              </a:defRPr>
            </a:lvl5pPr>
            <a:lvl6pPr marL="2286000" marR="0" lvl="5" indent="0" algn="r" rtl="1">
              <a:spcBef>
                <a:spcPts val="320"/>
              </a:spcBef>
              <a:spcAft>
                <a:spcPts val="0"/>
              </a:spcAft>
              <a:buClr>
                <a:schemeClr val="lt1"/>
              </a:buClr>
              <a:buFont typeface="Arial"/>
              <a:buNone/>
              <a:defRPr sz="1600" b="1" i="0" u="none" strike="noStrike" cap="none">
                <a:solidFill>
                  <a:schemeClr val="lt1"/>
                </a:solidFill>
                <a:latin typeface="Arial"/>
                <a:ea typeface="Arial"/>
                <a:cs typeface="Arial"/>
                <a:sym typeface="Arial"/>
              </a:defRPr>
            </a:lvl6pPr>
            <a:lvl7pPr marL="2743200" marR="0" lvl="6" indent="0" algn="r" rtl="1">
              <a:spcBef>
                <a:spcPts val="320"/>
              </a:spcBef>
              <a:spcAft>
                <a:spcPts val="0"/>
              </a:spcAft>
              <a:buClr>
                <a:schemeClr val="lt1"/>
              </a:buClr>
              <a:buFont typeface="Arial"/>
              <a:buNone/>
              <a:defRPr sz="1600" b="1" i="0" u="none" strike="noStrike" cap="none">
                <a:solidFill>
                  <a:schemeClr val="lt1"/>
                </a:solidFill>
                <a:latin typeface="Arial"/>
                <a:ea typeface="Arial"/>
                <a:cs typeface="Arial"/>
                <a:sym typeface="Arial"/>
              </a:defRPr>
            </a:lvl7pPr>
            <a:lvl8pPr marL="3200400" marR="0" lvl="7" indent="0" algn="r" rtl="1">
              <a:spcBef>
                <a:spcPts val="320"/>
              </a:spcBef>
              <a:spcAft>
                <a:spcPts val="0"/>
              </a:spcAft>
              <a:buClr>
                <a:schemeClr val="lt1"/>
              </a:buClr>
              <a:buFont typeface="Arial"/>
              <a:buNone/>
              <a:defRPr sz="1600" b="1" i="0" u="none" strike="noStrike" cap="none">
                <a:solidFill>
                  <a:schemeClr val="lt1"/>
                </a:solidFill>
                <a:latin typeface="Arial"/>
                <a:ea typeface="Arial"/>
                <a:cs typeface="Arial"/>
                <a:sym typeface="Arial"/>
              </a:defRPr>
            </a:lvl8pPr>
            <a:lvl9pPr marL="3657600" marR="0" lvl="8" indent="0" algn="r" rtl="1">
              <a:spcBef>
                <a:spcPts val="320"/>
              </a:spcBef>
              <a:spcAft>
                <a:spcPts val="0"/>
              </a:spcAft>
              <a:buClr>
                <a:schemeClr val="lt1"/>
              </a:buClr>
              <a:buFont typeface="Arial"/>
              <a:buNone/>
              <a:defRPr sz="1600" b="1" i="0" u="none" strike="noStrike" cap="none">
                <a:solidFill>
                  <a:schemeClr val="lt1"/>
                </a:solidFill>
                <a:latin typeface="Arial"/>
                <a:ea typeface="Arial"/>
                <a:cs typeface="Arial"/>
                <a:sym typeface="Arial"/>
              </a:defRPr>
            </a:lvl9pPr>
          </a:lstStyle>
          <a:p>
            <a:endParaRPr/>
          </a:p>
        </p:txBody>
      </p:sp>
      <p:sp>
        <p:nvSpPr>
          <p:cNvPr id="24" name="Shape 24"/>
          <p:cNvSpPr txBox="1">
            <a:spLocks noGrp="1"/>
          </p:cNvSpPr>
          <p:nvPr>
            <p:ph type="body" idx="4"/>
          </p:nvPr>
        </p:nvSpPr>
        <p:spPr>
          <a:xfrm>
            <a:off x="4645028" y="1631155"/>
            <a:ext cx="4041900" cy="2963400"/>
          </a:xfrm>
          <a:prstGeom prst="rect">
            <a:avLst/>
          </a:prstGeom>
          <a:noFill/>
          <a:ln>
            <a:noFill/>
          </a:ln>
        </p:spPr>
        <p:txBody>
          <a:bodyPr lIns="91425" tIns="91425" rIns="91425" bIns="91425" anchor="t" anchorCtr="0"/>
          <a:lstStyle>
            <a:lvl1pPr marL="342900" marR="0" lvl="0" indent="-266700" algn="l" rtl="0">
              <a:spcBef>
                <a:spcPts val="480"/>
              </a:spcBef>
              <a:spcAft>
                <a:spcPts val="0"/>
              </a:spcAft>
              <a:buClr>
                <a:schemeClr val="lt1"/>
              </a:buClr>
              <a:buSzPct val="50000"/>
              <a:buFont typeface="Noto Sans Symbols"/>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spcAft>
                <a:spcPts val="0"/>
              </a:spcAft>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71450" algn="l" rtl="0">
              <a:spcBef>
                <a:spcPts val="360"/>
              </a:spcBef>
              <a:spcAft>
                <a:spcPts val="0"/>
              </a:spcAft>
              <a:buClr>
                <a:schemeClr val="lt1"/>
              </a:buClr>
              <a:buSzPct val="50000"/>
              <a:buFont typeface="Noto Sans Symbols"/>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spcAft>
                <a:spcPts val="0"/>
              </a:spcAft>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spcAft>
                <a:spcPts val="0"/>
              </a:spcAft>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27000" algn="r" rtl="1">
              <a:spcBef>
                <a:spcPts val="320"/>
              </a:spcBef>
              <a:spcAft>
                <a:spcPts val="0"/>
              </a:spcAft>
              <a:buClr>
                <a:schemeClr val="lt1"/>
              </a:buClr>
              <a:buSzPct val="100000"/>
              <a:buFont typeface="Arial"/>
              <a:buChar char="»"/>
              <a:defRPr sz="1600" b="0" i="0" u="none" strike="noStrike" cap="none">
                <a:solidFill>
                  <a:schemeClr val="lt1"/>
                </a:solidFill>
                <a:latin typeface="Arial"/>
                <a:ea typeface="Arial"/>
                <a:cs typeface="Arial"/>
                <a:sym typeface="Arial"/>
              </a:defRPr>
            </a:lvl6pPr>
            <a:lvl7pPr marL="2971800" marR="0" lvl="6" indent="-127000" algn="r" rtl="1">
              <a:spcBef>
                <a:spcPts val="320"/>
              </a:spcBef>
              <a:spcAft>
                <a:spcPts val="0"/>
              </a:spcAft>
              <a:buClr>
                <a:schemeClr val="lt1"/>
              </a:buClr>
              <a:buSzPct val="100000"/>
              <a:buFont typeface="Arial"/>
              <a:buChar char="»"/>
              <a:defRPr sz="1600" b="0" i="0" u="none" strike="noStrike" cap="none">
                <a:solidFill>
                  <a:schemeClr val="lt1"/>
                </a:solidFill>
                <a:latin typeface="Arial"/>
                <a:ea typeface="Arial"/>
                <a:cs typeface="Arial"/>
                <a:sym typeface="Arial"/>
              </a:defRPr>
            </a:lvl7pPr>
            <a:lvl8pPr marL="3429000" marR="0" lvl="7" indent="-127000" algn="r" rtl="1">
              <a:spcBef>
                <a:spcPts val="320"/>
              </a:spcBef>
              <a:spcAft>
                <a:spcPts val="0"/>
              </a:spcAft>
              <a:buClr>
                <a:schemeClr val="lt1"/>
              </a:buClr>
              <a:buSzPct val="100000"/>
              <a:buFont typeface="Arial"/>
              <a:buChar char="»"/>
              <a:defRPr sz="1600" b="0" i="0" u="none" strike="noStrike" cap="none">
                <a:solidFill>
                  <a:schemeClr val="lt1"/>
                </a:solidFill>
                <a:latin typeface="Arial"/>
                <a:ea typeface="Arial"/>
                <a:cs typeface="Arial"/>
                <a:sym typeface="Arial"/>
              </a:defRPr>
            </a:lvl8pPr>
            <a:lvl9pPr marL="3886200" marR="0" lvl="8" indent="-127000" algn="r" rtl="1">
              <a:spcBef>
                <a:spcPts val="320"/>
              </a:spcBef>
              <a:spcAft>
                <a:spcPts val="0"/>
              </a:spcAft>
              <a:buClr>
                <a:schemeClr val="lt1"/>
              </a:buClr>
              <a:buSzPct val="1000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25" name="Shape 25"/>
          <p:cNvSpPr txBox="1">
            <a:spLocks noGrp="1"/>
          </p:cNvSpPr>
          <p:nvPr>
            <p:ph type="dt" idx="10"/>
          </p:nvPr>
        </p:nvSpPr>
        <p:spPr>
          <a:xfrm>
            <a:off x="457200" y="4683919"/>
            <a:ext cx="2133600" cy="3573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800" b="0" i="0" u="sng"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1800" b="0" i="0" u="sng"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sng"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sng"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sng" strike="noStrike" cap="none">
                <a:solidFill>
                  <a:schemeClr val="dk1"/>
                </a:solidFill>
                <a:latin typeface="Calibri"/>
                <a:ea typeface="Calibri"/>
                <a:cs typeface="Calibri"/>
                <a:sym typeface="Calibri"/>
              </a:defRPr>
            </a:lvl5pPr>
            <a:lvl6pPr marL="2286000" marR="0" lvl="5" indent="0" algn="l" rtl="0">
              <a:spcBef>
                <a:spcPts val="0"/>
              </a:spcBef>
              <a:buNone/>
              <a:defRPr sz="1800" b="0" i="0" u="sng" strike="noStrike" cap="none">
                <a:solidFill>
                  <a:schemeClr val="dk1"/>
                </a:solidFill>
                <a:latin typeface="Calibri"/>
                <a:ea typeface="Calibri"/>
                <a:cs typeface="Calibri"/>
                <a:sym typeface="Calibri"/>
              </a:defRPr>
            </a:lvl6pPr>
            <a:lvl7pPr marL="2743200" marR="0" lvl="6" indent="0" algn="l" rtl="0">
              <a:spcBef>
                <a:spcPts val="0"/>
              </a:spcBef>
              <a:buNone/>
              <a:defRPr sz="1800" b="0" i="0" u="sng" strike="noStrike" cap="none">
                <a:solidFill>
                  <a:schemeClr val="dk1"/>
                </a:solidFill>
                <a:latin typeface="Calibri"/>
                <a:ea typeface="Calibri"/>
                <a:cs typeface="Calibri"/>
                <a:sym typeface="Calibri"/>
              </a:defRPr>
            </a:lvl7pPr>
            <a:lvl8pPr marL="3200400" marR="0" lvl="7" indent="0" algn="l" rtl="0">
              <a:spcBef>
                <a:spcPts val="0"/>
              </a:spcBef>
              <a:buNone/>
              <a:defRPr sz="1800" b="0" i="0" u="sng" strike="noStrike" cap="none">
                <a:solidFill>
                  <a:schemeClr val="dk1"/>
                </a:solidFill>
                <a:latin typeface="Calibri"/>
                <a:ea typeface="Calibri"/>
                <a:cs typeface="Calibri"/>
                <a:sym typeface="Calibri"/>
              </a:defRPr>
            </a:lvl8pPr>
            <a:lvl9pPr marL="3657600" marR="0" lvl="8" indent="0" algn="l" rtl="0">
              <a:spcBef>
                <a:spcPts val="0"/>
              </a:spcBef>
              <a:buNone/>
              <a:defRPr sz="1800" b="0" i="0" u="sng"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title"/>
          </p:nvPr>
        </p:nvSpPr>
        <p:spPr>
          <a:xfrm>
            <a:off x="315545" y="171450"/>
            <a:ext cx="8599800" cy="6285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3200" b="0" i="0" u="none" strike="noStrike" cap="none">
                <a:solidFill>
                  <a:srgbClr val="BFBFBF"/>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chemeClr val="lt1"/>
                </a:solidFill>
                <a:latin typeface="Calibri"/>
                <a:ea typeface="Calibri"/>
                <a:cs typeface="Calibri"/>
                <a:sym typeface="Calibri"/>
              </a:defRPr>
            </a:lvl2pPr>
            <a:lvl3pPr marL="0" marR="0" lvl="2" indent="0" algn="ctr" rtl="1">
              <a:spcBef>
                <a:spcPts val="0"/>
              </a:spcBef>
              <a:spcAft>
                <a:spcPts val="0"/>
              </a:spcAft>
              <a:buNone/>
              <a:defRPr sz="4400" b="0" i="0" u="none" strike="noStrike" cap="none">
                <a:solidFill>
                  <a:schemeClr val="lt1"/>
                </a:solidFill>
                <a:latin typeface="Calibri"/>
                <a:ea typeface="Calibri"/>
                <a:cs typeface="Calibri"/>
                <a:sym typeface="Calibri"/>
              </a:defRPr>
            </a:lvl3pPr>
            <a:lvl4pPr marL="0" marR="0" lvl="3" indent="0" algn="ctr" rtl="1">
              <a:spcBef>
                <a:spcPts val="0"/>
              </a:spcBef>
              <a:spcAft>
                <a:spcPts val="0"/>
              </a:spcAft>
              <a:buNone/>
              <a:defRPr sz="4400" b="0" i="0" u="none" strike="noStrike" cap="none">
                <a:solidFill>
                  <a:schemeClr val="lt1"/>
                </a:solidFill>
                <a:latin typeface="Calibri"/>
                <a:ea typeface="Calibri"/>
                <a:cs typeface="Calibri"/>
                <a:sym typeface="Calibri"/>
              </a:defRPr>
            </a:lvl4pPr>
            <a:lvl5pPr marL="0" marR="0" lvl="4" indent="0" algn="ctr" rtl="1">
              <a:spcBef>
                <a:spcPts val="0"/>
              </a:spcBef>
              <a:spcAft>
                <a:spcPts val="0"/>
              </a:spcAft>
              <a:buNone/>
              <a:defRPr sz="4400" b="0" i="0" u="none" strike="noStrike" cap="none">
                <a:solidFill>
                  <a:schemeClr val="lt1"/>
                </a:solidFill>
                <a:latin typeface="Calibri"/>
                <a:ea typeface="Calibri"/>
                <a:cs typeface="Calibri"/>
                <a:sym typeface="Calibri"/>
              </a:defRPr>
            </a:lvl5pPr>
            <a:lvl6pPr marL="457200" marR="0" lvl="5" indent="0" algn="ctr" rtl="1">
              <a:spcBef>
                <a:spcPts val="0"/>
              </a:spcBef>
              <a:spcAft>
                <a:spcPts val="0"/>
              </a:spcAft>
              <a:buNone/>
              <a:defRPr sz="4400" b="0" i="0" u="none" strike="noStrike" cap="none">
                <a:solidFill>
                  <a:schemeClr val="lt1"/>
                </a:solidFill>
                <a:latin typeface="Calibri"/>
                <a:ea typeface="Calibri"/>
                <a:cs typeface="Calibri"/>
                <a:sym typeface="Calibri"/>
              </a:defRPr>
            </a:lvl6pPr>
            <a:lvl7pPr marL="914400" marR="0" lvl="6" indent="0" algn="ctr" rtl="1">
              <a:spcBef>
                <a:spcPts val="0"/>
              </a:spcBef>
              <a:spcAft>
                <a:spcPts val="0"/>
              </a:spcAft>
              <a:buNone/>
              <a:defRPr sz="4400" b="0" i="0" u="none" strike="noStrike" cap="none">
                <a:solidFill>
                  <a:schemeClr val="lt1"/>
                </a:solidFill>
                <a:latin typeface="Calibri"/>
                <a:ea typeface="Calibri"/>
                <a:cs typeface="Calibri"/>
                <a:sym typeface="Calibri"/>
              </a:defRPr>
            </a:lvl7pPr>
            <a:lvl8pPr marL="1371600" marR="0" lvl="7" indent="0" algn="ctr" rtl="1">
              <a:spcBef>
                <a:spcPts val="0"/>
              </a:spcBef>
              <a:spcAft>
                <a:spcPts val="0"/>
              </a:spcAft>
              <a:buNone/>
              <a:defRPr sz="4400" b="0" i="0" u="none" strike="noStrike" cap="none">
                <a:solidFill>
                  <a:schemeClr val="lt1"/>
                </a:solidFill>
                <a:latin typeface="Calibri"/>
                <a:ea typeface="Calibri"/>
                <a:cs typeface="Calibri"/>
                <a:sym typeface="Calibri"/>
              </a:defRPr>
            </a:lvl8pPr>
            <a:lvl9pPr marL="1828800" marR="0" lvl="8" indent="0" algn="ctr" rtl="1">
              <a:spcBef>
                <a:spcPts val="0"/>
              </a:spcBef>
              <a:spcAft>
                <a:spcPts val="0"/>
              </a:spcAft>
              <a:buNone/>
              <a:defRPr sz="4400" b="0" i="0" u="none" strike="noStrike" cap="none">
                <a:solidFill>
                  <a:schemeClr val="lt1"/>
                </a:solidFill>
                <a:latin typeface="Calibri"/>
                <a:ea typeface="Calibri"/>
                <a:cs typeface="Calibri"/>
                <a:sym typeface="Calibri"/>
              </a:defRPr>
            </a:lvl9pPr>
          </a:lstStyle>
          <a:p>
            <a:endParaRPr/>
          </a:p>
        </p:txBody>
      </p:sp>
      <p:pic>
        <p:nvPicPr>
          <p:cNvPr id="27" name="Shape 27"/>
          <p:cNvPicPr preferRelativeResize="0"/>
          <p:nvPr/>
        </p:nvPicPr>
        <p:blipFill rotWithShape="1">
          <a:blip r:embed="rId2">
            <a:alphaModFix/>
          </a:blip>
          <a:srcRect/>
          <a:stretch/>
        </p:blipFill>
        <p:spPr>
          <a:xfrm>
            <a:off x="353725" y="4839902"/>
            <a:ext cx="673500" cy="227400"/>
          </a:xfrm>
          <a:prstGeom prst="rect">
            <a:avLst/>
          </a:prstGeom>
          <a:noFill/>
          <a:ln>
            <a:noFill/>
          </a:ln>
        </p:spPr>
      </p:pic>
      <p:pic>
        <p:nvPicPr>
          <p:cNvPr id="28" name="Shape 28"/>
          <p:cNvPicPr preferRelativeResize="0"/>
          <p:nvPr/>
        </p:nvPicPr>
        <p:blipFill rotWithShape="1">
          <a:blip r:embed="rId2">
            <a:alphaModFix/>
          </a:blip>
          <a:srcRect/>
          <a:stretch/>
        </p:blipFill>
        <p:spPr>
          <a:xfrm>
            <a:off x="355041" y="4822649"/>
            <a:ext cx="673500" cy="227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57270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1" name="Shape 31"/>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2" name="Shape 32"/>
          <p:cNvSpPr txBox="1">
            <a:spLocks noGrp="1"/>
          </p:cNvSpPr>
          <p:nvPr>
            <p:ph type="sldNum" idx="12"/>
          </p:nvPr>
        </p:nvSpPr>
        <p:spPr>
          <a:xfrm>
            <a:off x="8472457" y="4663216"/>
            <a:ext cx="548700" cy="393600"/>
          </a:xfrm>
          <a:prstGeom prst="rect">
            <a:avLst/>
          </a:prstGeom>
        </p:spPr>
        <p:txBody>
          <a:bodyPr lIns="91425" tIns="45700" rIns="91425" bIns="45700" anchor="t" anchorCtr="0">
            <a:noAutofit/>
          </a:bodyPr>
          <a:lstStyle/>
          <a:p>
            <a:pPr lvl="0" rtl="0">
              <a:spcBef>
                <a:spcPts val="0"/>
              </a:spcBef>
              <a:buNone/>
            </a:pPr>
            <a:fld id="{00000000-1234-1234-1234-123412341234}" type="slidenum">
              <a:rPr lang="en"/>
              <a:t>‹#›</a:t>
            </a:fld>
            <a:endParaRPr lang="en"/>
          </a:p>
        </p:txBody>
      </p:sp>
      <p:pic>
        <p:nvPicPr>
          <p:cNvPr id="33" name="Shape 33"/>
          <p:cNvPicPr preferRelativeResize="0"/>
          <p:nvPr/>
        </p:nvPicPr>
        <p:blipFill rotWithShape="1">
          <a:blip r:embed="rId2">
            <a:alphaModFix/>
          </a:blip>
          <a:srcRect/>
          <a:stretch/>
        </p:blipFill>
        <p:spPr>
          <a:xfrm>
            <a:off x="353725" y="4839902"/>
            <a:ext cx="673500" cy="227400"/>
          </a:xfrm>
          <a:prstGeom prst="rect">
            <a:avLst/>
          </a:prstGeom>
          <a:noFill/>
          <a:ln>
            <a:noFill/>
          </a:ln>
        </p:spPr>
      </p:pic>
      <p:pic>
        <p:nvPicPr>
          <p:cNvPr id="34" name="Shape 34"/>
          <p:cNvPicPr preferRelativeResize="0"/>
          <p:nvPr/>
        </p:nvPicPr>
        <p:blipFill rotWithShape="1">
          <a:blip r:embed="rId2">
            <a:alphaModFix/>
          </a:blip>
          <a:srcRect/>
          <a:stretch/>
        </p:blipFill>
        <p:spPr>
          <a:xfrm>
            <a:off x="355041" y="4822649"/>
            <a:ext cx="673500" cy="227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35"/>
        <p:cNvGrpSpPr/>
        <p:nvPr/>
      </p:nvGrpSpPr>
      <p:grpSpPr>
        <a:xfrm>
          <a:off x="0" y="0"/>
          <a:ext cx="0" cy="0"/>
          <a:chOff x="0" y="0"/>
          <a:chExt cx="0" cy="0"/>
        </a:xfrm>
      </p:grpSpPr>
      <p:sp>
        <p:nvSpPr>
          <p:cNvPr id="36" name="Shape 36"/>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
        <p:nvSpPr>
          <p:cNvPr id="37" name="Shape 37"/>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endParaRPr/>
          </a:p>
        </p:txBody>
      </p:sp>
      <p:sp>
        <p:nvSpPr>
          <p:cNvPr id="38" name="Shape 38"/>
          <p:cNvSpPr txBox="1">
            <a:spLocks noGrp="1"/>
          </p:cNvSpPr>
          <p:nvPr>
            <p:ph type="sldNum" idx="12"/>
          </p:nvPr>
        </p:nvSpPr>
        <p:spPr>
          <a:xfrm>
            <a:off x="8472457" y="4663216"/>
            <a:ext cx="548700" cy="393600"/>
          </a:xfrm>
          <a:prstGeom prst="rect">
            <a:avLst/>
          </a:prstGeom>
        </p:spPr>
        <p:txBody>
          <a:bodyPr lIns="91425" tIns="45700" rIns="91425" bIns="45700" anchor="t" anchorCtr="0">
            <a:noAutofit/>
          </a:bodyPr>
          <a:lstStyle/>
          <a:p>
            <a:pPr lvl="0" rtl="0">
              <a:spcBef>
                <a:spcPts val="0"/>
              </a:spcBef>
              <a:buNone/>
            </a:pPr>
            <a:fld id="{00000000-1234-1234-1234-123412341234}" type="slidenum">
              <a:rPr lang="en"/>
              <a:t>‹#›</a:t>
            </a:fld>
            <a:endParaRPr lang="en"/>
          </a:p>
        </p:txBody>
      </p:sp>
      <p:pic>
        <p:nvPicPr>
          <p:cNvPr id="39" name="Shape 39"/>
          <p:cNvPicPr preferRelativeResize="0"/>
          <p:nvPr/>
        </p:nvPicPr>
        <p:blipFill rotWithShape="1">
          <a:blip r:embed="rId2">
            <a:alphaModFix/>
          </a:blip>
          <a:srcRect/>
          <a:stretch/>
        </p:blipFill>
        <p:spPr>
          <a:xfrm>
            <a:off x="353725" y="4839902"/>
            <a:ext cx="673500" cy="227400"/>
          </a:xfrm>
          <a:prstGeom prst="rect">
            <a:avLst/>
          </a:prstGeom>
          <a:noFill/>
          <a:ln>
            <a:noFill/>
          </a:ln>
        </p:spPr>
      </p:pic>
      <p:pic>
        <p:nvPicPr>
          <p:cNvPr id="40" name="Shape 40"/>
          <p:cNvPicPr preferRelativeResize="0"/>
          <p:nvPr/>
        </p:nvPicPr>
        <p:blipFill rotWithShape="1">
          <a:blip r:embed="rId2">
            <a:alphaModFix/>
          </a:blip>
          <a:srcRect/>
          <a:stretch/>
        </p:blipFill>
        <p:spPr>
          <a:xfrm>
            <a:off x="355041" y="4822649"/>
            <a:ext cx="673500" cy="2274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marL="342900" marR="0" lvl="0" indent="-254000" algn="l" rtl="0">
              <a:spcBef>
                <a:spcPts val="560"/>
              </a:spcBef>
              <a:spcAft>
                <a:spcPts val="0"/>
              </a:spcAft>
              <a:buClr>
                <a:schemeClr val="lt1"/>
              </a:buClr>
              <a:buSzPct val="50000"/>
              <a:buFont typeface="Noto Sans Symbols"/>
              <a:buChar char="▪"/>
              <a:defRPr sz="2800" b="0" i="0" u="none" strike="noStrike" cap="none">
                <a:solidFill>
                  <a:schemeClr val="lt1"/>
                </a:solidFill>
                <a:latin typeface="Arial"/>
                <a:ea typeface="Arial"/>
                <a:cs typeface="Arial"/>
                <a:sym typeface="Arial"/>
              </a:defRPr>
            </a:lvl1pPr>
            <a:lvl2pPr marL="742950" marR="0" lvl="1" indent="-120650" algn="l" rtl="0">
              <a:spcBef>
                <a:spcPts val="520"/>
              </a:spcBef>
              <a:spcAft>
                <a:spcPts val="0"/>
              </a:spcAft>
              <a:buClr>
                <a:schemeClr val="lt1"/>
              </a:buClr>
              <a:buSzPct val="100000"/>
              <a:buFont typeface="Arial"/>
              <a:buChar char="-"/>
              <a:defRPr sz="2600" b="0" i="0" u="none" strike="noStrike" cap="none">
                <a:solidFill>
                  <a:schemeClr val="lt1"/>
                </a:solidFill>
                <a:latin typeface="Arial"/>
                <a:ea typeface="Arial"/>
                <a:cs typeface="Arial"/>
                <a:sym typeface="Arial"/>
              </a:defRPr>
            </a:lvl2pPr>
            <a:lvl3pPr marL="1143000" marR="0" lvl="2" indent="-152400" algn="l" rtl="0">
              <a:spcBef>
                <a:spcPts val="480"/>
              </a:spcBef>
              <a:spcAft>
                <a:spcPts val="0"/>
              </a:spcAft>
              <a:buClr>
                <a:schemeClr val="lt1"/>
              </a:buClr>
              <a:buSzPct val="50000"/>
              <a:buFont typeface="Noto Sans Symbols"/>
              <a:buChar char="▪"/>
              <a:defRPr sz="2400" b="0" i="0" u="none" strike="noStrike" cap="none">
                <a:solidFill>
                  <a:schemeClr val="lt1"/>
                </a:solidFill>
                <a:latin typeface="Arial"/>
                <a:ea typeface="Arial"/>
                <a:cs typeface="Arial"/>
                <a:sym typeface="Arial"/>
              </a:defRPr>
            </a:lvl3pPr>
            <a:lvl4pPr marL="1600200" marR="0" lvl="3" indent="-101600" algn="l" rtl="0">
              <a:spcBef>
                <a:spcPts val="400"/>
              </a:spcBef>
              <a:spcAft>
                <a:spcPts val="0"/>
              </a:spcAft>
              <a:buClr>
                <a:schemeClr val="lt1"/>
              </a:buClr>
              <a:buSzPct val="100000"/>
              <a:buFont typeface="Arial"/>
              <a:buChar char="–"/>
              <a:defRPr sz="2000" b="0" i="0" u="none" strike="noStrike" cap="none">
                <a:solidFill>
                  <a:schemeClr val="lt1"/>
                </a:solidFill>
                <a:latin typeface="Arial"/>
                <a:ea typeface="Arial"/>
                <a:cs typeface="Arial"/>
                <a:sym typeface="Arial"/>
              </a:defRPr>
            </a:lvl4pPr>
            <a:lvl5pPr marL="2057400" marR="0" lvl="4" indent="-101600" algn="l" rtl="0">
              <a:spcBef>
                <a:spcPts val="400"/>
              </a:spcBef>
              <a:spcAft>
                <a:spcPts val="0"/>
              </a:spcAft>
              <a:buClr>
                <a:schemeClr val="lt1"/>
              </a:buClr>
              <a:buSzPct val="100000"/>
              <a:buFont typeface="Arial"/>
              <a:buChar char="»"/>
              <a:defRPr sz="2000" b="0" i="0" u="none" strike="noStrike" cap="none">
                <a:solidFill>
                  <a:schemeClr val="lt1"/>
                </a:solidFill>
                <a:latin typeface="Arial"/>
                <a:ea typeface="Arial"/>
                <a:cs typeface="Arial"/>
                <a:sym typeface="Arial"/>
              </a:defRPr>
            </a:lvl5pPr>
            <a:lvl6pPr marL="2514600" marR="0" lvl="5" indent="-101600" algn="r" rtl="1">
              <a:spcBef>
                <a:spcPts val="400"/>
              </a:spcBef>
              <a:spcAft>
                <a:spcPts val="0"/>
              </a:spcAft>
              <a:buClr>
                <a:schemeClr val="lt1"/>
              </a:buClr>
              <a:buSzPct val="100000"/>
              <a:buFont typeface="Arial"/>
              <a:buChar char="»"/>
              <a:defRPr sz="2000" b="0" i="0" u="none" strike="noStrike" cap="none">
                <a:solidFill>
                  <a:schemeClr val="lt1"/>
                </a:solidFill>
                <a:latin typeface="Arial"/>
                <a:ea typeface="Arial"/>
                <a:cs typeface="Arial"/>
                <a:sym typeface="Arial"/>
              </a:defRPr>
            </a:lvl6pPr>
            <a:lvl7pPr marL="2971800" marR="0" lvl="6" indent="-101600" algn="r" rtl="1">
              <a:spcBef>
                <a:spcPts val="400"/>
              </a:spcBef>
              <a:spcAft>
                <a:spcPts val="0"/>
              </a:spcAft>
              <a:buClr>
                <a:schemeClr val="lt1"/>
              </a:buClr>
              <a:buSzPct val="100000"/>
              <a:buFont typeface="Arial"/>
              <a:buChar char="»"/>
              <a:defRPr sz="2000" b="0" i="0" u="none" strike="noStrike" cap="none">
                <a:solidFill>
                  <a:schemeClr val="lt1"/>
                </a:solidFill>
                <a:latin typeface="Arial"/>
                <a:ea typeface="Arial"/>
                <a:cs typeface="Arial"/>
                <a:sym typeface="Arial"/>
              </a:defRPr>
            </a:lvl7pPr>
            <a:lvl8pPr marL="3429000" marR="0" lvl="7" indent="-101600" algn="r" rtl="1">
              <a:spcBef>
                <a:spcPts val="400"/>
              </a:spcBef>
              <a:spcAft>
                <a:spcPts val="0"/>
              </a:spcAft>
              <a:buClr>
                <a:schemeClr val="lt1"/>
              </a:buClr>
              <a:buSzPct val="100000"/>
              <a:buFont typeface="Arial"/>
              <a:buChar char="»"/>
              <a:defRPr sz="2000" b="0" i="0" u="none" strike="noStrike" cap="none">
                <a:solidFill>
                  <a:schemeClr val="lt1"/>
                </a:solidFill>
                <a:latin typeface="Arial"/>
                <a:ea typeface="Arial"/>
                <a:cs typeface="Arial"/>
                <a:sym typeface="Arial"/>
              </a:defRPr>
            </a:lvl8pPr>
            <a:lvl9pPr marL="3886200" marR="0" lvl="8" indent="-101600" algn="r" rtl="1">
              <a:spcBef>
                <a:spcPts val="400"/>
              </a:spcBef>
              <a:spcAft>
                <a:spcPts val="0"/>
              </a:spcAft>
              <a:buClr>
                <a:schemeClr val="lt1"/>
              </a:buClr>
              <a:buSzPct val="100000"/>
              <a:buFont typeface="Arial"/>
              <a:buChar char="»"/>
              <a:defRPr sz="2000" b="0" i="0" u="none" strike="noStrike" cap="none">
                <a:solidFill>
                  <a:schemeClr val="lt1"/>
                </a:solidFill>
                <a:latin typeface="Arial"/>
                <a:ea typeface="Arial"/>
                <a:cs typeface="Arial"/>
                <a:sym typeface="Arial"/>
              </a:defRPr>
            </a:lvl9pPr>
          </a:lstStyle>
          <a:p>
            <a:endParaRPr/>
          </a:p>
        </p:txBody>
      </p:sp>
      <p:sp>
        <p:nvSpPr>
          <p:cNvPr id="7" name="Shape 7"/>
          <p:cNvSpPr txBox="1">
            <a:spLocks noGrp="1"/>
          </p:cNvSpPr>
          <p:nvPr>
            <p:ph type="sldNum" idx="12"/>
          </p:nvPr>
        </p:nvSpPr>
        <p:spPr>
          <a:xfrm>
            <a:off x="6477000" y="4857750"/>
            <a:ext cx="2286000" cy="2142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 sz="1000" b="0" i="0" u="none" strike="noStrike" cap="none">
                <a:solidFill>
                  <a:schemeClr val="lt1"/>
                </a:solidFill>
                <a:latin typeface="Arial"/>
                <a:ea typeface="Arial"/>
                <a:cs typeface="Arial"/>
                <a:sym typeface="Arial"/>
              </a:rPr>
              <a:t>Confidential &amp; Proprietary   </a:t>
            </a:r>
            <a:fld id="{00000000-1234-1234-1234-123412341234}" type="slidenum">
              <a:rPr lang="en" sz="1000" b="0" i="0" u="none" strike="noStrike" cap="none">
                <a:solidFill>
                  <a:schemeClr val="lt1"/>
                </a:solidFill>
                <a:latin typeface="Arial"/>
                <a:ea typeface="Arial"/>
                <a:cs typeface="Arial"/>
                <a:sym typeface="Arial"/>
              </a:rPr>
              <a:t>‹#›</a:t>
            </a:fld>
            <a:endParaRPr lang="en" sz="1000" b="0" i="0" u="none" strike="noStrike" cap="none">
              <a:solidFill>
                <a:schemeClr val="lt1"/>
              </a:solidFill>
              <a:latin typeface="Arial"/>
              <a:ea typeface="Arial"/>
              <a:cs typeface="Arial"/>
              <a:sym typeface="Arial"/>
            </a:endParaRPr>
          </a:p>
        </p:txBody>
      </p:sp>
      <p:pic>
        <p:nvPicPr>
          <p:cNvPr id="8" name="Shape 8" descr="QwiltLogoBlack.pdf"/>
          <p:cNvPicPr preferRelativeResize="0"/>
          <p:nvPr/>
        </p:nvPicPr>
        <p:blipFill rotWithShape="1">
          <a:blip r:embed="rId7">
            <a:alphaModFix/>
          </a:blip>
          <a:srcRect/>
          <a:stretch/>
        </p:blipFill>
        <p:spPr>
          <a:xfrm>
            <a:off x="315545" y="4857750"/>
            <a:ext cx="827400" cy="209400"/>
          </a:xfrm>
          <a:prstGeom prst="rect">
            <a:avLst/>
          </a:prstGeom>
          <a:noFill/>
          <a:ln>
            <a:noFill/>
          </a:ln>
        </p:spPr>
      </p:pic>
      <p:cxnSp>
        <p:nvCxnSpPr>
          <p:cNvPr id="9" name="Shape 9"/>
          <p:cNvCxnSpPr/>
          <p:nvPr/>
        </p:nvCxnSpPr>
        <p:spPr>
          <a:xfrm>
            <a:off x="457200" y="914400"/>
            <a:ext cx="8229600" cy="0"/>
          </a:xfrm>
          <a:prstGeom prst="straightConnector1">
            <a:avLst/>
          </a:prstGeom>
          <a:solidFill>
            <a:schemeClr val="accent1"/>
          </a:solidFill>
          <a:ln w="9525" cap="flat" cmpd="sng">
            <a:solidFill>
              <a:schemeClr val="accent1"/>
            </a:solidFill>
            <a:prstDash val="solid"/>
            <a:round/>
            <a:headEnd type="none" w="med" len="med"/>
            <a:tailEnd type="none" w="med" len="med"/>
          </a:ln>
        </p:spPr>
      </p:cxnSp>
      <p:sp>
        <p:nvSpPr>
          <p:cNvPr id="10" name="Shape 10"/>
          <p:cNvSpPr txBox="1">
            <a:spLocks noGrp="1"/>
          </p:cNvSpPr>
          <p:nvPr>
            <p:ph type="title"/>
          </p:nvPr>
        </p:nvSpPr>
        <p:spPr>
          <a:xfrm>
            <a:off x="315545" y="171450"/>
            <a:ext cx="8599800" cy="6285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3200" b="0" i="0" u="none" strike="noStrike" cap="none">
                <a:solidFill>
                  <a:srgbClr val="BFBFBF"/>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chemeClr val="lt1"/>
                </a:solidFill>
                <a:latin typeface="Calibri"/>
                <a:ea typeface="Calibri"/>
                <a:cs typeface="Calibri"/>
                <a:sym typeface="Calibri"/>
              </a:defRPr>
            </a:lvl2pPr>
            <a:lvl3pPr marL="0" marR="0" lvl="2" indent="0" algn="ctr" rtl="1">
              <a:spcBef>
                <a:spcPts val="0"/>
              </a:spcBef>
              <a:spcAft>
                <a:spcPts val="0"/>
              </a:spcAft>
              <a:buNone/>
              <a:defRPr sz="4400" b="0" i="0" u="none" strike="noStrike" cap="none">
                <a:solidFill>
                  <a:schemeClr val="lt1"/>
                </a:solidFill>
                <a:latin typeface="Calibri"/>
                <a:ea typeface="Calibri"/>
                <a:cs typeface="Calibri"/>
                <a:sym typeface="Calibri"/>
              </a:defRPr>
            </a:lvl3pPr>
            <a:lvl4pPr marL="0" marR="0" lvl="3" indent="0" algn="ctr" rtl="1">
              <a:spcBef>
                <a:spcPts val="0"/>
              </a:spcBef>
              <a:spcAft>
                <a:spcPts val="0"/>
              </a:spcAft>
              <a:buNone/>
              <a:defRPr sz="4400" b="0" i="0" u="none" strike="noStrike" cap="none">
                <a:solidFill>
                  <a:schemeClr val="lt1"/>
                </a:solidFill>
                <a:latin typeface="Calibri"/>
                <a:ea typeface="Calibri"/>
                <a:cs typeface="Calibri"/>
                <a:sym typeface="Calibri"/>
              </a:defRPr>
            </a:lvl4pPr>
            <a:lvl5pPr marL="0" marR="0" lvl="4" indent="0" algn="ctr" rtl="1">
              <a:spcBef>
                <a:spcPts val="0"/>
              </a:spcBef>
              <a:spcAft>
                <a:spcPts val="0"/>
              </a:spcAft>
              <a:buNone/>
              <a:defRPr sz="4400" b="0" i="0" u="none" strike="noStrike" cap="none">
                <a:solidFill>
                  <a:schemeClr val="lt1"/>
                </a:solidFill>
                <a:latin typeface="Calibri"/>
                <a:ea typeface="Calibri"/>
                <a:cs typeface="Calibri"/>
                <a:sym typeface="Calibri"/>
              </a:defRPr>
            </a:lvl5pPr>
            <a:lvl6pPr marL="457200" marR="0" lvl="5" indent="0" algn="ctr" rtl="1">
              <a:spcBef>
                <a:spcPts val="0"/>
              </a:spcBef>
              <a:spcAft>
                <a:spcPts val="0"/>
              </a:spcAft>
              <a:buNone/>
              <a:defRPr sz="4400" b="0" i="0" u="none" strike="noStrike" cap="none">
                <a:solidFill>
                  <a:schemeClr val="lt1"/>
                </a:solidFill>
                <a:latin typeface="Calibri"/>
                <a:ea typeface="Calibri"/>
                <a:cs typeface="Calibri"/>
                <a:sym typeface="Calibri"/>
              </a:defRPr>
            </a:lvl6pPr>
            <a:lvl7pPr marL="914400" marR="0" lvl="6" indent="0" algn="ctr" rtl="1">
              <a:spcBef>
                <a:spcPts val="0"/>
              </a:spcBef>
              <a:spcAft>
                <a:spcPts val="0"/>
              </a:spcAft>
              <a:buNone/>
              <a:defRPr sz="4400" b="0" i="0" u="none" strike="noStrike" cap="none">
                <a:solidFill>
                  <a:schemeClr val="lt1"/>
                </a:solidFill>
                <a:latin typeface="Calibri"/>
                <a:ea typeface="Calibri"/>
                <a:cs typeface="Calibri"/>
                <a:sym typeface="Calibri"/>
              </a:defRPr>
            </a:lvl7pPr>
            <a:lvl8pPr marL="1371600" marR="0" lvl="7" indent="0" algn="ctr" rtl="1">
              <a:spcBef>
                <a:spcPts val="0"/>
              </a:spcBef>
              <a:spcAft>
                <a:spcPts val="0"/>
              </a:spcAft>
              <a:buNone/>
              <a:defRPr sz="4400" b="0" i="0" u="none" strike="noStrike" cap="none">
                <a:solidFill>
                  <a:schemeClr val="lt1"/>
                </a:solidFill>
                <a:latin typeface="Calibri"/>
                <a:ea typeface="Calibri"/>
                <a:cs typeface="Calibri"/>
                <a:sym typeface="Calibri"/>
              </a:defRPr>
            </a:lvl8pPr>
            <a:lvl9pPr marL="1828800" marR="0" lvl="8" indent="0" algn="ctr" rtl="1">
              <a:spcBef>
                <a:spcPts val="0"/>
              </a:spcBef>
              <a:spcAft>
                <a:spcPts val="0"/>
              </a:spcAft>
              <a:buNone/>
              <a:defRPr sz="4400" b="0" i="0" u="none" strike="noStrike" cap="none">
                <a:solidFill>
                  <a:schemeClr val="lt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comments" Target="../comments/comment2.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4.jpg"/></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4.jp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6.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subTitle" idx="1"/>
          </p:nvPr>
        </p:nvSpPr>
        <p:spPr>
          <a:xfrm>
            <a:off x="1058874" y="1764975"/>
            <a:ext cx="4578300" cy="953100"/>
          </a:xfrm>
          <a:prstGeom prst="rect">
            <a:avLst/>
          </a:prstGeom>
        </p:spPr>
        <p:txBody>
          <a:bodyPr lIns="91425" tIns="91425" rIns="91425" bIns="91425" anchor="t" anchorCtr="0">
            <a:noAutofit/>
          </a:bodyPr>
          <a:lstStyle/>
          <a:p>
            <a:pPr marL="1371600" lvl="0" indent="-69850">
              <a:spcBef>
                <a:spcPts val="0"/>
              </a:spcBef>
              <a:buClr>
                <a:schemeClr val="dk1"/>
              </a:buClr>
              <a:buSzPct val="27500"/>
              <a:buFont typeface="Arial"/>
              <a:buNone/>
            </a:pPr>
            <a:r>
              <a:rPr lang="en"/>
              <a:t>			 </a:t>
            </a:r>
          </a:p>
          <a:p>
            <a:pPr lvl="0" rtl="0">
              <a:spcBef>
                <a:spcPts val="0"/>
              </a:spcBef>
              <a:buClr>
                <a:schemeClr val="dk1"/>
              </a:buClr>
              <a:buSzPct val="27500"/>
              <a:buFont typeface="Arial"/>
              <a:buNone/>
            </a:pPr>
            <a:r>
              <a:rPr lang="en"/>
              <a:t>Self-Service,</a:t>
            </a:r>
          </a:p>
          <a:p>
            <a:pPr lvl="0" rtl="0">
              <a:spcBef>
                <a:spcPts val="0"/>
              </a:spcBef>
              <a:buNone/>
            </a:pPr>
            <a:r>
              <a:rPr lang="en" sz="3000"/>
              <a:t>Nir B. Sopher, May 2017</a:t>
            </a:r>
          </a:p>
          <a:p>
            <a:pPr lvl="0" rtl="0">
              <a:spcBef>
                <a:spcPts val="0"/>
              </a:spcBef>
              <a:buNone/>
            </a:pPr>
            <a:r>
              <a:rPr lang="en" sz="3000"/>
              <a:t>nirs@qwilt.com</a:t>
            </a:r>
          </a:p>
        </p:txBody>
      </p:sp>
      <p:pic>
        <p:nvPicPr>
          <p:cNvPr id="46" name="Shape 46"/>
          <p:cNvPicPr preferRelativeResize="0"/>
          <p:nvPr/>
        </p:nvPicPr>
        <p:blipFill>
          <a:blip r:embed="rId3">
            <a:alphaModFix/>
          </a:blip>
          <a:stretch>
            <a:fillRect/>
          </a:stretch>
        </p:blipFill>
        <p:spPr>
          <a:xfrm>
            <a:off x="1139350" y="1788824"/>
            <a:ext cx="2726975" cy="73562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Self-Service - Configuration Update &amp; </a:t>
            </a:r>
            <a:r>
              <a:rPr lang="en">
                <a:solidFill>
                  <a:schemeClr val="accent5"/>
                </a:solidFill>
              </a:rPr>
              <a:t>Rollout</a:t>
            </a:r>
          </a:p>
        </p:txBody>
      </p:sp>
      <p:sp>
        <p:nvSpPr>
          <p:cNvPr id="176" name="Shape 17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Current</a:t>
            </a:r>
          </a:p>
          <a:p>
            <a:pPr marL="914400" lvl="1" indent="-228600" rtl="0">
              <a:spcBef>
                <a:spcPts val="0"/>
              </a:spcBef>
            </a:pPr>
            <a:r>
              <a:rPr lang="en"/>
              <a:t>Done by “Ops” team only</a:t>
            </a:r>
          </a:p>
          <a:p>
            <a:pPr marL="457200" lvl="0" indent="0" rtl="0">
              <a:spcBef>
                <a:spcPts val="0"/>
              </a:spcBef>
              <a:buNone/>
            </a:pPr>
            <a:endParaRPr/>
          </a:p>
          <a:p>
            <a:pPr marL="457200" lvl="0" indent="0" rtl="0">
              <a:spcBef>
                <a:spcPts val="0"/>
              </a:spcBef>
              <a:buNone/>
            </a:pPr>
            <a:endParaRPr/>
          </a:p>
          <a:p>
            <a:pPr marL="457200" lvl="0" indent="0" rtl="0">
              <a:spcBef>
                <a:spcPts val="0"/>
              </a:spcBef>
              <a:buNone/>
            </a:pPr>
            <a:endParaRPr/>
          </a:p>
        </p:txBody>
      </p:sp>
      <p:sp>
        <p:nvSpPr>
          <p:cNvPr id="177" name="Shape 177"/>
          <p:cNvSpPr/>
          <p:nvPr/>
        </p:nvSpPr>
        <p:spPr>
          <a:xfrm>
            <a:off x="5134225" y="2541725"/>
            <a:ext cx="3565500" cy="2520600"/>
          </a:xfrm>
          <a:prstGeom prst="rect">
            <a:avLst/>
          </a:prstGeom>
          <a:solidFill>
            <a:srgbClr val="FF9900"/>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Traffic Control</a:t>
            </a:r>
          </a:p>
        </p:txBody>
      </p:sp>
      <p:sp>
        <p:nvSpPr>
          <p:cNvPr id="178" name="Shape 178"/>
          <p:cNvSpPr/>
          <p:nvPr/>
        </p:nvSpPr>
        <p:spPr>
          <a:xfrm>
            <a:off x="7979425" y="3393475"/>
            <a:ext cx="539700" cy="81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r" rtl="0">
              <a:spcBef>
                <a:spcPts val="0"/>
              </a:spcBef>
              <a:buNone/>
            </a:pPr>
            <a:r>
              <a:rPr lang="en" sz="800"/>
              <a:t>S3</a:t>
            </a:r>
          </a:p>
        </p:txBody>
      </p:sp>
      <p:sp>
        <p:nvSpPr>
          <p:cNvPr id="179" name="Shape 179"/>
          <p:cNvSpPr/>
          <p:nvPr/>
        </p:nvSpPr>
        <p:spPr>
          <a:xfrm>
            <a:off x="7855425" y="3562125"/>
            <a:ext cx="539700" cy="81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r" rtl="0">
              <a:spcBef>
                <a:spcPts val="0"/>
              </a:spcBef>
              <a:buNone/>
            </a:pPr>
            <a:r>
              <a:rPr lang="en" sz="800"/>
              <a:t>S2</a:t>
            </a:r>
          </a:p>
        </p:txBody>
      </p:sp>
      <p:sp>
        <p:nvSpPr>
          <p:cNvPr id="180" name="Shape 180"/>
          <p:cNvSpPr/>
          <p:nvPr/>
        </p:nvSpPr>
        <p:spPr>
          <a:xfrm>
            <a:off x="5243625" y="3100800"/>
            <a:ext cx="2008200" cy="1837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Traffic-Ops</a:t>
            </a:r>
          </a:p>
        </p:txBody>
      </p:sp>
      <p:sp>
        <p:nvSpPr>
          <p:cNvPr id="181" name="Shape 181"/>
          <p:cNvSpPr/>
          <p:nvPr/>
        </p:nvSpPr>
        <p:spPr>
          <a:xfrm>
            <a:off x="7703025" y="3714525"/>
            <a:ext cx="539700" cy="81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r" rtl="0">
              <a:spcBef>
                <a:spcPts val="0"/>
              </a:spcBef>
              <a:buNone/>
            </a:pPr>
            <a:r>
              <a:rPr lang="en" sz="800"/>
              <a:t>S1</a:t>
            </a:r>
          </a:p>
        </p:txBody>
      </p:sp>
      <p:pic>
        <p:nvPicPr>
          <p:cNvPr id="182" name="Shape 182"/>
          <p:cNvPicPr preferRelativeResize="0"/>
          <p:nvPr/>
        </p:nvPicPr>
        <p:blipFill>
          <a:blip r:embed="rId3">
            <a:alphaModFix/>
          </a:blip>
          <a:stretch>
            <a:fillRect/>
          </a:stretch>
        </p:blipFill>
        <p:spPr>
          <a:xfrm>
            <a:off x="7703025" y="3870887"/>
            <a:ext cx="539700" cy="663236"/>
          </a:xfrm>
          <a:prstGeom prst="rect">
            <a:avLst/>
          </a:prstGeom>
          <a:noFill/>
          <a:ln>
            <a:noFill/>
          </a:ln>
        </p:spPr>
      </p:pic>
      <p:pic>
        <p:nvPicPr>
          <p:cNvPr id="183" name="Shape 183"/>
          <p:cNvPicPr preferRelativeResize="0"/>
          <p:nvPr/>
        </p:nvPicPr>
        <p:blipFill>
          <a:blip r:embed="rId4">
            <a:alphaModFix/>
          </a:blip>
          <a:stretch>
            <a:fillRect/>
          </a:stretch>
        </p:blipFill>
        <p:spPr>
          <a:xfrm>
            <a:off x="5134225" y="2541725"/>
            <a:ext cx="1728399" cy="466252"/>
          </a:xfrm>
          <a:prstGeom prst="rect">
            <a:avLst/>
          </a:prstGeom>
          <a:noFill/>
          <a:ln>
            <a:noFill/>
          </a:ln>
        </p:spPr>
      </p:pic>
      <p:sp>
        <p:nvSpPr>
          <p:cNvPr id="184" name="Shape 184"/>
          <p:cNvSpPr/>
          <p:nvPr/>
        </p:nvSpPr>
        <p:spPr>
          <a:xfrm rot="-4753">
            <a:off x="2452966" y="3718080"/>
            <a:ext cx="651000" cy="1704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5" name="Shape 185"/>
          <p:cNvSpPr/>
          <p:nvPr/>
        </p:nvSpPr>
        <p:spPr>
          <a:xfrm rot="-5658">
            <a:off x="4394599" y="4123617"/>
            <a:ext cx="911401" cy="1578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aphicFrame>
        <p:nvGraphicFramePr>
          <p:cNvPr id="186" name="Shape 186"/>
          <p:cNvGraphicFramePr/>
          <p:nvPr/>
        </p:nvGraphicFramePr>
        <p:xfrm>
          <a:off x="5299950" y="3581887"/>
          <a:ext cx="730650" cy="1325760"/>
        </p:xfrm>
        <a:graphic>
          <a:graphicData uri="http://schemas.openxmlformats.org/drawingml/2006/table">
            <a:tbl>
              <a:tblPr>
                <a:noFill/>
                <a:tableStyleId>{81E4F1E5-74D6-47AF-918F-104935F24809}</a:tableStyleId>
              </a:tblPr>
              <a:tblGrid>
                <a:gridCol w="730650"/>
              </a:tblGrid>
              <a:tr h="451725">
                <a:tc>
                  <a:txBody>
                    <a:bodyPr/>
                    <a:lstStyle/>
                    <a:p>
                      <a:pPr lvl="0" rtl="0">
                        <a:spcBef>
                          <a:spcPts val="0"/>
                        </a:spcBef>
                        <a:buNone/>
                      </a:pPr>
                      <a:r>
                        <a:rPr lang="en" sz="900" b="1"/>
                        <a:t>Delivery Service</a:t>
                      </a:r>
                    </a:p>
                  </a:txBody>
                  <a:tcPr marL="91425" marR="91425" marT="91425" marB="91425"/>
                </a:tc>
              </a:tr>
              <a:tr h="258425">
                <a:tc>
                  <a:txBody>
                    <a:bodyPr/>
                    <a:lstStyle/>
                    <a:p>
                      <a:pPr lvl="0" rtl="0">
                        <a:spcBef>
                          <a:spcPts val="0"/>
                        </a:spcBef>
                        <a:buClr>
                          <a:schemeClr val="dk1"/>
                        </a:buClr>
                        <a:buSzPct val="157142"/>
                        <a:buFont typeface="Arial"/>
                        <a:buNone/>
                      </a:pPr>
                      <a:r>
                        <a:rPr lang="en" sz="700">
                          <a:solidFill>
                            <a:schemeClr val="dk1"/>
                          </a:solidFill>
                        </a:rPr>
                        <a:t>DS1</a:t>
                      </a:r>
                    </a:p>
                  </a:txBody>
                  <a:tcPr marL="91425" marR="91425" marT="91425" marB="91425"/>
                </a:tc>
              </a:tr>
              <a:tr h="258425">
                <a:tc>
                  <a:txBody>
                    <a:bodyPr/>
                    <a:lstStyle/>
                    <a:p>
                      <a:pPr lvl="0" rtl="0">
                        <a:spcBef>
                          <a:spcPts val="0"/>
                        </a:spcBef>
                        <a:buClr>
                          <a:schemeClr val="dk1"/>
                        </a:buClr>
                        <a:buSzPct val="157142"/>
                        <a:buFont typeface="Arial"/>
                        <a:buNone/>
                      </a:pPr>
                      <a:r>
                        <a:rPr lang="en" sz="700"/>
                        <a:t>DS2</a:t>
                      </a:r>
                    </a:p>
                  </a:txBody>
                  <a:tcPr marL="91425" marR="91425" marT="91425" marB="91425"/>
                </a:tc>
              </a:tr>
              <a:tr h="280775">
                <a:tc>
                  <a:txBody>
                    <a:bodyPr/>
                    <a:lstStyle/>
                    <a:p>
                      <a:pPr lvl="0" rtl="0">
                        <a:spcBef>
                          <a:spcPts val="0"/>
                        </a:spcBef>
                        <a:buNone/>
                      </a:pPr>
                      <a:r>
                        <a:rPr lang="en" sz="700"/>
                        <a:t>DS3</a:t>
                      </a:r>
                    </a:p>
                  </a:txBody>
                  <a:tcPr marL="91425" marR="91425" marT="91425" marB="91425"/>
                </a:tc>
              </a:tr>
            </a:tbl>
          </a:graphicData>
        </a:graphic>
      </p:graphicFrame>
      <p:pic>
        <p:nvPicPr>
          <p:cNvPr id="187" name="Shape 187"/>
          <p:cNvPicPr preferRelativeResize="0"/>
          <p:nvPr/>
        </p:nvPicPr>
        <p:blipFill>
          <a:blip r:embed="rId5">
            <a:alphaModFix/>
          </a:blip>
          <a:stretch>
            <a:fillRect/>
          </a:stretch>
        </p:blipFill>
        <p:spPr>
          <a:xfrm flipH="1">
            <a:off x="1429634" y="3084856"/>
            <a:ext cx="1138099" cy="939045"/>
          </a:xfrm>
          <a:prstGeom prst="rect">
            <a:avLst/>
          </a:prstGeom>
          <a:noFill/>
          <a:ln>
            <a:noFill/>
          </a:ln>
        </p:spPr>
      </p:pic>
      <p:sp>
        <p:nvSpPr>
          <p:cNvPr id="188" name="Shape 188"/>
          <p:cNvSpPr/>
          <p:nvPr/>
        </p:nvSpPr>
        <p:spPr>
          <a:xfrm rot="-4753">
            <a:off x="2449566" y="4627205"/>
            <a:ext cx="651000" cy="1704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9" name="Shape 189"/>
          <p:cNvSpPr/>
          <p:nvPr/>
        </p:nvSpPr>
        <p:spPr>
          <a:xfrm rot="-5658">
            <a:off x="4394599" y="4633492"/>
            <a:ext cx="911401" cy="1578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90" name="Shape 190"/>
          <p:cNvPicPr preferRelativeResize="0"/>
          <p:nvPr/>
        </p:nvPicPr>
        <p:blipFill>
          <a:blip r:embed="rId6">
            <a:alphaModFix/>
          </a:blip>
          <a:stretch>
            <a:fillRect/>
          </a:stretch>
        </p:blipFill>
        <p:spPr>
          <a:xfrm>
            <a:off x="1391064" y="4118723"/>
            <a:ext cx="1138099" cy="852500"/>
          </a:xfrm>
          <a:prstGeom prst="rect">
            <a:avLst/>
          </a:prstGeom>
          <a:noFill/>
          <a:ln>
            <a:noFill/>
          </a:ln>
        </p:spPr>
      </p:pic>
      <p:pic>
        <p:nvPicPr>
          <p:cNvPr id="191" name="Shape 191"/>
          <p:cNvPicPr preferRelativeResize="0"/>
          <p:nvPr/>
        </p:nvPicPr>
        <p:blipFill>
          <a:blip r:embed="rId7">
            <a:alphaModFix/>
          </a:blip>
          <a:stretch>
            <a:fillRect/>
          </a:stretch>
        </p:blipFill>
        <p:spPr>
          <a:xfrm>
            <a:off x="3129804" y="3590850"/>
            <a:ext cx="1307121" cy="1314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1000"/>
                                        <p:tgtEl>
                                          <p:spTgt spid="19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88"/>
                                        </p:tgtEl>
                                        <p:attrNameLst>
                                          <p:attrName>style.visibility</p:attrName>
                                        </p:attrNameLst>
                                      </p:cBhvr>
                                      <p:to>
                                        <p:strVal val="visible"/>
                                      </p:to>
                                    </p:set>
                                    <p:animEffect transition="in" filter="fade">
                                      <p:cBhvr>
                                        <p:cTn id="11" dur="1000"/>
                                        <p:tgtEl>
                                          <p:spTgt spid="188"/>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9"/>
                                        </p:tgtEl>
                                        <p:attrNameLst>
                                          <p:attrName>style.visibility</p:attrName>
                                        </p:attrNameLst>
                                      </p:cBhvr>
                                      <p:to>
                                        <p:strVal val="visible"/>
                                      </p:to>
                                    </p:set>
                                    <p:animEffect transition="in" filter="fade">
                                      <p:cBhvr>
                                        <p:cTn id="15" dur="10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Self-Service - Configuration </a:t>
            </a:r>
            <a:r>
              <a:rPr lang="en">
                <a:solidFill>
                  <a:schemeClr val="accent5"/>
                </a:solidFill>
              </a:rPr>
              <a:t>Update &amp; Rollout</a:t>
            </a:r>
          </a:p>
        </p:txBody>
      </p:sp>
      <p:sp>
        <p:nvSpPr>
          <p:cNvPr id="197" name="Shape 19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Current</a:t>
            </a:r>
          </a:p>
          <a:p>
            <a:pPr marL="914400" lvl="1" indent="-228600" rtl="0">
              <a:spcBef>
                <a:spcPts val="0"/>
              </a:spcBef>
            </a:pPr>
            <a:r>
              <a:rPr lang="en"/>
              <a:t>Done by “Ops” team only</a:t>
            </a:r>
          </a:p>
          <a:p>
            <a:pPr marL="914400" lvl="1" indent="-228600" rtl="0">
              <a:spcBef>
                <a:spcPts val="0"/>
              </a:spcBef>
            </a:pPr>
            <a:r>
              <a:rPr lang="en"/>
              <a:t>Batch rollout</a:t>
            </a:r>
          </a:p>
          <a:p>
            <a:pPr marL="457200" lvl="0" indent="0" rtl="0">
              <a:spcBef>
                <a:spcPts val="0"/>
              </a:spcBef>
              <a:buNone/>
            </a:pPr>
            <a:endParaRPr/>
          </a:p>
          <a:p>
            <a:pPr marL="457200" lvl="0" indent="0" rtl="0">
              <a:spcBef>
                <a:spcPts val="0"/>
              </a:spcBef>
              <a:buNone/>
            </a:pPr>
            <a:endParaRPr/>
          </a:p>
        </p:txBody>
      </p:sp>
      <p:sp>
        <p:nvSpPr>
          <p:cNvPr id="198" name="Shape 198"/>
          <p:cNvSpPr/>
          <p:nvPr/>
        </p:nvSpPr>
        <p:spPr>
          <a:xfrm>
            <a:off x="5134225" y="2541725"/>
            <a:ext cx="3565500" cy="2520600"/>
          </a:xfrm>
          <a:prstGeom prst="rect">
            <a:avLst/>
          </a:prstGeom>
          <a:solidFill>
            <a:srgbClr val="FF9900"/>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Traffic Control</a:t>
            </a:r>
          </a:p>
        </p:txBody>
      </p:sp>
      <p:sp>
        <p:nvSpPr>
          <p:cNvPr id="199" name="Shape 199"/>
          <p:cNvSpPr/>
          <p:nvPr/>
        </p:nvSpPr>
        <p:spPr>
          <a:xfrm>
            <a:off x="7979425" y="3393475"/>
            <a:ext cx="539700" cy="81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r" rtl="0">
              <a:spcBef>
                <a:spcPts val="0"/>
              </a:spcBef>
              <a:buNone/>
            </a:pPr>
            <a:r>
              <a:rPr lang="en" sz="800"/>
              <a:t>S3</a:t>
            </a:r>
          </a:p>
        </p:txBody>
      </p:sp>
      <p:sp>
        <p:nvSpPr>
          <p:cNvPr id="200" name="Shape 200"/>
          <p:cNvSpPr/>
          <p:nvPr/>
        </p:nvSpPr>
        <p:spPr>
          <a:xfrm>
            <a:off x="7855425" y="3562125"/>
            <a:ext cx="539700" cy="81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r" rtl="0">
              <a:spcBef>
                <a:spcPts val="0"/>
              </a:spcBef>
              <a:buNone/>
            </a:pPr>
            <a:r>
              <a:rPr lang="en" sz="800"/>
              <a:t>S2</a:t>
            </a:r>
          </a:p>
        </p:txBody>
      </p:sp>
      <p:sp>
        <p:nvSpPr>
          <p:cNvPr id="201" name="Shape 201"/>
          <p:cNvSpPr/>
          <p:nvPr/>
        </p:nvSpPr>
        <p:spPr>
          <a:xfrm>
            <a:off x="5243625" y="3100800"/>
            <a:ext cx="2008200" cy="1837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Traffic-Ops</a:t>
            </a:r>
          </a:p>
        </p:txBody>
      </p:sp>
      <p:sp>
        <p:nvSpPr>
          <p:cNvPr id="202" name="Shape 202"/>
          <p:cNvSpPr/>
          <p:nvPr/>
        </p:nvSpPr>
        <p:spPr>
          <a:xfrm>
            <a:off x="7703025" y="3714525"/>
            <a:ext cx="539700" cy="81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r" rtl="0">
              <a:spcBef>
                <a:spcPts val="0"/>
              </a:spcBef>
              <a:buNone/>
            </a:pPr>
            <a:r>
              <a:rPr lang="en" sz="800"/>
              <a:t>S1</a:t>
            </a:r>
          </a:p>
        </p:txBody>
      </p:sp>
      <p:pic>
        <p:nvPicPr>
          <p:cNvPr id="203" name="Shape 203"/>
          <p:cNvPicPr preferRelativeResize="0"/>
          <p:nvPr/>
        </p:nvPicPr>
        <p:blipFill>
          <a:blip r:embed="rId3">
            <a:alphaModFix/>
          </a:blip>
          <a:stretch>
            <a:fillRect/>
          </a:stretch>
        </p:blipFill>
        <p:spPr>
          <a:xfrm>
            <a:off x="7703025" y="3870887"/>
            <a:ext cx="539700" cy="663236"/>
          </a:xfrm>
          <a:prstGeom prst="rect">
            <a:avLst/>
          </a:prstGeom>
          <a:noFill/>
          <a:ln>
            <a:noFill/>
          </a:ln>
        </p:spPr>
      </p:pic>
      <p:pic>
        <p:nvPicPr>
          <p:cNvPr id="204" name="Shape 204"/>
          <p:cNvPicPr preferRelativeResize="0"/>
          <p:nvPr/>
        </p:nvPicPr>
        <p:blipFill>
          <a:blip r:embed="rId4">
            <a:alphaModFix/>
          </a:blip>
          <a:stretch>
            <a:fillRect/>
          </a:stretch>
        </p:blipFill>
        <p:spPr>
          <a:xfrm>
            <a:off x="5134225" y="2541725"/>
            <a:ext cx="1728399" cy="466252"/>
          </a:xfrm>
          <a:prstGeom prst="rect">
            <a:avLst/>
          </a:prstGeom>
          <a:noFill/>
          <a:ln>
            <a:noFill/>
          </a:ln>
        </p:spPr>
      </p:pic>
      <p:sp>
        <p:nvSpPr>
          <p:cNvPr id="205" name="Shape 205"/>
          <p:cNvSpPr/>
          <p:nvPr/>
        </p:nvSpPr>
        <p:spPr>
          <a:xfrm rot="-4753">
            <a:off x="2452966" y="3718080"/>
            <a:ext cx="651000" cy="1704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 name="Shape 206"/>
          <p:cNvSpPr/>
          <p:nvPr/>
        </p:nvSpPr>
        <p:spPr>
          <a:xfrm rot="-5658">
            <a:off x="4394599" y="4123617"/>
            <a:ext cx="911401" cy="1578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aphicFrame>
        <p:nvGraphicFramePr>
          <p:cNvPr id="207" name="Shape 207"/>
          <p:cNvGraphicFramePr/>
          <p:nvPr/>
        </p:nvGraphicFramePr>
        <p:xfrm>
          <a:off x="5299950" y="3581887"/>
          <a:ext cx="730650" cy="1325760"/>
        </p:xfrm>
        <a:graphic>
          <a:graphicData uri="http://schemas.openxmlformats.org/drawingml/2006/table">
            <a:tbl>
              <a:tblPr>
                <a:noFill/>
                <a:tableStyleId>{81E4F1E5-74D6-47AF-918F-104935F24809}</a:tableStyleId>
              </a:tblPr>
              <a:tblGrid>
                <a:gridCol w="730650"/>
              </a:tblGrid>
              <a:tr h="451725">
                <a:tc>
                  <a:txBody>
                    <a:bodyPr/>
                    <a:lstStyle/>
                    <a:p>
                      <a:pPr lvl="0" rtl="0">
                        <a:spcBef>
                          <a:spcPts val="0"/>
                        </a:spcBef>
                        <a:buNone/>
                      </a:pPr>
                      <a:r>
                        <a:rPr lang="en" sz="900" b="1"/>
                        <a:t>Delivery Service</a:t>
                      </a:r>
                    </a:p>
                  </a:txBody>
                  <a:tcPr marL="91425" marR="91425" marT="91425" marB="91425"/>
                </a:tc>
              </a:tr>
              <a:tr h="258425">
                <a:tc>
                  <a:txBody>
                    <a:bodyPr/>
                    <a:lstStyle/>
                    <a:p>
                      <a:pPr lvl="0" rtl="0">
                        <a:spcBef>
                          <a:spcPts val="0"/>
                        </a:spcBef>
                        <a:buClr>
                          <a:schemeClr val="dk1"/>
                        </a:buClr>
                        <a:buSzPct val="157142"/>
                        <a:buFont typeface="Arial"/>
                        <a:buNone/>
                      </a:pPr>
                      <a:r>
                        <a:rPr lang="en" sz="700">
                          <a:solidFill>
                            <a:schemeClr val="dk1"/>
                          </a:solidFill>
                        </a:rPr>
                        <a:t>DS1</a:t>
                      </a:r>
                    </a:p>
                  </a:txBody>
                  <a:tcPr marL="91425" marR="91425" marT="91425" marB="91425"/>
                </a:tc>
              </a:tr>
              <a:tr h="258425">
                <a:tc>
                  <a:txBody>
                    <a:bodyPr/>
                    <a:lstStyle/>
                    <a:p>
                      <a:pPr lvl="0" rtl="0">
                        <a:spcBef>
                          <a:spcPts val="0"/>
                        </a:spcBef>
                        <a:buClr>
                          <a:schemeClr val="dk1"/>
                        </a:buClr>
                        <a:buSzPct val="157142"/>
                        <a:buFont typeface="Arial"/>
                        <a:buNone/>
                      </a:pPr>
                      <a:r>
                        <a:rPr lang="en" sz="700"/>
                        <a:t>DS2</a:t>
                      </a:r>
                    </a:p>
                  </a:txBody>
                  <a:tcPr marL="91425" marR="91425" marT="91425" marB="91425"/>
                </a:tc>
              </a:tr>
              <a:tr h="280775">
                <a:tc>
                  <a:txBody>
                    <a:bodyPr/>
                    <a:lstStyle/>
                    <a:p>
                      <a:pPr lvl="0" rtl="0">
                        <a:spcBef>
                          <a:spcPts val="0"/>
                        </a:spcBef>
                        <a:buNone/>
                      </a:pPr>
                      <a:r>
                        <a:rPr lang="en" sz="700"/>
                        <a:t>DS3</a:t>
                      </a:r>
                    </a:p>
                  </a:txBody>
                  <a:tcPr marL="91425" marR="91425" marT="91425" marB="91425"/>
                </a:tc>
              </a:tr>
            </a:tbl>
          </a:graphicData>
        </a:graphic>
      </p:graphicFrame>
      <p:pic>
        <p:nvPicPr>
          <p:cNvPr id="208" name="Shape 208"/>
          <p:cNvPicPr preferRelativeResize="0"/>
          <p:nvPr/>
        </p:nvPicPr>
        <p:blipFill>
          <a:blip r:embed="rId5">
            <a:alphaModFix/>
          </a:blip>
          <a:stretch>
            <a:fillRect/>
          </a:stretch>
        </p:blipFill>
        <p:spPr>
          <a:xfrm flipH="1">
            <a:off x="1429634" y="3084856"/>
            <a:ext cx="1138099" cy="939045"/>
          </a:xfrm>
          <a:prstGeom prst="rect">
            <a:avLst/>
          </a:prstGeom>
          <a:noFill/>
          <a:ln>
            <a:noFill/>
          </a:ln>
        </p:spPr>
      </p:pic>
      <p:sp>
        <p:nvSpPr>
          <p:cNvPr id="209" name="Shape 209"/>
          <p:cNvSpPr/>
          <p:nvPr/>
        </p:nvSpPr>
        <p:spPr>
          <a:xfrm rot="-4753">
            <a:off x="2449566" y="4627205"/>
            <a:ext cx="651000" cy="1704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0" name="Shape 210"/>
          <p:cNvSpPr/>
          <p:nvPr/>
        </p:nvSpPr>
        <p:spPr>
          <a:xfrm rot="-5658">
            <a:off x="4394599" y="4633492"/>
            <a:ext cx="911401" cy="1578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11" name="Shape 211"/>
          <p:cNvPicPr preferRelativeResize="0"/>
          <p:nvPr/>
        </p:nvPicPr>
        <p:blipFill>
          <a:blip r:embed="rId6">
            <a:alphaModFix/>
          </a:blip>
          <a:stretch>
            <a:fillRect/>
          </a:stretch>
        </p:blipFill>
        <p:spPr>
          <a:xfrm>
            <a:off x="1391064" y="4118723"/>
            <a:ext cx="1138099" cy="852500"/>
          </a:xfrm>
          <a:prstGeom prst="rect">
            <a:avLst/>
          </a:prstGeom>
          <a:noFill/>
          <a:ln>
            <a:noFill/>
          </a:ln>
        </p:spPr>
      </p:pic>
      <p:pic>
        <p:nvPicPr>
          <p:cNvPr id="212" name="Shape 212"/>
          <p:cNvPicPr preferRelativeResize="0"/>
          <p:nvPr/>
        </p:nvPicPr>
        <p:blipFill>
          <a:blip r:embed="rId7">
            <a:alphaModFix/>
          </a:blip>
          <a:stretch>
            <a:fillRect/>
          </a:stretch>
        </p:blipFill>
        <p:spPr>
          <a:xfrm>
            <a:off x="3129804" y="3590850"/>
            <a:ext cx="1307121" cy="1314600"/>
          </a:xfrm>
          <a:prstGeom prst="rect">
            <a:avLst/>
          </a:prstGeom>
          <a:noFill/>
          <a:ln>
            <a:noFill/>
          </a:ln>
        </p:spPr>
      </p:pic>
      <p:sp>
        <p:nvSpPr>
          <p:cNvPr id="213" name="Shape 213"/>
          <p:cNvSpPr/>
          <p:nvPr/>
        </p:nvSpPr>
        <p:spPr>
          <a:xfrm rot="1074">
            <a:off x="5825378" y="4024199"/>
            <a:ext cx="1920900" cy="8571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14" name="Shape 214"/>
          <p:cNvPicPr preferRelativeResize="0"/>
          <p:nvPr/>
        </p:nvPicPr>
        <p:blipFill>
          <a:blip r:embed="rId7">
            <a:alphaModFix/>
          </a:blip>
          <a:stretch>
            <a:fillRect/>
          </a:stretch>
        </p:blipFill>
        <p:spPr>
          <a:xfrm>
            <a:off x="5792186" y="4250874"/>
            <a:ext cx="402337" cy="40461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1000"/>
                                        <p:tgtEl>
                                          <p:spTgt spid="21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4"/>
                                        </p:tgtEl>
                                        <p:attrNameLst>
                                          <p:attrName>style.visibility</p:attrName>
                                        </p:attrNameLst>
                                      </p:cBhvr>
                                      <p:to>
                                        <p:strVal val="visible"/>
                                      </p:to>
                                    </p:set>
                                    <p:animEffect transition="in" filter="fade">
                                      <p:cBhvr>
                                        <p:cTn id="11" dur="1000"/>
                                        <p:tgtEl>
                                          <p:spTgt spid="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Self-Service - Configuration </a:t>
            </a:r>
            <a:r>
              <a:rPr lang="en">
                <a:solidFill>
                  <a:schemeClr val="accent5"/>
                </a:solidFill>
              </a:rPr>
              <a:t>Update &amp; Rollout</a:t>
            </a:r>
          </a:p>
        </p:txBody>
      </p:sp>
      <p:sp>
        <p:nvSpPr>
          <p:cNvPr id="220" name="Shape 22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Current</a:t>
            </a:r>
          </a:p>
          <a:p>
            <a:pPr marL="914400" lvl="1" indent="-228600" rtl="0">
              <a:spcBef>
                <a:spcPts val="0"/>
              </a:spcBef>
            </a:pPr>
            <a:r>
              <a:rPr lang="en"/>
              <a:t>Done by “Ops” team only</a:t>
            </a:r>
          </a:p>
          <a:p>
            <a:pPr marL="914400" lvl="1" indent="-228600" rtl="0">
              <a:spcBef>
                <a:spcPts val="0"/>
              </a:spcBef>
            </a:pPr>
            <a:r>
              <a:rPr lang="en"/>
              <a:t>Batch rollout</a:t>
            </a:r>
          </a:p>
          <a:p>
            <a:pPr marL="914400" lvl="1" indent="-228600" rtl="0">
              <a:spcBef>
                <a:spcPts val="0"/>
              </a:spcBef>
            </a:pPr>
            <a:r>
              <a:rPr lang="en"/>
              <a:t>Multi-step procedure</a:t>
            </a:r>
          </a:p>
          <a:p>
            <a:pPr marL="457200" lvl="0" indent="0" rtl="0">
              <a:spcBef>
                <a:spcPts val="0"/>
              </a:spcBef>
              <a:buNone/>
            </a:pPr>
            <a:endParaRPr/>
          </a:p>
          <a:p>
            <a:pPr marL="457200" lvl="0" indent="0" rtl="0">
              <a:spcBef>
                <a:spcPts val="0"/>
              </a:spcBef>
              <a:buNone/>
            </a:pPr>
            <a:endParaRPr/>
          </a:p>
        </p:txBody>
      </p:sp>
      <p:sp>
        <p:nvSpPr>
          <p:cNvPr id="221" name="Shape 221"/>
          <p:cNvSpPr/>
          <p:nvPr/>
        </p:nvSpPr>
        <p:spPr>
          <a:xfrm>
            <a:off x="5134225" y="2541725"/>
            <a:ext cx="3565500" cy="2520600"/>
          </a:xfrm>
          <a:prstGeom prst="rect">
            <a:avLst/>
          </a:prstGeom>
          <a:solidFill>
            <a:srgbClr val="FF9900"/>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Traffic Control</a:t>
            </a:r>
          </a:p>
        </p:txBody>
      </p:sp>
      <p:sp>
        <p:nvSpPr>
          <p:cNvPr id="222" name="Shape 222"/>
          <p:cNvSpPr/>
          <p:nvPr/>
        </p:nvSpPr>
        <p:spPr>
          <a:xfrm>
            <a:off x="7979425" y="3393475"/>
            <a:ext cx="539700" cy="81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r" rtl="0">
              <a:spcBef>
                <a:spcPts val="0"/>
              </a:spcBef>
              <a:buNone/>
            </a:pPr>
            <a:r>
              <a:rPr lang="en" sz="800"/>
              <a:t>S3</a:t>
            </a:r>
          </a:p>
        </p:txBody>
      </p:sp>
      <p:sp>
        <p:nvSpPr>
          <p:cNvPr id="223" name="Shape 223"/>
          <p:cNvSpPr/>
          <p:nvPr/>
        </p:nvSpPr>
        <p:spPr>
          <a:xfrm>
            <a:off x="7855425" y="3562125"/>
            <a:ext cx="539700" cy="81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r" rtl="0">
              <a:spcBef>
                <a:spcPts val="0"/>
              </a:spcBef>
              <a:buNone/>
            </a:pPr>
            <a:r>
              <a:rPr lang="en" sz="800"/>
              <a:t>S2</a:t>
            </a:r>
          </a:p>
        </p:txBody>
      </p:sp>
      <p:sp>
        <p:nvSpPr>
          <p:cNvPr id="224" name="Shape 224"/>
          <p:cNvSpPr/>
          <p:nvPr/>
        </p:nvSpPr>
        <p:spPr>
          <a:xfrm>
            <a:off x="5243625" y="3100800"/>
            <a:ext cx="2008200" cy="1837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Traffic-Ops</a:t>
            </a:r>
          </a:p>
        </p:txBody>
      </p:sp>
      <p:sp>
        <p:nvSpPr>
          <p:cNvPr id="225" name="Shape 225"/>
          <p:cNvSpPr/>
          <p:nvPr/>
        </p:nvSpPr>
        <p:spPr>
          <a:xfrm>
            <a:off x="7703025" y="3714525"/>
            <a:ext cx="539700" cy="81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r" rtl="0">
              <a:spcBef>
                <a:spcPts val="0"/>
              </a:spcBef>
              <a:buNone/>
            </a:pPr>
            <a:r>
              <a:rPr lang="en" sz="800"/>
              <a:t>S1</a:t>
            </a:r>
          </a:p>
        </p:txBody>
      </p:sp>
      <p:pic>
        <p:nvPicPr>
          <p:cNvPr id="226" name="Shape 226"/>
          <p:cNvPicPr preferRelativeResize="0"/>
          <p:nvPr/>
        </p:nvPicPr>
        <p:blipFill>
          <a:blip r:embed="rId3">
            <a:alphaModFix/>
          </a:blip>
          <a:stretch>
            <a:fillRect/>
          </a:stretch>
        </p:blipFill>
        <p:spPr>
          <a:xfrm>
            <a:off x="7703025" y="3870887"/>
            <a:ext cx="539700" cy="663236"/>
          </a:xfrm>
          <a:prstGeom prst="rect">
            <a:avLst/>
          </a:prstGeom>
          <a:noFill/>
          <a:ln>
            <a:noFill/>
          </a:ln>
        </p:spPr>
      </p:pic>
      <p:pic>
        <p:nvPicPr>
          <p:cNvPr id="227" name="Shape 227"/>
          <p:cNvPicPr preferRelativeResize="0"/>
          <p:nvPr/>
        </p:nvPicPr>
        <p:blipFill>
          <a:blip r:embed="rId4">
            <a:alphaModFix/>
          </a:blip>
          <a:stretch>
            <a:fillRect/>
          </a:stretch>
        </p:blipFill>
        <p:spPr>
          <a:xfrm>
            <a:off x="5134225" y="2541725"/>
            <a:ext cx="1728399" cy="466252"/>
          </a:xfrm>
          <a:prstGeom prst="rect">
            <a:avLst/>
          </a:prstGeom>
          <a:noFill/>
          <a:ln>
            <a:noFill/>
          </a:ln>
        </p:spPr>
      </p:pic>
      <p:sp>
        <p:nvSpPr>
          <p:cNvPr id="228" name="Shape 228"/>
          <p:cNvSpPr/>
          <p:nvPr/>
        </p:nvSpPr>
        <p:spPr>
          <a:xfrm rot="-4753">
            <a:off x="2452966" y="3718080"/>
            <a:ext cx="651000" cy="1704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9" name="Shape 229"/>
          <p:cNvSpPr/>
          <p:nvPr/>
        </p:nvSpPr>
        <p:spPr>
          <a:xfrm rot="-5658">
            <a:off x="4394599" y="4123617"/>
            <a:ext cx="911401" cy="1578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aphicFrame>
        <p:nvGraphicFramePr>
          <p:cNvPr id="230" name="Shape 230"/>
          <p:cNvGraphicFramePr/>
          <p:nvPr/>
        </p:nvGraphicFramePr>
        <p:xfrm>
          <a:off x="5299950" y="3581887"/>
          <a:ext cx="730650" cy="1325760"/>
        </p:xfrm>
        <a:graphic>
          <a:graphicData uri="http://schemas.openxmlformats.org/drawingml/2006/table">
            <a:tbl>
              <a:tblPr>
                <a:noFill/>
                <a:tableStyleId>{81E4F1E5-74D6-47AF-918F-104935F24809}</a:tableStyleId>
              </a:tblPr>
              <a:tblGrid>
                <a:gridCol w="730650"/>
              </a:tblGrid>
              <a:tr h="451725">
                <a:tc>
                  <a:txBody>
                    <a:bodyPr/>
                    <a:lstStyle/>
                    <a:p>
                      <a:pPr lvl="0" rtl="0">
                        <a:spcBef>
                          <a:spcPts val="0"/>
                        </a:spcBef>
                        <a:buNone/>
                      </a:pPr>
                      <a:r>
                        <a:rPr lang="en" sz="900" b="1"/>
                        <a:t>Delivery Service</a:t>
                      </a:r>
                    </a:p>
                  </a:txBody>
                  <a:tcPr marL="91425" marR="91425" marT="91425" marB="91425"/>
                </a:tc>
              </a:tr>
              <a:tr h="258425">
                <a:tc>
                  <a:txBody>
                    <a:bodyPr/>
                    <a:lstStyle/>
                    <a:p>
                      <a:pPr lvl="0" rtl="0">
                        <a:spcBef>
                          <a:spcPts val="0"/>
                        </a:spcBef>
                        <a:buClr>
                          <a:schemeClr val="dk1"/>
                        </a:buClr>
                        <a:buSzPct val="157142"/>
                        <a:buFont typeface="Arial"/>
                        <a:buNone/>
                      </a:pPr>
                      <a:r>
                        <a:rPr lang="en" sz="700">
                          <a:solidFill>
                            <a:schemeClr val="dk1"/>
                          </a:solidFill>
                        </a:rPr>
                        <a:t>DS1</a:t>
                      </a:r>
                    </a:p>
                  </a:txBody>
                  <a:tcPr marL="91425" marR="91425" marT="91425" marB="91425"/>
                </a:tc>
              </a:tr>
              <a:tr h="258425">
                <a:tc>
                  <a:txBody>
                    <a:bodyPr/>
                    <a:lstStyle/>
                    <a:p>
                      <a:pPr lvl="0" rtl="0">
                        <a:spcBef>
                          <a:spcPts val="0"/>
                        </a:spcBef>
                        <a:buClr>
                          <a:schemeClr val="dk1"/>
                        </a:buClr>
                        <a:buSzPct val="157142"/>
                        <a:buFont typeface="Arial"/>
                        <a:buNone/>
                      </a:pPr>
                      <a:r>
                        <a:rPr lang="en" sz="700"/>
                        <a:t>DS2</a:t>
                      </a:r>
                    </a:p>
                  </a:txBody>
                  <a:tcPr marL="91425" marR="91425" marT="91425" marB="91425"/>
                </a:tc>
              </a:tr>
              <a:tr h="280775">
                <a:tc>
                  <a:txBody>
                    <a:bodyPr/>
                    <a:lstStyle/>
                    <a:p>
                      <a:pPr lvl="0" rtl="0">
                        <a:spcBef>
                          <a:spcPts val="0"/>
                        </a:spcBef>
                        <a:buNone/>
                      </a:pPr>
                      <a:r>
                        <a:rPr lang="en" sz="700"/>
                        <a:t>DS3</a:t>
                      </a:r>
                    </a:p>
                  </a:txBody>
                  <a:tcPr marL="91425" marR="91425" marT="91425" marB="91425"/>
                </a:tc>
              </a:tr>
            </a:tbl>
          </a:graphicData>
        </a:graphic>
      </p:graphicFrame>
      <p:pic>
        <p:nvPicPr>
          <p:cNvPr id="231" name="Shape 231"/>
          <p:cNvPicPr preferRelativeResize="0"/>
          <p:nvPr/>
        </p:nvPicPr>
        <p:blipFill>
          <a:blip r:embed="rId5">
            <a:alphaModFix/>
          </a:blip>
          <a:stretch>
            <a:fillRect/>
          </a:stretch>
        </p:blipFill>
        <p:spPr>
          <a:xfrm flipH="1">
            <a:off x="1429634" y="3084856"/>
            <a:ext cx="1138099" cy="939045"/>
          </a:xfrm>
          <a:prstGeom prst="rect">
            <a:avLst/>
          </a:prstGeom>
          <a:noFill/>
          <a:ln>
            <a:noFill/>
          </a:ln>
        </p:spPr>
      </p:pic>
      <p:sp>
        <p:nvSpPr>
          <p:cNvPr id="232" name="Shape 232"/>
          <p:cNvSpPr/>
          <p:nvPr/>
        </p:nvSpPr>
        <p:spPr>
          <a:xfrm rot="-4753">
            <a:off x="2449566" y="4627205"/>
            <a:ext cx="651000" cy="1704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3" name="Shape 233"/>
          <p:cNvSpPr/>
          <p:nvPr/>
        </p:nvSpPr>
        <p:spPr>
          <a:xfrm rot="-5658">
            <a:off x="4394599" y="4633492"/>
            <a:ext cx="911401" cy="1578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34" name="Shape 234"/>
          <p:cNvPicPr preferRelativeResize="0"/>
          <p:nvPr/>
        </p:nvPicPr>
        <p:blipFill>
          <a:blip r:embed="rId6">
            <a:alphaModFix/>
          </a:blip>
          <a:stretch>
            <a:fillRect/>
          </a:stretch>
        </p:blipFill>
        <p:spPr>
          <a:xfrm>
            <a:off x="1391064" y="4118723"/>
            <a:ext cx="1138099" cy="852500"/>
          </a:xfrm>
          <a:prstGeom prst="rect">
            <a:avLst/>
          </a:prstGeom>
          <a:noFill/>
          <a:ln>
            <a:noFill/>
          </a:ln>
        </p:spPr>
      </p:pic>
      <p:pic>
        <p:nvPicPr>
          <p:cNvPr id="235" name="Shape 235"/>
          <p:cNvPicPr preferRelativeResize="0"/>
          <p:nvPr/>
        </p:nvPicPr>
        <p:blipFill>
          <a:blip r:embed="rId7">
            <a:alphaModFix/>
          </a:blip>
          <a:stretch>
            <a:fillRect/>
          </a:stretch>
        </p:blipFill>
        <p:spPr>
          <a:xfrm>
            <a:off x="3129804" y="3590850"/>
            <a:ext cx="1307121" cy="1314600"/>
          </a:xfrm>
          <a:prstGeom prst="rect">
            <a:avLst/>
          </a:prstGeom>
          <a:noFill/>
          <a:ln>
            <a:noFill/>
          </a:ln>
        </p:spPr>
      </p:pic>
      <p:sp>
        <p:nvSpPr>
          <p:cNvPr id="236" name="Shape 236"/>
          <p:cNvSpPr/>
          <p:nvPr/>
        </p:nvSpPr>
        <p:spPr>
          <a:xfrm rot="1074">
            <a:off x="5825378" y="4024199"/>
            <a:ext cx="1920900" cy="8571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7" name="Shape 237"/>
          <p:cNvSpPr/>
          <p:nvPr/>
        </p:nvSpPr>
        <p:spPr>
          <a:xfrm rot="1125">
            <a:off x="6829901" y="4024375"/>
            <a:ext cx="916500" cy="8571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8" name="Shape 238"/>
          <p:cNvSpPr/>
          <p:nvPr/>
        </p:nvSpPr>
        <p:spPr>
          <a:xfrm rot="1109">
            <a:off x="5825376" y="4024050"/>
            <a:ext cx="929700" cy="8571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39" name="Shape 239"/>
          <p:cNvPicPr preferRelativeResize="0"/>
          <p:nvPr/>
        </p:nvPicPr>
        <p:blipFill>
          <a:blip r:embed="rId7">
            <a:alphaModFix/>
          </a:blip>
          <a:stretch>
            <a:fillRect/>
          </a:stretch>
        </p:blipFill>
        <p:spPr>
          <a:xfrm>
            <a:off x="5792186" y="4250874"/>
            <a:ext cx="402337" cy="404616"/>
          </a:xfrm>
          <a:prstGeom prst="rect">
            <a:avLst/>
          </a:prstGeom>
          <a:noFill/>
          <a:ln>
            <a:noFill/>
          </a:ln>
        </p:spPr>
      </p:pic>
      <p:pic>
        <p:nvPicPr>
          <p:cNvPr id="240" name="Shape 240"/>
          <p:cNvPicPr preferRelativeResize="0"/>
          <p:nvPr/>
        </p:nvPicPr>
        <p:blipFill>
          <a:blip r:embed="rId7">
            <a:alphaModFix/>
          </a:blip>
          <a:stretch>
            <a:fillRect/>
          </a:stretch>
        </p:blipFill>
        <p:spPr>
          <a:xfrm>
            <a:off x="6823811" y="4250286"/>
            <a:ext cx="402337" cy="40461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1000"/>
                                        <p:tgtEl>
                                          <p:spTgt spid="236"/>
                                        </p:tgtEl>
                                      </p:cBhvr>
                                    </p:animEffect>
                                    <p:set>
                                      <p:cBhvr>
                                        <p:cTn id="7" dur="1" fill="hold">
                                          <p:stCondLst>
                                            <p:cond delay="1000"/>
                                          </p:stCondLst>
                                        </p:cTn>
                                        <p:tgtEl>
                                          <p:spTgt spid="23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37"/>
                                        </p:tgtEl>
                                        <p:attrNameLst>
                                          <p:attrName>style.visibility</p:attrName>
                                        </p:attrNameLst>
                                      </p:cBhvr>
                                      <p:to>
                                        <p:strVal val="visible"/>
                                      </p:to>
                                    </p:set>
                                    <p:animEffect transition="in" filter="fade">
                                      <p:cBhvr>
                                        <p:cTn id="10" dur="1000"/>
                                        <p:tgtEl>
                                          <p:spTgt spid="237"/>
                                        </p:tgtEl>
                                      </p:cBhvr>
                                    </p:animEffect>
                                  </p:childTnLst>
                                </p:cTn>
                              </p:par>
                              <p:par>
                                <p:cTn id="11" presetID="10" presetClass="entr" presetSubtype="0" fill="hold" nodeType="withEffect">
                                  <p:stCondLst>
                                    <p:cond delay="0"/>
                                  </p:stCondLst>
                                  <p:childTnLst>
                                    <p:set>
                                      <p:cBhvr>
                                        <p:cTn id="12" dur="1" fill="hold">
                                          <p:stCondLst>
                                            <p:cond delay="0"/>
                                          </p:stCondLst>
                                        </p:cTn>
                                        <p:tgtEl>
                                          <p:spTgt spid="238"/>
                                        </p:tgtEl>
                                        <p:attrNameLst>
                                          <p:attrName>style.visibility</p:attrName>
                                        </p:attrNameLst>
                                      </p:cBhvr>
                                      <p:to>
                                        <p:strVal val="visible"/>
                                      </p:to>
                                    </p:set>
                                    <p:animEffect transition="in" filter="fade">
                                      <p:cBhvr>
                                        <p:cTn id="13" dur="1000"/>
                                        <p:tgtEl>
                                          <p:spTgt spid="238"/>
                                        </p:tgtEl>
                                      </p:cBhvr>
                                    </p:animEffect>
                                  </p:childTnLst>
                                </p:cTn>
                              </p:par>
                              <p:par>
                                <p:cTn id="14" presetID="10" presetClass="entr" presetSubtype="0" fill="hold" nodeType="withEffect">
                                  <p:stCondLst>
                                    <p:cond delay="0"/>
                                  </p:stCondLst>
                                  <p:childTnLst>
                                    <p:set>
                                      <p:cBhvr>
                                        <p:cTn id="15" dur="1" fill="hold">
                                          <p:stCondLst>
                                            <p:cond delay="0"/>
                                          </p:stCondLst>
                                        </p:cTn>
                                        <p:tgtEl>
                                          <p:spTgt spid="240"/>
                                        </p:tgtEl>
                                        <p:attrNameLst>
                                          <p:attrName>style.visibility</p:attrName>
                                        </p:attrNameLst>
                                      </p:cBhvr>
                                      <p:to>
                                        <p:strVal val="visible"/>
                                      </p:to>
                                    </p:set>
                                    <p:animEffect transition="in" filter="fade">
                                      <p:cBhvr>
                                        <p:cTn id="16" dur="1000"/>
                                        <p:tgtEl>
                                          <p:spTgt spid="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Self-Service - Configuration </a:t>
            </a:r>
            <a:r>
              <a:rPr lang="en">
                <a:solidFill>
                  <a:schemeClr val="accent5"/>
                </a:solidFill>
              </a:rPr>
              <a:t>Update &amp; Rollout</a:t>
            </a:r>
          </a:p>
        </p:txBody>
      </p:sp>
      <p:sp>
        <p:nvSpPr>
          <p:cNvPr id="246" name="Shape 24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Current</a:t>
            </a:r>
          </a:p>
          <a:p>
            <a:pPr marL="914400" lvl="1" indent="-228600" rtl="0">
              <a:spcBef>
                <a:spcPts val="0"/>
              </a:spcBef>
            </a:pPr>
            <a:r>
              <a:rPr lang="en"/>
              <a:t>Done by “Ops” team only</a:t>
            </a:r>
          </a:p>
          <a:p>
            <a:pPr marL="914400" lvl="1" indent="-228600" rtl="0">
              <a:spcBef>
                <a:spcPts val="0"/>
              </a:spcBef>
            </a:pPr>
            <a:r>
              <a:rPr lang="en"/>
              <a:t>Batch rollout</a:t>
            </a:r>
          </a:p>
          <a:p>
            <a:pPr marL="914400" lvl="1" indent="-228600" rtl="0">
              <a:spcBef>
                <a:spcPts val="0"/>
              </a:spcBef>
            </a:pPr>
            <a:r>
              <a:rPr lang="en"/>
              <a:t>Multi-step procedure</a:t>
            </a:r>
          </a:p>
          <a:p>
            <a:pPr marL="457200" lvl="0" indent="-317500" rtl="0">
              <a:spcBef>
                <a:spcPts val="560"/>
              </a:spcBef>
              <a:buSzPct val="50000"/>
              <a:buFont typeface="Noto Sans Symbols"/>
            </a:pPr>
            <a:r>
              <a:rPr lang="en"/>
              <a:t>Self-Service</a:t>
            </a:r>
          </a:p>
          <a:p>
            <a:pPr marL="914400" lvl="1" indent="-368300" rtl="0">
              <a:spcBef>
                <a:spcPts val="520"/>
              </a:spcBef>
              <a:buSzPct val="100000"/>
              <a:buFont typeface="Arial"/>
            </a:pPr>
            <a:r>
              <a:rPr lang="en" sz="2200"/>
              <a:t>Update - DS owner</a:t>
            </a:r>
          </a:p>
          <a:p>
            <a:pPr marL="457200" lvl="0" indent="0" rtl="0">
              <a:spcBef>
                <a:spcPts val="0"/>
              </a:spcBef>
              <a:buNone/>
            </a:pPr>
            <a:endParaRPr/>
          </a:p>
          <a:p>
            <a:pPr marL="457200" lvl="0" indent="0" rtl="0">
              <a:spcBef>
                <a:spcPts val="0"/>
              </a:spcBef>
              <a:buNone/>
            </a:pPr>
            <a:endParaRPr/>
          </a:p>
        </p:txBody>
      </p:sp>
      <p:sp>
        <p:nvSpPr>
          <p:cNvPr id="247" name="Shape 247"/>
          <p:cNvSpPr/>
          <p:nvPr/>
        </p:nvSpPr>
        <p:spPr>
          <a:xfrm>
            <a:off x="5134225" y="2541725"/>
            <a:ext cx="3565500" cy="2520600"/>
          </a:xfrm>
          <a:prstGeom prst="rect">
            <a:avLst/>
          </a:prstGeom>
          <a:solidFill>
            <a:srgbClr val="FF9900"/>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Traffic Control</a:t>
            </a:r>
          </a:p>
        </p:txBody>
      </p:sp>
      <p:sp>
        <p:nvSpPr>
          <p:cNvPr id="248" name="Shape 248"/>
          <p:cNvSpPr/>
          <p:nvPr/>
        </p:nvSpPr>
        <p:spPr>
          <a:xfrm>
            <a:off x="7979425" y="3393475"/>
            <a:ext cx="539700" cy="81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r" rtl="0">
              <a:spcBef>
                <a:spcPts val="0"/>
              </a:spcBef>
              <a:buNone/>
            </a:pPr>
            <a:r>
              <a:rPr lang="en" sz="800"/>
              <a:t>S3</a:t>
            </a:r>
          </a:p>
        </p:txBody>
      </p:sp>
      <p:sp>
        <p:nvSpPr>
          <p:cNvPr id="249" name="Shape 249"/>
          <p:cNvSpPr/>
          <p:nvPr/>
        </p:nvSpPr>
        <p:spPr>
          <a:xfrm>
            <a:off x="7855425" y="3562125"/>
            <a:ext cx="539700" cy="81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r" rtl="0">
              <a:spcBef>
                <a:spcPts val="0"/>
              </a:spcBef>
              <a:buNone/>
            </a:pPr>
            <a:r>
              <a:rPr lang="en" sz="800"/>
              <a:t>S2</a:t>
            </a:r>
          </a:p>
        </p:txBody>
      </p:sp>
      <p:sp>
        <p:nvSpPr>
          <p:cNvPr id="250" name="Shape 250"/>
          <p:cNvSpPr/>
          <p:nvPr/>
        </p:nvSpPr>
        <p:spPr>
          <a:xfrm>
            <a:off x="5243625" y="3100800"/>
            <a:ext cx="2008200" cy="1837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Traffic-Ops</a:t>
            </a:r>
          </a:p>
        </p:txBody>
      </p:sp>
      <p:sp>
        <p:nvSpPr>
          <p:cNvPr id="251" name="Shape 251"/>
          <p:cNvSpPr/>
          <p:nvPr/>
        </p:nvSpPr>
        <p:spPr>
          <a:xfrm>
            <a:off x="7703025" y="3714525"/>
            <a:ext cx="539700" cy="81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r" rtl="0">
              <a:spcBef>
                <a:spcPts val="0"/>
              </a:spcBef>
              <a:buNone/>
            </a:pPr>
            <a:r>
              <a:rPr lang="en" sz="800"/>
              <a:t>S1</a:t>
            </a:r>
          </a:p>
        </p:txBody>
      </p:sp>
      <p:pic>
        <p:nvPicPr>
          <p:cNvPr id="252" name="Shape 252"/>
          <p:cNvPicPr preferRelativeResize="0"/>
          <p:nvPr/>
        </p:nvPicPr>
        <p:blipFill>
          <a:blip r:embed="rId3">
            <a:alphaModFix/>
          </a:blip>
          <a:stretch>
            <a:fillRect/>
          </a:stretch>
        </p:blipFill>
        <p:spPr>
          <a:xfrm>
            <a:off x="7703025" y="3870887"/>
            <a:ext cx="539700" cy="663236"/>
          </a:xfrm>
          <a:prstGeom prst="rect">
            <a:avLst/>
          </a:prstGeom>
          <a:noFill/>
          <a:ln>
            <a:noFill/>
          </a:ln>
        </p:spPr>
      </p:pic>
      <p:pic>
        <p:nvPicPr>
          <p:cNvPr id="253" name="Shape 253"/>
          <p:cNvPicPr preferRelativeResize="0"/>
          <p:nvPr/>
        </p:nvPicPr>
        <p:blipFill>
          <a:blip r:embed="rId4">
            <a:alphaModFix/>
          </a:blip>
          <a:stretch>
            <a:fillRect/>
          </a:stretch>
        </p:blipFill>
        <p:spPr>
          <a:xfrm>
            <a:off x="5134225" y="2541725"/>
            <a:ext cx="1728399" cy="466252"/>
          </a:xfrm>
          <a:prstGeom prst="rect">
            <a:avLst/>
          </a:prstGeom>
          <a:noFill/>
          <a:ln>
            <a:noFill/>
          </a:ln>
        </p:spPr>
      </p:pic>
      <p:sp>
        <p:nvSpPr>
          <p:cNvPr id="254" name="Shape 254"/>
          <p:cNvSpPr/>
          <p:nvPr/>
        </p:nvSpPr>
        <p:spPr>
          <a:xfrm rot="-5658">
            <a:off x="4394599" y="4123617"/>
            <a:ext cx="911401" cy="1578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aphicFrame>
        <p:nvGraphicFramePr>
          <p:cNvPr id="255" name="Shape 255"/>
          <p:cNvGraphicFramePr/>
          <p:nvPr/>
        </p:nvGraphicFramePr>
        <p:xfrm>
          <a:off x="5299950" y="3581887"/>
          <a:ext cx="730650" cy="1325760"/>
        </p:xfrm>
        <a:graphic>
          <a:graphicData uri="http://schemas.openxmlformats.org/drawingml/2006/table">
            <a:tbl>
              <a:tblPr>
                <a:noFill/>
                <a:tableStyleId>{81E4F1E5-74D6-47AF-918F-104935F24809}</a:tableStyleId>
              </a:tblPr>
              <a:tblGrid>
                <a:gridCol w="730650"/>
              </a:tblGrid>
              <a:tr h="451725">
                <a:tc>
                  <a:txBody>
                    <a:bodyPr/>
                    <a:lstStyle/>
                    <a:p>
                      <a:pPr lvl="0" rtl="0">
                        <a:spcBef>
                          <a:spcPts val="0"/>
                        </a:spcBef>
                        <a:buNone/>
                      </a:pPr>
                      <a:r>
                        <a:rPr lang="en" sz="900" b="1"/>
                        <a:t>Delivery Service</a:t>
                      </a:r>
                    </a:p>
                  </a:txBody>
                  <a:tcPr marL="91425" marR="91425" marT="91425" marB="91425"/>
                </a:tc>
              </a:tr>
              <a:tr h="258425">
                <a:tc>
                  <a:txBody>
                    <a:bodyPr/>
                    <a:lstStyle/>
                    <a:p>
                      <a:pPr lvl="0" rtl="0">
                        <a:spcBef>
                          <a:spcPts val="0"/>
                        </a:spcBef>
                        <a:buClr>
                          <a:schemeClr val="dk1"/>
                        </a:buClr>
                        <a:buSzPct val="157142"/>
                        <a:buFont typeface="Arial"/>
                        <a:buNone/>
                      </a:pPr>
                      <a:r>
                        <a:rPr lang="en" sz="700">
                          <a:solidFill>
                            <a:schemeClr val="dk1"/>
                          </a:solidFill>
                        </a:rPr>
                        <a:t>DS1</a:t>
                      </a:r>
                    </a:p>
                  </a:txBody>
                  <a:tcPr marL="91425" marR="91425" marT="91425" marB="91425"/>
                </a:tc>
              </a:tr>
              <a:tr h="258425">
                <a:tc>
                  <a:txBody>
                    <a:bodyPr/>
                    <a:lstStyle/>
                    <a:p>
                      <a:pPr lvl="0" rtl="0">
                        <a:spcBef>
                          <a:spcPts val="0"/>
                        </a:spcBef>
                        <a:buClr>
                          <a:schemeClr val="dk1"/>
                        </a:buClr>
                        <a:buSzPct val="157142"/>
                        <a:buFont typeface="Arial"/>
                        <a:buNone/>
                      </a:pPr>
                      <a:r>
                        <a:rPr lang="en" sz="700"/>
                        <a:t>DS2</a:t>
                      </a:r>
                    </a:p>
                  </a:txBody>
                  <a:tcPr marL="91425" marR="91425" marT="91425" marB="91425"/>
                </a:tc>
              </a:tr>
              <a:tr h="280775">
                <a:tc>
                  <a:txBody>
                    <a:bodyPr/>
                    <a:lstStyle/>
                    <a:p>
                      <a:pPr lvl="0" rtl="0">
                        <a:spcBef>
                          <a:spcPts val="0"/>
                        </a:spcBef>
                        <a:buNone/>
                      </a:pPr>
                      <a:r>
                        <a:rPr lang="en" sz="700"/>
                        <a:t>DS3</a:t>
                      </a:r>
                    </a:p>
                  </a:txBody>
                  <a:tcPr marL="91425" marR="91425" marT="91425" marB="91425"/>
                </a:tc>
              </a:tr>
            </a:tbl>
          </a:graphicData>
        </a:graphic>
      </p:graphicFrame>
      <p:pic>
        <p:nvPicPr>
          <p:cNvPr id="256" name="Shape 256"/>
          <p:cNvPicPr preferRelativeResize="0"/>
          <p:nvPr/>
        </p:nvPicPr>
        <p:blipFill>
          <a:blip r:embed="rId5">
            <a:alphaModFix/>
          </a:blip>
          <a:stretch>
            <a:fillRect/>
          </a:stretch>
        </p:blipFill>
        <p:spPr>
          <a:xfrm flipH="1">
            <a:off x="3845910" y="3591274"/>
            <a:ext cx="929700" cy="767098"/>
          </a:xfrm>
          <a:prstGeom prst="rect">
            <a:avLst/>
          </a:prstGeom>
          <a:noFill/>
          <a:ln>
            <a:noFill/>
          </a:ln>
        </p:spPr>
      </p:pic>
      <p:sp>
        <p:nvSpPr>
          <p:cNvPr id="257" name="Shape 257"/>
          <p:cNvSpPr/>
          <p:nvPr/>
        </p:nvSpPr>
        <p:spPr>
          <a:xfrm rot="-5658">
            <a:off x="4394599" y="4633492"/>
            <a:ext cx="911401" cy="1578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58" name="Shape 258"/>
          <p:cNvPicPr preferRelativeResize="0"/>
          <p:nvPr/>
        </p:nvPicPr>
        <p:blipFill>
          <a:blip r:embed="rId6">
            <a:alphaModFix/>
          </a:blip>
          <a:stretch>
            <a:fillRect/>
          </a:stretch>
        </p:blipFill>
        <p:spPr>
          <a:xfrm>
            <a:off x="3890197" y="4456990"/>
            <a:ext cx="885414" cy="663224"/>
          </a:xfrm>
          <a:prstGeom prst="rect">
            <a:avLst/>
          </a:prstGeom>
          <a:noFill/>
          <a:ln>
            <a:noFill/>
          </a:ln>
        </p:spPr>
      </p:pic>
      <p:sp>
        <p:nvSpPr>
          <p:cNvPr id="259" name="Shape 259"/>
          <p:cNvSpPr/>
          <p:nvPr/>
        </p:nvSpPr>
        <p:spPr>
          <a:xfrm rot="1125">
            <a:off x="6829901" y="4024375"/>
            <a:ext cx="916500" cy="8571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0" name="Shape 260"/>
          <p:cNvSpPr/>
          <p:nvPr/>
        </p:nvSpPr>
        <p:spPr>
          <a:xfrm rot="1109">
            <a:off x="5825376" y="4024050"/>
            <a:ext cx="929700" cy="8571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61" name="Shape 261"/>
          <p:cNvPicPr preferRelativeResize="0"/>
          <p:nvPr/>
        </p:nvPicPr>
        <p:blipFill>
          <a:blip r:embed="rId7">
            <a:alphaModFix/>
          </a:blip>
          <a:stretch>
            <a:fillRect/>
          </a:stretch>
        </p:blipFill>
        <p:spPr>
          <a:xfrm>
            <a:off x="5696475" y="4213074"/>
            <a:ext cx="451503" cy="466249"/>
          </a:xfrm>
          <a:prstGeom prst="rect">
            <a:avLst/>
          </a:prstGeom>
          <a:noFill/>
          <a:ln>
            <a:noFill/>
          </a:ln>
        </p:spPr>
      </p:pic>
      <p:pic>
        <p:nvPicPr>
          <p:cNvPr id="262" name="Shape 262"/>
          <p:cNvPicPr preferRelativeResize="0"/>
          <p:nvPr/>
        </p:nvPicPr>
        <p:blipFill>
          <a:blip r:embed="rId7">
            <a:alphaModFix/>
          </a:blip>
          <a:stretch>
            <a:fillRect/>
          </a:stretch>
        </p:blipFill>
        <p:spPr>
          <a:xfrm>
            <a:off x="6775950" y="4219799"/>
            <a:ext cx="451503" cy="4662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6"/>
                                        </p:tgtEl>
                                        <p:attrNameLst>
                                          <p:attrName>style.visibility</p:attrName>
                                        </p:attrNameLst>
                                      </p:cBhvr>
                                      <p:to>
                                        <p:strVal val="visible"/>
                                      </p:to>
                                    </p:set>
                                    <p:animEffect transition="in" filter="fade">
                                      <p:cBhvr>
                                        <p:cTn id="7" dur="1000"/>
                                        <p:tgtEl>
                                          <p:spTgt spid="256"/>
                                        </p:tgtEl>
                                      </p:cBhvr>
                                    </p:animEffect>
                                  </p:childTnLst>
                                </p:cTn>
                              </p:par>
                              <p:par>
                                <p:cTn id="8" presetID="10" presetClass="entr" presetSubtype="0" fill="hold" nodeType="withEffect">
                                  <p:stCondLst>
                                    <p:cond delay="0"/>
                                  </p:stCondLst>
                                  <p:childTnLst>
                                    <p:set>
                                      <p:cBhvr>
                                        <p:cTn id="9" dur="1" fill="hold">
                                          <p:stCondLst>
                                            <p:cond delay="0"/>
                                          </p:stCondLst>
                                        </p:cTn>
                                        <p:tgtEl>
                                          <p:spTgt spid="257"/>
                                        </p:tgtEl>
                                        <p:attrNameLst>
                                          <p:attrName>style.visibility</p:attrName>
                                        </p:attrNameLst>
                                      </p:cBhvr>
                                      <p:to>
                                        <p:strVal val="visible"/>
                                      </p:to>
                                    </p:set>
                                    <p:animEffect transition="in" filter="fade">
                                      <p:cBhvr>
                                        <p:cTn id="10" dur="1000"/>
                                        <p:tgtEl>
                                          <p:spTgt spid="257"/>
                                        </p:tgtEl>
                                      </p:cBhvr>
                                    </p:animEffect>
                                  </p:childTnLst>
                                </p:cTn>
                              </p:par>
                              <p:par>
                                <p:cTn id="11" presetID="10" presetClass="entr" presetSubtype="0" fill="hold" nodeType="withEffect">
                                  <p:stCondLst>
                                    <p:cond delay="0"/>
                                  </p:stCondLst>
                                  <p:childTnLst>
                                    <p:set>
                                      <p:cBhvr>
                                        <p:cTn id="12" dur="1" fill="hold">
                                          <p:stCondLst>
                                            <p:cond delay="0"/>
                                          </p:stCondLst>
                                        </p:cTn>
                                        <p:tgtEl>
                                          <p:spTgt spid="258"/>
                                        </p:tgtEl>
                                        <p:attrNameLst>
                                          <p:attrName>style.visibility</p:attrName>
                                        </p:attrNameLst>
                                      </p:cBhvr>
                                      <p:to>
                                        <p:strVal val="visible"/>
                                      </p:to>
                                    </p:set>
                                    <p:animEffect transition="in" filter="fade">
                                      <p:cBhvr>
                                        <p:cTn id="13" dur="1000"/>
                                        <p:tgtEl>
                                          <p:spTgt spid="258"/>
                                        </p:tgtEl>
                                      </p:cBhvr>
                                    </p:animEffect>
                                  </p:childTnLst>
                                </p:cTn>
                              </p:par>
                              <p:par>
                                <p:cTn id="14" presetID="10" presetClass="entr" presetSubtype="0" fill="hold" nodeType="withEffect">
                                  <p:stCondLst>
                                    <p:cond delay="0"/>
                                  </p:stCondLst>
                                  <p:childTnLst>
                                    <p:set>
                                      <p:cBhvr>
                                        <p:cTn id="15" dur="1" fill="hold">
                                          <p:stCondLst>
                                            <p:cond delay="0"/>
                                          </p:stCondLst>
                                        </p:cTn>
                                        <p:tgtEl>
                                          <p:spTgt spid="254"/>
                                        </p:tgtEl>
                                        <p:attrNameLst>
                                          <p:attrName>style.visibility</p:attrName>
                                        </p:attrNameLst>
                                      </p:cBhvr>
                                      <p:to>
                                        <p:strVal val="visible"/>
                                      </p:to>
                                    </p:set>
                                    <p:animEffect transition="in" filter="fade">
                                      <p:cBhvr>
                                        <p:cTn id="16" dur="10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Self-Service - Configuration </a:t>
            </a:r>
            <a:r>
              <a:rPr lang="en">
                <a:solidFill>
                  <a:schemeClr val="accent5"/>
                </a:solidFill>
              </a:rPr>
              <a:t>Update &amp; Rollout</a:t>
            </a:r>
          </a:p>
        </p:txBody>
      </p:sp>
      <p:sp>
        <p:nvSpPr>
          <p:cNvPr id="268" name="Shape 26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Current</a:t>
            </a:r>
          </a:p>
          <a:p>
            <a:pPr marL="914400" lvl="1" indent="-228600" rtl="0">
              <a:spcBef>
                <a:spcPts val="0"/>
              </a:spcBef>
            </a:pPr>
            <a:r>
              <a:rPr lang="en"/>
              <a:t>Done by “Ops” team only</a:t>
            </a:r>
          </a:p>
          <a:p>
            <a:pPr marL="914400" lvl="1" indent="-228600" rtl="0">
              <a:spcBef>
                <a:spcPts val="0"/>
              </a:spcBef>
            </a:pPr>
            <a:r>
              <a:rPr lang="en"/>
              <a:t>Batch rollout</a:t>
            </a:r>
          </a:p>
          <a:p>
            <a:pPr marL="914400" lvl="1" indent="-228600" rtl="0">
              <a:spcBef>
                <a:spcPts val="0"/>
              </a:spcBef>
            </a:pPr>
            <a:r>
              <a:rPr lang="en"/>
              <a:t>Multi-step procedure</a:t>
            </a:r>
          </a:p>
          <a:p>
            <a:pPr marL="457200" lvl="0" indent="-228600" rtl="0">
              <a:spcBef>
                <a:spcPts val="0"/>
              </a:spcBef>
            </a:pPr>
            <a:r>
              <a:rPr lang="en"/>
              <a:t>Self-Service</a:t>
            </a:r>
          </a:p>
          <a:p>
            <a:pPr marL="914400" lvl="1" indent="-228600" rtl="0">
              <a:spcBef>
                <a:spcPts val="0"/>
              </a:spcBef>
            </a:pPr>
            <a:r>
              <a:rPr lang="en" sz="2200"/>
              <a:t>Update - DS owner</a:t>
            </a:r>
          </a:p>
          <a:p>
            <a:pPr marL="914400" lvl="1" indent="-228600" rtl="0">
              <a:spcBef>
                <a:spcPts val="0"/>
              </a:spcBef>
            </a:pPr>
            <a:r>
              <a:rPr lang="en"/>
              <a:t>Individual DS </a:t>
            </a:r>
            <a:br>
              <a:rPr lang="en"/>
            </a:br>
            <a:r>
              <a:rPr lang="en"/>
              <a:t>rollout</a:t>
            </a:r>
          </a:p>
          <a:p>
            <a:pPr marL="457200" lvl="0" indent="0" rtl="0">
              <a:spcBef>
                <a:spcPts val="0"/>
              </a:spcBef>
              <a:buNone/>
            </a:pPr>
            <a:endParaRPr/>
          </a:p>
          <a:p>
            <a:pPr marL="457200" lvl="0" indent="0" rtl="0">
              <a:spcBef>
                <a:spcPts val="0"/>
              </a:spcBef>
              <a:buNone/>
            </a:pPr>
            <a:endParaRPr/>
          </a:p>
        </p:txBody>
      </p:sp>
      <p:sp>
        <p:nvSpPr>
          <p:cNvPr id="269" name="Shape 269"/>
          <p:cNvSpPr/>
          <p:nvPr/>
        </p:nvSpPr>
        <p:spPr>
          <a:xfrm>
            <a:off x="5134225" y="2541725"/>
            <a:ext cx="3565500" cy="2520600"/>
          </a:xfrm>
          <a:prstGeom prst="rect">
            <a:avLst/>
          </a:prstGeom>
          <a:solidFill>
            <a:srgbClr val="FF9900"/>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Traffic Control</a:t>
            </a:r>
          </a:p>
        </p:txBody>
      </p:sp>
      <p:sp>
        <p:nvSpPr>
          <p:cNvPr id="270" name="Shape 270"/>
          <p:cNvSpPr/>
          <p:nvPr/>
        </p:nvSpPr>
        <p:spPr>
          <a:xfrm>
            <a:off x="7979425" y="3393475"/>
            <a:ext cx="539700" cy="81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r" rtl="0">
              <a:spcBef>
                <a:spcPts val="0"/>
              </a:spcBef>
              <a:buNone/>
            </a:pPr>
            <a:r>
              <a:rPr lang="en" sz="800"/>
              <a:t>S3</a:t>
            </a:r>
          </a:p>
        </p:txBody>
      </p:sp>
      <p:sp>
        <p:nvSpPr>
          <p:cNvPr id="271" name="Shape 271"/>
          <p:cNvSpPr/>
          <p:nvPr/>
        </p:nvSpPr>
        <p:spPr>
          <a:xfrm>
            <a:off x="7855425" y="3562125"/>
            <a:ext cx="539700" cy="81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r" rtl="0">
              <a:spcBef>
                <a:spcPts val="0"/>
              </a:spcBef>
              <a:buNone/>
            </a:pPr>
            <a:r>
              <a:rPr lang="en" sz="800"/>
              <a:t>S2</a:t>
            </a:r>
          </a:p>
        </p:txBody>
      </p:sp>
      <p:sp>
        <p:nvSpPr>
          <p:cNvPr id="272" name="Shape 272"/>
          <p:cNvSpPr/>
          <p:nvPr/>
        </p:nvSpPr>
        <p:spPr>
          <a:xfrm>
            <a:off x="5243625" y="3100800"/>
            <a:ext cx="2008200" cy="1837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Traffic-Ops</a:t>
            </a:r>
          </a:p>
        </p:txBody>
      </p:sp>
      <p:sp>
        <p:nvSpPr>
          <p:cNvPr id="273" name="Shape 273"/>
          <p:cNvSpPr/>
          <p:nvPr/>
        </p:nvSpPr>
        <p:spPr>
          <a:xfrm>
            <a:off x="7703025" y="3714525"/>
            <a:ext cx="539700" cy="81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r" rtl="0">
              <a:spcBef>
                <a:spcPts val="0"/>
              </a:spcBef>
              <a:buNone/>
            </a:pPr>
            <a:r>
              <a:rPr lang="en" sz="800"/>
              <a:t>S1</a:t>
            </a:r>
          </a:p>
        </p:txBody>
      </p:sp>
      <p:pic>
        <p:nvPicPr>
          <p:cNvPr id="274" name="Shape 274"/>
          <p:cNvPicPr preferRelativeResize="0"/>
          <p:nvPr/>
        </p:nvPicPr>
        <p:blipFill>
          <a:blip r:embed="rId3">
            <a:alphaModFix/>
          </a:blip>
          <a:stretch>
            <a:fillRect/>
          </a:stretch>
        </p:blipFill>
        <p:spPr>
          <a:xfrm>
            <a:off x="7703025" y="3870887"/>
            <a:ext cx="539700" cy="663236"/>
          </a:xfrm>
          <a:prstGeom prst="rect">
            <a:avLst/>
          </a:prstGeom>
          <a:noFill/>
          <a:ln>
            <a:noFill/>
          </a:ln>
        </p:spPr>
      </p:pic>
      <p:pic>
        <p:nvPicPr>
          <p:cNvPr id="275" name="Shape 275"/>
          <p:cNvPicPr preferRelativeResize="0"/>
          <p:nvPr/>
        </p:nvPicPr>
        <p:blipFill>
          <a:blip r:embed="rId4">
            <a:alphaModFix/>
          </a:blip>
          <a:stretch>
            <a:fillRect/>
          </a:stretch>
        </p:blipFill>
        <p:spPr>
          <a:xfrm>
            <a:off x="5134225" y="2541725"/>
            <a:ext cx="1728399" cy="466252"/>
          </a:xfrm>
          <a:prstGeom prst="rect">
            <a:avLst/>
          </a:prstGeom>
          <a:noFill/>
          <a:ln>
            <a:noFill/>
          </a:ln>
        </p:spPr>
      </p:pic>
      <p:sp>
        <p:nvSpPr>
          <p:cNvPr id="276" name="Shape 276"/>
          <p:cNvSpPr/>
          <p:nvPr/>
        </p:nvSpPr>
        <p:spPr>
          <a:xfrm rot="-5658">
            <a:off x="4394599" y="4123617"/>
            <a:ext cx="911401" cy="1578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aphicFrame>
        <p:nvGraphicFramePr>
          <p:cNvPr id="277" name="Shape 277"/>
          <p:cNvGraphicFramePr/>
          <p:nvPr/>
        </p:nvGraphicFramePr>
        <p:xfrm>
          <a:off x="5299950" y="3581887"/>
          <a:ext cx="730650" cy="1325760"/>
        </p:xfrm>
        <a:graphic>
          <a:graphicData uri="http://schemas.openxmlformats.org/drawingml/2006/table">
            <a:tbl>
              <a:tblPr>
                <a:noFill/>
                <a:tableStyleId>{81E4F1E5-74D6-47AF-918F-104935F24809}</a:tableStyleId>
              </a:tblPr>
              <a:tblGrid>
                <a:gridCol w="730650"/>
              </a:tblGrid>
              <a:tr h="451725">
                <a:tc>
                  <a:txBody>
                    <a:bodyPr/>
                    <a:lstStyle/>
                    <a:p>
                      <a:pPr lvl="0" rtl="0">
                        <a:spcBef>
                          <a:spcPts val="0"/>
                        </a:spcBef>
                        <a:buNone/>
                      </a:pPr>
                      <a:r>
                        <a:rPr lang="en" sz="900" b="1"/>
                        <a:t>Delivery Service</a:t>
                      </a:r>
                    </a:p>
                  </a:txBody>
                  <a:tcPr marL="91425" marR="91425" marT="91425" marB="91425"/>
                </a:tc>
              </a:tr>
              <a:tr h="258425">
                <a:tc>
                  <a:txBody>
                    <a:bodyPr/>
                    <a:lstStyle/>
                    <a:p>
                      <a:pPr lvl="0" rtl="0">
                        <a:spcBef>
                          <a:spcPts val="0"/>
                        </a:spcBef>
                        <a:buClr>
                          <a:schemeClr val="dk1"/>
                        </a:buClr>
                        <a:buSzPct val="157142"/>
                        <a:buFont typeface="Arial"/>
                        <a:buNone/>
                      </a:pPr>
                      <a:r>
                        <a:rPr lang="en" sz="700">
                          <a:solidFill>
                            <a:schemeClr val="dk1"/>
                          </a:solidFill>
                        </a:rPr>
                        <a:t>DS1</a:t>
                      </a:r>
                    </a:p>
                  </a:txBody>
                  <a:tcPr marL="91425" marR="91425" marT="91425" marB="91425"/>
                </a:tc>
              </a:tr>
              <a:tr h="258425">
                <a:tc>
                  <a:txBody>
                    <a:bodyPr/>
                    <a:lstStyle/>
                    <a:p>
                      <a:pPr lvl="0" rtl="0">
                        <a:spcBef>
                          <a:spcPts val="0"/>
                        </a:spcBef>
                        <a:buClr>
                          <a:schemeClr val="dk1"/>
                        </a:buClr>
                        <a:buSzPct val="157142"/>
                        <a:buFont typeface="Arial"/>
                        <a:buNone/>
                      </a:pPr>
                      <a:r>
                        <a:rPr lang="en" sz="700"/>
                        <a:t>DS2</a:t>
                      </a:r>
                    </a:p>
                  </a:txBody>
                  <a:tcPr marL="91425" marR="91425" marT="91425" marB="91425"/>
                </a:tc>
              </a:tr>
              <a:tr h="280775">
                <a:tc>
                  <a:txBody>
                    <a:bodyPr/>
                    <a:lstStyle/>
                    <a:p>
                      <a:pPr lvl="0" rtl="0">
                        <a:spcBef>
                          <a:spcPts val="0"/>
                        </a:spcBef>
                        <a:buNone/>
                      </a:pPr>
                      <a:r>
                        <a:rPr lang="en" sz="700"/>
                        <a:t>DS3</a:t>
                      </a:r>
                    </a:p>
                  </a:txBody>
                  <a:tcPr marL="91425" marR="91425" marT="91425" marB="91425"/>
                </a:tc>
              </a:tr>
            </a:tbl>
          </a:graphicData>
        </a:graphic>
      </p:graphicFrame>
      <p:pic>
        <p:nvPicPr>
          <p:cNvPr id="278" name="Shape 278"/>
          <p:cNvPicPr preferRelativeResize="0"/>
          <p:nvPr/>
        </p:nvPicPr>
        <p:blipFill>
          <a:blip r:embed="rId5">
            <a:alphaModFix/>
          </a:blip>
          <a:stretch>
            <a:fillRect/>
          </a:stretch>
        </p:blipFill>
        <p:spPr>
          <a:xfrm flipH="1">
            <a:off x="3845910" y="3591274"/>
            <a:ext cx="929700" cy="767098"/>
          </a:xfrm>
          <a:prstGeom prst="rect">
            <a:avLst/>
          </a:prstGeom>
          <a:noFill/>
          <a:ln>
            <a:noFill/>
          </a:ln>
        </p:spPr>
      </p:pic>
      <p:sp>
        <p:nvSpPr>
          <p:cNvPr id="279" name="Shape 279"/>
          <p:cNvSpPr/>
          <p:nvPr/>
        </p:nvSpPr>
        <p:spPr>
          <a:xfrm rot="-5658">
            <a:off x="4394599" y="4633492"/>
            <a:ext cx="911401" cy="1578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80" name="Shape 280"/>
          <p:cNvPicPr preferRelativeResize="0"/>
          <p:nvPr/>
        </p:nvPicPr>
        <p:blipFill>
          <a:blip r:embed="rId6">
            <a:alphaModFix/>
          </a:blip>
          <a:stretch>
            <a:fillRect/>
          </a:stretch>
        </p:blipFill>
        <p:spPr>
          <a:xfrm>
            <a:off x="3890197" y="4456990"/>
            <a:ext cx="885414" cy="663224"/>
          </a:xfrm>
          <a:prstGeom prst="rect">
            <a:avLst/>
          </a:prstGeom>
          <a:noFill/>
          <a:ln>
            <a:noFill/>
          </a:ln>
        </p:spPr>
      </p:pic>
      <p:sp>
        <p:nvSpPr>
          <p:cNvPr id="281" name="Shape 281"/>
          <p:cNvSpPr/>
          <p:nvPr/>
        </p:nvSpPr>
        <p:spPr>
          <a:xfrm rot="1125">
            <a:off x="6829901" y="4024375"/>
            <a:ext cx="916500" cy="8571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2" name="Shape 282"/>
          <p:cNvSpPr/>
          <p:nvPr/>
        </p:nvSpPr>
        <p:spPr>
          <a:xfrm rot="1109">
            <a:off x="5825376" y="4024050"/>
            <a:ext cx="929700" cy="8571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3" name="Shape 283"/>
          <p:cNvSpPr/>
          <p:nvPr/>
        </p:nvSpPr>
        <p:spPr>
          <a:xfrm>
            <a:off x="6829900" y="4066156"/>
            <a:ext cx="916500" cy="2160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4" name="Shape 284"/>
          <p:cNvSpPr/>
          <p:nvPr/>
        </p:nvSpPr>
        <p:spPr>
          <a:xfrm>
            <a:off x="5825375" y="4066074"/>
            <a:ext cx="929700" cy="2160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85" name="Shape 285"/>
          <p:cNvPicPr preferRelativeResize="0"/>
          <p:nvPr/>
        </p:nvPicPr>
        <p:blipFill>
          <a:blip r:embed="rId7">
            <a:alphaModFix/>
          </a:blip>
          <a:stretch>
            <a:fillRect/>
          </a:stretch>
        </p:blipFill>
        <p:spPr>
          <a:xfrm>
            <a:off x="5696475" y="4213074"/>
            <a:ext cx="451503" cy="466249"/>
          </a:xfrm>
          <a:prstGeom prst="rect">
            <a:avLst/>
          </a:prstGeom>
          <a:noFill/>
          <a:ln>
            <a:noFill/>
          </a:ln>
        </p:spPr>
      </p:pic>
      <p:pic>
        <p:nvPicPr>
          <p:cNvPr id="286" name="Shape 286"/>
          <p:cNvPicPr preferRelativeResize="0"/>
          <p:nvPr/>
        </p:nvPicPr>
        <p:blipFill>
          <a:blip r:embed="rId7">
            <a:alphaModFix/>
          </a:blip>
          <a:stretch>
            <a:fillRect/>
          </a:stretch>
        </p:blipFill>
        <p:spPr>
          <a:xfrm>
            <a:off x="6775950" y="4219799"/>
            <a:ext cx="451503" cy="4662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1000"/>
                                        <p:tgtEl>
                                          <p:spTgt spid="282"/>
                                        </p:tgtEl>
                                      </p:cBhvr>
                                    </p:animEffect>
                                    <p:set>
                                      <p:cBhvr>
                                        <p:cTn id="7" dur="1" fill="hold">
                                          <p:stCondLst>
                                            <p:cond delay="1000"/>
                                          </p:stCondLst>
                                        </p:cTn>
                                        <p:tgtEl>
                                          <p:spTgt spid="28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281"/>
                                        </p:tgtEl>
                                      </p:cBhvr>
                                    </p:animEffect>
                                    <p:set>
                                      <p:cBhvr>
                                        <p:cTn id="10" dur="1" fill="hold">
                                          <p:stCondLst>
                                            <p:cond delay="1000"/>
                                          </p:stCondLst>
                                        </p:cTn>
                                        <p:tgtEl>
                                          <p:spTgt spid="281"/>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283"/>
                                        </p:tgtEl>
                                        <p:attrNameLst>
                                          <p:attrName>style.visibility</p:attrName>
                                        </p:attrNameLst>
                                      </p:cBhvr>
                                      <p:to>
                                        <p:strVal val="visible"/>
                                      </p:to>
                                    </p:set>
                                    <p:animEffect transition="in" filter="fade">
                                      <p:cBhvr>
                                        <p:cTn id="13" dur="1000"/>
                                        <p:tgtEl>
                                          <p:spTgt spid="283"/>
                                        </p:tgtEl>
                                      </p:cBhvr>
                                    </p:animEffect>
                                  </p:childTnLst>
                                </p:cTn>
                              </p:par>
                              <p:par>
                                <p:cTn id="14" presetID="10" presetClass="entr" presetSubtype="0" fill="hold" nodeType="withEffect">
                                  <p:stCondLst>
                                    <p:cond delay="0"/>
                                  </p:stCondLst>
                                  <p:childTnLst>
                                    <p:set>
                                      <p:cBhvr>
                                        <p:cTn id="15" dur="1" fill="hold">
                                          <p:stCondLst>
                                            <p:cond delay="0"/>
                                          </p:stCondLst>
                                        </p:cTn>
                                        <p:tgtEl>
                                          <p:spTgt spid="284"/>
                                        </p:tgtEl>
                                        <p:attrNameLst>
                                          <p:attrName>style.visibility</p:attrName>
                                        </p:attrNameLst>
                                      </p:cBhvr>
                                      <p:to>
                                        <p:strVal val="visible"/>
                                      </p:to>
                                    </p:set>
                                    <p:animEffect transition="in" filter="fade">
                                      <p:cBhvr>
                                        <p:cTn id="16" dur="10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Self-Service - Configuration </a:t>
            </a:r>
            <a:r>
              <a:rPr lang="en">
                <a:solidFill>
                  <a:schemeClr val="accent5"/>
                </a:solidFill>
              </a:rPr>
              <a:t>Update &amp; Rollout</a:t>
            </a:r>
          </a:p>
        </p:txBody>
      </p:sp>
      <p:sp>
        <p:nvSpPr>
          <p:cNvPr id="292" name="Shape 29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Current</a:t>
            </a:r>
          </a:p>
          <a:p>
            <a:pPr marL="914400" lvl="1" indent="-228600" rtl="0">
              <a:spcBef>
                <a:spcPts val="0"/>
              </a:spcBef>
            </a:pPr>
            <a:r>
              <a:rPr lang="en"/>
              <a:t>Done by “Ops” team only</a:t>
            </a:r>
          </a:p>
          <a:p>
            <a:pPr marL="914400" lvl="1" indent="-228600" rtl="0">
              <a:spcBef>
                <a:spcPts val="0"/>
              </a:spcBef>
            </a:pPr>
            <a:r>
              <a:rPr lang="en"/>
              <a:t>Batch rollout</a:t>
            </a:r>
          </a:p>
          <a:p>
            <a:pPr marL="914400" lvl="1" indent="-228600" rtl="0">
              <a:spcBef>
                <a:spcPts val="0"/>
              </a:spcBef>
            </a:pPr>
            <a:r>
              <a:rPr lang="en"/>
              <a:t>Multi-step procedure</a:t>
            </a:r>
          </a:p>
          <a:p>
            <a:pPr marL="457200" lvl="0" indent="-228600" rtl="0">
              <a:spcBef>
                <a:spcPts val="0"/>
              </a:spcBef>
            </a:pPr>
            <a:r>
              <a:rPr lang="en"/>
              <a:t>Self-Service</a:t>
            </a:r>
          </a:p>
          <a:p>
            <a:pPr marL="914400" lvl="1" indent="-228600" rtl="0">
              <a:spcBef>
                <a:spcPts val="0"/>
              </a:spcBef>
            </a:pPr>
            <a:r>
              <a:rPr lang="en" sz="2200"/>
              <a:t>Update - DS owner</a:t>
            </a:r>
          </a:p>
          <a:p>
            <a:pPr marL="914400" lvl="1" indent="-228600" rtl="0">
              <a:spcBef>
                <a:spcPts val="0"/>
              </a:spcBef>
            </a:pPr>
            <a:r>
              <a:rPr lang="en"/>
              <a:t>Individual DS </a:t>
            </a:r>
            <a:br>
              <a:rPr lang="en"/>
            </a:br>
            <a:r>
              <a:rPr lang="en"/>
              <a:t>rollout</a:t>
            </a:r>
          </a:p>
          <a:p>
            <a:pPr marL="914400" lvl="1" indent="-228600" rtl="0">
              <a:spcBef>
                <a:spcPts val="0"/>
              </a:spcBef>
            </a:pPr>
            <a:r>
              <a:rPr lang="en"/>
              <a:t>Single step</a:t>
            </a:r>
          </a:p>
          <a:p>
            <a:pPr marL="457200" lvl="0" indent="0" rtl="0">
              <a:spcBef>
                <a:spcPts val="0"/>
              </a:spcBef>
              <a:buNone/>
            </a:pPr>
            <a:endParaRPr/>
          </a:p>
          <a:p>
            <a:pPr marL="457200" lvl="0" indent="0" rtl="0">
              <a:spcBef>
                <a:spcPts val="0"/>
              </a:spcBef>
              <a:buNone/>
            </a:pPr>
            <a:endParaRPr/>
          </a:p>
        </p:txBody>
      </p:sp>
      <p:sp>
        <p:nvSpPr>
          <p:cNvPr id="293" name="Shape 293"/>
          <p:cNvSpPr/>
          <p:nvPr/>
        </p:nvSpPr>
        <p:spPr>
          <a:xfrm>
            <a:off x="5134225" y="2541725"/>
            <a:ext cx="3565500" cy="2520600"/>
          </a:xfrm>
          <a:prstGeom prst="rect">
            <a:avLst/>
          </a:prstGeom>
          <a:solidFill>
            <a:srgbClr val="FF9900"/>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Traffic Control</a:t>
            </a:r>
          </a:p>
        </p:txBody>
      </p:sp>
      <p:sp>
        <p:nvSpPr>
          <p:cNvPr id="294" name="Shape 294"/>
          <p:cNvSpPr/>
          <p:nvPr/>
        </p:nvSpPr>
        <p:spPr>
          <a:xfrm>
            <a:off x="7979425" y="3393475"/>
            <a:ext cx="539700" cy="81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r" rtl="0">
              <a:spcBef>
                <a:spcPts val="0"/>
              </a:spcBef>
              <a:buNone/>
            </a:pPr>
            <a:r>
              <a:rPr lang="en" sz="800"/>
              <a:t>S3</a:t>
            </a:r>
          </a:p>
        </p:txBody>
      </p:sp>
      <p:sp>
        <p:nvSpPr>
          <p:cNvPr id="295" name="Shape 295"/>
          <p:cNvSpPr/>
          <p:nvPr/>
        </p:nvSpPr>
        <p:spPr>
          <a:xfrm>
            <a:off x="7855425" y="3562125"/>
            <a:ext cx="539700" cy="81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r" rtl="0">
              <a:spcBef>
                <a:spcPts val="0"/>
              </a:spcBef>
              <a:buNone/>
            </a:pPr>
            <a:r>
              <a:rPr lang="en" sz="800"/>
              <a:t>S2</a:t>
            </a:r>
          </a:p>
        </p:txBody>
      </p:sp>
      <p:sp>
        <p:nvSpPr>
          <p:cNvPr id="296" name="Shape 296"/>
          <p:cNvSpPr/>
          <p:nvPr/>
        </p:nvSpPr>
        <p:spPr>
          <a:xfrm>
            <a:off x="5243625" y="3100800"/>
            <a:ext cx="2008200" cy="1837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Traffic-Ops</a:t>
            </a:r>
          </a:p>
        </p:txBody>
      </p:sp>
      <p:sp>
        <p:nvSpPr>
          <p:cNvPr id="297" name="Shape 297"/>
          <p:cNvSpPr/>
          <p:nvPr/>
        </p:nvSpPr>
        <p:spPr>
          <a:xfrm>
            <a:off x="7703025" y="3714525"/>
            <a:ext cx="539700" cy="81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r" rtl="0">
              <a:spcBef>
                <a:spcPts val="0"/>
              </a:spcBef>
              <a:buNone/>
            </a:pPr>
            <a:r>
              <a:rPr lang="en" sz="800"/>
              <a:t>S1</a:t>
            </a:r>
          </a:p>
        </p:txBody>
      </p:sp>
      <p:pic>
        <p:nvPicPr>
          <p:cNvPr id="298" name="Shape 298"/>
          <p:cNvPicPr preferRelativeResize="0"/>
          <p:nvPr/>
        </p:nvPicPr>
        <p:blipFill>
          <a:blip r:embed="rId3">
            <a:alphaModFix/>
          </a:blip>
          <a:stretch>
            <a:fillRect/>
          </a:stretch>
        </p:blipFill>
        <p:spPr>
          <a:xfrm>
            <a:off x="7703025" y="3870887"/>
            <a:ext cx="539700" cy="663236"/>
          </a:xfrm>
          <a:prstGeom prst="rect">
            <a:avLst/>
          </a:prstGeom>
          <a:noFill/>
          <a:ln>
            <a:noFill/>
          </a:ln>
        </p:spPr>
      </p:pic>
      <p:pic>
        <p:nvPicPr>
          <p:cNvPr id="299" name="Shape 299"/>
          <p:cNvPicPr preferRelativeResize="0"/>
          <p:nvPr/>
        </p:nvPicPr>
        <p:blipFill>
          <a:blip r:embed="rId4">
            <a:alphaModFix/>
          </a:blip>
          <a:stretch>
            <a:fillRect/>
          </a:stretch>
        </p:blipFill>
        <p:spPr>
          <a:xfrm>
            <a:off x="5134225" y="2541725"/>
            <a:ext cx="1728399" cy="466252"/>
          </a:xfrm>
          <a:prstGeom prst="rect">
            <a:avLst/>
          </a:prstGeom>
          <a:noFill/>
          <a:ln>
            <a:noFill/>
          </a:ln>
        </p:spPr>
      </p:pic>
      <p:sp>
        <p:nvSpPr>
          <p:cNvPr id="300" name="Shape 300"/>
          <p:cNvSpPr/>
          <p:nvPr/>
        </p:nvSpPr>
        <p:spPr>
          <a:xfrm rot="-5658">
            <a:off x="4394599" y="4123617"/>
            <a:ext cx="911401" cy="1578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aphicFrame>
        <p:nvGraphicFramePr>
          <p:cNvPr id="301" name="Shape 301"/>
          <p:cNvGraphicFramePr/>
          <p:nvPr/>
        </p:nvGraphicFramePr>
        <p:xfrm>
          <a:off x="5299950" y="3581887"/>
          <a:ext cx="730650" cy="1325760"/>
        </p:xfrm>
        <a:graphic>
          <a:graphicData uri="http://schemas.openxmlformats.org/drawingml/2006/table">
            <a:tbl>
              <a:tblPr>
                <a:noFill/>
                <a:tableStyleId>{81E4F1E5-74D6-47AF-918F-104935F24809}</a:tableStyleId>
              </a:tblPr>
              <a:tblGrid>
                <a:gridCol w="730650"/>
              </a:tblGrid>
              <a:tr h="451725">
                <a:tc>
                  <a:txBody>
                    <a:bodyPr/>
                    <a:lstStyle/>
                    <a:p>
                      <a:pPr lvl="0" rtl="0">
                        <a:spcBef>
                          <a:spcPts val="0"/>
                        </a:spcBef>
                        <a:buNone/>
                      </a:pPr>
                      <a:r>
                        <a:rPr lang="en" sz="900" b="1"/>
                        <a:t>Delivery Service</a:t>
                      </a:r>
                    </a:p>
                  </a:txBody>
                  <a:tcPr marL="91425" marR="91425" marT="91425" marB="91425"/>
                </a:tc>
              </a:tr>
              <a:tr h="258425">
                <a:tc>
                  <a:txBody>
                    <a:bodyPr/>
                    <a:lstStyle/>
                    <a:p>
                      <a:pPr lvl="0" rtl="0">
                        <a:spcBef>
                          <a:spcPts val="0"/>
                        </a:spcBef>
                        <a:buClr>
                          <a:schemeClr val="dk1"/>
                        </a:buClr>
                        <a:buSzPct val="157142"/>
                        <a:buFont typeface="Arial"/>
                        <a:buNone/>
                      </a:pPr>
                      <a:r>
                        <a:rPr lang="en" sz="700">
                          <a:solidFill>
                            <a:schemeClr val="dk1"/>
                          </a:solidFill>
                        </a:rPr>
                        <a:t>DS1</a:t>
                      </a:r>
                    </a:p>
                  </a:txBody>
                  <a:tcPr marL="91425" marR="91425" marT="91425" marB="91425"/>
                </a:tc>
              </a:tr>
              <a:tr h="258425">
                <a:tc>
                  <a:txBody>
                    <a:bodyPr/>
                    <a:lstStyle/>
                    <a:p>
                      <a:pPr lvl="0" rtl="0">
                        <a:spcBef>
                          <a:spcPts val="0"/>
                        </a:spcBef>
                        <a:buClr>
                          <a:schemeClr val="dk1"/>
                        </a:buClr>
                        <a:buSzPct val="157142"/>
                        <a:buFont typeface="Arial"/>
                        <a:buNone/>
                      </a:pPr>
                      <a:r>
                        <a:rPr lang="en" sz="700"/>
                        <a:t>DS2</a:t>
                      </a:r>
                    </a:p>
                  </a:txBody>
                  <a:tcPr marL="91425" marR="91425" marT="91425" marB="91425"/>
                </a:tc>
              </a:tr>
              <a:tr h="280775">
                <a:tc>
                  <a:txBody>
                    <a:bodyPr/>
                    <a:lstStyle/>
                    <a:p>
                      <a:pPr lvl="0" rtl="0">
                        <a:spcBef>
                          <a:spcPts val="0"/>
                        </a:spcBef>
                        <a:buNone/>
                      </a:pPr>
                      <a:r>
                        <a:rPr lang="en" sz="700"/>
                        <a:t>DS3</a:t>
                      </a:r>
                    </a:p>
                  </a:txBody>
                  <a:tcPr marL="91425" marR="91425" marT="91425" marB="91425"/>
                </a:tc>
              </a:tr>
            </a:tbl>
          </a:graphicData>
        </a:graphic>
      </p:graphicFrame>
      <p:pic>
        <p:nvPicPr>
          <p:cNvPr id="302" name="Shape 302"/>
          <p:cNvPicPr preferRelativeResize="0"/>
          <p:nvPr/>
        </p:nvPicPr>
        <p:blipFill>
          <a:blip r:embed="rId5">
            <a:alphaModFix/>
          </a:blip>
          <a:stretch>
            <a:fillRect/>
          </a:stretch>
        </p:blipFill>
        <p:spPr>
          <a:xfrm flipH="1">
            <a:off x="3845910" y="3591274"/>
            <a:ext cx="929700" cy="767098"/>
          </a:xfrm>
          <a:prstGeom prst="rect">
            <a:avLst/>
          </a:prstGeom>
          <a:noFill/>
          <a:ln>
            <a:noFill/>
          </a:ln>
        </p:spPr>
      </p:pic>
      <p:sp>
        <p:nvSpPr>
          <p:cNvPr id="303" name="Shape 303"/>
          <p:cNvSpPr/>
          <p:nvPr/>
        </p:nvSpPr>
        <p:spPr>
          <a:xfrm rot="-5658">
            <a:off x="4394599" y="4633492"/>
            <a:ext cx="911401" cy="1578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304" name="Shape 304"/>
          <p:cNvPicPr preferRelativeResize="0"/>
          <p:nvPr/>
        </p:nvPicPr>
        <p:blipFill>
          <a:blip r:embed="rId6">
            <a:alphaModFix/>
          </a:blip>
          <a:stretch>
            <a:fillRect/>
          </a:stretch>
        </p:blipFill>
        <p:spPr>
          <a:xfrm>
            <a:off x="3890197" y="4456990"/>
            <a:ext cx="885414" cy="663224"/>
          </a:xfrm>
          <a:prstGeom prst="rect">
            <a:avLst/>
          </a:prstGeom>
          <a:noFill/>
          <a:ln>
            <a:noFill/>
          </a:ln>
        </p:spPr>
      </p:pic>
      <p:sp>
        <p:nvSpPr>
          <p:cNvPr id="305" name="Shape 305"/>
          <p:cNvSpPr/>
          <p:nvPr/>
        </p:nvSpPr>
        <p:spPr>
          <a:xfrm>
            <a:off x="6829900" y="4066156"/>
            <a:ext cx="916500" cy="2160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 name="Shape 306"/>
          <p:cNvSpPr/>
          <p:nvPr/>
        </p:nvSpPr>
        <p:spPr>
          <a:xfrm>
            <a:off x="5825375" y="4066074"/>
            <a:ext cx="929700" cy="2160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 name="Shape 307"/>
          <p:cNvSpPr/>
          <p:nvPr/>
        </p:nvSpPr>
        <p:spPr>
          <a:xfrm>
            <a:off x="5850650" y="4066150"/>
            <a:ext cx="1895700" cy="2160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308" name="Shape 308"/>
          <p:cNvPicPr preferRelativeResize="0"/>
          <p:nvPr/>
        </p:nvPicPr>
        <p:blipFill>
          <a:blip r:embed="rId7">
            <a:alphaModFix/>
          </a:blip>
          <a:stretch>
            <a:fillRect/>
          </a:stretch>
        </p:blipFill>
        <p:spPr>
          <a:xfrm>
            <a:off x="5696475" y="4213074"/>
            <a:ext cx="451503" cy="466249"/>
          </a:xfrm>
          <a:prstGeom prst="rect">
            <a:avLst/>
          </a:prstGeom>
          <a:noFill/>
          <a:ln>
            <a:noFill/>
          </a:ln>
        </p:spPr>
      </p:pic>
      <p:pic>
        <p:nvPicPr>
          <p:cNvPr id="309" name="Shape 309"/>
          <p:cNvPicPr preferRelativeResize="0"/>
          <p:nvPr/>
        </p:nvPicPr>
        <p:blipFill>
          <a:blip r:embed="rId7">
            <a:alphaModFix/>
          </a:blip>
          <a:stretch>
            <a:fillRect/>
          </a:stretch>
        </p:blipFill>
        <p:spPr>
          <a:xfrm>
            <a:off x="6775950" y="4219799"/>
            <a:ext cx="451503" cy="466249"/>
          </a:xfrm>
          <a:prstGeom prst="rect">
            <a:avLst/>
          </a:prstGeom>
          <a:noFill/>
          <a:ln>
            <a:noFill/>
          </a:ln>
        </p:spPr>
      </p:pic>
      <p:pic>
        <p:nvPicPr>
          <p:cNvPr id="310" name="Shape 310"/>
          <p:cNvPicPr preferRelativeResize="0"/>
          <p:nvPr/>
        </p:nvPicPr>
        <p:blipFill>
          <a:blip r:embed="rId8">
            <a:alphaModFix/>
          </a:blip>
          <a:stretch>
            <a:fillRect/>
          </a:stretch>
        </p:blipFill>
        <p:spPr>
          <a:xfrm>
            <a:off x="6173956" y="4295999"/>
            <a:ext cx="271200" cy="271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
                                        </p:tgtEl>
                                        <p:attrNameLst>
                                          <p:attrName>style.visibility</p:attrName>
                                        </p:attrNameLst>
                                      </p:cBhvr>
                                      <p:to>
                                        <p:strVal val="visible"/>
                                      </p:to>
                                    </p:set>
                                    <p:animEffect transition="in" filter="fade">
                                      <p:cBhvr>
                                        <p:cTn id="7" dur="1000"/>
                                        <p:tgtEl>
                                          <p:spTgt spid="307"/>
                                        </p:tgtEl>
                                      </p:cBhvr>
                                    </p:animEffect>
                                  </p:childTnLst>
                                </p:cTn>
                              </p:par>
                              <p:par>
                                <p:cTn id="8" presetID="10" presetClass="exit" presetSubtype="0" fill="hold" nodeType="withEffect">
                                  <p:stCondLst>
                                    <p:cond delay="0"/>
                                  </p:stCondLst>
                                  <p:childTnLst>
                                    <p:animEffect transition="out" filter="fade">
                                      <p:cBhvr>
                                        <p:cTn id="9" dur="1000"/>
                                        <p:tgtEl>
                                          <p:spTgt spid="305"/>
                                        </p:tgtEl>
                                      </p:cBhvr>
                                    </p:animEffect>
                                    <p:set>
                                      <p:cBhvr>
                                        <p:cTn id="10" dur="1" fill="hold">
                                          <p:stCondLst>
                                            <p:cond delay="1000"/>
                                          </p:stCondLst>
                                        </p:cTn>
                                        <p:tgtEl>
                                          <p:spTgt spid="30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1000"/>
                                        <p:tgtEl>
                                          <p:spTgt spid="306"/>
                                        </p:tgtEl>
                                      </p:cBhvr>
                                    </p:animEffect>
                                    <p:set>
                                      <p:cBhvr>
                                        <p:cTn id="13" dur="1" fill="hold">
                                          <p:stCondLst>
                                            <p:cond delay="1000"/>
                                          </p:stCondLst>
                                        </p:cTn>
                                        <p:tgtEl>
                                          <p:spTgt spid="306"/>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1000"/>
                                        <p:tgtEl>
                                          <p:spTgt spid="309"/>
                                        </p:tgtEl>
                                      </p:cBhvr>
                                    </p:animEffect>
                                    <p:set>
                                      <p:cBhvr>
                                        <p:cTn id="16" dur="1" fill="hold">
                                          <p:stCondLst>
                                            <p:cond delay="1000"/>
                                          </p:stCondLst>
                                        </p:cTn>
                                        <p:tgtEl>
                                          <p:spTgt spid="30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10"/>
                                        </p:tgtEl>
                                        <p:attrNameLst>
                                          <p:attrName>style.visibility</p:attrName>
                                        </p:attrNameLst>
                                      </p:cBhvr>
                                      <p:to>
                                        <p:strVal val="visible"/>
                                      </p:to>
                                    </p:set>
                                    <p:animEffect transition="in" filter="fade">
                                      <p:cBhvr>
                                        <p:cTn id="21" dur="1000"/>
                                        <p:tgtEl>
                                          <p:spTgt spid="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311700" y="445025"/>
            <a:ext cx="8718600" cy="572700"/>
          </a:xfrm>
          <a:prstGeom prst="rect">
            <a:avLst/>
          </a:prstGeom>
        </p:spPr>
        <p:txBody>
          <a:bodyPr lIns="91425" tIns="91425" rIns="91425" bIns="91425" anchor="ctr" anchorCtr="0">
            <a:noAutofit/>
          </a:bodyPr>
          <a:lstStyle/>
          <a:p>
            <a:pPr lvl="0" rtl="0">
              <a:spcBef>
                <a:spcPts val="0"/>
              </a:spcBef>
              <a:buNone/>
            </a:pPr>
            <a:r>
              <a:rPr lang="en"/>
              <a:t>Self-Service - System Robustness</a:t>
            </a:r>
          </a:p>
        </p:txBody>
      </p:sp>
      <p:sp>
        <p:nvSpPr>
          <p:cNvPr id="316" name="Shape 31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Current</a:t>
            </a:r>
          </a:p>
          <a:p>
            <a:pPr marL="914400" lvl="1" indent="-228600" rtl="0">
              <a:spcBef>
                <a:spcPts val="0"/>
              </a:spcBef>
            </a:pPr>
            <a:r>
              <a:rPr lang="en"/>
              <a:t>Error prone process</a:t>
            </a:r>
          </a:p>
          <a:p>
            <a:pPr marL="457200" lvl="0" indent="-228600" rtl="0">
              <a:spcBef>
                <a:spcPts val="0"/>
              </a:spcBef>
            </a:pPr>
            <a:r>
              <a:rPr lang="en"/>
              <a:t>Self-Service</a:t>
            </a:r>
          </a:p>
          <a:p>
            <a:pPr marL="914400" lvl="1" indent="-228600" rtl="0">
              <a:spcBef>
                <a:spcPts val="0"/>
              </a:spcBef>
            </a:pPr>
            <a:r>
              <a:rPr lang="en"/>
              <a:t>Configuration validation </a:t>
            </a:r>
          </a:p>
          <a:p>
            <a:pPr marL="914400" lvl="1" indent="-228600" rtl="0">
              <a:spcBef>
                <a:spcPts val="0"/>
              </a:spcBef>
            </a:pPr>
            <a:r>
              <a:rPr lang="en"/>
              <a:t>Improved testing </a:t>
            </a:r>
          </a:p>
          <a:p>
            <a:pPr marL="914400" lvl="1" indent="-228600" rtl="0">
              <a:spcBef>
                <a:spcPts val="0"/>
              </a:spcBef>
            </a:pPr>
            <a:r>
              <a:rPr lang="en"/>
              <a:t>Single-step rollout </a:t>
            </a:r>
          </a:p>
          <a:p>
            <a:pPr marL="914400" lvl="1" indent="-228600" rtl="0">
              <a:spcBef>
                <a:spcPts val="0"/>
              </a:spcBef>
            </a:pPr>
            <a:r>
              <a:rPr lang="en"/>
              <a:t>Gradual rollout</a:t>
            </a:r>
          </a:p>
          <a:p>
            <a:pPr marL="914400" lvl="1" indent="-228600" rtl="0">
              <a:spcBef>
                <a:spcPts val="0"/>
              </a:spcBef>
            </a:pPr>
            <a:r>
              <a:rPr lang="en"/>
              <a:t>Fast rollback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Self-Service: Audit and Troubleshooting</a:t>
            </a:r>
          </a:p>
        </p:txBody>
      </p:sp>
      <p:sp>
        <p:nvSpPr>
          <p:cNvPr id="322" name="Shape 32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Current</a:t>
            </a:r>
          </a:p>
          <a:p>
            <a:pPr marL="914400" lvl="1" indent="-228600" rtl="0">
              <a:spcBef>
                <a:spcPts val="0"/>
              </a:spcBef>
            </a:pPr>
            <a:r>
              <a:rPr lang="en"/>
              <a:t>Limited logging</a:t>
            </a:r>
          </a:p>
          <a:p>
            <a:pPr marL="457200" lvl="0" indent="-228600" rtl="0">
              <a:spcBef>
                <a:spcPts val="0"/>
              </a:spcBef>
            </a:pPr>
            <a:r>
              <a:rPr lang="en"/>
              <a:t>Self-Service</a:t>
            </a:r>
          </a:p>
          <a:p>
            <a:pPr marL="914400" lvl="1" indent="-228600" rtl="0">
              <a:spcBef>
                <a:spcPts val="0"/>
              </a:spcBef>
            </a:pPr>
            <a:r>
              <a:rPr lang="en"/>
              <a:t>User actions related log records</a:t>
            </a:r>
          </a:p>
          <a:p>
            <a:pPr marL="914400" lvl="1" indent="-228600" rtl="0">
              <a:spcBef>
                <a:spcPts val="0"/>
              </a:spcBef>
            </a:pPr>
            <a:r>
              <a:rPr lang="en"/>
              <a:t>Log records granularity</a:t>
            </a:r>
          </a:p>
          <a:p>
            <a:pPr marL="914400" lvl="1" indent="-228600" rtl="0">
              <a:spcBef>
                <a:spcPts val="0"/>
              </a:spcBef>
            </a:pPr>
            <a:r>
              <a:rPr lang="en"/>
              <a:t>DS configuration history</a:t>
            </a:r>
          </a:p>
          <a:p>
            <a:pPr marL="0" lvl="0" indent="0" rtl="0">
              <a:spcBef>
                <a:spcPts val="0"/>
              </a:spcBef>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a:spcBef>
                <a:spcPts val="0"/>
              </a:spcBef>
              <a:buNone/>
            </a:pPr>
            <a:r>
              <a:rPr lang="en"/>
              <a:t>Self-Service - Checklist</a:t>
            </a:r>
          </a:p>
        </p:txBody>
      </p:sp>
      <p:sp>
        <p:nvSpPr>
          <p:cNvPr id="328" name="Shape 328"/>
          <p:cNvSpPr txBox="1">
            <a:spLocks noGrp="1"/>
          </p:cNvSpPr>
          <p:nvPr>
            <p:ph type="body" idx="1"/>
          </p:nvPr>
        </p:nvSpPr>
        <p:spPr>
          <a:xfrm>
            <a:off x="159300" y="1152475"/>
            <a:ext cx="4981800" cy="3416400"/>
          </a:xfrm>
          <a:prstGeom prst="rect">
            <a:avLst/>
          </a:prstGeom>
        </p:spPr>
        <p:txBody>
          <a:bodyPr lIns="91425" tIns="91425" rIns="91425" bIns="91425" anchor="t" anchorCtr="0">
            <a:noAutofit/>
          </a:bodyPr>
          <a:lstStyle/>
          <a:p>
            <a:pPr marL="457200" lvl="0" indent="-381000" rtl="0">
              <a:spcBef>
                <a:spcPts val="0"/>
              </a:spcBef>
              <a:buClr>
                <a:schemeClr val="lt2"/>
              </a:buClr>
              <a:buSzPct val="100000"/>
            </a:pPr>
            <a:r>
              <a:rPr lang="en" sz="2400">
                <a:solidFill>
                  <a:schemeClr val="lt2"/>
                </a:solidFill>
              </a:rPr>
              <a:t>Isolation</a:t>
            </a:r>
          </a:p>
          <a:p>
            <a:pPr marL="914400" lvl="1" indent="-342900" rtl="0">
              <a:spcBef>
                <a:spcPts val="0"/>
              </a:spcBef>
              <a:buClr>
                <a:schemeClr val="lt2"/>
              </a:buClr>
              <a:buSzPct val="100000"/>
            </a:pPr>
            <a:r>
              <a:rPr lang="en" sz="1800">
                <a:solidFill>
                  <a:schemeClr val="lt2"/>
                </a:solidFill>
              </a:rPr>
              <a:t>Tenancy</a:t>
            </a:r>
          </a:p>
          <a:p>
            <a:pPr marL="457200" lvl="0" indent="-381000" rtl="0">
              <a:spcBef>
                <a:spcPts val="0"/>
              </a:spcBef>
              <a:buClr>
                <a:schemeClr val="lt2"/>
              </a:buClr>
              <a:buSzPct val="100000"/>
            </a:pPr>
            <a:r>
              <a:rPr lang="en" sz="2400">
                <a:solidFill>
                  <a:schemeClr val="lt2"/>
                </a:solidFill>
              </a:rPr>
              <a:t>Authorization</a:t>
            </a:r>
          </a:p>
          <a:p>
            <a:pPr marL="914400" lvl="1" indent="-342900" rtl="0">
              <a:spcBef>
                <a:spcPts val="0"/>
              </a:spcBef>
              <a:buClr>
                <a:schemeClr val="lt2"/>
              </a:buClr>
              <a:buSzPct val="100000"/>
            </a:pPr>
            <a:r>
              <a:rPr lang="en" sz="1800">
                <a:solidFill>
                  <a:schemeClr val="lt2"/>
                </a:solidFill>
              </a:rPr>
              <a:t>Roles &amp; Capabilities</a:t>
            </a:r>
          </a:p>
          <a:p>
            <a:pPr marL="457200" lvl="0" indent="-381000" rtl="0">
              <a:spcBef>
                <a:spcPts val="0"/>
              </a:spcBef>
              <a:buClr>
                <a:schemeClr val="lt2"/>
              </a:buClr>
              <a:buSzPct val="100000"/>
            </a:pPr>
            <a:r>
              <a:rPr lang="en" sz="2400">
                <a:solidFill>
                  <a:schemeClr val="lt2"/>
                </a:solidFill>
              </a:rPr>
              <a:t>Configuration Simplicity</a:t>
            </a:r>
          </a:p>
          <a:p>
            <a:pPr marL="914400" lvl="1" indent="-342900" rtl="0">
              <a:spcBef>
                <a:spcPts val="0"/>
              </a:spcBef>
              <a:buClr>
                <a:schemeClr val="lt2"/>
              </a:buClr>
              <a:buSzPct val="100000"/>
            </a:pPr>
            <a:r>
              <a:rPr lang="en" sz="1800">
                <a:solidFill>
                  <a:schemeClr val="lt2"/>
                </a:solidFill>
              </a:rPr>
              <a:t>Basic / Advanced profile</a:t>
            </a:r>
          </a:p>
          <a:p>
            <a:pPr marL="914400" lvl="1" indent="-342900" rtl="0">
              <a:spcBef>
                <a:spcPts val="0"/>
              </a:spcBef>
              <a:buClr>
                <a:schemeClr val="lt2"/>
              </a:buClr>
              <a:buSzPct val="100000"/>
            </a:pPr>
            <a:r>
              <a:rPr lang="en" sz="1800">
                <a:solidFill>
                  <a:schemeClr val="lt2"/>
                </a:solidFill>
              </a:rPr>
              <a:t>Default values &amp; templating</a:t>
            </a:r>
          </a:p>
          <a:p>
            <a:pPr marL="914400" lvl="1" indent="-342900" rtl="0">
              <a:spcBef>
                <a:spcPts val="0"/>
              </a:spcBef>
              <a:buClr>
                <a:schemeClr val="lt2"/>
              </a:buClr>
              <a:buSzPct val="100000"/>
            </a:pPr>
            <a:r>
              <a:rPr lang="en" sz="1800">
                <a:solidFill>
                  <a:schemeClr val="lt2"/>
                </a:solidFill>
              </a:rPr>
              <a:t>Friendly terminology</a:t>
            </a:r>
          </a:p>
          <a:p>
            <a:pPr marL="457200" lvl="0" indent="-381000" rtl="0">
              <a:spcBef>
                <a:spcPts val="0"/>
              </a:spcBef>
              <a:buClr>
                <a:schemeClr val="lt2"/>
              </a:buClr>
              <a:buSzPct val="100000"/>
            </a:pPr>
            <a:r>
              <a:rPr lang="en" sz="2400">
                <a:solidFill>
                  <a:schemeClr val="lt2"/>
                </a:solidFill>
              </a:rPr>
              <a:t>Configuration Update &amp; Rollout</a:t>
            </a:r>
          </a:p>
          <a:p>
            <a:pPr marL="914400" lvl="1" indent="-342900" rtl="0">
              <a:spcBef>
                <a:spcPts val="0"/>
              </a:spcBef>
              <a:buClr>
                <a:schemeClr val="lt2"/>
              </a:buClr>
              <a:buSzPct val="100000"/>
            </a:pPr>
            <a:r>
              <a:rPr lang="en" sz="1800">
                <a:solidFill>
                  <a:schemeClr val="lt2"/>
                </a:solidFill>
              </a:rPr>
              <a:t>Update by DS owner</a:t>
            </a:r>
          </a:p>
          <a:p>
            <a:pPr marL="914400" lvl="1" indent="-342900" rtl="0">
              <a:spcBef>
                <a:spcPts val="0"/>
              </a:spcBef>
              <a:buClr>
                <a:schemeClr val="lt2"/>
              </a:buClr>
              <a:buSzPct val="100000"/>
            </a:pPr>
            <a:r>
              <a:rPr lang="en" sz="1800">
                <a:solidFill>
                  <a:schemeClr val="lt2"/>
                </a:solidFill>
              </a:rPr>
              <a:t>Individual DS rollout</a:t>
            </a:r>
          </a:p>
          <a:p>
            <a:pPr marL="914400" lvl="1" indent="-342900" rtl="0">
              <a:spcBef>
                <a:spcPts val="0"/>
              </a:spcBef>
              <a:buClr>
                <a:schemeClr val="lt2"/>
              </a:buClr>
              <a:buSzPct val="100000"/>
            </a:pPr>
            <a:r>
              <a:rPr lang="en" sz="1800">
                <a:solidFill>
                  <a:schemeClr val="lt2"/>
                </a:solidFill>
              </a:rPr>
              <a:t>Single step</a:t>
            </a:r>
          </a:p>
        </p:txBody>
      </p:sp>
      <p:sp>
        <p:nvSpPr>
          <p:cNvPr id="329" name="Shape 329"/>
          <p:cNvSpPr txBox="1">
            <a:spLocks noGrp="1"/>
          </p:cNvSpPr>
          <p:nvPr>
            <p:ph type="body" idx="1"/>
          </p:nvPr>
        </p:nvSpPr>
        <p:spPr>
          <a:xfrm>
            <a:off x="4658850" y="1152475"/>
            <a:ext cx="4213500" cy="3416400"/>
          </a:xfrm>
          <a:prstGeom prst="rect">
            <a:avLst/>
          </a:prstGeom>
        </p:spPr>
        <p:txBody>
          <a:bodyPr lIns="91425" tIns="91425" rIns="91425" bIns="91425" anchor="t" anchorCtr="0">
            <a:noAutofit/>
          </a:bodyPr>
          <a:lstStyle/>
          <a:p>
            <a:pPr marL="457200" lvl="0" indent="-381000" rtl="0">
              <a:spcBef>
                <a:spcPts val="0"/>
              </a:spcBef>
              <a:buClr>
                <a:schemeClr val="lt2"/>
              </a:buClr>
              <a:buSzPct val="100000"/>
            </a:pPr>
            <a:r>
              <a:rPr lang="en" sz="2400">
                <a:solidFill>
                  <a:schemeClr val="lt2"/>
                </a:solidFill>
              </a:rPr>
              <a:t>System Robustness</a:t>
            </a:r>
          </a:p>
          <a:p>
            <a:pPr marL="914400" lvl="1" indent="-342900" rtl="0">
              <a:spcBef>
                <a:spcPts val="0"/>
              </a:spcBef>
              <a:buClr>
                <a:schemeClr val="lt2"/>
              </a:buClr>
              <a:buSzPct val="100000"/>
            </a:pPr>
            <a:r>
              <a:rPr lang="en" sz="1800">
                <a:solidFill>
                  <a:schemeClr val="lt2"/>
                </a:solidFill>
              </a:rPr>
              <a:t>Configuration validation </a:t>
            </a:r>
          </a:p>
          <a:p>
            <a:pPr marL="914400" lvl="1" indent="-342900" rtl="0">
              <a:spcBef>
                <a:spcPts val="0"/>
              </a:spcBef>
              <a:buClr>
                <a:schemeClr val="lt2"/>
              </a:buClr>
              <a:buSzPct val="100000"/>
            </a:pPr>
            <a:r>
              <a:rPr lang="en" sz="1800">
                <a:solidFill>
                  <a:schemeClr val="lt2"/>
                </a:solidFill>
              </a:rPr>
              <a:t>Improved testing </a:t>
            </a:r>
          </a:p>
          <a:p>
            <a:pPr marL="914400" lvl="1" indent="-342900" rtl="0">
              <a:spcBef>
                <a:spcPts val="0"/>
              </a:spcBef>
              <a:buClr>
                <a:schemeClr val="lt2"/>
              </a:buClr>
              <a:buSzPct val="100000"/>
            </a:pPr>
            <a:r>
              <a:rPr lang="en" sz="1800">
                <a:solidFill>
                  <a:schemeClr val="lt2"/>
                </a:solidFill>
              </a:rPr>
              <a:t>Single-step rollout </a:t>
            </a:r>
          </a:p>
          <a:p>
            <a:pPr marL="914400" lvl="1" indent="-342900" rtl="0">
              <a:spcBef>
                <a:spcPts val="0"/>
              </a:spcBef>
              <a:buClr>
                <a:schemeClr val="lt2"/>
              </a:buClr>
              <a:buSzPct val="100000"/>
            </a:pPr>
            <a:r>
              <a:rPr lang="en" sz="1800">
                <a:solidFill>
                  <a:schemeClr val="lt2"/>
                </a:solidFill>
              </a:rPr>
              <a:t>Gradual rollout</a:t>
            </a:r>
          </a:p>
          <a:p>
            <a:pPr marL="914400" lvl="1" indent="-342900" rtl="0">
              <a:spcBef>
                <a:spcPts val="0"/>
              </a:spcBef>
              <a:buClr>
                <a:schemeClr val="lt2"/>
              </a:buClr>
              <a:buSzPct val="100000"/>
            </a:pPr>
            <a:r>
              <a:rPr lang="en" sz="1800">
                <a:solidFill>
                  <a:schemeClr val="lt2"/>
                </a:solidFill>
              </a:rPr>
              <a:t>Fast rollback</a:t>
            </a:r>
          </a:p>
          <a:p>
            <a:pPr marL="457200" lvl="0" indent="-381000" rtl="0">
              <a:spcBef>
                <a:spcPts val="0"/>
              </a:spcBef>
              <a:buClr>
                <a:schemeClr val="lt2"/>
              </a:buClr>
              <a:buSzPct val="100000"/>
            </a:pPr>
            <a:r>
              <a:rPr lang="en" sz="2400">
                <a:solidFill>
                  <a:schemeClr val="lt2"/>
                </a:solidFill>
              </a:rPr>
              <a:t>Audit and Troubleshooting</a:t>
            </a:r>
          </a:p>
          <a:p>
            <a:pPr marL="914400" lvl="1" indent="-342900" rtl="0">
              <a:spcBef>
                <a:spcPts val="0"/>
              </a:spcBef>
              <a:buClr>
                <a:schemeClr val="lt2"/>
              </a:buClr>
              <a:buSzPct val="100000"/>
            </a:pPr>
            <a:r>
              <a:rPr lang="en" sz="1800">
                <a:solidFill>
                  <a:schemeClr val="lt2"/>
                </a:solidFill>
              </a:rPr>
              <a:t>User actions related log records</a:t>
            </a:r>
          </a:p>
          <a:p>
            <a:pPr marL="914400" lvl="1" indent="-342900" rtl="0">
              <a:spcBef>
                <a:spcPts val="0"/>
              </a:spcBef>
              <a:buClr>
                <a:schemeClr val="lt2"/>
              </a:buClr>
              <a:buSzPct val="100000"/>
            </a:pPr>
            <a:r>
              <a:rPr lang="en" sz="1800">
                <a:solidFill>
                  <a:schemeClr val="lt2"/>
                </a:solidFill>
              </a:rPr>
              <a:t>Log records granularity</a:t>
            </a:r>
          </a:p>
          <a:p>
            <a:pPr marL="914400" lvl="1" indent="-342900" rtl="0">
              <a:spcBef>
                <a:spcPts val="0"/>
              </a:spcBef>
              <a:buClr>
                <a:schemeClr val="lt2"/>
              </a:buClr>
              <a:buSzPct val="100000"/>
            </a:pPr>
            <a:r>
              <a:rPr lang="en" sz="1800">
                <a:solidFill>
                  <a:schemeClr val="lt2"/>
                </a:solidFill>
              </a:rPr>
              <a:t>DS configuration history</a:t>
            </a:r>
          </a:p>
          <a:p>
            <a:pPr lvl="0" rtl="0">
              <a:spcBef>
                <a:spcPts val="0"/>
              </a:spcBef>
              <a:buNone/>
            </a:pPr>
            <a:endParaRPr sz="1800">
              <a:solidFill>
                <a:schemeClr val="lt2"/>
              </a:solidFill>
            </a:endParaRPr>
          </a:p>
          <a:p>
            <a:pPr lvl="0" rtl="0">
              <a:spcBef>
                <a:spcPts val="0"/>
              </a:spcBef>
              <a:buNone/>
            </a:pPr>
            <a:endParaRPr sz="1800">
              <a:solidFill>
                <a:schemeClr val="l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solidFill>
                  <a:schemeClr val="accent5"/>
                </a:solidFill>
              </a:rPr>
              <a:t>Self-Service - Checklist - </a:t>
            </a:r>
            <a:r>
              <a:rPr lang="en">
                <a:solidFill>
                  <a:schemeClr val="accent1"/>
                </a:solidFill>
              </a:rPr>
              <a:t>Controlled-Rollout</a:t>
            </a:r>
          </a:p>
        </p:txBody>
      </p:sp>
      <p:sp>
        <p:nvSpPr>
          <p:cNvPr id="335" name="Shape 335"/>
          <p:cNvSpPr txBox="1">
            <a:spLocks noGrp="1"/>
          </p:cNvSpPr>
          <p:nvPr>
            <p:ph type="body" idx="1"/>
          </p:nvPr>
        </p:nvSpPr>
        <p:spPr>
          <a:xfrm>
            <a:off x="159300" y="1152475"/>
            <a:ext cx="4981800" cy="3416400"/>
          </a:xfrm>
          <a:prstGeom prst="rect">
            <a:avLst/>
          </a:prstGeom>
        </p:spPr>
        <p:txBody>
          <a:bodyPr lIns="91425" tIns="91425" rIns="91425" bIns="91425" anchor="t" anchorCtr="0">
            <a:noAutofit/>
          </a:bodyPr>
          <a:lstStyle/>
          <a:p>
            <a:pPr marL="457200" lvl="0" indent="-381000" rtl="0">
              <a:spcBef>
                <a:spcPts val="0"/>
              </a:spcBef>
              <a:buClr>
                <a:schemeClr val="lt2"/>
              </a:buClr>
              <a:buSzPct val="100000"/>
            </a:pPr>
            <a:r>
              <a:rPr lang="en" sz="2400">
                <a:solidFill>
                  <a:schemeClr val="lt2"/>
                </a:solidFill>
              </a:rPr>
              <a:t>Isolation</a:t>
            </a:r>
          </a:p>
          <a:p>
            <a:pPr marL="914400" lvl="1" indent="-342900" rtl="0">
              <a:spcBef>
                <a:spcPts val="0"/>
              </a:spcBef>
              <a:buClr>
                <a:schemeClr val="lt2"/>
              </a:buClr>
              <a:buSzPct val="100000"/>
            </a:pPr>
            <a:r>
              <a:rPr lang="en" sz="1800">
                <a:solidFill>
                  <a:schemeClr val="lt2"/>
                </a:solidFill>
              </a:rPr>
              <a:t>Tenancy</a:t>
            </a:r>
          </a:p>
          <a:p>
            <a:pPr marL="457200" lvl="0" indent="-381000" rtl="0">
              <a:spcBef>
                <a:spcPts val="0"/>
              </a:spcBef>
              <a:buClr>
                <a:schemeClr val="lt2"/>
              </a:buClr>
              <a:buSzPct val="100000"/>
            </a:pPr>
            <a:r>
              <a:rPr lang="en" sz="2400">
                <a:solidFill>
                  <a:schemeClr val="lt2"/>
                </a:solidFill>
              </a:rPr>
              <a:t>Authorization</a:t>
            </a:r>
          </a:p>
          <a:p>
            <a:pPr marL="914400" lvl="1" indent="-342900" rtl="0">
              <a:spcBef>
                <a:spcPts val="0"/>
              </a:spcBef>
              <a:buClr>
                <a:schemeClr val="lt2"/>
              </a:buClr>
              <a:buSzPct val="100000"/>
            </a:pPr>
            <a:r>
              <a:rPr lang="en" sz="1800">
                <a:solidFill>
                  <a:schemeClr val="lt2"/>
                </a:solidFill>
              </a:rPr>
              <a:t>Roles &amp; Capabilities</a:t>
            </a:r>
          </a:p>
          <a:p>
            <a:pPr marL="457200" lvl="0" indent="-381000" rtl="0">
              <a:spcBef>
                <a:spcPts val="0"/>
              </a:spcBef>
              <a:buClr>
                <a:schemeClr val="lt2"/>
              </a:buClr>
              <a:buSzPct val="100000"/>
            </a:pPr>
            <a:r>
              <a:rPr lang="en" sz="2400">
                <a:solidFill>
                  <a:schemeClr val="lt2"/>
                </a:solidFill>
              </a:rPr>
              <a:t>Configuration Simplicity</a:t>
            </a:r>
          </a:p>
          <a:p>
            <a:pPr marL="914400" lvl="1" indent="-342900" rtl="0">
              <a:spcBef>
                <a:spcPts val="0"/>
              </a:spcBef>
              <a:buClr>
                <a:schemeClr val="lt2"/>
              </a:buClr>
              <a:buSzPct val="100000"/>
            </a:pPr>
            <a:r>
              <a:rPr lang="en" sz="1800">
                <a:solidFill>
                  <a:schemeClr val="lt2"/>
                </a:solidFill>
              </a:rPr>
              <a:t>Basic / Advanced profile</a:t>
            </a:r>
          </a:p>
          <a:p>
            <a:pPr marL="914400" lvl="1" indent="-342900" rtl="0">
              <a:spcBef>
                <a:spcPts val="0"/>
              </a:spcBef>
              <a:buClr>
                <a:schemeClr val="lt2"/>
              </a:buClr>
              <a:buSzPct val="100000"/>
            </a:pPr>
            <a:r>
              <a:rPr lang="en" sz="1800">
                <a:solidFill>
                  <a:schemeClr val="lt2"/>
                </a:solidFill>
              </a:rPr>
              <a:t>Default values &amp; templating</a:t>
            </a:r>
          </a:p>
          <a:p>
            <a:pPr marL="914400" lvl="1" indent="-342900" rtl="0">
              <a:spcBef>
                <a:spcPts val="0"/>
              </a:spcBef>
              <a:buClr>
                <a:schemeClr val="lt2"/>
              </a:buClr>
              <a:buSzPct val="100000"/>
            </a:pPr>
            <a:r>
              <a:rPr lang="en" sz="1800">
                <a:solidFill>
                  <a:schemeClr val="lt2"/>
                </a:solidFill>
              </a:rPr>
              <a:t>Friendly terminology</a:t>
            </a:r>
          </a:p>
          <a:p>
            <a:pPr marL="457200" lvl="0" indent="-381000" rtl="0">
              <a:spcBef>
                <a:spcPts val="0"/>
              </a:spcBef>
              <a:buClr>
                <a:schemeClr val="lt2"/>
              </a:buClr>
              <a:buSzPct val="100000"/>
            </a:pPr>
            <a:r>
              <a:rPr lang="en" sz="2400">
                <a:solidFill>
                  <a:schemeClr val="lt2"/>
                </a:solidFill>
              </a:rPr>
              <a:t>Configuration Update &amp; Rollout</a:t>
            </a:r>
          </a:p>
          <a:p>
            <a:pPr marL="914400" lvl="1" indent="-342900" rtl="0">
              <a:spcBef>
                <a:spcPts val="0"/>
              </a:spcBef>
              <a:buClr>
                <a:schemeClr val="accent1"/>
              </a:buClr>
              <a:buSzPct val="100000"/>
            </a:pPr>
            <a:r>
              <a:rPr lang="en" sz="1800">
                <a:solidFill>
                  <a:schemeClr val="accent1"/>
                </a:solidFill>
              </a:rPr>
              <a:t>Update by DS owner</a:t>
            </a:r>
          </a:p>
          <a:p>
            <a:pPr marL="914400" lvl="1" indent="-342900" rtl="0">
              <a:spcBef>
                <a:spcPts val="0"/>
              </a:spcBef>
              <a:buClr>
                <a:schemeClr val="accent1"/>
              </a:buClr>
              <a:buSzPct val="100000"/>
            </a:pPr>
            <a:r>
              <a:rPr lang="en" sz="1800">
                <a:solidFill>
                  <a:schemeClr val="accent1"/>
                </a:solidFill>
              </a:rPr>
              <a:t>Individual DS rollout</a:t>
            </a:r>
          </a:p>
          <a:p>
            <a:pPr marL="914400" lvl="1" indent="-342900" rtl="0">
              <a:spcBef>
                <a:spcPts val="0"/>
              </a:spcBef>
              <a:buClr>
                <a:schemeClr val="lt2"/>
              </a:buClr>
              <a:buSzPct val="100000"/>
            </a:pPr>
            <a:r>
              <a:rPr lang="en" sz="1800">
                <a:solidFill>
                  <a:schemeClr val="lt2"/>
                </a:solidFill>
              </a:rPr>
              <a:t>Single step</a:t>
            </a:r>
          </a:p>
        </p:txBody>
      </p:sp>
      <p:sp>
        <p:nvSpPr>
          <p:cNvPr id="336" name="Shape 336"/>
          <p:cNvSpPr txBox="1">
            <a:spLocks noGrp="1"/>
          </p:cNvSpPr>
          <p:nvPr>
            <p:ph type="body" idx="1"/>
          </p:nvPr>
        </p:nvSpPr>
        <p:spPr>
          <a:xfrm>
            <a:off x="4658850" y="1152475"/>
            <a:ext cx="4213500" cy="3416400"/>
          </a:xfrm>
          <a:prstGeom prst="rect">
            <a:avLst/>
          </a:prstGeom>
        </p:spPr>
        <p:txBody>
          <a:bodyPr lIns="91425" tIns="91425" rIns="91425" bIns="91425" anchor="t" anchorCtr="0">
            <a:noAutofit/>
          </a:bodyPr>
          <a:lstStyle/>
          <a:p>
            <a:pPr marL="457200" lvl="0" indent="-381000" rtl="0">
              <a:spcBef>
                <a:spcPts val="0"/>
              </a:spcBef>
              <a:buClr>
                <a:schemeClr val="lt2"/>
              </a:buClr>
              <a:buSzPct val="100000"/>
            </a:pPr>
            <a:r>
              <a:rPr lang="en" sz="2400">
                <a:solidFill>
                  <a:schemeClr val="lt2"/>
                </a:solidFill>
              </a:rPr>
              <a:t>System Robustness</a:t>
            </a:r>
          </a:p>
          <a:p>
            <a:pPr marL="914400" lvl="1" indent="-342900" rtl="0">
              <a:spcBef>
                <a:spcPts val="0"/>
              </a:spcBef>
              <a:buClr>
                <a:schemeClr val="lt2"/>
              </a:buClr>
              <a:buSzPct val="100000"/>
            </a:pPr>
            <a:r>
              <a:rPr lang="en" sz="1800">
                <a:solidFill>
                  <a:schemeClr val="lt2"/>
                </a:solidFill>
              </a:rPr>
              <a:t>Configuration validation </a:t>
            </a:r>
          </a:p>
          <a:p>
            <a:pPr marL="914400" lvl="1" indent="-342900" rtl="0">
              <a:spcBef>
                <a:spcPts val="0"/>
              </a:spcBef>
              <a:buClr>
                <a:schemeClr val="accent1"/>
              </a:buClr>
              <a:buSzPct val="100000"/>
            </a:pPr>
            <a:r>
              <a:rPr lang="en" sz="1800">
                <a:solidFill>
                  <a:schemeClr val="accent1"/>
                </a:solidFill>
              </a:rPr>
              <a:t>Improved testing </a:t>
            </a:r>
          </a:p>
          <a:p>
            <a:pPr marL="914400" lvl="1" indent="-342900" rtl="0">
              <a:spcBef>
                <a:spcPts val="0"/>
              </a:spcBef>
              <a:buClr>
                <a:schemeClr val="lt2"/>
              </a:buClr>
              <a:buSzPct val="100000"/>
            </a:pPr>
            <a:r>
              <a:rPr lang="en" sz="1800">
                <a:solidFill>
                  <a:schemeClr val="lt2"/>
                </a:solidFill>
              </a:rPr>
              <a:t>Single-step rollout </a:t>
            </a:r>
          </a:p>
          <a:p>
            <a:pPr marL="914400" lvl="1" indent="-342900" rtl="0">
              <a:spcBef>
                <a:spcPts val="0"/>
              </a:spcBef>
              <a:buClr>
                <a:schemeClr val="accent1"/>
              </a:buClr>
              <a:buSzPct val="100000"/>
            </a:pPr>
            <a:r>
              <a:rPr lang="en" sz="1800">
                <a:solidFill>
                  <a:schemeClr val="accent1"/>
                </a:solidFill>
              </a:rPr>
              <a:t>Gradual rollout</a:t>
            </a:r>
          </a:p>
          <a:p>
            <a:pPr marL="914400" lvl="1" indent="-342900" rtl="0">
              <a:spcBef>
                <a:spcPts val="0"/>
              </a:spcBef>
              <a:buClr>
                <a:schemeClr val="accent1"/>
              </a:buClr>
              <a:buSzPct val="100000"/>
            </a:pPr>
            <a:r>
              <a:rPr lang="en" sz="1800">
                <a:solidFill>
                  <a:schemeClr val="accent1"/>
                </a:solidFill>
              </a:rPr>
              <a:t>Fast rollback</a:t>
            </a:r>
          </a:p>
          <a:p>
            <a:pPr marL="457200" lvl="0" indent="-381000" rtl="0">
              <a:spcBef>
                <a:spcPts val="0"/>
              </a:spcBef>
              <a:buClr>
                <a:schemeClr val="lt2"/>
              </a:buClr>
              <a:buSzPct val="100000"/>
            </a:pPr>
            <a:r>
              <a:rPr lang="en" sz="2400">
                <a:solidFill>
                  <a:schemeClr val="lt2"/>
                </a:solidFill>
              </a:rPr>
              <a:t>Audit and Troubleshooting</a:t>
            </a:r>
          </a:p>
          <a:p>
            <a:pPr marL="914400" lvl="1" indent="-342900" rtl="0">
              <a:spcBef>
                <a:spcPts val="0"/>
              </a:spcBef>
              <a:buClr>
                <a:schemeClr val="lt2"/>
              </a:buClr>
              <a:buSzPct val="100000"/>
            </a:pPr>
            <a:r>
              <a:rPr lang="en" sz="1800">
                <a:solidFill>
                  <a:schemeClr val="lt2"/>
                </a:solidFill>
              </a:rPr>
              <a:t>User actions related log records</a:t>
            </a:r>
          </a:p>
          <a:p>
            <a:pPr marL="914400" lvl="1" indent="-342900" rtl="0">
              <a:spcBef>
                <a:spcPts val="0"/>
              </a:spcBef>
              <a:buClr>
                <a:schemeClr val="lt2"/>
              </a:buClr>
              <a:buSzPct val="100000"/>
            </a:pPr>
            <a:r>
              <a:rPr lang="en" sz="1800">
                <a:solidFill>
                  <a:schemeClr val="lt2"/>
                </a:solidFill>
              </a:rPr>
              <a:t>Log records granularity</a:t>
            </a:r>
          </a:p>
          <a:p>
            <a:pPr marL="914400" lvl="1" indent="-342900" rtl="0">
              <a:spcBef>
                <a:spcPts val="0"/>
              </a:spcBef>
              <a:buClr>
                <a:schemeClr val="lt2"/>
              </a:buClr>
              <a:buSzPct val="100000"/>
            </a:pPr>
            <a:r>
              <a:rPr lang="en" sz="1800">
                <a:solidFill>
                  <a:schemeClr val="lt2"/>
                </a:solidFill>
              </a:rPr>
              <a:t>DS configuration history</a:t>
            </a:r>
          </a:p>
          <a:p>
            <a:pPr lvl="0" rtl="0">
              <a:spcBef>
                <a:spcPts val="0"/>
              </a:spcBef>
              <a:buNone/>
            </a:pPr>
            <a:endParaRPr sz="1800">
              <a:solidFill>
                <a:schemeClr val="lt2"/>
              </a:solidFill>
            </a:endParaRPr>
          </a:p>
          <a:p>
            <a:pPr lvl="0" rtl="0">
              <a:spcBef>
                <a:spcPts val="0"/>
              </a:spcBef>
              <a:buNone/>
            </a:pPr>
            <a:endParaRPr sz="18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a:spcBef>
                <a:spcPts val="0"/>
              </a:spcBef>
              <a:buNone/>
            </a:pPr>
            <a:r>
              <a:rPr lang="en"/>
              <a:t>Agenda</a:t>
            </a:r>
          </a:p>
        </p:txBody>
      </p:sp>
      <p:sp>
        <p:nvSpPr>
          <p:cNvPr id="60" name="Shape 6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What is “Self-Service”</a:t>
            </a:r>
          </a:p>
          <a:p>
            <a:pPr marL="914400" lvl="1" indent="-228600" rtl="0">
              <a:spcBef>
                <a:spcPts val="0"/>
              </a:spcBef>
            </a:pPr>
            <a:r>
              <a:rPr lang="en"/>
              <a:t>Principles</a:t>
            </a:r>
          </a:p>
          <a:p>
            <a:pPr marL="914400" lvl="1" indent="-228600" rtl="0">
              <a:spcBef>
                <a:spcPts val="0"/>
              </a:spcBef>
            </a:pPr>
            <a:r>
              <a:rPr lang="en"/>
              <a:t>WIP</a:t>
            </a:r>
          </a:p>
          <a:p>
            <a:pPr marL="457200" lvl="0" indent="-228600" rtl="0">
              <a:spcBef>
                <a:spcPts val="0"/>
              </a:spcBef>
            </a:pPr>
            <a:r>
              <a:rPr lang="en"/>
              <a:t>Next step</a:t>
            </a:r>
          </a:p>
          <a:p>
            <a:pPr marL="914400" lvl="1" indent="-228600" rtl="0">
              <a:spcBef>
                <a:spcPts val="0"/>
              </a:spcBef>
            </a:pPr>
            <a:r>
              <a:rPr lang="en"/>
              <a:t>Controlled rollout &amp; more </a:t>
            </a:r>
            <a:br>
              <a:rPr lang="en"/>
            </a:br>
            <a:r>
              <a:rPr lang="en"/>
              <a:t>With</a:t>
            </a:r>
            <a:br>
              <a:rPr lang="en"/>
            </a:br>
            <a:r>
              <a:rPr lang="en"/>
              <a:t>Delivery-service configuration versioning</a:t>
            </a:r>
          </a:p>
          <a:p>
            <a:pPr marL="0" lvl="0" indent="0" rtl="0">
              <a:spcBef>
                <a:spcPts val="0"/>
              </a:spcBef>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Shape 341"/>
          <p:cNvPicPr preferRelativeResize="0"/>
          <p:nvPr/>
        </p:nvPicPr>
        <p:blipFill>
          <a:blip r:embed="rId3">
            <a:alphaModFix/>
          </a:blip>
          <a:stretch>
            <a:fillRect/>
          </a:stretch>
        </p:blipFill>
        <p:spPr>
          <a:xfrm>
            <a:off x="4786500" y="1014600"/>
            <a:ext cx="4128900" cy="4128900"/>
          </a:xfrm>
          <a:prstGeom prst="rect">
            <a:avLst/>
          </a:prstGeom>
          <a:noFill/>
          <a:ln>
            <a:noFill/>
          </a:ln>
        </p:spPr>
      </p:pic>
      <p:sp>
        <p:nvSpPr>
          <p:cNvPr id="342" name="Shape 342"/>
          <p:cNvSpPr txBox="1">
            <a:spLocks noGrp="1"/>
          </p:cNvSpPr>
          <p:nvPr>
            <p:ph type="ctrTitle"/>
          </p:nvPr>
        </p:nvSpPr>
        <p:spPr>
          <a:xfrm>
            <a:off x="409225" y="161800"/>
            <a:ext cx="9144000" cy="2052600"/>
          </a:xfrm>
          <a:prstGeom prst="rect">
            <a:avLst/>
          </a:prstGeom>
        </p:spPr>
        <p:txBody>
          <a:bodyPr lIns="91425" tIns="91425" rIns="91425" bIns="91425" anchor="t" anchorCtr="0">
            <a:noAutofit/>
          </a:bodyPr>
          <a:lstStyle/>
          <a:p>
            <a:pPr lvl="0" algn="l" rtl="0">
              <a:spcBef>
                <a:spcPts val="0"/>
              </a:spcBef>
              <a:buNone/>
            </a:pPr>
            <a:r>
              <a:rPr lang="en" sz="4800"/>
              <a:t>Controlled Rollout &amp; More</a:t>
            </a:r>
            <a:r>
              <a:rPr lang="en" sz="3200"/>
              <a:t> </a:t>
            </a:r>
            <a:br>
              <a:rPr lang="en" sz="3200"/>
            </a:br>
            <a:r>
              <a:rPr lang="en" sz="3200">
                <a:solidFill>
                  <a:schemeClr val="accent5"/>
                </a:solidFill>
              </a:rPr>
              <a:t>with </a:t>
            </a:r>
          </a:p>
          <a:p>
            <a:pPr lvl="0" algn="l">
              <a:spcBef>
                <a:spcPts val="0"/>
              </a:spcBef>
              <a:buNone/>
            </a:pPr>
            <a:r>
              <a:rPr lang="en" sz="4800">
                <a:solidFill>
                  <a:schemeClr val="accent1"/>
                </a:solidFill>
              </a:rPr>
              <a:t>Delivery Service </a:t>
            </a:r>
            <a:br>
              <a:rPr lang="en" sz="4800">
                <a:solidFill>
                  <a:schemeClr val="accent1"/>
                </a:solidFill>
              </a:rPr>
            </a:br>
            <a:r>
              <a:rPr lang="en" sz="4800">
                <a:solidFill>
                  <a:schemeClr val="accent1"/>
                </a:solidFill>
              </a:rPr>
              <a:t>Configuration </a:t>
            </a:r>
            <a:br>
              <a:rPr lang="en" sz="4800">
                <a:solidFill>
                  <a:schemeClr val="accent1"/>
                </a:solidFill>
              </a:rPr>
            </a:br>
            <a:r>
              <a:rPr lang="en" sz="4800">
                <a:solidFill>
                  <a:schemeClr val="accent1"/>
                </a:solidFill>
              </a:rPr>
              <a:t>Versioning </a:t>
            </a:r>
            <a:br>
              <a:rPr lang="en" sz="4800">
                <a:solidFill>
                  <a:schemeClr val="accent1"/>
                </a:solidFill>
              </a:rPr>
            </a:br>
            <a:r>
              <a:rPr lang="en" sz="4800">
                <a:solidFill>
                  <a:schemeClr val="accent1"/>
                </a:solidFill>
              </a:rPr>
              <a:t>(DSCV)</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Today</a:t>
            </a:r>
          </a:p>
          <a:p>
            <a:pPr marL="914400" lvl="1" indent="-228600" rtl="0">
              <a:spcBef>
                <a:spcPts val="0"/>
              </a:spcBef>
            </a:pPr>
            <a:r>
              <a:rPr lang="en"/>
              <a:t>Save ⇔ Rollout</a:t>
            </a:r>
          </a:p>
        </p:txBody>
      </p:sp>
      <p:sp>
        <p:nvSpPr>
          <p:cNvPr id="348" name="Shape 348"/>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Introducing New Rollout Process</a:t>
            </a:r>
          </a:p>
        </p:txBody>
      </p:sp>
      <p:sp>
        <p:nvSpPr>
          <p:cNvPr id="349" name="Shape 349"/>
          <p:cNvSpPr/>
          <p:nvPr/>
        </p:nvSpPr>
        <p:spPr>
          <a:xfrm>
            <a:off x="7414250" y="3490200"/>
            <a:ext cx="1320900" cy="1311600"/>
          </a:xfrm>
          <a:prstGeom prst="ellipse">
            <a:avLst/>
          </a:prstGeom>
          <a:solidFill>
            <a:schemeClr val="lt2"/>
          </a:solidFill>
          <a:ln w="38100" cap="flat" cmpd="sng">
            <a:solidFill>
              <a:schemeClr val="accent3"/>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Deployed</a:t>
            </a:r>
          </a:p>
        </p:txBody>
      </p:sp>
      <p:sp>
        <p:nvSpPr>
          <p:cNvPr id="350" name="Shape 350"/>
          <p:cNvSpPr/>
          <p:nvPr/>
        </p:nvSpPr>
        <p:spPr>
          <a:xfrm rot="-2552956">
            <a:off x="6971707" y="3246430"/>
            <a:ext cx="843359" cy="572639"/>
          </a:xfrm>
          <a:prstGeom prst="curvedDownArrow">
            <a:avLst>
              <a:gd name="adj1" fmla="val 25000"/>
              <a:gd name="adj2" fmla="val 50000"/>
              <a:gd name="adj3" fmla="val 25000"/>
            </a:avLst>
          </a:prstGeom>
          <a:solidFill>
            <a:schemeClr val="accent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1" name="Shape 351"/>
          <p:cNvSpPr txBox="1"/>
          <p:nvPr/>
        </p:nvSpPr>
        <p:spPr>
          <a:xfrm>
            <a:off x="6353375" y="3036700"/>
            <a:ext cx="918300" cy="6297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accent4"/>
                </a:solidFill>
              </a:rPr>
              <a:t>Change</a:t>
            </a:r>
            <a:br>
              <a:rPr lang="en" b="1">
                <a:solidFill>
                  <a:schemeClr val="accent4"/>
                </a:solidFill>
              </a:rPr>
            </a:br>
            <a:r>
              <a:rPr lang="en" b="1">
                <a:solidFill>
                  <a:schemeClr val="accent4"/>
                </a:solidFill>
              </a:rPr>
              <a:t>&amp; Save</a:t>
            </a:r>
          </a:p>
        </p:txBody>
      </p:sp>
      <p:pic>
        <p:nvPicPr>
          <p:cNvPr id="352" name="Shape 352"/>
          <p:cNvPicPr preferRelativeResize="0"/>
          <p:nvPr/>
        </p:nvPicPr>
        <p:blipFill>
          <a:blip r:embed="rId3">
            <a:alphaModFix/>
          </a:blip>
          <a:stretch>
            <a:fillRect/>
          </a:stretch>
        </p:blipFill>
        <p:spPr>
          <a:xfrm>
            <a:off x="5663250" y="2796928"/>
            <a:ext cx="732900" cy="737084"/>
          </a:xfrm>
          <a:prstGeom prst="rect">
            <a:avLst/>
          </a:prstGeom>
          <a:noFill/>
          <a:ln w="38100" cap="flat" cmpd="sng">
            <a:solidFill>
              <a:schemeClr val="accent4"/>
            </a:solidFill>
            <a:prstDash val="solid"/>
            <a:round/>
            <a:headEnd type="none" w="med" len="med"/>
            <a:tailEnd type="none" w="med"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0"/>
                                        </p:tgtEl>
                                        <p:attrNameLst>
                                          <p:attrName>style.visibility</p:attrName>
                                        </p:attrNameLst>
                                      </p:cBhvr>
                                      <p:to>
                                        <p:strVal val="visible"/>
                                      </p:to>
                                    </p:set>
                                    <p:animEffect transition="in" filter="fade">
                                      <p:cBhvr>
                                        <p:cTn id="7" dur="1000"/>
                                        <p:tgtEl>
                                          <p:spTgt spid="350"/>
                                        </p:tgtEl>
                                      </p:cBhvr>
                                    </p:animEffect>
                                  </p:childTnLst>
                                </p:cTn>
                              </p:par>
                              <p:par>
                                <p:cTn id="8" presetID="10" presetClass="entr" presetSubtype="0" fill="hold" nodeType="withEffect">
                                  <p:stCondLst>
                                    <p:cond delay="0"/>
                                  </p:stCondLst>
                                  <p:childTnLst>
                                    <p:set>
                                      <p:cBhvr>
                                        <p:cTn id="9" dur="1" fill="hold">
                                          <p:stCondLst>
                                            <p:cond delay="0"/>
                                          </p:stCondLst>
                                        </p:cTn>
                                        <p:tgtEl>
                                          <p:spTgt spid="351"/>
                                        </p:tgtEl>
                                        <p:attrNameLst>
                                          <p:attrName>style.visibility</p:attrName>
                                        </p:attrNameLst>
                                      </p:cBhvr>
                                      <p:to>
                                        <p:strVal val="visible"/>
                                      </p:to>
                                    </p:set>
                                    <p:animEffect transition="in" filter="fade">
                                      <p:cBhvr>
                                        <p:cTn id="10" dur="1000"/>
                                        <p:tgtEl>
                                          <p:spTgt spid="351"/>
                                        </p:tgtEl>
                                      </p:cBhvr>
                                    </p:animEffect>
                                  </p:childTnLst>
                                </p:cTn>
                              </p:par>
                              <p:par>
                                <p:cTn id="11" presetID="10" presetClass="entr" presetSubtype="0" fill="hold" nodeType="withEffect">
                                  <p:stCondLst>
                                    <p:cond delay="0"/>
                                  </p:stCondLst>
                                  <p:childTnLst>
                                    <p:set>
                                      <p:cBhvr>
                                        <p:cTn id="12" dur="1" fill="hold">
                                          <p:stCondLst>
                                            <p:cond delay="0"/>
                                          </p:stCondLst>
                                        </p:cTn>
                                        <p:tgtEl>
                                          <p:spTgt spid="352"/>
                                        </p:tgtEl>
                                        <p:attrNameLst>
                                          <p:attrName>style.visibility</p:attrName>
                                        </p:attrNameLst>
                                      </p:cBhvr>
                                      <p:to>
                                        <p:strVal val="visible"/>
                                      </p:to>
                                    </p:set>
                                    <p:animEffect transition="in" filter="fade">
                                      <p:cBhvr>
                                        <p:cTn id="13" dur="1000"/>
                                        <p:tgtEl>
                                          <p:spTgt spid="352"/>
                                        </p:tgtEl>
                                      </p:cBhvr>
                                    </p:animEffect>
                                  </p:childTnLst>
                                </p:cTn>
                              </p:par>
                              <p:par>
                                <p:cTn id="14" presetID="10" presetClass="entr" presetSubtype="0" fill="hold" nodeType="withEffect">
                                  <p:stCondLst>
                                    <p:cond delay="0"/>
                                  </p:stCondLst>
                                  <p:childTnLst>
                                    <p:set>
                                      <p:cBhvr>
                                        <p:cTn id="15" dur="1" fill="hold">
                                          <p:stCondLst>
                                            <p:cond delay="0"/>
                                          </p:stCondLst>
                                        </p:cTn>
                                        <p:tgtEl>
                                          <p:spTgt spid="349"/>
                                        </p:tgtEl>
                                        <p:attrNameLst>
                                          <p:attrName>style.visibility</p:attrName>
                                        </p:attrNameLst>
                                      </p:cBhvr>
                                      <p:to>
                                        <p:strVal val="visible"/>
                                      </p:to>
                                    </p:set>
                                    <p:animEffect transition="in" filter="fade">
                                      <p:cBhvr>
                                        <p:cTn id="16" dur="1000"/>
                                        <p:tgtEl>
                                          <p:spTgt spid="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Today</a:t>
            </a:r>
          </a:p>
          <a:p>
            <a:pPr marL="914400" lvl="1" indent="-228600" rtl="0">
              <a:spcBef>
                <a:spcPts val="0"/>
              </a:spcBef>
            </a:pPr>
            <a:r>
              <a:rPr lang="en"/>
              <a:t>Save ⇔ Rollout</a:t>
            </a:r>
          </a:p>
          <a:p>
            <a:pPr marL="914400" lvl="1" indent="-228600" rtl="0">
              <a:spcBef>
                <a:spcPts val="0"/>
              </a:spcBef>
            </a:pPr>
            <a:r>
              <a:rPr lang="en"/>
              <a:t>No user write access</a:t>
            </a:r>
          </a:p>
        </p:txBody>
      </p:sp>
      <p:sp>
        <p:nvSpPr>
          <p:cNvPr id="358" name="Shape 358"/>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Introducing New </a:t>
            </a:r>
            <a:r>
              <a:rPr lang="en">
                <a:solidFill>
                  <a:schemeClr val="accent5"/>
                </a:solidFill>
              </a:rPr>
              <a:t>Rollout </a:t>
            </a:r>
            <a:r>
              <a:rPr lang="en"/>
              <a:t>Process</a:t>
            </a:r>
          </a:p>
        </p:txBody>
      </p:sp>
      <p:sp>
        <p:nvSpPr>
          <p:cNvPr id="359" name="Shape 359"/>
          <p:cNvSpPr/>
          <p:nvPr/>
        </p:nvSpPr>
        <p:spPr>
          <a:xfrm>
            <a:off x="7414250" y="3490200"/>
            <a:ext cx="1320900" cy="1311600"/>
          </a:xfrm>
          <a:prstGeom prst="ellipse">
            <a:avLst/>
          </a:prstGeom>
          <a:solidFill>
            <a:schemeClr val="lt2"/>
          </a:solidFill>
          <a:ln w="38100" cap="flat" cmpd="sng">
            <a:solidFill>
              <a:schemeClr val="accent3"/>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Deployed</a:t>
            </a:r>
          </a:p>
        </p:txBody>
      </p:sp>
      <p:sp>
        <p:nvSpPr>
          <p:cNvPr id="360" name="Shape 360"/>
          <p:cNvSpPr/>
          <p:nvPr/>
        </p:nvSpPr>
        <p:spPr>
          <a:xfrm rot="-2552956">
            <a:off x="6971707" y="3246430"/>
            <a:ext cx="843359" cy="572639"/>
          </a:xfrm>
          <a:prstGeom prst="curvedDownArrow">
            <a:avLst>
              <a:gd name="adj1" fmla="val 25000"/>
              <a:gd name="adj2" fmla="val 50000"/>
              <a:gd name="adj3" fmla="val 25000"/>
            </a:avLst>
          </a:prstGeom>
          <a:solidFill>
            <a:schemeClr val="accent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1" name="Shape 361"/>
          <p:cNvSpPr txBox="1"/>
          <p:nvPr/>
        </p:nvSpPr>
        <p:spPr>
          <a:xfrm>
            <a:off x="6353375" y="3036700"/>
            <a:ext cx="918300" cy="629700"/>
          </a:xfrm>
          <a:prstGeom prst="rect">
            <a:avLst/>
          </a:prstGeom>
          <a:noFill/>
          <a:ln>
            <a:noFill/>
          </a:ln>
        </p:spPr>
        <p:txBody>
          <a:bodyPr lIns="91425" tIns="91425" rIns="91425" bIns="91425" anchor="t" anchorCtr="0">
            <a:noAutofit/>
          </a:bodyPr>
          <a:lstStyle/>
          <a:p>
            <a:pPr lvl="0" rtl="0">
              <a:spcBef>
                <a:spcPts val="0"/>
              </a:spcBef>
              <a:buNone/>
            </a:pPr>
            <a:r>
              <a:rPr lang="en" b="1">
                <a:solidFill>
                  <a:srgbClr val="FF3C3C"/>
                </a:solidFill>
              </a:rPr>
              <a:t>Change</a:t>
            </a:r>
            <a:br>
              <a:rPr lang="en" b="1">
                <a:solidFill>
                  <a:srgbClr val="FF3C3C"/>
                </a:solidFill>
              </a:rPr>
            </a:br>
            <a:r>
              <a:rPr lang="en" b="1">
                <a:solidFill>
                  <a:srgbClr val="FF3C3C"/>
                </a:solidFill>
              </a:rPr>
              <a:t>&amp; Save</a:t>
            </a:r>
          </a:p>
        </p:txBody>
      </p:sp>
      <p:sp>
        <p:nvSpPr>
          <p:cNvPr id="362" name="Shape 362"/>
          <p:cNvSpPr/>
          <p:nvPr/>
        </p:nvSpPr>
        <p:spPr>
          <a:xfrm>
            <a:off x="4388350" y="2992662"/>
            <a:ext cx="1236600" cy="3456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3" name="Shape 363"/>
          <p:cNvSpPr txBox="1"/>
          <p:nvPr/>
        </p:nvSpPr>
        <p:spPr>
          <a:xfrm>
            <a:off x="4426550" y="2755375"/>
            <a:ext cx="918300" cy="629700"/>
          </a:xfrm>
          <a:prstGeom prst="rect">
            <a:avLst/>
          </a:prstGeom>
          <a:noFill/>
          <a:ln>
            <a:noFill/>
          </a:ln>
        </p:spPr>
        <p:txBody>
          <a:bodyPr lIns="91425" tIns="91425" rIns="91425" bIns="91425" anchor="t" anchorCtr="0">
            <a:noAutofit/>
          </a:bodyPr>
          <a:lstStyle/>
          <a:p>
            <a:pPr lvl="0" rtl="0">
              <a:spcBef>
                <a:spcPts val="0"/>
              </a:spcBef>
              <a:buNone/>
            </a:pPr>
            <a:r>
              <a:rPr lang="en">
                <a:solidFill>
                  <a:schemeClr val="accent1"/>
                </a:solidFill>
              </a:rPr>
              <a:t>Request</a:t>
            </a:r>
          </a:p>
        </p:txBody>
      </p:sp>
      <p:pic>
        <p:nvPicPr>
          <p:cNvPr id="364" name="Shape 364"/>
          <p:cNvPicPr preferRelativeResize="0"/>
          <p:nvPr/>
        </p:nvPicPr>
        <p:blipFill>
          <a:blip r:embed="rId3">
            <a:alphaModFix/>
          </a:blip>
          <a:stretch>
            <a:fillRect/>
          </a:stretch>
        </p:blipFill>
        <p:spPr>
          <a:xfrm>
            <a:off x="5663250" y="2796928"/>
            <a:ext cx="732900" cy="737084"/>
          </a:xfrm>
          <a:prstGeom prst="rect">
            <a:avLst/>
          </a:prstGeom>
          <a:noFill/>
          <a:ln w="38100" cap="flat" cmpd="sng">
            <a:solidFill>
              <a:schemeClr val="accent4"/>
            </a:solidFill>
            <a:prstDash val="solid"/>
            <a:round/>
            <a:headEnd type="none" w="med" len="med"/>
            <a:tailEnd type="none" w="med" len="med"/>
          </a:ln>
        </p:spPr>
      </p:pic>
      <p:pic>
        <p:nvPicPr>
          <p:cNvPr id="365" name="Shape 365"/>
          <p:cNvPicPr preferRelativeResize="0"/>
          <p:nvPr/>
        </p:nvPicPr>
        <p:blipFill>
          <a:blip r:embed="rId4">
            <a:alphaModFix/>
          </a:blip>
          <a:stretch>
            <a:fillRect/>
          </a:stretch>
        </p:blipFill>
        <p:spPr>
          <a:xfrm flipH="1">
            <a:off x="3617175" y="2863123"/>
            <a:ext cx="732899" cy="604723"/>
          </a:xfrm>
          <a:prstGeom prst="rect">
            <a:avLst/>
          </a:prstGeom>
          <a:noFill/>
          <a:ln w="38100" cap="flat" cmpd="sng">
            <a:solidFill>
              <a:schemeClr val="accent1"/>
            </a:solidFill>
            <a:prstDash val="solid"/>
            <a:round/>
            <a:headEnd type="none" w="med" len="med"/>
            <a:tailEnd type="none" w="med"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3"/>
                                        </p:tgtEl>
                                        <p:attrNameLst>
                                          <p:attrName>style.visibility</p:attrName>
                                        </p:attrNameLst>
                                      </p:cBhvr>
                                      <p:to>
                                        <p:strVal val="visible"/>
                                      </p:to>
                                    </p:set>
                                    <p:animEffect transition="in" filter="fade">
                                      <p:cBhvr>
                                        <p:cTn id="7" dur="1000"/>
                                        <p:tgtEl>
                                          <p:spTgt spid="363"/>
                                        </p:tgtEl>
                                      </p:cBhvr>
                                    </p:animEffect>
                                  </p:childTnLst>
                                </p:cTn>
                              </p:par>
                              <p:par>
                                <p:cTn id="8" presetID="10" presetClass="entr" presetSubtype="0" fill="hold" nodeType="withEffect">
                                  <p:stCondLst>
                                    <p:cond delay="0"/>
                                  </p:stCondLst>
                                  <p:childTnLst>
                                    <p:set>
                                      <p:cBhvr>
                                        <p:cTn id="9" dur="1" fill="hold">
                                          <p:stCondLst>
                                            <p:cond delay="0"/>
                                          </p:stCondLst>
                                        </p:cTn>
                                        <p:tgtEl>
                                          <p:spTgt spid="365"/>
                                        </p:tgtEl>
                                        <p:attrNameLst>
                                          <p:attrName>style.visibility</p:attrName>
                                        </p:attrNameLst>
                                      </p:cBhvr>
                                      <p:to>
                                        <p:strVal val="visible"/>
                                      </p:to>
                                    </p:set>
                                    <p:animEffect transition="in" filter="fade">
                                      <p:cBhvr>
                                        <p:cTn id="10" dur="1000"/>
                                        <p:tgtEl>
                                          <p:spTgt spid="365"/>
                                        </p:tgtEl>
                                      </p:cBhvr>
                                    </p:animEffect>
                                  </p:childTnLst>
                                </p:cTn>
                              </p:par>
                              <p:par>
                                <p:cTn id="11" presetID="10" presetClass="entr" presetSubtype="0" fill="hold" nodeType="withEffect">
                                  <p:stCondLst>
                                    <p:cond delay="0"/>
                                  </p:stCondLst>
                                  <p:childTnLst>
                                    <p:set>
                                      <p:cBhvr>
                                        <p:cTn id="12" dur="1" fill="hold">
                                          <p:stCondLst>
                                            <p:cond delay="0"/>
                                          </p:stCondLst>
                                        </p:cTn>
                                        <p:tgtEl>
                                          <p:spTgt spid="362"/>
                                        </p:tgtEl>
                                        <p:attrNameLst>
                                          <p:attrName>style.visibility</p:attrName>
                                        </p:attrNameLst>
                                      </p:cBhvr>
                                      <p:to>
                                        <p:strVal val="visible"/>
                                      </p:to>
                                    </p:set>
                                    <p:animEffect transition="in" filter="fade">
                                      <p:cBhvr>
                                        <p:cTn id="13" dur="1000"/>
                                        <p:tgtEl>
                                          <p:spTgt spid="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DSCV</a:t>
            </a:r>
          </a:p>
          <a:p>
            <a:pPr marL="914400" lvl="1" indent="-228600" rtl="0">
              <a:spcBef>
                <a:spcPts val="0"/>
              </a:spcBef>
            </a:pPr>
            <a:r>
              <a:rPr lang="en"/>
              <a:t>Operator: rollout</a:t>
            </a:r>
          </a:p>
        </p:txBody>
      </p:sp>
      <p:sp>
        <p:nvSpPr>
          <p:cNvPr id="371" name="Shape 371"/>
          <p:cNvSpPr/>
          <p:nvPr/>
        </p:nvSpPr>
        <p:spPr>
          <a:xfrm>
            <a:off x="7727625" y="3668225"/>
            <a:ext cx="1320900" cy="1311600"/>
          </a:xfrm>
          <a:prstGeom prst="ellipse">
            <a:avLst/>
          </a:prstGeom>
          <a:solidFill>
            <a:schemeClr val="lt2"/>
          </a:solidFill>
          <a:ln w="38100" cap="flat" cmpd="sng">
            <a:solidFill>
              <a:schemeClr val="accent3"/>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Deployed</a:t>
            </a:r>
          </a:p>
        </p:txBody>
      </p:sp>
      <p:sp>
        <p:nvSpPr>
          <p:cNvPr id="372" name="Shape 372"/>
          <p:cNvSpPr/>
          <p:nvPr/>
        </p:nvSpPr>
        <p:spPr>
          <a:xfrm rot="-632567">
            <a:off x="6389508" y="3150317"/>
            <a:ext cx="1964259" cy="783042"/>
          </a:xfrm>
          <a:prstGeom prst="curvedDownArrow">
            <a:avLst>
              <a:gd name="adj1" fmla="val 25000"/>
              <a:gd name="adj2" fmla="val 50000"/>
              <a:gd name="adj3" fmla="val 25000"/>
            </a:avLst>
          </a:prstGeom>
          <a:solidFill>
            <a:schemeClr val="accent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 name="Shape 373"/>
          <p:cNvSpPr txBox="1"/>
          <p:nvPr/>
        </p:nvSpPr>
        <p:spPr>
          <a:xfrm>
            <a:off x="6899325" y="2822475"/>
            <a:ext cx="918300" cy="629700"/>
          </a:xfrm>
          <a:prstGeom prst="rect">
            <a:avLst/>
          </a:prstGeom>
          <a:noFill/>
          <a:ln>
            <a:noFill/>
          </a:ln>
        </p:spPr>
        <p:txBody>
          <a:bodyPr lIns="91425" tIns="91425" rIns="91425" bIns="91425" anchor="t" anchorCtr="0">
            <a:noAutofit/>
          </a:bodyPr>
          <a:lstStyle/>
          <a:p>
            <a:pPr lvl="0" rtl="0">
              <a:spcBef>
                <a:spcPts val="0"/>
              </a:spcBef>
              <a:buNone/>
            </a:pPr>
            <a:r>
              <a:rPr lang="en" b="1">
                <a:solidFill>
                  <a:srgbClr val="FF3C3C"/>
                </a:solidFill>
              </a:rPr>
              <a:t>Rollout</a:t>
            </a:r>
          </a:p>
        </p:txBody>
      </p:sp>
      <p:sp>
        <p:nvSpPr>
          <p:cNvPr id="374" name="Shape 374"/>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a:t>
            </a:r>
            <a:r>
              <a:rPr lang="en">
                <a:solidFill>
                  <a:schemeClr val="accent5"/>
                </a:solidFill>
              </a:rPr>
              <a:t>Introducing </a:t>
            </a:r>
            <a:r>
              <a:rPr lang="en"/>
              <a:t>New </a:t>
            </a:r>
            <a:r>
              <a:rPr lang="en">
                <a:solidFill>
                  <a:schemeClr val="accent5"/>
                </a:solidFill>
              </a:rPr>
              <a:t>Rollout </a:t>
            </a:r>
            <a:r>
              <a:rPr lang="en"/>
              <a:t>Process</a:t>
            </a:r>
          </a:p>
        </p:txBody>
      </p:sp>
      <p:sp>
        <p:nvSpPr>
          <p:cNvPr id="375" name="Shape 375"/>
          <p:cNvSpPr/>
          <p:nvPr/>
        </p:nvSpPr>
        <p:spPr>
          <a:xfrm>
            <a:off x="5879625" y="3668225"/>
            <a:ext cx="1320900" cy="1311600"/>
          </a:xfrm>
          <a:prstGeom prst="ellipse">
            <a:avLst/>
          </a:prstGeom>
          <a:solidFill>
            <a:schemeClr val="lt2"/>
          </a:solidFill>
          <a:ln w="38100" cap="flat" cmpd="sng">
            <a:solidFill>
              <a:schemeClr val="accent3"/>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Pending</a:t>
            </a:r>
          </a:p>
        </p:txBody>
      </p:sp>
      <p:pic>
        <p:nvPicPr>
          <p:cNvPr id="376" name="Shape 376"/>
          <p:cNvPicPr preferRelativeResize="0"/>
          <p:nvPr/>
        </p:nvPicPr>
        <p:blipFill>
          <a:blip r:embed="rId3">
            <a:alphaModFix/>
          </a:blip>
          <a:stretch>
            <a:fillRect/>
          </a:stretch>
        </p:blipFill>
        <p:spPr>
          <a:xfrm>
            <a:off x="6955525" y="2289424"/>
            <a:ext cx="585588" cy="604725"/>
          </a:xfrm>
          <a:prstGeom prst="rect">
            <a:avLst/>
          </a:prstGeom>
          <a:noFill/>
          <a:ln w="38100" cap="flat" cmpd="sng">
            <a:solidFill>
              <a:srgbClr val="FF0000"/>
            </a:solidFill>
            <a:prstDash val="solid"/>
            <a:round/>
            <a:headEnd type="none" w="med" len="med"/>
            <a:tailEnd type="none" w="med"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1"/>
                                        </p:tgtEl>
                                        <p:attrNameLst>
                                          <p:attrName>style.visibility</p:attrName>
                                        </p:attrNameLst>
                                      </p:cBhvr>
                                      <p:to>
                                        <p:strVal val="visible"/>
                                      </p:to>
                                    </p:set>
                                    <p:animEffect transition="in" filter="fade">
                                      <p:cBhvr>
                                        <p:cTn id="7" dur="1000"/>
                                        <p:tgtEl>
                                          <p:spTgt spid="371"/>
                                        </p:tgtEl>
                                      </p:cBhvr>
                                    </p:animEffect>
                                  </p:childTnLst>
                                </p:cTn>
                              </p:par>
                              <p:par>
                                <p:cTn id="8" presetID="10" presetClass="entr" presetSubtype="0" fill="hold" nodeType="withEffect">
                                  <p:stCondLst>
                                    <p:cond delay="0"/>
                                  </p:stCondLst>
                                  <p:childTnLst>
                                    <p:set>
                                      <p:cBhvr>
                                        <p:cTn id="9" dur="1" fill="hold">
                                          <p:stCondLst>
                                            <p:cond delay="0"/>
                                          </p:stCondLst>
                                        </p:cTn>
                                        <p:tgtEl>
                                          <p:spTgt spid="372"/>
                                        </p:tgtEl>
                                        <p:attrNameLst>
                                          <p:attrName>style.visibility</p:attrName>
                                        </p:attrNameLst>
                                      </p:cBhvr>
                                      <p:to>
                                        <p:strVal val="visible"/>
                                      </p:to>
                                    </p:set>
                                    <p:animEffect transition="in" filter="fade">
                                      <p:cBhvr>
                                        <p:cTn id="10" dur="1000"/>
                                        <p:tgtEl>
                                          <p:spTgt spid="372"/>
                                        </p:tgtEl>
                                      </p:cBhvr>
                                    </p:animEffect>
                                  </p:childTnLst>
                                </p:cTn>
                              </p:par>
                              <p:par>
                                <p:cTn id="11" presetID="10" presetClass="entr" presetSubtype="0" fill="hold" nodeType="withEffect">
                                  <p:stCondLst>
                                    <p:cond delay="0"/>
                                  </p:stCondLst>
                                  <p:childTnLst>
                                    <p:set>
                                      <p:cBhvr>
                                        <p:cTn id="12" dur="1" fill="hold">
                                          <p:stCondLst>
                                            <p:cond delay="0"/>
                                          </p:stCondLst>
                                        </p:cTn>
                                        <p:tgtEl>
                                          <p:spTgt spid="373"/>
                                        </p:tgtEl>
                                        <p:attrNameLst>
                                          <p:attrName>style.visibility</p:attrName>
                                        </p:attrNameLst>
                                      </p:cBhvr>
                                      <p:to>
                                        <p:strVal val="visible"/>
                                      </p:to>
                                    </p:set>
                                    <p:animEffect transition="in" filter="fade">
                                      <p:cBhvr>
                                        <p:cTn id="13" dur="1000"/>
                                        <p:tgtEl>
                                          <p:spTgt spid="373"/>
                                        </p:tgtEl>
                                      </p:cBhvr>
                                    </p:animEffect>
                                  </p:childTnLst>
                                </p:cTn>
                              </p:par>
                              <p:par>
                                <p:cTn id="14" presetID="10" presetClass="entr" presetSubtype="0" fill="hold" nodeType="withEffect">
                                  <p:stCondLst>
                                    <p:cond delay="0"/>
                                  </p:stCondLst>
                                  <p:childTnLst>
                                    <p:set>
                                      <p:cBhvr>
                                        <p:cTn id="15" dur="1" fill="hold">
                                          <p:stCondLst>
                                            <p:cond delay="0"/>
                                          </p:stCondLst>
                                        </p:cTn>
                                        <p:tgtEl>
                                          <p:spTgt spid="376"/>
                                        </p:tgtEl>
                                        <p:attrNameLst>
                                          <p:attrName>style.visibility</p:attrName>
                                        </p:attrNameLst>
                                      </p:cBhvr>
                                      <p:to>
                                        <p:strVal val="visible"/>
                                      </p:to>
                                    </p:set>
                                    <p:animEffect transition="in" filter="fade">
                                      <p:cBhvr>
                                        <p:cTn id="16" dur="1000"/>
                                        <p:tgtEl>
                                          <p:spTgt spid="376"/>
                                        </p:tgtEl>
                                      </p:cBhvr>
                                    </p:animEffect>
                                  </p:childTnLst>
                                </p:cTn>
                              </p:par>
                              <p:par>
                                <p:cTn id="17" presetID="10" presetClass="entr" presetSubtype="0" fill="hold" nodeType="withEffect">
                                  <p:stCondLst>
                                    <p:cond delay="0"/>
                                  </p:stCondLst>
                                  <p:childTnLst>
                                    <p:set>
                                      <p:cBhvr>
                                        <p:cTn id="18" dur="1" fill="hold">
                                          <p:stCondLst>
                                            <p:cond delay="0"/>
                                          </p:stCondLst>
                                        </p:cTn>
                                        <p:tgtEl>
                                          <p:spTgt spid="375"/>
                                        </p:tgtEl>
                                        <p:attrNameLst>
                                          <p:attrName>style.visibility</p:attrName>
                                        </p:attrNameLst>
                                      </p:cBhvr>
                                      <p:to>
                                        <p:strVal val="visible"/>
                                      </p:to>
                                    </p:set>
                                    <p:animEffect transition="in" filter="fade">
                                      <p:cBhvr>
                                        <p:cTn id="19" dur="1000"/>
                                        <p:tgtEl>
                                          <p:spTgt spid="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DSCV</a:t>
            </a:r>
          </a:p>
          <a:p>
            <a:pPr marL="914400" lvl="1" indent="-228600" rtl="0">
              <a:spcBef>
                <a:spcPts val="0"/>
              </a:spcBef>
            </a:pPr>
            <a:r>
              <a:rPr lang="en"/>
              <a:t>Operator: rollout</a:t>
            </a:r>
          </a:p>
          <a:p>
            <a:pPr marL="914400" lvl="1" indent="-228600" rtl="0">
              <a:spcBef>
                <a:spcPts val="0"/>
              </a:spcBef>
            </a:pPr>
            <a:r>
              <a:rPr lang="en"/>
              <a:t>User: change </a:t>
            </a:r>
          </a:p>
        </p:txBody>
      </p:sp>
      <p:sp>
        <p:nvSpPr>
          <p:cNvPr id="382" name="Shape 382"/>
          <p:cNvSpPr/>
          <p:nvPr/>
        </p:nvSpPr>
        <p:spPr>
          <a:xfrm>
            <a:off x="7727625" y="3668225"/>
            <a:ext cx="1320900" cy="1311600"/>
          </a:xfrm>
          <a:prstGeom prst="ellipse">
            <a:avLst/>
          </a:prstGeom>
          <a:solidFill>
            <a:schemeClr val="lt2"/>
          </a:solidFill>
          <a:ln w="38100" cap="flat" cmpd="sng">
            <a:solidFill>
              <a:schemeClr val="accent3"/>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Deployed</a:t>
            </a:r>
          </a:p>
        </p:txBody>
      </p:sp>
      <p:sp>
        <p:nvSpPr>
          <p:cNvPr id="383" name="Shape 383"/>
          <p:cNvSpPr/>
          <p:nvPr/>
        </p:nvSpPr>
        <p:spPr>
          <a:xfrm rot="-632567">
            <a:off x="6389508" y="3150317"/>
            <a:ext cx="1964259" cy="783042"/>
          </a:xfrm>
          <a:prstGeom prst="curvedDownArrow">
            <a:avLst>
              <a:gd name="adj1" fmla="val 25000"/>
              <a:gd name="adj2" fmla="val 50000"/>
              <a:gd name="adj3" fmla="val 25000"/>
            </a:avLst>
          </a:prstGeom>
          <a:solidFill>
            <a:schemeClr val="accent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4" name="Shape 384"/>
          <p:cNvSpPr txBox="1"/>
          <p:nvPr/>
        </p:nvSpPr>
        <p:spPr>
          <a:xfrm>
            <a:off x="6899325" y="2822475"/>
            <a:ext cx="918300" cy="629700"/>
          </a:xfrm>
          <a:prstGeom prst="rect">
            <a:avLst/>
          </a:prstGeom>
          <a:noFill/>
          <a:ln>
            <a:noFill/>
          </a:ln>
        </p:spPr>
        <p:txBody>
          <a:bodyPr lIns="91425" tIns="91425" rIns="91425" bIns="91425" anchor="t" anchorCtr="0">
            <a:noAutofit/>
          </a:bodyPr>
          <a:lstStyle/>
          <a:p>
            <a:pPr lvl="0" rtl="0">
              <a:spcBef>
                <a:spcPts val="0"/>
              </a:spcBef>
              <a:buNone/>
            </a:pPr>
            <a:r>
              <a:rPr lang="en" b="1">
                <a:solidFill>
                  <a:srgbClr val="FF3C3C"/>
                </a:solidFill>
              </a:rPr>
              <a:t>Rollout</a:t>
            </a:r>
          </a:p>
        </p:txBody>
      </p:sp>
      <p:sp>
        <p:nvSpPr>
          <p:cNvPr id="385" name="Shape 385"/>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a:t>
            </a:r>
            <a:r>
              <a:rPr lang="en">
                <a:solidFill>
                  <a:schemeClr val="accent5"/>
                </a:solidFill>
              </a:rPr>
              <a:t>Introducing </a:t>
            </a:r>
            <a:r>
              <a:rPr lang="en"/>
              <a:t>New </a:t>
            </a:r>
            <a:r>
              <a:rPr lang="en">
                <a:solidFill>
                  <a:schemeClr val="accent5"/>
                </a:solidFill>
              </a:rPr>
              <a:t>Rollout </a:t>
            </a:r>
            <a:r>
              <a:rPr lang="en"/>
              <a:t>Process</a:t>
            </a:r>
          </a:p>
        </p:txBody>
      </p:sp>
      <p:sp>
        <p:nvSpPr>
          <p:cNvPr id="386" name="Shape 386"/>
          <p:cNvSpPr/>
          <p:nvPr/>
        </p:nvSpPr>
        <p:spPr>
          <a:xfrm>
            <a:off x="5879625" y="3668225"/>
            <a:ext cx="1320900" cy="1311600"/>
          </a:xfrm>
          <a:prstGeom prst="ellipse">
            <a:avLst/>
          </a:prstGeom>
          <a:solidFill>
            <a:schemeClr val="lt2"/>
          </a:solidFill>
          <a:ln w="38100" cap="flat" cmpd="sng">
            <a:solidFill>
              <a:schemeClr val="accent3"/>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Pending</a:t>
            </a:r>
          </a:p>
        </p:txBody>
      </p:sp>
      <p:sp>
        <p:nvSpPr>
          <p:cNvPr id="387" name="Shape 387"/>
          <p:cNvSpPr/>
          <p:nvPr/>
        </p:nvSpPr>
        <p:spPr>
          <a:xfrm rot="-2552956">
            <a:off x="3362807" y="3400705"/>
            <a:ext cx="843359" cy="572639"/>
          </a:xfrm>
          <a:prstGeom prst="curvedDownArrow">
            <a:avLst>
              <a:gd name="adj1" fmla="val 25000"/>
              <a:gd name="adj2" fmla="val 50000"/>
              <a:gd name="adj3" fmla="val 25000"/>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8" name="Shape 388"/>
          <p:cNvSpPr txBox="1"/>
          <p:nvPr/>
        </p:nvSpPr>
        <p:spPr>
          <a:xfrm>
            <a:off x="2744475" y="3190975"/>
            <a:ext cx="918300" cy="6297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accent1"/>
                </a:solidFill>
              </a:rPr>
              <a:t>Change</a:t>
            </a:r>
            <a:br>
              <a:rPr lang="en" b="1">
                <a:solidFill>
                  <a:schemeClr val="accent1"/>
                </a:solidFill>
              </a:rPr>
            </a:br>
            <a:r>
              <a:rPr lang="en" b="1">
                <a:solidFill>
                  <a:schemeClr val="accent1"/>
                </a:solidFill>
              </a:rPr>
              <a:t>&amp; Save</a:t>
            </a:r>
          </a:p>
        </p:txBody>
      </p:sp>
      <p:sp>
        <p:nvSpPr>
          <p:cNvPr id="389" name="Shape 389"/>
          <p:cNvSpPr/>
          <p:nvPr/>
        </p:nvSpPr>
        <p:spPr>
          <a:xfrm>
            <a:off x="3859700" y="3668225"/>
            <a:ext cx="1320900" cy="1311600"/>
          </a:xfrm>
          <a:prstGeom prst="ellipse">
            <a:avLst/>
          </a:prstGeom>
          <a:solidFill>
            <a:schemeClr val="lt2"/>
          </a:solidFill>
          <a:ln w="38100" cap="flat" cmpd="sng">
            <a:solidFill>
              <a:schemeClr val="accent3"/>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Under Work</a:t>
            </a:r>
          </a:p>
        </p:txBody>
      </p:sp>
      <p:pic>
        <p:nvPicPr>
          <p:cNvPr id="390" name="Shape 390"/>
          <p:cNvPicPr preferRelativeResize="0"/>
          <p:nvPr/>
        </p:nvPicPr>
        <p:blipFill>
          <a:blip r:embed="rId3">
            <a:alphaModFix/>
          </a:blip>
          <a:stretch>
            <a:fillRect/>
          </a:stretch>
        </p:blipFill>
        <p:spPr>
          <a:xfrm>
            <a:off x="6955525" y="2289424"/>
            <a:ext cx="585588" cy="604725"/>
          </a:xfrm>
          <a:prstGeom prst="rect">
            <a:avLst/>
          </a:prstGeom>
          <a:noFill/>
          <a:ln w="38100" cap="flat" cmpd="sng">
            <a:solidFill>
              <a:srgbClr val="FF0000"/>
            </a:solidFill>
            <a:prstDash val="solid"/>
            <a:round/>
            <a:headEnd type="none" w="med" len="med"/>
            <a:tailEnd type="none" w="med" len="med"/>
          </a:ln>
        </p:spPr>
      </p:pic>
      <p:pic>
        <p:nvPicPr>
          <p:cNvPr id="391" name="Shape 391"/>
          <p:cNvPicPr preferRelativeResize="0"/>
          <p:nvPr/>
        </p:nvPicPr>
        <p:blipFill>
          <a:blip r:embed="rId4">
            <a:alphaModFix/>
          </a:blip>
          <a:stretch>
            <a:fillRect/>
          </a:stretch>
        </p:blipFill>
        <p:spPr>
          <a:xfrm flipH="1">
            <a:off x="2011575" y="3203473"/>
            <a:ext cx="732899" cy="604723"/>
          </a:xfrm>
          <a:prstGeom prst="rect">
            <a:avLst/>
          </a:prstGeom>
          <a:noFill/>
          <a:ln w="38100" cap="flat" cmpd="sng">
            <a:solidFill>
              <a:schemeClr val="accent1"/>
            </a:solidFill>
            <a:prstDash val="solid"/>
            <a:round/>
            <a:headEnd type="none" w="med" len="med"/>
            <a:tailEnd type="none" w="med"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87"/>
                                        </p:tgtEl>
                                        <p:attrNameLst>
                                          <p:attrName>style.visibility</p:attrName>
                                        </p:attrNameLst>
                                      </p:cBhvr>
                                      <p:to>
                                        <p:strVal val="visible"/>
                                      </p:to>
                                    </p:set>
                                    <p:animEffect transition="in" filter="fade">
                                      <p:cBhvr>
                                        <p:cTn id="7" dur="1000"/>
                                        <p:tgtEl>
                                          <p:spTgt spid="387"/>
                                        </p:tgtEl>
                                      </p:cBhvr>
                                    </p:animEffect>
                                  </p:childTnLst>
                                </p:cTn>
                              </p:par>
                              <p:par>
                                <p:cTn id="8" presetID="10" presetClass="entr" presetSubtype="0" fill="hold" nodeType="withEffect">
                                  <p:stCondLst>
                                    <p:cond delay="0"/>
                                  </p:stCondLst>
                                  <p:childTnLst>
                                    <p:set>
                                      <p:cBhvr>
                                        <p:cTn id="9" dur="1" fill="hold">
                                          <p:stCondLst>
                                            <p:cond delay="0"/>
                                          </p:stCondLst>
                                        </p:cTn>
                                        <p:tgtEl>
                                          <p:spTgt spid="388"/>
                                        </p:tgtEl>
                                        <p:attrNameLst>
                                          <p:attrName>style.visibility</p:attrName>
                                        </p:attrNameLst>
                                      </p:cBhvr>
                                      <p:to>
                                        <p:strVal val="visible"/>
                                      </p:to>
                                    </p:set>
                                    <p:animEffect transition="in" filter="fade">
                                      <p:cBhvr>
                                        <p:cTn id="10" dur="1000"/>
                                        <p:tgtEl>
                                          <p:spTgt spid="388"/>
                                        </p:tgtEl>
                                      </p:cBhvr>
                                    </p:animEffect>
                                  </p:childTnLst>
                                </p:cTn>
                              </p:par>
                              <p:par>
                                <p:cTn id="11" presetID="10" presetClass="entr" presetSubtype="0" fill="hold" nodeType="withEffect">
                                  <p:stCondLst>
                                    <p:cond delay="0"/>
                                  </p:stCondLst>
                                  <p:childTnLst>
                                    <p:set>
                                      <p:cBhvr>
                                        <p:cTn id="12" dur="1" fill="hold">
                                          <p:stCondLst>
                                            <p:cond delay="0"/>
                                          </p:stCondLst>
                                        </p:cTn>
                                        <p:tgtEl>
                                          <p:spTgt spid="389"/>
                                        </p:tgtEl>
                                        <p:attrNameLst>
                                          <p:attrName>style.visibility</p:attrName>
                                        </p:attrNameLst>
                                      </p:cBhvr>
                                      <p:to>
                                        <p:strVal val="visible"/>
                                      </p:to>
                                    </p:set>
                                    <p:animEffect transition="in" filter="fade">
                                      <p:cBhvr>
                                        <p:cTn id="13" dur="1000"/>
                                        <p:tgtEl>
                                          <p:spTgt spid="389"/>
                                        </p:tgtEl>
                                      </p:cBhvr>
                                    </p:animEffect>
                                  </p:childTnLst>
                                </p:cTn>
                              </p:par>
                              <p:par>
                                <p:cTn id="14" presetID="10" presetClass="entr" presetSubtype="0" fill="hold" nodeType="withEffect">
                                  <p:stCondLst>
                                    <p:cond delay="0"/>
                                  </p:stCondLst>
                                  <p:childTnLst>
                                    <p:set>
                                      <p:cBhvr>
                                        <p:cTn id="15" dur="1" fill="hold">
                                          <p:stCondLst>
                                            <p:cond delay="0"/>
                                          </p:stCondLst>
                                        </p:cTn>
                                        <p:tgtEl>
                                          <p:spTgt spid="391"/>
                                        </p:tgtEl>
                                        <p:attrNameLst>
                                          <p:attrName>style.visibility</p:attrName>
                                        </p:attrNameLst>
                                      </p:cBhvr>
                                      <p:to>
                                        <p:strVal val="visible"/>
                                      </p:to>
                                    </p:set>
                                    <p:animEffect transition="in" filter="fade">
                                      <p:cBhvr>
                                        <p:cTn id="16" dur="1000"/>
                                        <p:tgtEl>
                                          <p:spTgt spid="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DSCV</a:t>
            </a:r>
          </a:p>
          <a:p>
            <a:pPr marL="914400" lvl="1" indent="-228600" rtl="0">
              <a:spcBef>
                <a:spcPts val="0"/>
              </a:spcBef>
            </a:pPr>
            <a:r>
              <a:rPr lang="en"/>
              <a:t>Operator: rollout</a:t>
            </a:r>
          </a:p>
          <a:p>
            <a:pPr marL="914400" lvl="1" indent="-228600" rtl="0">
              <a:spcBef>
                <a:spcPts val="0"/>
              </a:spcBef>
            </a:pPr>
            <a:r>
              <a:rPr lang="en"/>
              <a:t>User: change &amp; commit</a:t>
            </a:r>
          </a:p>
        </p:txBody>
      </p:sp>
      <p:sp>
        <p:nvSpPr>
          <p:cNvPr id="397" name="Shape 397"/>
          <p:cNvSpPr/>
          <p:nvPr/>
        </p:nvSpPr>
        <p:spPr>
          <a:xfrm>
            <a:off x="7727625" y="3668225"/>
            <a:ext cx="1320900" cy="1311600"/>
          </a:xfrm>
          <a:prstGeom prst="ellipse">
            <a:avLst/>
          </a:prstGeom>
          <a:solidFill>
            <a:schemeClr val="lt2"/>
          </a:solidFill>
          <a:ln w="38100" cap="flat" cmpd="sng">
            <a:solidFill>
              <a:schemeClr val="accent3"/>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Deployed</a:t>
            </a:r>
          </a:p>
        </p:txBody>
      </p:sp>
      <p:sp>
        <p:nvSpPr>
          <p:cNvPr id="398" name="Shape 398"/>
          <p:cNvSpPr/>
          <p:nvPr/>
        </p:nvSpPr>
        <p:spPr>
          <a:xfrm rot="-632567">
            <a:off x="6389508" y="3150317"/>
            <a:ext cx="1964259" cy="783042"/>
          </a:xfrm>
          <a:prstGeom prst="curvedDownArrow">
            <a:avLst>
              <a:gd name="adj1" fmla="val 25000"/>
              <a:gd name="adj2" fmla="val 50000"/>
              <a:gd name="adj3" fmla="val 25000"/>
            </a:avLst>
          </a:prstGeom>
          <a:solidFill>
            <a:schemeClr val="accent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9" name="Shape 399"/>
          <p:cNvSpPr txBox="1"/>
          <p:nvPr/>
        </p:nvSpPr>
        <p:spPr>
          <a:xfrm>
            <a:off x="6899325" y="2822475"/>
            <a:ext cx="918300" cy="629700"/>
          </a:xfrm>
          <a:prstGeom prst="rect">
            <a:avLst/>
          </a:prstGeom>
          <a:noFill/>
          <a:ln>
            <a:noFill/>
          </a:ln>
        </p:spPr>
        <p:txBody>
          <a:bodyPr lIns="91425" tIns="91425" rIns="91425" bIns="91425" anchor="t" anchorCtr="0">
            <a:noAutofit/>
          </a:bodyPr>
          <a:lstStyle/>
          <a:p>
            <a:pPr lvl="0" rtl="0">
              <a:spcBef>
                <a:spcPts val="0"/>
              </a:spcBef>
              <a:buNone/>
            </a:pPr>
            <a:r>
              <a:rPr lang="en" b="1">
                <a:solidFill>
                  <a:srgbClr val="FF3C3C"/>
                </a:solidFill>
              </a:rPr>
              <a:t>Rollout</a:t>
            </a:r>
          </a:p>
        </p:txBody>
      </p:sp>
      <p:sp>
        <p:nvSpPr>
          <p:cNvPr id="400" name="Shape 400"/>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a:t>
            </a:r>
            <a:r>
              <a:rPr lang="en">
                <a:solidFill>
                  <a:schemeClr val="accent5"/>
                </a:solidFill>
              </a:rPr>
              <a:t>Introducing </a:t>
            </a:r>
            <a:r>
              <a:rPr lang="en"/>
              <a:t>New </a:t>
            </a:r>
            <a:r>
              <a:rPr lang="en">
                <a:solidFill>
                  <a:schemeClr val="accent5"/>
                </a:solidFill>
              </a:rPr>
              <a:t>Rollout </a:t>
            </a:r>
            <a:r>
              <a:rPr lang="en"/>
              <a:t>Process</a:t>
            </a:r>
          </a:p>
        </p:txBody>
      </p:sp>
      <p:sp>
        <p:nvSpPr>
          <p:cNvPr id="401" name="Shape 401"/>
          <p:cNvSpPr/>
          <p:nvPr/>
        </p:nvSpPr>
        <p:spPr>
          <a:xfrm>
            <a:off x="5879625" y="3668225"/>
            <a:ext cx="1320900" cy="1311600"/>
          </a:xfrm>
          <a:prstGeom prst="ellipse">
            <a:avLst/>
          </a:prstGeom>
          <a:solidFill>
            <a:schemeClr val="lt2"/>
          </a:solidFill>
          <a:ln w="38100" cap="flat" cmpd="sng">
            <a:solidFill>
              <a:schemeClr val="accent3"/>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Pending</a:t>
            </a:r>
          </a:p>
        </p:txBody>
      </p:sp>
      <p:sp>
        <p:nvSpPr>
          <p:cNvPr id="402" name="Shape 402"/>
          <p:cNvSpPr/>
          <p:nvPr/>
        </p:nvSpPr>
        <p:spPr>
          <a:xfrm rot="-2552956">
            <a:off x="3362807" y="3400705"/>
            <a:ext cx="843359" cy="572639"/>
          </a:xfrm>
          <a:prstGeom prst="curvedDownArrow">
            <a:avLst>
              <a:gd name="adj1" fmla="val 25000"/>
              <a:gd name="adj2" fmla="val 50000"/>
              <a:gd name="adj3" fmla="val 25000"/>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3" name="Shape 403"/>
          <p:cNvSpPr txBox="1"/>
          <p:nvPr/>
        </p:nvSpPr>
        <p:spPr>
          <a:xfrm>
            <a:off x="2744475" y="3190975"/>
            <a:ext cx="918300" cy="6297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accent1"/>
                </a:solidFill>
              </a:rPr>
              <a:t>Change</a:t>
            </a:r>
            <a:br>
              <a:rPr lang="en" b="1">
                <a:solidFill>
                  <a:schemeClr val="accent1"/>
                </a:solidFill>
              </a:rPr>
            </a:br>
            <a:r>
              <a:rPr lang="en" b="1">
                <a:solidFill>
                  <a:schemeClr val="accent1"/>
                </a:solidFill>
              </a:rPr>
              <a:t>&amp; Save</a:t>
            </a:r>
          </a:p>
        </p:txBody>
      </p:sp>
      <p:sp>
        <p:nvSpPr>
          <p:cNvPr id="404" name="Shape 404"/>
          <p:cNvSpPr/>
          <p:nvPr/>
        </p:nvSpPr>
        <p:spPr>
          <a:xfrm rot="-632567">
            <a:off x="4484508" y="3150317"/>
            <a:ext cx="1964259" cy="783042"/>
          </a:xfrm>
          <a:prstGeom prst="curvedDownArrow">
            <a:avLst>
              <a:gd name="adj1" fmla="val 25000"/>
              <a:gd name="adj2" fmla="val 50000"/>
              <a:gd name="adj3" fmla="val 25000"/>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 name="Shape 405"/>
          <p:cNvSpPr txBox="1"/>
          <p:nvPr/>
        </p:nvSpPr>
        <p:spPr>
          <a:xfrm>
            <a:off x="4994325" y="2822475"/>
            <a:ext cx="918300" cy="6297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accent1"/>
                </a:solidFill>
              </a:rPr>
              <a:t>Commit</a:t>
            </a:r>
          </a:p>
        </p:txBody>
      </p:sp>
      <p:sp>
        <p:nvSpPr>
          <p:cNvPr id="406" name="Shape 406"/>
          <p:cNvSpPr/>
          <p:nvPr/>
        </p:nvSpPr>
        <p:spPr>
          <a:xfrm>
            <a:off x="3859700" y="3668225"/>
            <a:ext cx="1320900" cy="1311600"/>
          </a:xfrm>
          <a:prstGeom prst="ellipse">
            <a:avLst/>
          </a:prstGeom>
          <a:solidFill>
            <a:schemeClr val="lt2"/>
          </a:solidFill>
          <a:ln w="38100" cap="flat" cmpd="sng">
            <a:solidFill>
              <a:schemeClr val="accent3"/>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Under Work</a:t>
            </a:r>
          </a:p>
        </p:txBody>
      </p:sp>
      <p:pic>
        <p:nvPicPr>
          <p:cNvPr id="407" name="Shape 407"/>
          <p:cNvPicPr preferRelativeResize="0"/>
          <p:nvPr/>
        </p:nvPicPr>
        <p:blipFill>
          <a:blip r:embed="rId3">
            <a:alphaModFix/>
          </a:blip>
          <a:stretch>
            <a:fillRect/>
          </a:stretch>
        </p:blipFill>
        <p:spPr>
          <a:xfrm flipH="1">
            <a:off x="4994325" y="2289435"/>
            <a:ext cx="732899" cy="604723"/>
          </a:xfrm>
          <a:prstGeom prst="rect">
            <a:avLst/>
          </a:prstGeom>
          <a:noFill/>
          <a:ln w="38100" cap="flat" cmpd="sng">
            <a:solidFill>
              <a:schemeClr val="accent1"/>
            </a:solidFill>
            <a:prstDash val="solid"/>
            <a:round/>
            <a:headEnd type="none" w="med" len="med"/>
            <a:tailEnd type="none" w="med" len="med"/>
          </a:ln>
        </p:spPr>
      </p:pic>
      <p:pic>
        <p:nvPicPr>
          <p:cNvPr id="408" name="Shape 408"/>
          <p:cNvPicPr preferRelativeResize="0"/>
          <p:nvPr/>
        </p:nvPicPr>
        <p:blipFill>
          <a:blip r:embed="rId4">
            <a:alphaModFix/>
          </a:blip>
          <a:stretch>
            <a:fillRect/>
          </a:stretch>
        </p:blipFill>
        <p:spPr>
          <a:xfrm>
            <a:off x="6955525" y="2289424"/>
            <a:ext cx="585588" cy="604725"/>
          </a:xfrm>
          <a:prstGeom prst="rect">
            <a:avLst/>
          </a:prstGeom>
          <a:noFill/>
          <a:ln w="38100" cap="flat" cmpd="sng">
            <a:solidFill>
              <a:srgbClr val="FF0000"/>
            </a:solidFill>
            <a:prstDash val="solid"/>
            <a:round/>
            <a:headEnd type="none" w="med" len="med"/>
            <a:tailEnd type="none" w="med" len="med"/>
          </a:ln>
        </p:spPr>
      </p:pic>
      <p:pic>
        <p:nvPicPr>
          <p:cNvPr id="409" name="Shape 409"/>
          <p:cNvPicPr preferRelativeResize="0"/>
          <p:nvPr/>
        </p:nvPicPr>
        <p:blipFill>
          <a:blip r:embed="rId3">
            <a:alphaModFix/>
          </a:blip>
          <a:stretch>
            <a:fillRect/>
          </a:stretch>
        </p:blipFill>
        <p:spPr>
          <a:xfrm flipH="1">
            <a:off x="2011575" y="3203473"/>
            <a:ext cx="732899" cy="604723"/>
          </a:xfrm>
          <a:prstGeom prst="rect">
            <a:avLst/>
          </a:prstGeom>
          <a:noFill/>
          <a:ln w="38100" cap="flat" cmpd="sng">
            <a:solidFill>
              <a:schemeClr val="accent1"/>
            </a:solidFill>
            <a:prstDash val="solid"/>
            <a:round/>
            <a:headEnd type="none" w="med" len="med"/>
            <a:tailEnd type="none" w="med"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5"/>
                                        </p:tgtEl>
                                        <p:attrNameLst>
                                          <p:attrName>style.visibility</p:attrName>
                                        </p:attrNameLst>
                                      </p:cBhvr>
                                      <p:to>
                                        <p:strVal val="visible"/>
                                      </p:to>
                                    </p:set>
                                    <p:animEffect transition="in" filter="fade">
                                      <p:cBhvr>
                                        <p:cTn id="7" dur="1000"/>
                                        <p:tgtEl>
                                          <p:spTgt spid="405"/>
                                        </p:tgtEl>
                                      </p:cBhvr>
                                    </p:animEffect>
                                  </p:childTnLst>
                                </p:cTn>
                              </p:par>
                              <p:par>
                                <p:cTn id="8" presetID="10" presetClass="entr" presetSubtype="0" fill="hold" nodeType="withEffect">
                                  <p:stCondLst>
                                    <p:cond delay="0"/>
                                  </p:stCondLst>
                                  <p:childTnLst>
                                    <p:set>
                                      <p:cBhvr>
                                        <p:cTn id="9" dur="1" fill="hold">
                                          <p:stCondLst>
                                            <p:cond delay="0"/>
                                          </p:stCondLst>
                                        </p:cTn>
                                        <p:tgtEl>
                                          <p:spTgt spid="407"/>
                                        </p:tgtEl>
                                        <p:attrNameLst>
                                          <p:attrName>style.visibility</p:attrName>
                                        </p:attrNameLst>
                                      </p:cBhvr>
                                      <p:to>
                                        <p:strVal val="visible"/>
                                      </p:to>
                                    </p:set>
                                    <p:animEffect transition="in" filter="fade">
                                      <p:cBhvr>
                                        <p:cTn id="10" dur="1000"/>
                                        <p:tgtEl>
                                          <p:spTgt spid="407"/>
                                        </p:tgtEl>
                                      </p:cBhvr>
                                    </p:animEffect>
                                  </p:childTnLst>
                                </p:cTn>
                              </p:par>
                              <p:par>
                                <p:cTn id="11" presetID="10" presetClass="entr" presetSubtype="0" fill="hold" nodeType="withEffect">
                                  <p:stCondLst>
                                    <p:cond delay="0"/>
                                  </p:stCondLst>
                                  <p:childTnLst>
                                    <p:set>
                                      <p:cBhvr>
                                        <p:cTn id="12" dur="1" fill="hold">
                                          <p:stCondLst>
                                            <p:cond delay="0"/>
                                          </p:stCondLst>
                                        </p:cTn>
                                        <p:tgtEl>
                                          <p:spTgt spid="404"/>
                                        </p:tgtEl>
                                        <p:attrNameLst>
                                          <p:attrName>style.visibility</p:attrName>
                                        </p:attrNameLst>
                                      </p:cBhvr>
                                      <p:to>
                                        <p:strVal val="visible"/>
                                      </p:to>
                                    </p:set>
                                    <p:animEffect transition="in" filter="fade">
                                      <p:cBhvr>
                                        <p:cTn id="13" dur="1000"/>
                                        <p:tgtEl>
                                          <p:spTgt spid="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Gains</a:t>
            </a:r>
          </a:p>
        </p:txBody>
      </p:sp>
      <p:sp>
        <p:nvSpPr>
          <p:cNvPr id="415" name="Shape 41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marR="0" lvl="0" indent="-317500" algn="l" rtl="0">
              <a:lnSpc>
                <a:spcPct val="100000"/>
              </a:lnSpc>
              <a:spcBef>
                <a:spcPts val="560"/>
              </a:spcBef>
              <a:spcAft>
                <a:spcPts val="0"/>
              </a:spcAft>
              <a:buClr>
                <a:schemeClr val="lt1"/>
              </a:buClr>
              <a:buSzPct val="50000"/>
              <a:buFont typeface="Noto Sans Symbols"/>
            </a:pPr>
            <a:r>
              <a:rPr lang="en"/>
              <a:t>Separate provisioning from rollout</a:t>
            </a:r>
          </a:p>
          <a:p>
            <a:pPr marL="457200" lvl="0" indent="-228600" rtl="0">
              <a:spcBef>
                <a:spcPts val="0"/>
              </a:spcBef>
            </a:pPr>
            <a:r>
              <a:rPr lang="en"/>
              <a:t>Built-in rollback</a:t>
            </a:r>
          </a:p>
          <a:p>
            <a:pPr marL="457200" lvl="0" indent="-228600" rtl="0">
              <a:spcBef>
                <a:spcPts val="0"/>
              </a:spcBef>
            </a:pPr>
            <a:r>
              <a:rPr lang="en"/>
              <a:t>Improved auditing and troubleshooting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High Level - Today</a:t>
            </a:r>
          </a:p>
        </p:txBody>
      </p:sp>
      <p:graphicFrame>
        <p:nvGraphicFramePr>
          <p:cNvPr id="421" name="Shape 421"/>
          <p:cNvGraphicFramePr/>
          <p:nvPr/>
        </p:nvGraphicFramePr>
        <p:xfrm>
          <a:off x="421000" y="1220125"/>
          <a:ext cx="4540925" cy="3779250"/>
        </p:xfrm>
        <a:graphic>
          <a:graphicData uri="http://schemas.openxmlformats.org/drawingml/2006/table">
            <a:tbl>
              <a:tblPr>
                <a:noFill/>
                <a:tableStyleId>{81E4F1E5-74D6-47AF-918F-104935F24809}</a:tableStyleId>
              </a:tblPr>
              <a:tblGrid>
                <a:gridCol w="599275"/>
                <a:gridCol w="507275"/>
                <a:gridCol w="919875"/>
                <a:gridCol w="2514500"/>
              </a:tblGrid>
              <a:tr h="376850">
                <a:tc>
                  <a:txBody>
                    <a:bodyPr/>
                    <a:lstStyle/>
                    <a:p>
                      <a:pPr lvl="0" rtl="0">
                        <a:spcBef>
                          <a:spcPts val="0"/>
                        </a:spcBef>
                        <a:buNone/>
                      </a:pPr>
                      <a:r>
                        <a:rPr lang="en">
                          <a:solidFill>
                            <a:schemeClr val="lt1"/>
                          </a:solidFill>
                        </a:rPr>
                        <a:t>DS</a:t>
                      </a: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r>
                        <a:rPr lang="en">
                          <a:solidFill>
                            <a:schemeClr val="lt1"/>
                          </a:solidFill>
                        </a:rPr>
                        <a:t>Query str handling</a:t>
                      </a:r>
                    </a:p>
                  </a:txBody>
                  <a:tcPr marL="91425" marR="91425" marT="91425" marB="91425"/>
                </a:tc>
                <a:tc>
                  <a:txBody>
                    <a:bodyPr/>
                    <a:lstStyle/>
                    <a:p>
                      <a:pPr lvl="0" rtl="0">
                        <a:spcBef>
                          <a:spcPts val="0"/>
                        </a:spcBef>
                        <a:buClr>
                          <a:schemeClr val="dk1"/>
                        </a:buClr>
                        <a:buSzPct val="78571"/>
                        <a:buFont typeface="Arial"/>
                        <a:buNone/>
                      </a:pPr>
                      <a:r>
                        <a:rPr lang="en">
                          <a:solidFill>
                            <a:schemeClr val="lt1"/>
                          </a:solidFill>
                        </a:rPr>
                        <a:t>Origin Server</a:t>
                      </a:r>
                    </a:p>
                  </a:txBody>
                  <a:tcPr marL="91425" marR="91425" marT="91425" marB="91425"/>
                </a:tc>
              </a:tr>
              <a:tr h="376850">
                <a:tc>
                  <a:txBody>
                    <a:bodyPr/>
                    <a:lstStyle/>
                    <a:p>
                      <a:pPr lvl="0" rtl="0">
                        <a:spcBef>
                          <a:spcPts val="0"/>
                        </a:spcBef>
                        <a:buNone/>
                      </a:pPr>
                      <a:r>
                        <a:rPr lang="en">
                          <a:solidFill>
                            <a:schemeClr val="lt1"/>
                          </a:solidFill>
                        </a:rPr>
                        <a:t>DS1</a:t>
                      </a: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r>
                        <a:rPr lang="en">
                          <a:solidFill>
                            <a:schemeClr val="lt1"/>
                          </a:solidFill>
                        </a:rPr>
                        <a:t>use</a:t>
                      </a:r>
                    </a:p>
                  </a:txBody>
                  <a:tcPr marL="91425" marR="91425" marT="91425" marB="91425"/>
                </a:tc>
                <a:tc>
                  <a:txBody>
                    <a:bodyPr/>
                    <a:lstStyle/>
                    <a:p>
                      <a:pPr lvl="0" rtl="0">
                        <a:spcBef>
                          <a:spcPts val="0"/>
                        </a:spcBef>
                        <a:buNone/>
                      </a:pPr>
                      <a:r>
                        <a:rPr lang="en">
                          <a:solidFill>
                            <a:schemeClr val="lt1"/>
                          </a:solidFill>
                        </a:rPr>
                        <a:t>http://my-site.com</a:t>
                      </a:r>
                    </a:p>
                  </a:txBody>
                  <a:tcPr marL="91425" marR="91425" marT="91425" marB="91425"/>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r h="376850">
                <a:tc>
                  <a:txBody>
                    <a:bodyPr/>
                    <a:lstStyle/>
                    <a:p>
                      <a:pPr lvl="0" rtl="0">
                        <a:spcBef>
                          <a:spcPts val="0"/>
                        </a:spcBef>
                        <a:buNone/>
                      </a:pPr>
                      <a:endParaRPr>
                        <a:solidFill>
                          <a:schemeClr val="lt1"/>
                        </a:solidFill>
                      </a:endParaRP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ignore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pic>
        <p:nvPicPr>
          <p:cNvPr id="422" name="Shape 422"/>
          <p:cNvPicPr preferRelativeResize="0"/>
          <p:nvPr/>
        </p:nvPicPr>
        <p:blipFill>
          <a:blip r:embed="rId3">
            <a:alphaModFix/>
          </a:blip>
          <a:stretch>
            <a:fillRect/>
          </a:stretch>
        </p:blipFill>
        <p:spPr>
          <a:xfrm>
            <a:off x="4364799" y="1220125"/>
            <a:ext cx="997200" cy="1002919"/>
          </a:xfrm>
          <a:prstGeom prst="rect">
            <a:avLst/>
          </a:prstGeom>
          <a:noFill/>
          <a:ln>
            <a:noFill/>
          </a:ln>
        </p:spPr>
      </p:pic>
      <p:sp>
        <p:nvSpPr>
          <p:cNvPr id="423" name="Shape 423"/>
          <p:cNvSpPr/>
          <p:nvPr/>
        </p:nvSpPr>
        <p:spPr>
          <a:xfrm>
            <a:off x="5487625" y="3580250"/>
            <a:ext cx="3224100" cy="1411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chemeClr val="dk1"/>
                </a:solidFill>
              </a:rPr>
              <a:t>Cache / TR</a:t>
            </a:r>
          </a:p>
        </p:txBody>
      </p:sp>
      <p:graphicFrame>
        <p:nvGraphicFramePr>
          <p:cNvPr id="424" name="Shape 424"/>
          <p:cNvGraphicFramePr/>
          <p:nvPr/>
        </p:nvGraphicFramePr>
        <p:xfrm>
          <a:off x="5624362" y="4077020"/>
          <a:ext cx="3041625" cy="827385"/>
        </p:xfrm>
        <a:graphic>
          <a:graphicData uri="http://schemas.openxmlformats.org/drawingml/2006/table">
            <a:tbl>
              <a:tblPr>
                <a:noFill/>
                <a:tableStyleId>{81E4F1E5-74D6-47AF-918F-104935F24809}</a:tableStyleId>
              </a:tblPr>
              <a:tblGrid>
                <a:gridCol w="569950"/>
                <a:gridCol w="727200"/>
                <a:gridCol w="1744475"/>
              </a:tblGrid>
              <a:tr h="396200">
                <a:tc>
                  <a:txBody>
                    <a:bodyPr/>
                    <a:lstStyle/>
                    <a:p>
                      <a:pPr lvl="0" rtl="0">
                        <a:spcBef>
                          <a:spcPts val="0"/>
                        </a:spcBef>
                        <a:buNone/>
                      </a:pPr>
                      <a:r>
                        <a:rPr lang="en"/>
                        <a:t>DS1</a:t>
                      </a:r>
                    </a:p>
                  </a:txBody>
                  <a:tcPr marL="91425" marR="91425" marT="91425" marB="91425"/>
                </a:tc>
                <a:tc>
                  <a:txBody>
                    <a:bodyPr/>
                    <a:lstStyle/>
                    <a:p>
                      <a:pPr lvl="0" rtl="0">
                        <a:spcBef>
                          <a:spcPts val="0"/>
                        </a:spcBef>
                        <a:buNone/>
                      </a:pPr>
                      <a:r>
                        <a:rPr lang="en"/>
                        <a:t>use</a:t>
                      </a:r>
                    </a:p>
                  </a:txBody>
                  <a:tcPr marL="91425" marR="91425" marT="91425" marB="91425"/>
                </a:tc>
                <a:tc>
                  <a:txBody>
                    <a:bodyPr/>
                    <a:lstStyle/>
                    <a:p>
                      <a:pPr lvl="0" rtl="0">
                        <a:spcBef>
                          <a:spcPts val="0"/>
                        </a:spcBef>
                        <a:buNone/>
                      </a:pPr>
                      <a:r>
                        <a:rPr lang="en"/>
                        <a:t>my-site.com</a:t>
                      </a:r>
                    </a:p>
                  </a:txBody>
                  <a:tcPr marL="91425" marR="91425" marT="91425" marB="91425"/>
                </a:tc>
              </a:tr>
              <a:tr h="431175">
                <a:tc>
                  <a:txBody>
                    <a:bodyPr/>
                    <a:lstStyle/>
                    <a:p>
                      <a:pPr lvl="0" rtl="0">
                        <a:spcBef>
                          <a:spcPts val="0"/>
                        </a:spcBef>
                        <a:buNone/>
                      </a:pPr>
                      <a:r>
                        <a:rPr lang="en"/>
                        <a:t>DS2</a:t>
                      </a:r>
                    </a:p>
                  </a:txBody>
                  <a:tcPr marL="91425" marR="91425" marT="91425" marB="91425"/>
                </a:tc>
                <a:tc>
                  <a:txBody>
                    <a:bodyPr/>
                    <a:lstStyle/>
                    <a:p>
                      <a:pPr lvl="0" rtl="0">
                        <a:spcBef>
                          <a:spcPts val="0"/>
                        </a:spcBef>
                        <a:buNone/>
                      </a:pPr>
                      <a:r>
                        <a:rPr lang="en"/>
                        <a:t>ignore</a:t>
                      </a:r>
                    </a:p>
                  </a:txBody>
                  <a:tcPr marL="91425" marR="91425" marT="91425" marB="91425"/>
                </a:tc>
                <a:tc>
                  <a:txBody>
                    <a:bodyPr/>
                    <a:lstStyle/>
                    <a:p>
                      <a:pPr lvl="0" rtl="0">
                        <a:spcBef>
                          <a:spcPts val="0"/>
                        </a:spcBef>
                        <a:buNone/>
                      </a:pPr>
                      <a:r>
                        <a:rPr lang="en"/>
                        <a:t>cool-site.com</a:t>
                      </a:r>
                    </a:p>
                  </a:txBody>
                  <a:tcPr marL="91425" marR="91425" marT="91425" marB="91425"/>
                </a:tc>
              </a:tr>
            </a:tbl>
          </a:graphicData>
        </a:graphic>
      </p:graphicFrame>
      <p:sp>
        <p:nvSpPr>
          <p:cNvPr id="425" name="Shape 425"/>
          <p:cNvSpPr txBox="1"/>
          <p:nvPr/>
        </p:nvSpPr>
        <p:spPr>
          <a:xfrm>
            <a:off x="34480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a:t>
            </a:r>
            <a:r>
              <a:rPr lang="en">
                <a:solidFill>
                  <a:schemeClr val="accent5"/>
                </a:solidFill>
              </a:rPr>
              <a:t>High Level - Tomorrow</a:t>
            </a:r>
          </a:p>
        </p:txBody>
      </p:sp>
      <p:graphicFrame>
        <p:nvGraphicFramePr>
          <p:cNvPr id="431" name="Shape 431"/>
          <p:cNvGraphicFramePr/>
          <p:nvPr/>
        </p:nvGraphicFramePr>
        <p:xfrm>
          <a:off x="421000" y="1220125"/>
          <a:ext cx="4540925" cy="3779250"/>
        </p:xfrm>
        <a:graphic>
          <a:graphicData uri="http://schemas.openxmlformats.org/drawingml/2006/table">
            <a:tbl>
              <a:tblPr>
                <a:noFill/>
                <a:tableStyleId>{81E4F1E5-74D6-47AF-918F-104935F24809}</a:tableStyleId>
              </a:tblPr>
              <a:tblGrid>
                <a:gridCol w="599275"/>
                <a:gridCol w="507275"/>
                <a:gridCol w="919875"/>
                <a:gridCol w="2514500"/>
              </a:tblGrid>
              <a:tr h="376850">
                <a:tc>
                  <a:txBody>
                    <a:bodyPr/>
                    <a:lstStyle/>
                    <a:p>
                      <a:pPr lvl="0" rtl="0">
                        <a:spcBef>
                          <a:spcPts val="0"/>
                        </a:spcBef>
                        <a:buNone/>
                      </a:pPr>
                      <a:r>
                        <a:rPr lang="en">
                          <a:solidFill>
                            <a:schemeClr val="lt1"/>
                          </a:solidFill>
                        </a:rPr>
                        <a:t>DS</a:t>
                      </a:r>
                    </a:p>
                  </a:txBody>
                  <a:tcPr marL="91425" marR="91425" marT="91425" marB="91425"/>
                </a:tc>
                <a:tc>
                  <a:txBody>
                    <a:bodyPr/>
                    <a:lstStyle/>
                    <a:p>
                      <a:pPr lvl="0" rtl="0">
                        <a:spcBef>
                          <a:spcPts val="0"/>
                        </a:spcBef>
                        <a:buNone/>
                      </a:pPr>
                      <a:r>
                        <a:rPr lang="en">
                          <a:solidFill>
                            <a:srgbClr val="00FF00"/>
                          </a:solidFill>
                        </a:rPr>
                        <a:t>Ver</a:t>
                      </a:r>
                    </a:p>
                  </a:txBody>
                  <a:tcPr marL="91425" marR="91425" marT="91425" marB="91425"/>
                </a:tc>
                <a:tc>
                  <a:txBody>
                    <a:bodyPr/>
                    <a:lstStyle/>
                    <a:p>
                      <a:pPr lvl="0" rtl="0">
                        <a:spcBef>
                          <a:spcPts val="0"/>
                        </a:spcBef>
                        <a:buNone/>
                      </a:pPr>
                      <a:r>
                        <a:rPr lang="en">
                          <a:solidFill>
                            <a:schemeClr val="lt1"/>
                          </a:solidFill>
                        </a:rPr>
                        <a:t>Query str handling</a:t>
                      </a:r>
                    </a:p>
                  </a:txBody>
                  <a:tcPr marL="91425" marR="91425" marT="91425" marB="91425"/>
                </a:tc>
                <a:tc>
                  <a:txBody>
                    <a:bodyPr/>
                    <a:lstStyle/>
                    <a:p>
                      <a:pPr lvl="0" rtl="0">
                        <a:spcBef>
                          <a:spcPts val="0"/>
                        </a:spcBef>
                        <a:buClr>
                          <a:schemeClr val="dk1"/>
                        </a:buClr>
                        <a:buSzPct val="78571"/>
                        <a:buFont typeface="Arial"/>
                        <a:buNone/>
                      </a:pPr>
                      <a:r>
                        <a:rPr lang="en">
                          <a:solidFill>
                            <a:schemeClr val="lt1"/>
                          </a:solidFill>
                        </a:rPr>
                        <a:t>Origin Server</a:t>
                      </a:r>
                    </a:p>
                  </a:txBody>
                  <a:tcPr marL="91425" marR="91425" marT="91425" marB="91425"/>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rgbClr val="00FF00"/>
                          </a:solidFill>
                        </a:rPr>
                        <a:t>25</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r>
              <a:tr h="376850">
                <a:tc>
                  <a:txBody>
                    <a:bodyPr/>
                    <a:lstStyle/>
                    <a:p>
                      <a:pPr lvl="0" rtl="0">
                        <a:spcBef>
                          <a:spcPts val="0"/>
                        </a:spcBef>
                        <a:buNone/>
                      </a:pPr>
                      <a:endParaRPr>
                        <a:solidFill>
                          <a:schemeClr val="lt1"/>
                        </a:solidFill>
                      </a:endParaRP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rgbClr val="00FF00"/>
                          </a:solidFill>
                        </a:rPr>
                        <a:t>31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ignore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graphicFrame>
        <p:nvGraphicFramePr>
          <p:cNvPr id="432" name="Shape 432"/>
          <p:cNvGraphicFramePr/>
          <p:nvPr/>
        </p:nvGraphicFramePr>
        <p:xfrm>
          <a:off x="6113175" y="1220134"/>
          <a:ext cx="1794950" cy="1798200"/>
        </p:xfrm>
        <a:graphic>
          <a:graphicData uri="http://schemas.openxmlformats.org/drawingml/2006/table">
            <a:tbl>
              <a:tblPr>
                <a:noFill/>
                <a:tableStyleId>{81E4F1E5-74D6-47AF-918F-104935F24809}</a:tableStyleId>
              </a:tblPr>
              <a:tblGrid>
                <a:gridCol w="897475"/>
                <a:gridCol w="897475"/>
              </a:tblGrid>
              <a:tr h="289775">
                <a:tc>
                  <a:txBody>
                    <a:bodyPr/>
                    <a:lstStyle/>
                    <a:p>
                      <a:pPr lvl="0" rtl="0">
                        <a:spcBef>
                          <a:spcPts val="0"/>
                        </a:spcBef>
                        <a:buNone/>
                      </a:pPr>
                      <a:r>
                        <a:rPr lang="en">
                          <a:solidFill>
                            <a:srgbClr val="00FF00"/>
                          </a:solidFill>
                        </a:rPr>
                        <a:t>DS</a:t>
                      </a:r>
                    </a:p>
                  </a:txBody>
                  <a:tcPr marL="91425" marR="91425" marT="91425" marB="91425"/>
                </a:tc>
                <a:tc>
                  <a:txBody>
                    <a:bodyPr/>
                    <a:lstStyle/>
                    <a:p>
                      <a:pPr lvl="0" rtl="0">
                        <a:spcBef>
                          <a:spcPts val="0"/>
                        </a:spcBef>
                        <a:buNone/>
                      </a:pPr>
                      <a:r>
                        <a:rPr lang="en">
                          <a:solidFill>
                            <a:srgbClr val="00FF00"/>
                          </a:solidFill>
                        </a:rPr>
                        <a:t>Deploy Version</a:t>
                      </a:r>
                    </a:p>
                  </a:txBody>
                  <a:tcPr marL="91425" marR="91425" marT="91425" marB="91425"/>
                </a:tc>
              </a:tr>
              <a:tr h="269275">
                <a:tc>
                  <a:txBody>
                    <a:bodyPr/>
                    <a:lstStyle/>
                    <a:p>
                      <a:pPr lvl="0" rtl="0">
                        <a:spcBef>
                          <a:spcPts val="0"/>
                        </a:spcBef>
                        <a:buNone/>
                      </a:pPr>
                      <a:r>
                        <a:rPr lang="en">
                          <a:solidFill>
                            <a:srgbClr val="00FF00"/>
                          </a:solidFill>
                        </a:rPr>
                        <a:t>DS1</a:t>
                      </a:r>
                    </a:p>
                  </a:txBody>
                  <a:tcPr marL="91425" marR="91425" marT="91425" marB="91425"/>
                </a:tc>
                <a:tc>
                  <a:txBody>
                    <a:bodyPr/>
                    <a:lstStyle/>
                    <a:p>
                      <a:pPr lvl="0" rtl="0">
                        <a:spcBef>
                          <a:spcPts val="0"/>
                        </a:spcBef>
                        <a:buNone/>
                      </a:pPr>
                      <a:r>
                        <a:rPr lang="en">
                          <a:solidFill>
                            <a:srgbClr val="00FF00"/>
                          </a:solidFill>
                        </a:rPr>
                        <a:t>25</a:t>
                      </a:r>
                    </a:p>
                  </a:txBody>
                  <a:tcPr marL="91425" marR="91425" marT="91425" marB="91425"/>
                </a:tc>
              </a:tr>
              <a:tr h="269275">
                <a:tc>
                  <a:txBody>
                    <a:bodyPr/>
                    <a:lstStyle/>
                    <a:p>
                      <a:pPr lvl="0" rtl="0">
                        <a:spcBef>
                          <a:spcPts val="0"/>
                        </a:spcBef>
                        <a:buNone/>
                      </a:pPr>
                      <a:r>
                        <a:rPr lang="en">
                          <a:solidFill>
                            <a:srgbClr val="00FF00"/>
                          </a:solidFill>
                        </a:rPr>
                        <a:t>DS2</a:t>
                      </a:r>
                    </a:p>
                  </a:txBody>
                  <a:tcPr marL="91425" marR="91425" marT="91425" marB="91425"/>
                </a:tc>
                <a:tc>
                  <a:txBody>
                    <a:bodyPr/>
                    <a:lstStyle/>
                    <a:p>
                      <a:pPr lvl="0" rtl="0">
                        <a:spcBef>
                          <a:spcPts val="0"/>
                        </a:spcBef>
                        <a:buNone/>
                      </a:pPr>
                      <a:r>
                        <a:rPr lang="en">
                          <a:solidFill>
                            <a:srgbClr val="00FF00"/>
                          </a:solidFill>
                        </a:rPr>
                        <a:t>31</a:t>
                      </a:r>
                    </a:p>
                  </a:txBody>
                  <a:tcPr marL="91425" marR="91425" marT="91425" marB="91425"/>
                </a:tc>
              </a:tr>
              <a:tr h="269275">
                <a:tc>
                  <a:txBody>
                    <a:bodyPr/>
                    <a:lstStyle/>
                    <a:p>
                      <a:pPr lvl="0" rtl="0">
                        <a:spcBef>
                          <a:spcPts val="0"/>
                        </a:spcBef>
                        <a:buNone/>
                      </a:pPr>
                      <a:endParaRPr>
                        <a:solidFill>
                          <a:srgbClr val="FF0000"/>
                        </a:solidFill>
                      </a:endParaRPr>
                    </a:p>
                  </a:txBody>
                  <a:tcPr marL="91425" marR="91425" marT="91425" marB="91425"/>
                </a:tc>
                <a:tc>
                  <a:txBody>
                    <a:bodyPr/>
                    <a:lstStyle/>
                    <a:p>
                      <a:pPr lvl="0" rtl="0">
                        <a:spcBef>
                          <a:spcPts val="0"/>
                        </a:spcBef>
                        <a:buNone/>
                      </a:pPr>
                      <a:endParaRPr>
                        <a:solidFill>
                          <a:srgbClr val="FF0000"/>
                        </a:solidFill>
                      </a:endParaRPr>
                    </a:p>
                  </a:txBody>
                  <a:tcPr marL="91425" marR="91425" marT="91425" marB="91425"/>
                </a:tc>
              </a:tr>
            </a:tbl>
          </a:graphicData>
        </a:graphic>
      </p:graphicFrame>
      <p:pic>
        <p:nvPicPr>
          <p:cNvPr id="433" name="Shape 433"/>
          <p:cNvPicPr preferRelativeResize="0"/>
          <p:nvPr/>
        </p:nvPicPr>
        <p:blipFill>
          <a:blip r:embed="rId3">
            <a:alphaModFix/>
          </a:blip>
          <a:stretch>
            <a:fillRect/>
          </a:stretch>
        </p:blipFill>
        <p:spPr>
          <a:xfrm flipH="1">
            <a:off x="4229025" y="1220123"/>
            <a:ext cx="732899" cy="604723"/>
          </a:xfrm>
          <a:prstGeom prst="rect">
            <a:avLst/>
          </a:prstGeom>
          <a:noFill/>
          <a:ln>
            <a:noFill/>
          </a:ln>
        </p:spPr>
      </p:pic>
      <p:pic>
        <p:nvPicPr>
          <p:cNvPr id="434" name="Shape 434"/>
          <p:cNvPicPr preferRelativeResize="0"/>
          <p:nvPr/>
        </p:nvPicPr>
        <p:blipFill>
          <a:blip r:embed="rId4">
            <a:alphaModFix/>
          </a:blip>
          <a:stretch>
            <a:fillRect/>
          </a:stretch>
        </p:blipFill>
        <p:spPr>
          <a:xfrm>
            <a:off x="7895550" y="1220124"/>
            <a:ext cx="585588" cy="604725"/>
          </a:xfrm>
          <a:prstGeom prst="rect">
            <a:avLst/>
          </a:prstGeom>
          <a:noFill/>
          <a:ln>
            <a:noFill/>
          </a:ln>
        </p:spPr>
      </p:pic>
      <p:sp>
        <p:nvSpPr>
          <p:cNvPr id="435" name="Shape 435"/>
          <p:cNvSpPr/>
          <p:nvPr/>
        </p:nvSpPr>
        <p:spPr>
          <a:xfrm>
            <a:off x="5487625" y="3580250"/>
            <a:ext cx="3224100" cy="1411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1"/>
              </a:buClr>
              <a:buFont typeface="Arial"/>
              <a:buNone/>
            </a:pPr>
            <a:r>
              <a:rPr lang="en" b="1">
                <a:solidFill>
                  <a:schemeClr val="dk1"/>
                </a:solidFill>
              </a:rPr>
              <a:t>Cache / TR</a:t>
            </a:r>
          </a:p>
        </p:txBody>
      </p:sp>
      <p:graphicFrame>
        <p:nvGraphicFramePr>
          <p:cNvPr id="436" name="Shape 436"/>
          <p:cNvGraphicFramePr/>
          <p:nvPr/>
        </p:nvGraphicFramePr>
        <p:xfrm>
          <a:off x="5624362" y="4077020"/>
          <a:ext cx="3041625" cy="827385"/>
        </p:xfrm>
        <a:graphic>
          <a:graphicData uri="http://schemas.openxmlformats.org/drawingml/2006/table">
            <a:tbl>
              <a:tblPr>
                <a:noFill/>
                <a:tableStyleId>{81E4F1E5-74D6-47AF-918F-104935F24809}</a:tableStyleId>
              </a:tblPr>
              <a:tblGrid>
                <a:gridCol w="569950"/>
                <a:gridCol w="727200"/>
                <a:gridCol w="1744475"/>
              </a:tblGrid>
              <a:tr h="396200">
                <a:tc>
                  <a:txBody>
                    <a:bodyPr/>
                    <a:lstStyle/>
                    <a:p>
                      <a:pPr lvl="0" rtl="0">
                        <a:spcBef>
                          <a:spcPts val="0"/>
                        </a:spcBef>
                        <a:buNone/>
                      </a:pPr>
                      <a:r>
                        <a:rPr lang="en"/>
                        <a:t>DS1</a:t>
                      </a:r>
                    </a:p>
                  </a:txBody>
                  <a:tcPr marL="91425" marR="91425" marT="91425" marB="91425"/>
                </a:tc>
                <a:tc>
                  <a:txBody>
                    <a:bodyPr/>
                    <a:lstStyle/>
                    <a:p>
                      <a:pPr lvl="0" rtl="0">
                        <a:spcBef>
                          <a:spcPts val="0"/>
                        </a:spcBef>
                        <a:buNone/>
                      </a:pPr>
                      <a:r>
                        <a:rPr lang="en"/>
                        <a:t>use</a:t>
                      </a:r>
                    </a:p>
                  </a:txBody>
                  <a:tcPr marL="91425" marR="91425" marT="91425" marB="91425"/>
                </a:tc>
                <a:tc>
                  <a:txBody>
                    <a:bodyPr/>
                    <a:lstStyle/>
                    <a:p>
                      <a:pPr lvl="0" rtl="0">
                        <a:spcBef>
                          <a:spcPts val="0"/>
                        </a:spcBef>
                        <a:buNone/>
                      </a:pPr>
                      <a:r>
                        <a:rPr lang="en"/>
                        <a:t>my-site.com</a:t>
                      </a:r>
                    </a:p>
                  </a:txBody>
                  <a:tcPr marL="91425" marR="91425" marT="91425" marB="91425"/>
                </a:tc>
              </a:tr>
              <a:tr h="431175">
                <a:tc>
                  <a:txBody>
                    <a:bodyPr/>
                    <a:lstStyle/>
                    <a:p>
                      <a:pPr lvl="0" rtl="0">
                        <a:spcBef>
                          <a:spcPts val="0"/>
                        </a:spcBef>
                        <a:buNone/>
                      </a:pPr>
                      <a:r>
                        <a:rPr lang="en"/>
                        <a:t>DS2</a:t>
                      </a:r>
                    </a:p>
                  </a:txBody>
                  <a:tcPr marL="91425" marR="91425" marT="91425" marB="91425"/>
                </a:tc>
                <a:tc>
                  <a:txBody>
                    <a:bodyPr/>
                    <a:lstStyle/>
                    <a:p>
                      <a:pPr lvl="0" rtl="0">
                        <a:spcBef>
                          <a:spcPts val="0"/>
                        </a:spcBef>
                        <a:buNone/>
                      </a:pPr>
                      <a:r>
                        <a:rPr lang="en"/>
                        <a:t>ignore</a:t>
                      </a:r>
                    </a:p>
                  </a:txBody>
                  <a:tcPr marL="91425" marR="91425" marT="91425" marB="91425"/>
                </a:tc>
                <a:tc>
                  <a:txBody>
                    <a:bodyPr/>
                    <a:lstStyle/>
                    <a:p>
                      <a:pPr lvl="0" rtl="0">
                        <a:spcBef>
                          <a:spcPts val="0"/>
                        </a:spcBef>
                        <a:buNone/>
                      </a:pPr>
                      <a:r>
                        <a:rPr lang="en"/>
                        <a:t>cool-site.com</a:t>
                      </a:r>
                    </a:p>
                  </a:txBody>
                  <a:tcPr marL="91425" marR="91425" marT="91425" marB="91425"/>
                </a:tc>
              </a:tr>
            </a:tbl>
          </a:graphicData>
        </a:graphic>
      </p:graphicFrame>
      <p:sp>
        <p:nvSpPr>
          <p:cNvPr id="437" name="Shape 437"/>
          <p:cNvSpPr txBox="1"/>
          <p:nvPr/>
        </p:nvSpPr>
        <p:spPr>
          <a:xfrm>
            <a:off x="34480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a:t>
            </a:r>
          </a:p>
        </p:txBody>
      </p:sp>
      <p:sp>
        <p:nvSpPr>
          <p:cNvPr id="438" name="Shape 438"/>
          <p:cNvSpPr txBox="1"/>
          <p:nvPr/>
        </p:nvSpPr>
        <p:spPr>
          <a:xfrm>
            <a:off x="6036975"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rgbClr val="00FF00"/>
                </a:solidFill>
              </a:rPr>
              <a:t>Deployed DS Table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2"/>
                                        </p:tgtEl>
                                        <p:attrNameLst>
                                          <p:attrName>style.visibility</p:attrName>
                                        </p:attrNameLst>
                                      </p:cBhvr>
                                      <p:to>
                                        <p:strVal val="visible"/>
                                      </p:to>
                                    </p:set>
                                    <p:animEffect transition="in" filter="fade">
                                      <p:cBhvr>
                                        <p:cTn id="7" dur="1000"/>
                                        <p:tgtEl>
                                          <p:spTgt spid="432"/>
                                        </p:tgtEl>
                                      </p:cBhvr>
                                    </p:animEffect>
                                  </p:childTnLst>
                                </p:cTn>
                              </p:par>
                              <p:par>
                                <p:cTn id="8" presetID="10" presetClass="entr" presetSubtype="0" fill="hold" nodeType="withEffect">
                                  <p:stCondLst>
                                    <p:cond delay="0"/>
                                  </p:stCondLst>
                                  <p:childTnLst>
                                    <p:set>
                                      <p:cBhvr>
                                        <p:cTn id="9" dur="1" fill="hold">
                                          <p:stCondLst>
                                            <p:cond delay="0"/>
                                          </p:stCondLst>
                                        </p:cTn>
                                        <p:tgtEl>
                                          <p:spTgt spid="438"/>
                                        </p:tgtEl>
                                        <p:attrNameLst>
                                          <p:attrName>style.visibility</p:attrName>
                                        </p:attrNameLst>
                                      </p:cBhvr>
                                      <p:to>
                                        <p:strVal val="visible"/>
                                      </p:to>
                                    </p:set>
                                    <p:animEffect transition="in" filter="fade">
                                      <p:cBhvr>
                                        <p:cTn id="10" dur="1000"/>
                                        <p:tgtEl>
                                          <p:spTgt spid="438"/>
                                        </p:tgtEl>
                                      </p:cBhvr>
                                    </p:animEffect>
                                  </p:childTnLst>
                                </p:cTn>
                              </p:par>
                              <p:par>
                                <p:cTn id="11" presetID="10" presetClass="entr" presetSubtype="0" fill="hold" nodeType="withEffect">
                                  <p:stCondLst>
                                    <p:cond delay="0"/>
                                  </p:stCondLst>
                                  <p:childTnLst>
                                    <p:set>
                                      <p:cBhvr>
                                        <p:cTn id="12" dur="1" fill="hold">
                                          <p:stCondLst>
                                            <p:cond delay="0"/>
                                          </p:stCondLst>
                                        </p:cTn>
                                        <p:tgtEl>
                                          <p:spTgt spid="434"/>
                                        </p:tgtEl>
                                        <p:attrNameLst>
                                          <p:attrName>style.visibility</p:attrName>
                                        </p:attrNameLst>
                                      </p:cBhvr>
                                      <p:to>
                                        <p:strVal val="visible"/>
                                      </p:to>
                                    </p:set>
                                    <p:animEffect transition="in" filter="fade">
                                      <p:cBhvr>
                                        <p:cTn id="13" dur="1000"/>
                                        <p:tgtEl>
                                          <p:spTgt spid="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Shape 443"/>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a:t>
            </a:r>
            <a:r>
              <a:rPr lang="en">
                <a:solidFill>
                  <a:schemeClr val="accent5"/>
                </a:solidFill>
              </a:rPr>
              <a:t>- DS Update</a:t>
            </a:r>
          </a:p>
        </p:txBody>
      </p:sp>
      <p:graphicFrame>
        <p:nvGraphicFramePr>
          <p:cNvPr id="444" name="Shape 444"/>
          <p:cNvGraphicFramePr/>
          <p:nvPr/>
        </p:nvGraphicFramePr>
        <p:xfrm>
          <a:off x="421000" y="1220125"/>
          <a:ext cx="4540925" cy="3779250"/>
        </p:xfrm>
        <a:graphic>
          <a:graphicData uri="http://schemas.openxmlformats.org/drawingml/2006/table">
            <a:tbl>
              <a:tblPr>
                <a:noFill/>
                <a:tableStyleId>{81E4F1E5-74D6-47AF-918F-104935F24809}</a:tableStyleId>
              </a:tblPr>
              <a:tblGrid>
                <a:gridCol w="599275"/>
                <a:gridCol w="507275"/>
                <a:gridCol w="919875"/>
                <a:gridCol w="2514500"/>
              </a:tblGrid>
              <a:tr h="376850">
                <a:tc>
                  <a:txBody>
                    <a:bodyPr/>
                    <a:lstStyle/>
                    <a:p>
                      <a:pPr lvl="0" rtl="0">
                        <a:spcBef>
                          <a:spcPts val="0"/>
                        </a:spcBef>
                        <a:buNone/>
                      </a:pPr>
                      <a:r>
                        <a:rPr lang="en">
                          <a:solidFill>
                            <a:schemeClr val="lt1"/>
                          </a:solidFill>
                        </a:rPr>
                        <a:t>DS</a:t>
                      </a:r>
                    </a:p>
                  </a:txBody>
                  <a:tcPr marL="91425" marR="91425" marT="91425" marB="91425"/>
                </a:tc>
                <a:tc>
                  <a:txBody>
                    <a:bodyPr/>
                    <a:lstStyle/>
                    <a:p>
                      <a:pPr lvl="0" rtl="0">
                        <a:spcBef>
                          <a:spcPts val="0"/>
                        </a:spcBef>
                        <a:buNone/>
                      </a:pPr>
                      <a:r>
                        <a:rPr lang="en">
                          <a:solidFill>
                            <a:schemeClr val="lt1"/>
                          </a:solidFill>
                        </a:rPr>
                        <a:t>Ver</a:t>
                      </a:r>
                    </a:p>
                  </a:txBody>
                  <a:tcPr marL="91425" marR="91425" marT="91425" marB="91425"/>
                </a:tc>
                <a:tc>
                  <a:txBody>
                    <a:bodyPr/>
                    <a:lstStyle/>
                    <a:p>
                      <a:pPr lvl="0" rtl="0">
                        <a:spcBef>
                          <a:spcPts val="0"/>
                        </a:spcBef>
                        <a:buNone/>
                      </a:pPr>
                      <a:r>
                        <a:rPr lang="en">
                          <a:solidFill>
                            <a:schemeClr val="lt1"/>
                          </a:solidFill>
                        </a:rPr>
                        <a:t>Query str handling</a:t>
                      </a:r>
                    </a:p>
                  </a:txBody>
                  <a:tcPr marL="91425" marR="91425" marT="91425" marB="91425"/>
                </a:tc>
                <a:tc>
                  <a:txBody>
                    <a:bodyPr/>
                    <a:lstStyle/>
                    <a:p>
                      <a:pPr lvl="0" rtl="0">
                        <a:spcBef>
                          <a:spcPts val="0"/>
                        </a:spcBef>
                        <a:buClr>
                          <a:schemeClr val="dk1"/>
                        </a:buClr>
                        <a:buSzPct val="78571"/>
                        <a:buFont typeface="Arial"/>
                        <a:buNone/>
                      </a:pPr>
                      <a:r>
                        <a:rPr lang="en">
                          <a:solidFill>
                            <a:schemeClr val="lt1"/>
                          </a:solidFill>
                        </a:rPr>
                        <a:t>Origin Server</a:t>
                      </a:r>
                    </a:p>
                  </a:txBody>
                  <a:tcPr marL="91425" marR="91425" marT="91425" marB="91425"/>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25</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r>
              <a:tr h="376850">
                <a:tc>
                  <a:txBody>
                    <a:bodyPr/>
                    <a:lstStyle/>
                    <a:p>
                      <a:pPr lvl="0" rtl="0">
                        <a:spcBef>
                          <a:spcPts val="0"/>
                        </a:spcBef>
                        <a:buNone/>
                      </a:pPr>
                      <a:endParaRPr>
                        <a:solidFill>
                          <a:schemeClr val="lt1"/>
                        </a:solidFill>
                      </a:endParaRP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31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ignore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graphicFrame>
        <p:nvGraphicFramePr>
          <p:cNvPr id="445" name="Shape 445"/>
          <p:cNvGraphicFramePr/>
          <p:nvPr/>
        </p:nvGraphicFramePr>
        <p:xfrm>
          <a:off x="6113175" y="1220134"/>
          <a:ext cx="1794950" cy="1798200"/>
        </p:xfrm>
        <a:graphic>
          <a:graphicData uri="http://schemas.openxmlformats.org/drawingml/2006/table">
            <a:tbl>
              <a:tblPr>
                <a:noFill/>
                <a:tableStyleId>{81E4F1E5-74D6-47AF-918F-104935F24809}</a:tableStyleId>
              </a:tblPr>
              <a:tblGrid>
                <a:gridCol w="897475"/>
                <a:gridCol w="897475"/>
              </a:tblGrid>
              <a:tr h="289775">
                <a:tc>
                  <a:txBody>
                    <a:bodyPr/>
                    <a:lstStyle/>
                    <a:p>
                      <a:pPr lvl="0" rtl="0">
                        <a:spcBef>
                          <a:spcPts val="0"/>
                        </a:spcBef>
                        <a:buNone/>
                      </a:pPr>
                      <a:r>
                        <a:rPr lang="en">
                          <a:solidFill>
                            <a:schemeClr val="lt1"/>
                          </a:solidFill>
                        </a:rPr>
                        <a:t>DS</a:t>
                      </a:r>
                    </a:p>
                  </a:txBody>
                  <a:tcPr marL="91425" marR="91425" marT="91425" marB="91425"/>
                </a:tc>
                <a:tc>
                  <a:txBody>
                    <a:bodyPr/>
                    <a:lstStyle/>
                    <a:p>
                      <a:pPr lvl="0" rtl="0">
                        <a:spcBef>
                          <a:spcPts val="0"/>
                        </a:spcBef>
                        <a:buNone/>
                      </a:pPr>
                      <a:r>
                        <a:rPr lang="en">
                          <a:solidFill>
                            <a:schemeClr val="lt1"/>
                          </a:solidFill>
                        </a:rPr>
                        <a:t>Deploy Version</a:t>
                      </a:r>
                    </a:p>
                  </a:txBody>
                  <a:tcPr marL="91425" marR="91425" marT="91425" marB="91425"/>
                </a:tc>
              </a:tr>
              <a:tr h="269275">
                <a:tc>
                  <a:txBody>
                    <a:bodyPr/>
                    <a:lstStyle/>
                    <a:p>
                      <a:pPr lvl="0" rtl="0">
                        <a:spcBef>
                          <a:spcPts val="0"/>
                        </a:spcBef>
                        <a:buNone/>
                      </a:pPr>
                      <a:r>
                        <a:rPr lang="en">
                          <a:solidFill>
                            <a:schemeClr val="lt1"/>
                          </a:solidFill>
                        </a:rPr>
                        <a:t>DS1</a:t>
                      </a:r>
                    </a:p>
                  </a:txBody>
                  <a:tcPr marL="91425" marR="91425" marT="91425" marB="91425"/>
                </a:tc>
                <a:tc>
                  <a:txBody>
                    <a:bodyPr/>
                    <a:lstStyle/>
                    <a:p>
                      <a:pPr lvl="0" rtl="0">
                        <a:spcBef>
                          <a:spcPts val="0"/>
                        </a:spcBef>
                        <a:buNone/>
                      </a:pPr>
                      <a:r>
                        <a:rPr lang="en">
                          <a:solidFill>
                            <a:schemeClr val="lt1"/>
                          </a:solidFill>
                        </a:rPr>
                        <a:t>25</a:t>
                      </a:r>
                    </a:p>
                  </a:txBody>
                  <a:tcPr marL="91425" marR="91425" marT="91425" marB="91425"/>
                </a:tc>
              </a:tr>
              <a:tr h="269275">
                <a:tc>
                  <a:txBody>
                    <a:bodyPr/>
                    <a:lstStyle/>
                    <a:p>
                      <a:pPr lvl="0" rtl="0">
                        <a:spcBef>
                          <a:spcPts val="0"/>
                        </a:spcBef>
                        <a:buNone/>
                      </a:pPr>
                      <a:r>
                        <a:rPr lang="en">
                          <a:solidFill>
                            <a:schemeClr val="lt1"/>
                          </a:solidFill>
                        </a:rPr>
                        <a:t>DS2</a:t>
                      </a:r>
                    </a:p>
                  </a:txBody>
                  <a:tcPr marL="91425" marR="91425" marT="91425" marB="91425"/>
                </a:tc>
                <a:tc>
                  <a:txBody>
                    <a:bodyPr/>
                    <a:lstStyle/>
                    <a:p>
                      <a:pPr lvl="0" rtl="0">
                        <a:spcBef>
                          <a:spcPts val="0"/>
                        </a:spcBef>
                        <a:buNone/>
                      </a:pPr>
                      <a:r>
                        <a:rPr lang="en">
                          <a:solidFill>
                            <a:schemeClr val="lt1"/>
                          </a:solidFill>
                        </a:rPr>
                        <a:t>31</a:t>
                      </a:r>
                    </a:p>
                  </a:txBody>
                  <a:tcPr marL="91425" marR="91425" marT="91425" marB="91425"/>
                </a:tc>
              </a:tr>
              <a:tr h="269275">
                <a:tc>
                  <a:txBody>
                    <a:bodyPr/>
                    <a:lstStyle/>
                    <a:p>
                      <a:pPr lvl="0" rtl="0">
                        <a:spcBef>
                          <a:spcPts val="0"/>
                        </a:spcBef>
                        <a:buNone/>
                      </a:pPr>
                      <a:endParaRPr>
                        <a:solidFill>
                          <a:srgbClr val="FF0000"/>
                        </a:solidFill>
                      </a:endParaRPr>
                    </a:p>
                  </a:txBody>
                  <a:tcPr marL="91425" marR="91425" marT="91425" marB="91425"/>
                </a:tc>
                <a:tc>
                  <a:txBody>
                    <a:bodyPr/>
                    <a:lstStyle/>
                    <a:p>
                      <a:pPr lvl="0" rtl="0">
                        <a:spcBef>
                          <a:spcPts val="0"/>
                        </a:spcBef>
                        <a:buNone/>
                      </a:pPr>
                      <a:endParaRPr>
                        <a:solidFill>
                          <a:srgbClr val="FF0000"/>
                        </a:solidFill>
                      </a:endParaRPr>
                    </a:p>
                  </a:txBody>
                  <a:tcPr marL="91425" marR="91425" marT="91425" marB="91425"/>
                </a:tc>
              </a:tr>
            </a:tbl>
          </a:graphicData>
        </a:graphic>
      </p:graphicFrame>
      <p:pic>
        <p:nvPicPr>
          <p:cNvPr id="446" name="Shape 446"/>
          <p:cNvPicPr preferRelativeResize="0"/>
          <p:nvPr/>
        </p:nvPicPr>
        <p:blipFill>
          <a:blip r:embed="rId3">
            <a:alphaModFix/>
          </a:blip>
          <a:stretch>
            <a:fillRect/>
          </a:stretch>
        </p:blipFill>
        <p:spPr>
          <a:xfrm flipH="1">
            <a:off x="4229025" y="1220123"/>
            <a:ext cx="732899" cy="604723"/>
          </a:xfrm>
          <a:prstGeom prst="rect">
            <a:avLst/>
          </a:prstGeom>
          <a:noFill/>
          <a:ln>
            <a:noFill/>
          </a:ln>
        </p:spPr>
      </p:pic>
      <p:pic>
        <p:nvPicPr>
          <p:cNvPr id="447" name="Shape 447"/>
          <p:cNvPicPr preferRelativeResize="0"/>
          <p:nvPr/>
        </p:nvPicPr>
        <p:blipFill>
          <a:blip r:embed="rId4">
            <a:alphaModFix/>
          </a:blip>
          <a:stretch>
            <a:fillRect/>
          </a:stretch>
        </p:blipFill>
        <p:spPr>
          <a:xfrm>
            <a:off x="7895550" y="1220124"/>
            <a:ext cx="585588" cy="604725"/>
          </a:xfrm>
          <a:prstGeom prst="rect">
            <a:avLst/>
          </a:prstGeom>
          <a:noFill/>
          <a:ln>
            <a:noFill/>
          </a:ln>
        </p:spPr>
      </p:pic>
      <p:sp>
        <p:nvSpPr>
          <p:cNvPr id="448" name="Shape 448"/>
          <p:cNvSpPr/>
          <p:nvPr/>
        </p:nvSpPr>
        <p:spPr>
          <a:xfrm>
            <a:off x="5487625" y="3580250"/>
            <a:ext cx="3224100" cy="1411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chemeClr val="dk1"/>
                </a:solidFill>
              </a:rPr>
              <a:t>Cache / TR</a:t>
            </a:r>
          </a:p>
        </p:txBody>
      </p:sp>
      <p:graphicFrame>
        <p:nvGraphicFramePr>
          <p:cNvPr id="449" name="Shape 449"/>
          <p:cNvGraphicFramePr/>
          <p:nvPr/>
        </p:nvGraphicFramePr>
        <p:xfrm>
          <a:off x="5624362" y="4077020"/>
          <a:ext cx="3041625" cy="827385"/>
        </p:xfrm>
        <a:graphic>
          <a:graphicData uri="http://schemas.openxmlformats.org/drawingml/2006/table">
            <a:tbl>
              <a:tblPr>
                <a:noFill/>
                <a:tableStyleId>{81E4F1E5-74D6-47AF-918F-104935F24809}</a:tableStyleId>
              </a:tblPr>
              <a:tblGrid>
                <a:gridCol w="569950"/>
                <a:gridCol w="727200"/>
                <a:gridCol w="1744475"/>
              </a:tblGrid>
              <a:tr h="396200">
                <a:tc>
                  <a:txBody>
                    <a:bodyPr/>
                    <a:lstStyle/>
                    <a:p>
                      <a:pPr lvl="0" rtl="0">
                        <a:spcBef>
                          <a:spcPts val="0"/>
                        </a:spcBef>
                        <a:buNone/>
                      </a:pPr>
                      <a:r>
                        <a:rPr lang="en"/>
                        <a:t>DS1</a:t>
                      </a:r>
                    </a:p>
                  </a:txBody>
                  <a:tcPr marL="91425" marR="91425" marT="91425" marB="91425"/>
                </a:tc>
                <a:tc>
                  <a:txBody>
                    <a:bodyPr/>
                    <a:lstStyle/>
                    <a:p>
                      <a:pPr lvl="0" rtl="0">
                        <a:spcBef>
                          <a:spcPts val="0"/>
                        </a:spcBef>
                        <a:buNone/>
                      </a:pPr>
                      <a:r>
                        <a:rPr lang="en"/>
                        <a:t>use</a:t>
                      </a:r>
                    </a:p>
                  </a:txBody>
                  <a:tcPr marL="91425" marR="91425" marT="91425" marB="91425"/>
                </a:tc>
                <a:tc>
                  <a:txBody>
                    <a:bodyPr/>
                    <a:lstStyle/>
                    <a:p>
                      <a:pPr lvl="0" rtl="0">
                        <a:spcBef>
                          <a:spcPts val="0"/>
                        </a:spcBef>
                        <a:buNone/>
                      </a:pPr>
                      <a:r>
                        <a:rPr lang="en"/>
                        <a:t>my-site.com</a:t>
                      </a:r>
                    </a:p>
                  </a:txBody>
                  <a:tcPr marL="91425" marR="91425" marT="91425" marB="91425"/>
                </a:tc>
              </a:tr>
              <a:tr h="431175">
                <a:tc>
                  <a:txBody>
                    <a:bodyPr/>
                    <a:lstStyle/>
                    <a:p>
                      <a:pPr lvl="0" rtl="0">
                        <a:spcBef>
                          <a:spcPts val="0"/>
                        </a:spcBef>
                        <a:buNone/>
                      </a:pPr>
                      <a:r>
                        <a:rPr lang="en"/>
                        <a:t>DS2</a:t>
                      </a:r>
                    </a:p>
                  </a:txBody>
                  <a:tcPr marL="91425" marR="91425" marT="91425" marB="91425"/>
                </a:tc>
                <a:tc>
                  <a:txBody>
                    <a:bodyPr/>
                    <a:lstStyle/>
                    <a:p>
                      <a:pPr lvl="0" rtl="0">
                        <a:spcBef>
                          <a:spcPts val="0"/>
                        </a:spcBef>
                        <a:buNone/>
                      </a:pPr>
                      <a:r>
                        <a:rPr lang="en"/>
                        <a:t>ignore</a:t>
                      </a:r>
                    </a:p>
                  </a:txBody>
                  <a:tcPr marL="91425" marR="91425" marT="91425" marB="91425"/>
                </a:tc>
                <a:tc>
                  <a:txBody>
                    <a:bodyPr/>
                    <a:lstStyle/>
                    <a:p>
                      <a:pPr lvl="0" rtl="0">
                        <a:spcBef>
                          <a:spcPts val="0"/>
                        </a:spcBef>
                        <a:buNone/>
                      </a:pPr>
                      <a:r>
                        <a:rPr lang="en"/>
                        <a:t>cool-site.com</a:t>
                      </a:r>
                    </a:p>
                  </a:txBody>
                  <a:tcPr marL="91425" marR="91425" marT="91425" marB="91425"/>
                </a:tc>
              </a:tr>
            </a:tbl>
          </a:graphicData>
        </a:graphic>
      </p:graphicFrame>
      <p:sp>
        <p:nvSpPr>
          <p:cNvPr id="450" name="Shape 450"/>
          <p:cNvSpPr txBox="1"/>
          <p:nvPr/>
        </p:nvSpPr>
        <p:spPr>
          <a:xfrm>
            <a:off x="344800" y="931525"/>
            <a:ext cx="2568300" cy="288600"/>
          </a:xfrm>
          <a:prstGeom prst="rect">
            <a:avLst/>
          </a:prstGeom>
          <a:noFill/>
          <a:ln>
            <a:noFill/>
          </a:ln>
        </p:spPr>
        <p:txBody>
          <a:bodyPr lIns="91425" tIns="91425" rIns="91425" bIns="91425" anchor="t" anchorCtr="0">
            <a:noAutofit/>
          </a:bodyPr>
          <a:lstStyle/>
          <a:p>
            <a:pPr lvl="0">
              <a:spcBef>
                <a:spcPts val="0"/>
              </a:spcBef>
              <a:buNone/>
            </a:pPr>
            <a:r>
              <a:rPr lang="en" b="1">
                <a:solidFill>
                  <a:schemeClr val="lt2"/>
                </a:solidFill>
              </a:rPr>
              <a:t>Delivery Service Table</a:t>
            </a:r>
          </a:p>
        </p:txBody>
      </p:sp>
      <p:sp>
        <p:nvSpPr>
          <p:cNvPr id="451" name="Shape 451"/>
          <p:cNvSpPr txBox="1"/>
          <p:nvPr/>
        </p:nvSpPr>
        <p:spPr>
          <a:xfrm>
            <a:off x="6036975"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Deployed DS Table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en"/>
              <a:t>Self-Service</a:t>
            </a:r>
          </a:p>
        </p:txBody>
      </p:sp>
      <p:sp>
        <p:nvSpPr>
          <p:cNvPr id="66" name="Shape 66"/>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a:t>
            </a:r>
            <a:r>
              <a:rPr lang="en">
                <a:solidFill>
                  <a:schemeClr val="accent5"/>
                </a:solidFill>
              </a:rPr>
              <a:t>DS Update</a:t>
            </a:r>
          </a:p>
        </p:txBody>
      </p:sp>
      <p:graphicFrame>
        <p:nvGraphicFramePr>
          <p:cNvPr id="457" name="Shape 457"/>
          <p:cNvGraphicFramePr/>
          <p:nvPr/>
        </p:nvGraphicFramePr>
        <p:xfrm>
          <a:off x="421000" y="1220125"/>
          <a:ext cx="4540925" cy="3779250"/>
        </p:xfrm>
        <a:graphic>
          <a:graphicData uri="http://schemas.openxmlformats.org/drawingml/2006/table">
            <a:tbl>
              <a:tblPr>
                <a:noFill/>
                <a:tableStyleId>{81E4F1E5-74D6-47AF-918F-104935F24809}</a:tableStyleId>
              </a:tblPr>
              <a:tblGrid>
                <a:gridCol w="599275"/>
                <a:gridCol w="507275"/>
                <a:gridCol w="919875"/>
                <a:gridCol w="2514500"/>
              </a:tblGrid>
              <a:tr h="376850">
                <a:tc>
                  <a:txBody>
                    <a:bodyPr/>
                    <a:lstStyle/>
                    <a:p>
                      <a:pPr lvl="0" rtl="0">
                        <a:spcBef>
                          <a:spcPts val="0"/>
                        </a:spcBef>
                        <a:buNone/>
                      </a:pPr>
                      <a:r>
                        <a:rPr lang="en">
                          <a:solidFill>
                            <a:schemeClr val="lt1"/>
                          </a:solidFill>
                        </a:rPr>
                        <a:t>DS</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Ver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Query str handling</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Origin Server</a:t>
                      </a: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25</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chemeClr val="accent1"/>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chemeClr val="accent1"/>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http://my-site1.com</a:t>
                      </a:r>
                    </a:p>
                  </a:txBody>
                  <a:tcPr marL="91425" marR="91425" marT="91425" marB="91425">
                    <a:lnL w="9525" cap="flat" cmpd="sng">
                      <a:solidFill>
                        <a:schemeClr val="accent1"/>
                      </a:solidFill>
                      <a:prstDash val="solid"/>
                      <a:round/>
                      <a:headEnd type="none" w="med" len="med"/>
                      <a:tailEnd type="none" w="med" len="med"/>
                    </a:lnL>
                    <a:lnR w="9525" cap="flat" cmpd="sng">
                      <a:solidFill>
                        <a:schemeClr val="accent1"/>
                      </a:solidFill>
                      <a:prstDash val="solid"/>
                      <a:round/>
                      <a:headEnd type="none" w="med" len="med"/>
                      <a:tailEnd type="none" w="med" len="med"/>
                    </a:lnR>
                    <a:lnT w="9525" cap="flat" cmpd="sng">
                      <a:solidFill>
                        <a:schemeClr val="accent1"/>
                      </a:solidFill>
                      <a:prstDash val="solid"/>
                      <a:round/>
                      <a:headEnd type="none" w="med" len="med"/>
                      <a:tailEnd type="none" w="med" len="med"/>
                    </a:lnT>
                    <a:lnB w="9525" cap="flat" cmpd="sng">
                      <a:solidFill>
                        <a:schemeClr val="accent1"/>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chemeClr val="accent1"/>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31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ignore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graphicFrame>
        <p:nvGraphicFramePr>
          <p:cNvPr id="458" name="Shape 458"/>
          <p:cNvGraphicFramePr/>
          <p:nvPr/>
        </p:nvGraphicFramePr>
        <p:xfrm>
          <a:off x="6113175" y="1220134"/>
          <a:ext cx="1794950" cy="1798200"/>
        </p:xfrm>
        <a:graphic>
          <a:graphicData uri="http://schemas.openxmlformats.org/drawingml/2006/table">
            <a:tbl>
              <a:tblPr>
                <a:noFill/>
                <a:tableStyleId>{81E4F1E5-74D6-47AF-918F-104935F24809}</a:tableStyleId>
              </a:tblPr>
              <a:tblGrid>
                <a:gridCol w="897475"/>
                <a:gridCol w="897475"/>
              </a:tblGrid>
              <a:tr h="289775">
                <a:tc>
                  <a:txBody>
                    <a:bodyPr/>
                    <a:lstStyle/>
                    <a:p>
                      <a:pPr lvl="0" rtl="0">
                        <a:spcBef>
                          <a:spcPts val="0"/>
                        </a:spcBef>
                        <a:buNone/>
                      </a:pPr>
                      <a:r>
                        <a:rPr lang="en">
                          <a:solidFill>
                            <a:schemeClr val="lt1"/>
                          </a:solidFill>
                        </a:rPr>
                        <a:t>DS</a:t>
                      </a:r>
                    </a:p>
                  </a:txBody>
                  <a:tcPr marL="91425" marR="91425" marT="91425" marB="91425"/>
                </a:tc>
                <a:tc>
                  <a:txBody>
                    <a:bodyPr/>
                    <a:lstStyle/>
                    <a:p>
                      <a:pPr lvl="0" rtl="0">
                        <a:spcBef>
                          <a:spcPts val="0"/>
                        </a:spcBef>
                        <a:buNone/>
                      </a:pPr>
                      <a:r>
                        <a:rPr lang="en">
                          <a:solidFill>
                            <a:schemeClr val="lt1"/>
                          </a:solidFill>
                        </a:rPr>
                        <a:t>Deploy Version</a:t>
                      </a:r>
                    </a:p>
                  </a:txBody>
                  <a:tcPr marL="91425" marR="91425" marT="91425" marB="91425"/>
                </a:tc>
              </a:tr>
              <a:tr h="269275">
                <a:tc>
                  <a:txBody>
                    <a:bodyPr/>
                    <a:lstStyle/>
                    <a:p>
                      <a:pPr lvl="0" rtl="0">
                        <a:spcBef>
                          <a:spcPts val="0"/>
                        </a:spcBef>
                        <a:buNone/>
                      </a:pPr>
                      <a:r>
                        <a:rPr lang="en">
                          <a:solidFill>
                            <a:schemeClr val="lt1"/>
                          </a:solidFill>
                        </a:rPr>
                        <a:t>DS1</a:t>
                      </a:r>
                    </a:p>
                  </a:txBody>
                  <a:tcPr marL="91425" marR="91425" marT="91425" marB="91425"/>
                </a:tc>
                <a:tc>
                  <a:txBody>
                    <a:bodyPr/>
                    <a:lstStyle/>
                    <a:p>
                      <a:pPr lvl="0" rtl="0">
                        <a:spcBef>
                          <a:spcPts val="0"/>
                        </a:spcBef>
                        <a:buNone/>
                      </a:pPr>
                      <a:r>
                        <a:rPr lang="en">
                          <a:solidFill>
                            <a:schemeClr val="lt1"/>
                          </a:solidFill>
                        </a:rPr>
                        <a:t>25</a:t>
                      </a:r>
                    </a:p>
                  </a:txBody>
                  <a:tcPr marL="91425" marR="91425" marT="91425" marB="91425"/>
                </a:tc>
              </a:tr>
              <a:tr h="269275">
                <a:tc>
                  <a:txBody>
                    <a:bodyPr/>
                    <a:lstStyle/>
                    <a:p>
                      <a:pPr lvl="0" rtl="0">
                        <a:spcBef>
                          <a:spcPts val="0"/>
                        </a:spcBef>
                        <a:buNone/>
                      </a:pPr>
                      <a:r>
                        <a:rPr lang="en">
                          <a:solidFill>
                            <a:schemeClr val="lt1"/>
                          </a:solidFill>
                        </a:rPr>
                        <a:t>DS2</a:t>
                      </a:r>
                    </a:p>
                  </a:txBody>
                  <a:tcPr marL="91425" marR="91425" marT="91425" marB="91425"/>
                </a:tc>
                <a:tc>
                  <a:txBody>
                    <a:bodyPr/>
                    <a:lstStyle/>
                    <a:p>
                      <a:pPr lvl="0" rtl="0">
                        <a:spcBef>
                          <a:spcPts val="0"/>
                        </a:spcBef>
                        <a:buNone/>
                      </a:pPr>
                      <a:r>
                        <a:rPr lang="en">
                          <a:solidFill>
                            <a:schemeClr val="lt1"/>
                          </a:solidFill>
                        </a:rPr>
                        <a:t>31</a:t>
                      </a:r>
                    </a:p>
                  </a:txBody>
                  <a:tcPr marL="91425" marR="91425" marT="91425" marB="91425"/>
                </a:tc>
              </a:tr>
              <a:tr h="269275">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sp>
        <p:nvSpPr>
          <p:cNvPr id="459" name="Shape 459"/>
          <p:cNvSpPr/>
          <p:nvPr/>
        </p:nvSpPr>
        <p:spPr>
          <a:xfrm>
            <a:off x="5487625" y="3580250"/>
            <a:ext cx="3224100" cy="1411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1"/>
              </a:buClr>
              <a:buFont typeface="Arial"/>
              <a:buNone/>
            </a:pPr>
            <a:r>
              <a:rPr lang="en" b="1">
                <a:solidFill>
                  <a:schemeClr val="dk1"/>
                </a:solidFill>
              </a:rPr>
              <a:t>Cache / TR</a:t>
            </a:r>
          </a:p>
        </p:txBody>
      </p:sp>
      <p:pic>
        <p:nvPicPr>
          <p:cNvPr id="460" name="Shape 460"/>
          <p:cNvPicPr preferRelativeResize="0"/>
          <p:nvPr/>
        </p:nvPicPr>
        <p:blipFill>
          <a:blip r:embed="rId3">
            <a:alphaModFix/>
          </a:blip>
          <a:stretch>
            <a:fillRect/>
          </a:stretch>
        </p:blipFill>
        <p:spPr>
          <a:xfrm flipH="1">
            <a:off x="4229025" y="1220123"/>
            <a:ext cx="732899" cy="604723"/>
          </a:xfrm>
          <a:prstGeom prst="rect">
            <a:avLst/>
          </a:prstGeom>
          <a:noFill/>
          <a:ln w="38100" cap="flat" cmpd="sng">
            <a:solidFill>
              <a:schemeClr val="accent1"/>
            </a:solidFill>
            <a:prstDash val="solid"/>
            <a:round/>
            <a:headEnd type="none" w="med" len="med"/>
            <a:tailEnd type="none" w="med" len="med"/>
          </a:ln>
        </p:spPr>
      </p:pic>
      <p:pic>
        <p:nvPicPr>
          <p:cNvPr id="461" name="Shape 461"/>
          <p:cNvPicPr preferRelativeResize="0"/>
          <p:nvPr/>
        </p:nvPicPr>
        <p:blipFill>
          <a:blip r:embed="rId4">
            <a:alphaModFix/>
          </a:blip>
          <a:stretch>
            <a:fillRect/>
          </a:stretch>
        </p:blipFill>
        <p:spPr>
          <a:xfrm>
            <a:off x="7895550" y="1220124"/>
            <a:ext cx="585588" cy="604725"/>
          </a:xfrm>
          <a:prstGeom prst="rect">
            <a:avLst/>
          </a:prstGeom>
          <a:noFill/>
          <a:ln>
            <a:noFill/>
          </a:ln>
        </p:spPr>
      </p:pic>
      <p:graphicFrame>
        <p:nvGraphicFramePr>
          <p:cNvPr id="462" name="Shape 462"/>
          <p:cNvGraphicFramePr/>
          <p:nvPr/>
        </p:nvGraphicFramePr>
        <p:xfrm>
          <a:off x="5624362" y="4077020"/>
          <a:ext cx="3041625" cy="827385"/>
        </p:xfrm>
        <a:graphic>
          <a:graphicData uri="http://schemas.openxmlformats.org/drawingml/2006/table">
            <a:tbl>
              <a:tblPr>
                <a:noFill/>
                <a:tableStyleId>{81E4F1E5-74D6-47AF-918F-104935F24809}</a:tableStyleId>
              </a:tblPr>
              <a:tblGrid>
                <a:gridCol w="569950"/>
                <a:gridCol w="727200"/>
                <a:gridCol w="1744475"/>
              </a:tblGrid>
              <a:tr h="396200">
                <a:tc>
                  <a:txBody>
                    <a:bodyPr/>
                    <a:lstStyle/>
                    <a:p>
                      <a:pPr lvl="0" rtl="0">
                        <a:spcBef>
                          <a:spcPts val="0"/>
                        </a:spcBef>
                        <a:buNone/>
                      </a:pPr>
                      <a:r>
                        <a:rPr lang="en"/>
                        <a:t>DS1</a:t>
                      </a:r>
                    </a:p>
                  </a:txBody>
                  <a:tcPr marL="91425" marR="91425" marT="91425" marB="91425"/>
                </a:tc>
                <a:tc>
                  <a:txBody>
                    <a:bodyPr/>
                    <a:lstStyle/>
                    <a:p>
                      <a:pPr lvl="0" rtl="0">
                        <a:spcBef>
                          <a:spcPts val="0"/>
                        </a:spcBef>
                        <a:buNone/>
                      </a:pPr>
                      <a:r>
                        <a:rPr lang="en"/>
                        <a:t>use</a:t>
                      </a:r>
                    </a:p>
                  </a:txBody>
                  <a:tcPr marL="91425" marR="91425" marT="91425" marB="91425"/>
                </a:tc>
                <a:tc>
                  <a:txBody>
                    <a:bodyPr/>
                    <a:lstStyle/>
                    <a:p>
                      <a:pPr lvl="0" rtl="0">
                        <a:spcBef>
                          <a:spcPts val="0"/>
                        </a:spcBef>
                        <a:buNone/>
                      </a:pPr>
                      <a:r>
                        <a:rPr lang="en"/>
                        <a:t>my-site.com</a:t>
                      </a:r>
                    </a:p>
                  </a:txBody>
                  <a:tcPr marL="91425" marR="91425" marT="91425" marB="91425"/>
                </a:tc>
              </a:tr>
              <a:tr h="431175">
                <a:tc>
                  <a:txBody>
                    <a:bodyPr/>
                    <a:lstStyle/>
                    <a:p>
                      <a:pPr lvl="0" rtl="0">
                        <a:spcBef>
                          <a:spcPts val="0"/>
                        </a:spcBef>
                        <a:buNone/>
                      </a:pPr>
                      <a:r>
                        <a:rPr lang="en"/>
                        <a:t>DS2</a:t>
                      </a:r>
                    </a:p>
                  </a:txBody>
                  <a:tcPr marL="91425" marR="91425" marT="91425" marB="91425"/>
                </a:tc>
                <a:tc>
                  <a:txBody>
                    <a:bodyPr/>
                    <a:lstStyle/>
                    <a:p>
                      <a:pPr lvl="0" rtl="0">
                        <a:spcBef>
                          <a:spcPts val="0"/>
                        </a:spcBef>
                        <a:buNone/>
                      </a:pPr>
                      <a:r>
                        <a:rPr lang="en"/>
                        <a:t>ignore</a:t>
                      </a:r>
                    </a:p>
                  </a:txBody>
                  <a:tcPr marL="91425" marR="91425" marT="91425" marB="91425"/>
                </a:tc>
                <a:tc>
                  <a:txBody>
                    <a:bodyPr/>
                    <a:lstStyle/>
                    <a:p>
                      <a:pPr lvl="0" rtl="0">
                        <a:spcBef>
                          <a:spcPts val="0"/>
                        </a:spcBef>
                        <a:buNone/>
                      </a:pPr>
                      <a:r>
                        <a:rPr lang="en"/>
                        <a:t>cool-site.com</a:t>
                      </a:r>
                    </a:p>
                  </a:txBody>
                  <a:tcPr marL="91425" marR="91425" marT="91425" marB="91425"/>
                </a:tc>
              </a:tr>
            </a:tbl>
          </a:graphicData>
        </a:graphic>
      </p:graphicFrame>
      <p:sp>
        <p:nvSpPr>
          <p:cNvPr id="463" name="Shape 463"/>
          <p:cNvSpPr txBox="1"/>
          <p:nvPr/>
        </p:nvSpPr>
        <p:spPr>
          <a:xfrm>
            <a:off x="34480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a:t>
            </a:r>
          </a:p>
        </p:txBody>
      </p:sp>
      <p:sp>
        <p:nvSpPr>
          <p:cNvPr id="464" name="Shape 464"/>
          <p:cNvSpPr txBox="1"/>
          <p:nvPr/>
        </p:nvSpPr>
        <p:spPr>
          <a:xfrm>
            <a:off x="6036975"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Deployed DS Table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Shape 469"/>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a:t>
            </a:r>
            <a:r>
              <a:rPr lang="en">
                <a:solidFill>
                  <a:schemeClr val="accent5"/>
                </a:solidFill>
              </a:rPr>
              <a:t>DS Update</a:t>
            </a:r>
          </a:p>
        </p:txBody>
      </p:sp>
      <p:graphicFrame>
        <p:nvGraphicFramePr>
          <p:cNvPr id="470" name="Shape 470"/>
          <p:cNvGraphicFramePr/>
          <p:nvPr/>
        </p:nvGraphicFramePr>
        <p:xfrm>
          <a:off x="421000" y="1220125"/>
          <a:ext cx="4540925" cy="3779250"/>
        </p:xfrm>
        <a:graphic>
          <a:graphicData uri="http://schemas.openxmlformats.org/drawingml/2006/table">
            <a:tbl>
              <a:tblPr>
                <a:noFill/>
                <a:tableStyleId>{81E4F1E5-74D6-47AF-918F-104935F24809}</a:tableStyleId>
              </a:tblPr>
              <a:tblGrid>
                <a:gridCol w="599275"/>
                <a:gridCol w="507275"/>
                <a:gridCol w="919875"/>
                <a:gridCol w="2514500"/>
              </a:tblGrid>
              <a:tr h="376850">
                <a:tc>
                  <a:txBody>
                    <a:bodyPr/>
                    <a:lstStyle/>
                    <a:p>
                      <a:pPr lvl="0" rtl="0">
                        <a:spcBef>
                          <a:spcPts val="0"/>
                        </a:spcBef>
                        <a:buNone/>
                      </a:pPr>
                      <a:r>
                        <a:rPr lang="en">
                          <a:solidFill>
                            <a:schemeClr val="lt1"/>
                          </a:solidFill>
                        </a:rPr>
                        <a:t>DS</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Ver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Query str handling</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Origin Server</a:t>
                      </a: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25</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http://my-site1.com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31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ignore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graphicFrame>
        <p:nvGraphicFramePr>
          <p:cNvPr id="471" name="Shape 471"/>
          <p:cNvGraphicFramePr/>
          <p:nvPr/>
        </p:nvGraphicFramePr>
        <p:xfrm>
          <a:off x="6113175" y="1220134"/>
          <a:ext cx="1794950" cy="1798200"/>
        </p:xfrm>
        <a:graphic>
          <a:graphicData uri="http://schemas.openxmlformats.org/drawingml/2006/table">
            <a:tbl>
              <a:tblPr>
                <a:noFill/>
                <a:tableStyleId>{81E4F1E5-74D6-47AF-918F-104935F24809}</a:tableStyleId>
              </a:tblPr>
              <a:tblGrid>
                <a:gridCol w="897475"/>
                <a:gridCol w="897475"/>
              </a:tblGrid>
              <a:tr h="289775">
                <a:tc>
                  <a:txBody>
                    <a:bodyPr/>
                    <a:lstStyle/>
                    <a:p>
                      <a:pPr lvl="0" rtl="0">
                        <a:spcBef>
                          <a:spcPts val="0"/>
                        </a:spcBef>
                        <a:buNone/>
                      </a:pPr>
                      <a:r>
                        <a:rPr lang="en">
                          <a:solidFill>
                            <a:schemeClr val="lt1"/>
                          </a:solidFill>
                        </a:rPr>
                        <a:t>DS</a:t>
                      </a:r>
                    </a:p>
                  </a:txBody>
                  <a:tcPr marL="91425" marR="91425" marT="91425" marB="91425"/>
                </a:tc>
                <a:tc>
                  <a:txBody>
                    <a:bodyPr/>
                    <a:lstStyle/>
                    <a:p>
                      <a:pPr lvl="0" rtl="0">
                        <a:spcBef>
                          <a:spcPts val="0"/>
                        </a:spcBef>
                        <a:buNone/>
                      </a:pPr>
                      <a:r>
                        <a:rPr lang="en">
                          <a:solidFill>
                            <a:schemeClr val="lt1"/>
                          </a:solidFill>
                        </a:rPr>
                        <a:t>Deploy Version</a:t>
                      </a:r>
                    </a:p>
                  </a:txBody>
                  <a:tcPr marL="91425" marR="91425" marT="91425" marB="91425"/>
                </a:tc>
              </a:tr>
              <a:tr h="269275">
                <a:tc>
                  <a:txBody>
                    <a:bodyPr/>
                    <a:lstStyle/>
                    <a:p>
                      <a:pPr lvl="0" rtl="0">
                        <a:spcBef>
                          <a:spcPts val="0"/>
                        </a:spcBef>
                        <a:buNone/>
                      </a:pPr>
                      <a:r>
                        <a:rPr lang="en">
                          <a:solidFill>
                            <a:schemeClr val="lt1"/>
                          </a:solidFill>
                        </a:rPr>
                        <a:t>DS1</a:t>
                      </a:r>
                    </a:p>
                  </a:txBody>
                  <a:tcPr marL="91425" marR="91425" marT="91425" marB="91425"/>
                </a:tc>
                <a:tc>
                  <a:txBody>
                    <a:bodyPr/>
                    <a:lstStyle/>
                    <a:p>
                      <a:pPr lvl="0" rtl="0">
                        <a:spcBef>
                          <a:spcPts val="0"/>
                        </a:spcBef>
                        <a:buNone/>
                      </a:pPr>
                      <a:r>
                        <a:rPr lang="en">
                          <a:solidFill>
                            <a:srgbClr val="FF3C3C"/>
                          </a:solidFill>
                        </a:rPr>
                        <a:t>26</a:t>
                      </a:r>
                    </a:p>
                  </a:txBody>
                  <a:tcPr marL="91425" marR="91425" marT="91425" marB="91425"/>
                </a:tc>
              </a:tr>
              <a:tr h="269275">
                <a:tc>
                  <a:txBody>
                    <a:bodyPr/>
                    <a:lstStyle/>
                    <a:p>
                      <a:pPr lvl="0" rtl="0">
                        <a:spcBef>
                          <a:spcPts val="0"/>
                        </a:spcBef>
                        <a:buNone/>
                      </a:pPr>
                      <a:r>
                        <a:rPr lang="en">
                          <a:solidFill>
                            <a:schemeClr val="lt1"/>
                          </a:solidFill>
                        </a:rPr>
                        <a:t>DS2</a:t>
                      </a:r>
                    </a:p>
                  </a:txBody>
                  <a:tcPr marL="91425" marR="91425" marT="91425" marB="91425"/>
                </a:tc>
                <a:tc>
                  <a:txBody>
                    <a:bodyPr/>
                    <a:lstStyle/>
                    <a:p>
                      <a:pPr lvl="0" rtl="0">
                        <a:spcBef>
                          <a:spcPts val="0"/>
                        </a:spcBef>
                        <a:buNone/>
                      </a:pPr>
                      <a:r>
                        <a:rPr lang="en">
                          <a:solidFill>
                            <a:schemeClr val="lt1"/>
                          </a:solidFill>
                        </a:rPr>
                        <a:t>31</a:t>
                      </a:r>
                    </a:p>
                  </a:txBody>
                  <a:tcPr marL="91425" marR="91425" marT="91425" marB="91425"/>
                </a:tc>
              </a:tr>
              <a:tr h="269275">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sp>
        <p:nvSpPr>
          <p:cNvPr id="472" name="Shape 472"/>
          <p:cNvSpPr/>
          <p:nvPr/>
        </p:nvSpPr>
        <p:spPr>
          <a:xfrm>
            <a:off x="5487625" y="3580250"/>
            <a:ext cx="3224100" cy="1411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1"/>
              </a:buClr>
              <a:buFont typeface="Arial"/>
              <a:buNone/>
            </a:pPr>
            <a:r>
              <a:rPr lang="en" b="1">
                <a:solidFill>
                  <a:schemeClr val="dk1"/>
                </a:solidFill>
              </a:rPr>
              <a:t>Cache / TR</a:t>
            </a:r>
          </a:p>
        </p:txBody>
      </p:sp>
      <p:pic>
        <p:nvPicPr>
          <p:cNvPr id="473" name="Shape 473"/>
          <p:cNvPicPr preferRelativeResize="0"/>
          <p:nvPr/>
        </p:nvPicPr>
        <p:blipFill>
          <a:blip r:embed="rId3">
            <a:alphaModFix/>
          </a:blip>
          <a:stretch>
            <a:fillRect/>
          </a:stretch>
        </p:blipFill>
        <p:spPr>
          <a:xfrm flipH="1">
            <a:off x="4229025" y="1220123"/>
            <a:ext cx="732899" cy="604723"/>
          </a:xfrm>
          <a:prstGeom prst="rect">
            <a:avLst/>
          </a:prstGeom>
          <a:noFill/>
          <a:ln>
            <a:noFill/>
          </a:ln>
        </p:spPr>
      </p:pic>
      <p:pic>
        <p:nvPicPr>
          <p:cNvPr id="474" name="Shape 474"/>
          <p:cNvPicPr preferRelativeResize="0"/>
          <p:nvPr/>
        </p:nvPicPr>
        <p:blipFill>
          <a:blip r:embed="rId4">
            <a:alphaModFix/>
          </a:blip>
          <a:stretch>
            <a:fillRect/>
          </a:stretch>
        </p:blipFill>
        <p:spPr>
          <a:xfrm>
            <a:off x="7895550" y="1220124"/>
            <a:ext cx="585588" cy="604725"/>
          </a:xfrm>
          <a:prstGeom prst="rect">
            <a:avLst/>
          </a:prstGeom>
          <a:noFill/>
          <a:ln w="38100" cap="flat" cmpd="sng">
            <a:solidFill>
              <a:srgbClr val="FF0000"/>
            </a:solidFill>
            <a:prstDash val="solid"/>
            <a:round/>
            <a:headEnd type="none" w="med" len="med"/>
            <a:tailEnd type="none" w="med" len="med"/>
          </a:ln>
        </p:spPr>
      </p:pic>
      <p:graphicFrame>
        <p:nvGraphicFramePr>
          <p:cNvPr id="475" name="Shape 475"/>
          <p:cNvGraphicFramePr/>
          <p:nvPr/>
        </p:nvGraphicFramePr>
        <p:xfrm>
          <a:off x="5624362" y="4077020"/>
          <a:ext cx="3041625" cy="827385"/>
        </p:xfrm>
        <a:graphic>
          <a:graphicData uri="http://schemas.openxmlformats.org/drawingml/2006/table">
            <a:tbl>
              <a:tblPr>
                <a:noFill/>
                <a:tableStyleId>{81E4F1E5-74D6-47AF-918F-104935F24809}</a:tableStyleId>
              </a:tblPr>
              <a:tblGrid>
                <a:gridCol w="569950"/>
                <a:gridCol w="727200"/>
                <a:gridCol w="1744475"/>
              </a:tblGrid>
              <a:tr h="396200">
                <a:tc>
                  <a:txBody>
                    <a:bodyPr/>
                    <a:lstStyle/>
                    <a:p>
                      <a:pPr lvl="0" rtl="0">
                        <a:spcBef>
                          <a:spcPts val="0"/>
                        </a:spcBef>
                        <a:buNone/>
                      </a:pPr>
                      <a:r>
                        <a:rPr lang="en"/>
                        <a:t>DS1</a:t>
                      </a:r>
                    </a:p>
                  </a:txBody>
                  <a:tcPr marL="91425" marR="91425" marT="91425" marB="91425"/>
                </a:tc>
                <a:tc>
                  <a:txBody>
                    <a:bodyPr/>
                    <a:lstStyle/>
                    <a:p>
                      <a:pPr lvl="0" rtl="0">
                        <a:spcBef>
                          <a:spcPts val="0"/>
                        </a:spcBef>
                        <a:buNone/>
                      </a:pPr>
                      <a:r>
                        <a:rPr lang="en"/>
                        <a:t>use</a:t>
                      </a:r>
                    </a:p>
                  </a:txBody>
                  <a:tcPr marL="91425" marR="91425" marT="91425" marB="91425"/>
                </a:tc>
                <a:tc>
                  <a:txBody>
                    <a:bodyPr/>
                    <a:lstStyle/>
                    <a:p>
                      <a:pPr lvl="0" rtl="0">
                        <a:spcBef>
                          <a:spcPts val="0"/>
                        </a:spcBef>
                        <a:buNone/>
                      </a:pPr>
                      <a:r>
                        <a:rPr lang="en"/>
                        <a:t>my-site.com</a:t>
                      </a:r>
                    </a:p>
                  </a:txBody>
                  <a:tcPr marL="91425" marR="91425" marT="91425" marB="91425"/>
                </a:tc>
              </a:tr>
              <a:tr h="431175">
                <a:tc>
                  <a:txBody>
                    <a:bodyPr/>
                    <a:lstStyle/>
                    <a:p>
                      <a:pPr lvl="0" rtl="0">
                        <a:spcBef>
                          <a:spcPts val="0"/>
                        </a:spcBef>
                        <a:buNone/>
                      </a:pPr>
                      <a:r>
                        <a:rPr lang="en"/>
                        <a:t>DS2</a:t>
                      </a:r>
                    </a:p>
                  </a:txBody>
                  <a:tcPr marL="91425" marR="91425" marT="91425" marB="91425"/>
                </a:tc>
                <a:tc>
                  <a:txBody>
                    <a:bodyPr/>
                    <a:lstStyle/>
                    <a:p>
                      <a:pPr lvl="0" rtl="0">
                        <a:spcBef>
                          <a:spcPts val="0"/>
                        </a:spcBef>
                        <a:buNone/>
                      </a:pPr>
                      <a:r>
                        <a:rPr lang="en"/>
                        <a:t>ignore</a:t>
                      </a:r>
                    </a:p>
                  </a:txBody>
                  <a:tcPr marL="91425" marR="91425" marT="91425" marB="91425"/>
                </a:tc>
                <a:tc>
                  <a:txBody>
                    <a:bodyPr/>
                    <a:lstStyle/>
                    <a:p>
                      <a:pPr lvl="0" rtl="0">
                        <a:spcBef>
                          <a:spcPts val="0"/>
                        </a:spcBef>
                        <a:buNone/>
                      </a:pPr>
                      <a:r>
                        <a:rPr lang="en"/>
                        <a:t>cool-site.com</a:t>
                      </a:r>
                    </a:p>
                  </a:txBody>
                  <a:tcPr marL="91425" marR="91425" marT="91425" marB="91425"/>
                </a:tc>
              </a:tr>
            </a:tbl>
          </a:graphicData>
        </a:graphic>
      </p:graphicFrame>
      <p:sp>
        <p:nvSpPr>
          <p:cNvPr id="476" name="Shape 476"/>
          <p:cNvSpPr txBox="1"/>
          <p:nvPr/>
        </p:nvSpPr>
        <p:spPr>
          <a:xfrm>
            <a:off x="34480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a:t>
            </a:r>
          </a:p>
        </p:txBody>
      </p:sp>
      <p:sp>
        <p:nvSpPr>
          <p:cNvPr id="477" name="Shape 477"/>
          <p:cNvSpPr txBox="1"/>
          <p:nvPr/>
        </p:nvSpPr>
        <p:spPr>
          <a:xfrm>
            <a:off x="6036975"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Deployed DS Table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Shape 482"/>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a:t>
            </a:r>
            <a:r>
              <a:rPr lang="en">
                <a:solidFill>
                  <a:schemeClr val="accent5"/>
                </a:solidFill>
              </a:rPr>
              <a:t>DS Update</a:t>
            </a:r>
          </a:p>
        </p:txBody>
      </p:sp>
      <p:graphicFrame>
        <p:nvGraphicFramePr>
          <p:cNvPr id="483" name="Shape 483"/>
          <p:cNvGraphicFramePr/>
          <p:nvPr/>
        </p:nvGraphicFramePr>
        <p:xfrm>
          <a:off x="421000" y="1220125"/>
          <a:ext cx="4540925" cy="3779250"/>
        </p:xfrm>
        <a:graphic>
          <a:graphicData uri="http://schemas.openxmlformats.org/drawingml/2006/table">
            <a:tbl>
              <a:tblPr>
                <a:noFill/>
                <a:tableStyleId>{81E4F1E5-74D6-47AF-918F-104935F24809}</a:tableStyleId>
              </a:tblPr>
              <a:tblGrid>
                <a:gridCol w="599275"/>
                <a:gridCol w="507275"/>
                <a:gridCol w="919875"/>
                <a:gridCol w="2514500"/>
              </a:tblGrid>
              <a:tr h="376850">
                <a:tc>
                  <a:txBody>
                    <a:bodyPr/>
                    <a:lstStyle/>
                    <a:p>
                      <a:pPr lvl="0" rtl="0">
                        <a:spcBef>
                          <a:spcPts val="0"/>
                        </a:spcBef>
                        <a:buNone/>
                      </a:pPr>
                      <a:r>
                        <a:rPr lang="en">
                          <a:solidFill>
                            <a:schemeClr val="lt1"/>
                          </a:solidFill>
                        </a:rPr>
                        <a:t>DS</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Ver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Query str handling</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Origin Server</a:t>
                      </a: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25</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http://my-site1.com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31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ignore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graphicFrame>
        <p:nvGraphicFramePr>
          <p:cNvPr id="484" name="Shape 484"/>
          <p:cNvGraphicFramePr/>
          <p:nvPr/>
        </p:nvGraphicFramePr>
        <p:xfrm>
          <a:off x="6113175" y="1220134"/>
          <a:ext cx="1794950" cy="1798200"/>
        </p:xfrm>
        <a:graphic>
          <a:graphicData uri="http://schemas.openxmlformats.org/drawingml/2006/table">
            <a:tbl>
              <a:tblPr>
                <a:noFill/>
                <a:tableStyleId>{81E4F1E5-74D6-47AF-918F-104935F24809}</a:tableStyleId>
              </a:tblPr>
              <a:tblGrid>
                <a:gridCol w="897475"/>
                <a:gridCol w="897475"/>
              </a:tblGrid>
              <a:tr h="289775">
                <a:tc>
                  <a:txBody>
                    <a:bodyPr/>
                    <a:lstStyle/>
                    <a:p>
                      <a:pPr lvl="0" rtl="0">
                        <a:spcBef>
                          <a:spcPts val="0"/>
                        </a:spcBef>
                        <a:buNone/>
                      </a:pPr>
                      <a:r>
                        <a:rPr lang="en">
                          <a:solidFill>
                            <a:schemeClr val="lt1"/>
                          </a:solidFill>
                        </a:rPr>
                        <a:t>DS</a:t>
                      </a:r>
                    </a:p>
                  </a:txBody>
                  <a:tcPr marL="91425" marR="91425" marT="91425" marB="91425"/>
                </a:tc>
                <a:tc>
                  <a:txBody>
                    <a:bodyPr/>
                    <a:lstStyle/>
                    <a:p>
                      <a:pPr lvl="0" rtl="0">
                        <a:spcBef>
                          <a:spcPts val="0"/>
                        </a:spcBef>
                        <a:buNone/>
                      </a:pPr>
                      <a:r>
                        <a:rPr lang="en">
                          <a:solidFill>
                            <a:schemeClr val="lt1"/>
                          </a:solidFill>
                        </a:rPr>
                        <a:t>Deploy Version</a:t>
                      </a:r>
                    </a:p>
                  </a:txBody>
                  <a:tcPr marL="91425" marR="91425" marT="91425" marB="91425"/>
                </a:tc>
              </a:tr>
              <a:tr h="269275">
                <a:tc>
                  <a:txBody>
                    <a:bodyPr/>
                    <a:lstStyle/>
                    <a:p>
                      <a:pPr lvl="0" rtl="0">
                        <a:spcBef>
                          <a:spcPts val="0"/>
                        </a:spcBef>
                        <a:buNone/>
                      </a:pPr>
                      <a:r>
                        <a:rPr lang="en">
                          <a:solidFill>
                            <a:schemeClr val="lt1"/>
                          </a:solidFill>
                        </a:rPr>
                        <a:t>DS1</a:t>
                      </a:r>
                    </a:p>
                  </a:txBody>
                  <a:tcPr marL="91425" marR="91425" marT="91425" marB="91425"/>
                </a:tc>
                <a:tc>
                  <a:txBody>
                    <a:bodyPr/>
                    <a:lstStyle/>
                    <a:p>
                      <a:pPr lvl="0" rtl="0">
                        <a:spcBef>
                          <a:spcPts val="0"/>
                        </a:spcBef>
                        <a:buNone/>
                      </a:pPr>
                      <a:r>
                        <a:rPr lang="en">
                          <a:solidFill>
                            <a:srgbClr val="FF0000"/>
                          </a:solidFill>
                        </a:rPr>
                        <a:t>26</a:t>
                      </a:r>
                    </a:p>
                  </a:txBody>
                  <a:tcPr marL="91425" marR="91425" marT="91425" marB="91425"/>
                </a:tc>
              </a:tr>
              <a:tr h="269275">
                <a:tc>
                  <a:txBody>
                    <a:bodyPr/>
                    <a:lstStyle/>
                    <a:p>
                      <a:pPr lvl="0" rtl="0">
                        <a:spcBef>
                          <a:spcPts val="0"/>
                        </a:spcBef>
                        <a:buNone/>
                      </a:pPr>
                      <a:r>
                        <a:rPr lang="en">
                          <a:solidFill>
                            <a:schemeClr val="lt1"/>
                          </a:solidFill>
                        </a:rPr>
                        <a:t>DS2</a:t>
                      </a:r>
                    </a:p>
                  </a:txBody>
                  <a:tcPr marL="91425" marR="91425" marT="91425" marB="91425"/>
                </a:tc>
                <a:tc>
                  <a:txBody>
                    <a:bodyPr/>
                    <a:lstStyle/>
                    <a:p>
                      <a:pPr lvl="0" rtl="0">
                        <a:spcBef>
                          <a:spcPts val="0"/>
                        </a:spcBef>
                        <a:buNone/>
                      </a:pPr>
                      <a:r>
                        <a:rPr lang="en">
                          <a:solidFill>
                            <a:schemeClr val="lt1"/>
                          </a:solidFill>
                        </a:rPr>
                        <a:t>31</a:t>
                      </a:r>
                    </a:p>
                  </a:txBody>
                  <a:tcPr marL="91425" marR="91425" marT="91425" marB="91425"/>
                </a:tc>
              </a:tr>
              <a:tr h="269275">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sp>
        <p:nvSpPr>
          <p:cNvPr id="485" name="Shape 485"/>
          <p:cNvSpPr/>
          <p:nvPr/>
        </p:nvSpPr>
        <p:spPr>
          <a:xfrm>
            <a:off x="5487625" y="3580250"/>
            <a:ext cx="3224100" cy="1411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1"/>
              </a:buClr>
              <a:buFont typeface="Arial"/>
              <a:buNone/>
            </a:pPr>
            <a:r>
              <a:rPr lang="en" b="1">
                <a:solidFill>
                  <a:schemeClr val="dk1"/>
                </a:solidFill>
              </a:rPr>
              <a:t>Cache / TR</a:t>
            </a:r>
          </a:p>
        </p:txBody>
      </p:sp>
      <p:pic>
        <p:nvPicPr>
          <p:cNvPr id="486" name="Shape 486"/>
          <p:cNvPicPr preferRelativeResize="0"/>
          <p:nvPr/>
        </p:nvPicPr>
        <p:blipFill>
          <a:blip r:embed="rId3">
            <a:alphaModFix/>
          </a:blip>
          <a:stretch>
            <a:fillRect/>
          </a:stretch>
        </p:blipFill>
        <p:spPr>
          <a:xfrm flipH="1">
            <a:off x="4229025" y="1220123"/>
            <a:ext cx="732899" cy="604723"/>
          </a:xfrm>
          <a:prstGeom prst="rect">
            <a:avLst/>
          </a:prstGeom>
          <a:noFill/>
          <a:ln>
            <a:noFill/>
          </a:ln>
        </p:spPr>
      </p:pic>
      <p:pic>
        <p:nvPicPr>
          <p:cNvPr id="487" name="Shape 487"/>
          <p:cNvPicPr preferRelativeResize="0"/>
          <p:nvPr/>
        </p:nvPicPr>
        <p:blipFill>
          <a:blip r:embed="rId4">
            <a:alphaModFix/>
          </a:blip>
          <a:stretch>
            <a:fillRect/>
          </a:stretch>
        </p:blipFill>
        <p:spPr>
          <a:xfrm>
            <a:off x="7895550" y="1220124"/>
            <a:ext cx="585588" cy="604725"/>
          </a:xfrm>
          <a:prstGeom prst="rect">
            <a:avLst/>
          </a:prstGeom>
          <a:noFill/>
          <a:ln w="38100" cap="flat" cmpd="sng">
            <a:solidFill>
              <a:srgbClr val="FF0000"/>
            </a:solidFill>
            <a:prstDash val="solid"/>
            <a:round/>
            <a:headEnd type="none" w="med" len="med"/>
            <a:tailEnd type="none" w="med" len="med"/>
          </a:ln>
        </p:spPr>
      </p:pic>
      <p:graphicFrame>
        <p:nvGraphicFramePr>
          <p:cNvPr id="488" name="Shape 488"/>
          <p:cNvGraphicFramePr/>
          <p:nvPr/>
        </p:nvGraphicFramePr>
        <p:xfrm>
          <a:off x="5624362" y="4077020"/>
          <a:ext cx="3041625" cy="827385"/>
        </p:xfrm>
        <a:graphic>
          <a:graphicData uri="http://schemas.openxmlformats.org/drawingml/2006/table">
            <a:tbl>
              <a:tblPr>
                <a:noFill/>
                <a:tableStyleId>{81E4F1E5-74D6-47AF-918F-104935F24809}</a:tableStyleId>
              </a:tblPr>
              <a:tblGrid>
                <a:gridCol w="569950"/>
                <a:gridCol w="727200"/>
                <a:gridCol w="1744475"/>
              </a:tblGrid>
              <a:tr h="396200">
                <a:tc>
                  <a:txBody>
                    <a:bodyPr/>
                    <a:lstStyle/>
                    <a:p>
                      <a:pPr lvl="0" rtl="0">
                        <a:spcBef>
                          <a:spcPts val="0"/>
                        </a:spcBef>
                        <a:buNone/>
                      </a:pPr>
                      <a:r>
                        <a:rPr lang="en"/>
                        <a:t>DS1</a:t>
                      </a:r>
                    </a:p>
                  </a:txBody>
                  <a:tcPr marL="91425" marR="91425" marT="91425" marB="91425"/>
                </a:tc>
                <a:tc>
                  <a:txBody>
                    <a:bodyPr/>
                    <a:lstStyle/>
                    <a:p>
                      <a:pPr lvl="0" rtl="0">
                        <a:spcBef>
                          <a:spcPts val="0"/>
                        </a:spcBef>
                        <a:buNone/>
                      </a:pPr>
                      <a:r>
                        <a:rPr lang="en"/>
                        <a:t>use</a:t>
                      </a:r>
                    </a:p>
                  </a:txBody>
                  <a:tcPr marL="91425" marR="91425" marT="91425" marB="91425"/>
                </a:tc>
                <a:tc>
                  <a:txBody>
                    <a:bodyPr/>
                    <a:lstStyle/>
                    <a:p>
                      <a:pPr lvl="0" rtl="0">
                        <a:spcBef>
                          <a:spcPts val="0"/>
                        </a:spcBef>
                        <a:buNone/>
                      </a:pPr>
                      <a:r>
                        <a:rPr lang="en">
                          <a:solidFill>
                            <a:srgbClr val="FF0000"/>
                          </a:solidFill>
                        </a:rPr>
                        <a:t>my-site1.com</a:t>
                      </a:r>
                    </a:p>
                  </a:txBody>
                  <a:tcPr marL="91425" marR="91425" marT="91425" marB="91425"/>
                </a:tc>
              </a:tr>
              <a:tr h="431175">
                <a:tc>
                  <a:txBody>
                    <a:bodyPr/>
                    <a:lstStyle/>
                    <a:p>
                      <a:pPr lvl="0" rtl="0">
                        <a:spcBef>
                          <a:spcPts val="0"/>
                        </a:spcBef>
                        <a:buNone/>
                      </a:pPr>
                      <a:r>
                        <a:rPr lang="en"/>
                        <a:t>DS2</a:t>
                      </a:r>
                    </a:p>
                  </a:txBody>
                  <a:tcPr marL="91425" marR="91425" marT="91425" marB="91425"/>
                </a:tc>
                <a:tc>
                  <a:txBody>
                    <a:bodyPr/>
                    <a:lstStyle/>
                    <a:p>
                      <a:pPr lvl="0" rtl="0">
                        <a:spcBef>
                          <a:spcPts val="0"/>
                        </a:spcBef>
                        <a:buNone/>
                      </a:pPr>
                      <a:r>
                        <a:rPr lang="en"/>
                        <a:t>ignore</a:t>
                      </a:r>
                    </a:p>
                  </a:txBody>
                  <a:tcPr marL="91425" marR="91425" marT="91425" marB="91425"/>
                </a:tc>
                <a:tc>
                  <a:txBody>
                    <a:bodyPr/>
                    <a:lstStyle/>
                    <a:p>
                      <a:pPr lvl="0" rtl="0">
                        <a:spcBef>
                          <a:spcPts val="0"/>
                        </a:spcBef>
                        <a:buNone/>
                      </a:pPr>
                      <a:r>
                        <a:rPr lang="en"/>
                        <a:t>cool-site.com</a:t>
                      </a:r>
                    </a:p>
                  </a:txBody>
                  <a:tcPr marL="91425" marR="91425" marT="91425" marB="91425"/>
                </a:tc>
              </a:tr>
            </a:tbl>
          </a:graphicData>
        </a:graphic>
      </p:graphicFrame>
      <p:sp>
        <p:nvSpPr>
          <p:cNvPr id="489" name="Shape 489"/>
          <p:cNvSpPr txBox="1"/>
          <p:nvPr/>
        </p:nvSpPr>
        <p:spPr>
          <a:xfrm>
            <a:off x="34480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a:t>
            </a:r>
          </a:p>
        </p:txBody>
      </p:sp>
      <p:sp>
        <p:nvSpPr>
          <p:cNvPr id="490" name="Shape 490"/>
          <p:cNvSpPr txBox="1"/>
          <p:nvPr/>
        </p:nvSpPr>
        <p:spPr>
          <a:xfrm>
            <a:off x="6036975"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Deployed DS Table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a:t>
            </a:r>
            <a:r>
              <a:rPr lang="en">
                <a:solidFill>
                  <a:schemeClr val="accent5"/>
                </a:solidFill>
              </a:rPr>
              <a:t>Selective Rollout</a:t>
            </a:r>
          </a:p>
        </p:txBody>
      </p:sp>
      <p:graphicFrame>
        <p:nvGraphicFramePr>
          <p:cNvPr id="496" name="Shape 496"/>
          <p:cNvGraphicFramePr/>
          <p:nvPr/>
        </p:nvGraphicFramePr>
        <p:xfrm>
          <a:off x="421000" y="1220125"/>
          <a:ext cx="4540925" cy="3779250"/>
        </p:xfrm>
        <a:graphic>
          <a:graphicData uri="http://schemas.openxmlformats.org/drawingml/2006/table">
            <a:tbl>
              <a:tblPr>
                <a:noFill/>
                <a:tableStyleId>{81E4F1E5-74D6-47AF-918F-104935F24809}</a:tableStyleId>
              </a:tblPr>
              <a:tblGrid>
                <a:gridCol w="599275"/>
                <a:gridCol w="507275"/>
                <a:gridCol w="919875"/>
                <a:gridCol w="2514500"/>
              </a:tblGrid>
              <a:tr h="376850">
                <a:tc>
                  <a:txBody>
                    <a:bodyPr/>
                    <a:lstStyle/>
                    <a:p>
                      <a:pPr lvl="0" rtl="0">
                        <a:spcBef>
                          <a:spcPts val="0"/>
                        </a:spcBef>
                        <a:buNone/>
                      </a:pPr>
                      <a:r>
                        <a:rPr lang="en">
                          <a:solidFill>
                            <a:schemeClr val="lt1"/>
                          </a:solidFill>
                        </a:rPr>
                        <a:t>DS</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Ver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Query str handling</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Origin Server</a:t>
                      </a: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25</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http://my-site1.com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31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ignore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graphicFrame>
        <p:nvGraphicFramePr>
          <p:cNvPr id="497" name="Shape 497"/>
          <p:cNvGraphicFramePr/>
          <p:nvPr/>
        </p:nvGraphicFramePr>
        <p:xfrm>
          <a:off x="6113175" y="1220134"/>
          <a:ext cx="1794950" cy="1798200"/>
        </p:xfrm>
        <a:graphic>
          <a:graphicData uri="http://schemas.openxmlformats.org/drawingml/2006/table">
            <a:tbl>
              <a:tblPr>
                <a:noFill/>
                <a:tableStyleId>{81E4F1E5-74D6-47AF-918F-104935F24809}</a:tableStyleId>
              </a:tblPr>
              <a:tblGrid>
                <a:gridCol w="897475"/>
                <a:gridCol w="897475"/>
              </a:tblGrid>
              <a:tr h="289775">
                <a:tc>
                  <a:txBody>
                    <a:bodyPr/>
                    <a:lstStyle/>
                    <a:p>
                      <a:pPr lvl="0" rtl="0">
                        <a:spcBef>
                          <a:spcPts val="0"/>
                        </a:spcBef>
                        <a:buNone/>
                      </a:pPr>
                      <a:r>
                        <a:rPr lang="en">
                          <a:solidFill>
                            <a:schemeClr val="lt1"/>
                          </a:solidFill>
                        </a:rPr>
                        <a:t>DS</a:t>
                      </a:r>
                    </a:p>
                  </a:txBody>
                  <a:tcPr marL="91425" marR="91425" marT="91425" marB="91425"/>
                </a:tc>
                <a:tc>
                  <a:txBody>
                    <a:bodyPr/>
                    <a:lstStyle/>
                    <a:p>
                      <a:pPr lvl="0" rtl="0">
                        <a:spcBef>
                          <a:spcPts val="0"/>
                        </a:spcBef>
                        <a:buNone/>
                      </a:pPr>
                      <a:r>
                        <a:rPr lang="en">
                          <a:solidFill>
                            <a:schemeClr val="lt1"/>
                          </a:solidFill>
                        </a:rPr>
                        <a:t>Deploy Version</a:t>
                      </a:r>
                    </a:p>
                  </a:txBody>
                  <a:tcPr marL="91425" marR="91425" marT="91425" marB="91425"/>
                </a:tc>
              </a:tr>
              <a:tr h="269275">
                <a:tc>
                  <a:txBody>
                    <a:bodyPr/>
                    <a:lstStyle/>
                    <a:p>
                      <a:pPr lvl="0" rtl="0">
                        <a:spcBef>
                          <a:spcPts val="0"/>
                        </a:spcBef>
                        <a:buNone/>
                      </a:pPr>
                      <a:r>
                        <a:rPr lang="en">
                          <a:solidFill>
                            <a:schemeClr val="lt1"/>
                          </a:solidFill>
                        </a:rPr>
                        <a:t>DS1</a:t>
                      </a:r>
                    </a:p>
                  </a:txBody>
                  <a:tcPr marL="91425" marR="91425" marT="91425" marB="91425"/>
                </a:tc>
                <a:tc>
                  <a:txBody>
                    <a:bodyPr/>
                    <a:lstStyle/>
                    <a:p>
                      <a:pPr lvl="0" rtl="0">
                        <a:spcBef>
                          <a:spcPts val="0"/>
                        </a:spcBef>
                        <a:buNone/>
                      </a:pPr>
                      <a:r>
                        <a:rPr lang="en">
                          <a:solidFill>
                            <a:schemeClr val="lt1"/>
                          </a:solidFill>
                        </a:rPr>
                        <a:t>26</a:t>
                      </a:r>
                    </a:p>
                  </a:txBody>
                  <a:tcPr marL="91425" marR="91425" marT="91425" marB="91425"/>
                </a:tc>
              </a:tr>
              <a:tr h="269275">
                <a:tc>
                  <a:txBody>
                    <a:bodyPr/>
                    <a:lstStyle/>
                    <a:p>
                      <a:pPr lvl="0" rtl="0">
                        <a:spcBef>
                          <a:spcPts val="0"/>
                        </a:spcBef>
                        <a:buNone/>
                      </a:pPr>
                      <a:r>
                        <a:rPr lang="en">
                          <a:solidFill>
                            <a:schemeClr val="lt1"/>
                          </a:solidFill>
                        </a:rPr>
                        <a:t>DS2</a:t>
                      </a:r>
                    </a:p>
                  </a:txBody>
                  <a:tcPr marL="91425" marR="91425" marT="91425" marB="91425"/>
                </a:tc>
                <a:tc>
                  <a:txBody>
                    <a:bodyPr/>
                    <a:lstStyle/>
                    <a:p>
                      <a:pPr lvl="0" rtl="0">
                        <a:spcBef>
                          <a:spcPts val="0"/>
                        </a:spcBef>
                        <a:buNone/>
                      </a:pPr>
                      <a:r>
                        <a:rPr lang="en">
                          <a:solidFill>
                            <a:schemeClr val="lt1"/>
                          </a:solidFill>
                        </a:rPr>
                        <a:t>31</a:t>
                      </a:r>
                    </a:p>
                  </a:txBody>
                  <a:tcPr marL="91425" marR="91425" marT="91425" marB="91425"/>
                </a:tc>
              </a:tr>
              <a:tr h="269275">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sp>
        <p:nvSpPr>
          <p:cNvPr id="498" name="Shape 498"/>
          <p:cNvSpPr/>
          <p:nvPr/>
        </p:nvSpPr>
        <p:spPr>
          <a:xfrm>
            <a:off x="5487625" y="3580250"/>
            <a:ext cx="3224100" cy="1411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chemeClr val="dk1"/>
                </a:solidFill>
              </a:rPr>
              <a:t>Cache / TR</a:t>
            </a:r>
          </a:p>
        </p:txBody>
      </p:sp>
      <p:pic>
        <p:nvPicPr>
          <p:cNvPr id="499" name="Shape 499"/>
          <p:cNvPicPr preferRelativeResize="0"/>
          <p:nvPr/>
        </p:nvPicPr>
        <p:blipFill>
          <a:blip r:embed="rId3">
            <a:alphaModFix/>
          </a:blip>
          <a:stretch>
            <a:fillRect/>
          </a:stretch>
        </p:blipFill>
        <p:spPr>
          <a:xfrm flipH="1">
            <a:off x="4229025" y="1220123"/>
            <a:ext cx="732899" cy="604723"/>
          </a:xfrm>
          <a:prstGeom prst="rect">
            <a:avLst/>
          </a:prstGeom>
          <a:noFill/>
          <a:ln>
            <a:noFill/>
          </a:ln>
        </p:spPr>
      </p:pic>
      <p:pic>
        <p:nvPicPr>
          <p:cNvPr id="500" name="Shape 500"/>
          <p:cNvPicPr preferRelativeResize="0"/>
          <p:nvPr/>
        </p:nvPicPr>
        <p:blipFill>
          <a:blip r:embed="rId4">
            <a:alphaModFix/>
          </a:blip>
          <a:stretch>
            <a:fillRect/>
          </a:stretch>
        </p:blipFill>
        <p:spPr>
          <a:xfrm>
            <a:off x="7895550" y="1220124"/>
            <a:ext cx="585588" cy="604725"/>
          </a:xfrm>
          <a:prstGeom prst="rect">
            <a:avLst/>
          </a:prstGeom>
          <a:noFill/>
          <a:ln>
            <a:noFill/>
          </a:ln>
        </p:spPr>
      </p:pic>
      <p:graphicFrame>
        <p:nvGraphicFramePr>
          <p:cNvPr id="501" name="Shape 501"/>
          <p:cNvGraphicFramePr/>
          <p:nvPr/>
        </p:nvGraphicFramePr>
        <p:xfrm>
          <a:off x="5624362" y="4077020"/>
          <a:ext cx="3041625" cy="827385"/>
        </p:xfrm>
        <a:graphic>
          <a:graphicData uri="http://schemas.openxmlformats.org/drawingml/2006/table">
            <a:tbl>
              <a:tblPr>
                <a:noFill/>
                <a:tableStyleId>{81E4F1E5-74D6-47AF-918F-104935F24809}</a:tableStyleId>
              </a:tblPr>
              <a:tblGrid>
                <a:gridCol w="569950"/>
                <a:gridCol w="727200"/>
                <a:gridCol w="1744475"/>
              </a:tblGrid>
              <a:tr h="396200">
                <a:tc>
                  <a:txBody>
                    <a:bodyPr/>
                    <a:lstStyle/>
                    <a:p>
                      <a:pPr lvl="0" rtl="0">
                        <a:spcBef>
                          <a:spcPts val="0"/>
                        </a:spcBef>
                        <a:buNone/>
                      </a:pPr>
                      <a:r>
                        <a:rPr lang="en"/>
                        <a:t>DS1</a:t>
                      </a:r>
                    </a:p>
                  </a:txBody>
                  <a:tcPr marL="91425" marR="91425" marT="91425" marB="91425"/>
                </a:tc>
                <a:tc>
                  <a:txBody>
                    <a:bodyPr/>
                    <a:lstStyle/>
                    <a:p>
                      <a:pPr lvl="0" rtl="0">
                        <a:spcBef>
                          <a:spcPts val="0"/>
                        </a:spcBef>
                        <a:buNone/>
                      </a:pPr>
                      <a:r>
                        <a:rPr lang="en"/>
                        <a:t>use</a:t>
                      </a:r>
                    </a:p>
                  </a:txBody>
                  <a:tcPr marL="91425" marR="91425" marT="91425" marB="91425"/>
                </a:tc>
                <a:tc>
                  <a:txBody>
                    <a:bodyPr/>
                    <a:lstStyle/>
                    <a:p>
                      <a:pPr lvl="0" rtl="0">
                        <a:spcBef>
                          <a:spcPts val="0"/>
                        </a:spcBef>
                        <a:buNone/>
                      </a:pPr>
                      <a:r>
                        <a:rPr lang="en"/>
                        <a:t>my-site1.com</a:t>
                      </a:r>
                    </a:p>
                  </a:txBody>
                  <a:tcPr marL="91425" marR="91425" marT="91425" marB="91425"/>
                </a:tc>
              </a:tr>
              <a:tr h="431175">
                <a:tc>
                  <a:txBody>
                    <a:bodyPr/>
                    <a:lstStyle/>
                    <a:p>
                      <a:pPr lvl="0" rtl="0">
                        <a:spcBef>
                          <a:spcPts val="0"/>
                        </a:spcBef>
                        <a:buNone/>
                      </a:pPr>
                      <a:r>
                        <a:rPr lang="en"/>
                        <a:t>DS2</a:t>
                      </a:r>
                    </a:p>
                  </a:txBody>
                  <a:tcPr marL="91425" marR="91425" marT="91425" marB="91425"/>
                </a:tc>
                <a:tc>
                  <a:txBody>
                    <a:bodyPr/>
                    <a:lstStyle/>
                    <a:p>
                      <a:pPr lvl="0" rtl="0">
                        <a:spcBef>
                          <a:spcPts val="0"/>
                        </a:spcBef>
                        <a:buNone/>
                      </a:pPr>
                      <a:r>
                        <a:rPr lang="en"/>
                        <a:t>ignore</a:t>
                      </a:r>
                    </a:p>
                  </a:txBody>
                  <a:tcPr marL="91425" marR="91425" marT="91425" marB="91425"/>
                </a:tc>
                <a:tc>
                  <a:txBody>
                    <a:bodyPr/>
                    <a:lstStyle/>
                    <a:p>
                      <a:pPr lvl="0" rtl="0">
                        <a:spcBef>
                          <a:spcPts val="0"/>
                        </a:spcBef>
                        <a:buNone/>
                      </a:pPr>
                      <a:r>
                        <a:rPr lang="en"/>
                        <a:t>cool-site.com</a:t>
                      </a:r>
                    </a:p>
                  </a:txBody>
                  <a:tcPr marL="91425" marR="91425" marT="91425" marB="91425"/>
                </a:tc>
              </a:tr>
            </a:tbl>
          </a:graphicData>
        </a:graphic>
      </p:graphicFrame>
      <p:sp>
        <p:nvSpPr>
          <p:cNvPr id="502" name="Shape 502"/>
          <p:cNvSpPr txBox="1"/>
          <p:nvPr/>
        </p:nvSpPr>
        <p:spPr>
          <a:xfrm>
            <a:off x="34480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a:t>
            </a:r>
          </a:p>
        </p:txBody>
      </p:sp>
      <p:sp>
        <p:nvSpPr>
          <p:cNvPr id="503" name="Shape 503"/>
          <p:cNvSpPr txBox="1"/>
          <p:nvPr/>
        </p:nvSpPr>
        <p:spPr>
          <a:xfrm>
            <a:off x="6036975"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Deployed DS Table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a:t>
            </a:r>
            <a:r>
              <a:rPr lang="en">
                <a:solidFill>
                  <a:schemeClr val="accent5"/>
                </a:solidFill>
              </a:rPr>
              <a:t>Selective Rollout</a:t>
            </a:r>
          </a:p>
        </p:txBody>
      </p:sp>
      <p:graphicFrame>
        <p:nvGraphicFramePr>
          <p:cNvPr id="509" name="Shape 509"/>
          <p:cNvGraphicFramePr/>
          <p:nvPr/>
        </p:nvGraphicFramePr>
        <p:xfrm>
          <a:off x="421000" y="1220125"/>
          <a:ext cx="4540925" cy="3779250"/>
        </p:xfrm>
        <a:graphic>
          <a:graphicData uri="http://schemas.openxmlformats.org/drawingml/2006/table">
            <a:tbl>
              <a:tblPr>
                <a:noFill/>
                <a:tableStyleId>{81E4F1E5-74D6-47AF-918F-104935F24809}</a:tableStyleId>
              </a:tblPr>
              <a:tblGrid>
                <a:gridCol w="599275"/>
                <a:gridCol w="507275"/>
                <a:gridCol w="919875"/>
                <a:gridCol w="2514500"/>
              </a:tblGrid>
              <a:tr h="376850">
                <a:tc>
                  <a:txBody>
                    <a:bodyPr/>
                    <a:lstStyle/>
                    <a:p>
                      <a:pPr lvl="0" rtl="0">
                        <a:spcBef>
                          <a:spcPts val="0"/>
                        </a:spcBef>
                        <a:buNone/>
                      </a:pPr>
                      <a:r>
                        <a:rPr lang="en">
                          <a:solidFill>
                            <a:schemeClr val="lt1"/>
                          </a:solidFill>
                        </a:rPr>
                        <a:t>DS</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Ver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Query str handling</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Origin Server</a:t>
                      </a: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25</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http://my-site1.com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31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ignore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32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graphicFrame>
        <p:nvGraphicFramePr>
          <p:cNvPr id="510" name="Shape 510"/>
          <p:cNvGraphicFramePr/>
          <p:nvPr/>
        </p:nvGraphicFramePr>
        <p:xfrm>
          <a:off x="6113175" y="1220134"/>
          <a:ext cx="1794950" cy="1798200"/>
        </p:xfrm>
        <a:graphic>
          <a:graphicData uri="http://schemas.openxmlformats.org/drawingml/2006/table">
            <a:tbl>
              <a:tblPr>
                <a:noFill/>
                <a:tableStyleId>{81E4F1E5-74D6-47AF-918F-104935F24809}</a:tableStyleId>
              </a:tblPr>
              <a:tblGrid>
                <a:gridCol w="897475"/>
                <a:gridCol w="897475"/>
              </a:tblGrid>
              <a:tr h="289775">
                <a:tc>
                  <a:txBody>
                    <a:bodyPr/>
                    <a:lstStyle/>
                    <a:p>
                      <a:pPr lvl="0" rtl="0">
                        <a:spcBef>
                          <a:spcPts val="0"/>
                        </a:spcBef>
                        <a:buNone/>
                      </a:pPr>
                      <a:r>
                        <a:rPr lang="en">
                          <a:solidFill>
                            <a:schemeClr val="lt1"/>
                          </a:solidFill>
                        </a:rPr>
                        <a:t>DS</a:t>
                      </a:r>
                    </a:p>
                  </a:txBody>
                  <a:tcPr marL="91425" marR="91425" marT="91425" marB="91425"/>
                </a:tc>
                <a:tc>
                  <a:txBody>
                    <a:bodyPr/>
                    <a:lstStyle/>
                    <a:p>
                      <a:pPr lvl="0" rtl="0">
                        <a:spcBef>
                          <a:spcPts val="0"/>
                        </a:spcBef>
                        <a:buNone/>
                      </a:pPr>
                      <a:r>
                        <a:rPr lang="en">
                          <a:solidFill>
                            <a:schemeClr val="lt1"/>
                          </a:solidFill>
                        </a:rPr>
                        <a:t>Deploy Version</a:t>
                      </a:r>
                    </a:p>
                  </a:txBody>
                  <a:tcPr marL="91425" marR="91425" marT="91425" marB="91425"/>
                </a:tc>
              </a:tr>
              <a:tr h="269275">
                <a:tc>
                  <a:txBody>
                    <a:bodyPr/>
                    <a:lstStyle/>
                    <a:p>
                      <a:pPr lvl="0" rtl="0">
                        <a:spcBef>
                          <a:spcPts val="0"/>
                        </a:spcBef>
                        <a:buNone/>
                      </a:pPr>
                      <a:r>
                        <a:rPr lang="en">
                          <a:solidFill>
                            <a:schemeClr val="lt1"/>
                          </a:solidFill>
                        </a:rPr>
                        <a:t>DS1</a:t>
                      </a:r>
                    </a:p>
                  </a:txBody>
                  <a:tcPr marL="91425" marR="91425" marT="91425" marB="91425"/>
                </a:tc>
                <a:tc>
                  <a:txBody>
                    <a:bodyPr/>
                    <a:lstStyle/>
                    <a:p>
                      <a:pPr lvl="0" rtl="0">
                        <a:spcBef>
                          <a:spcPts val="0"/>
                        </a:spcBef>
                        <a:buNone/>
                      </a:pPr>
                      <a:r>
                        <a:rPr lang="en">
                          <a:solidFill>
                            <a:schemeClr val="lt1"/>
                          </a:solidFill>
                        </a:rPr>
                        <a:t>26</a:t>
                      </a:r>
                    </a:p>
                  </a:txBody>
                  <a:tcPr marL="91425" marR="91425" marT="91425" marB="91425"/>
                </a:tc>
              </a:tr>
              <a:tr h="269275">
                <a:tc>
                  <a:txBody>
                    <a:bodyPr/>
                    <a:lstStyle/>
                    <a:p>
                      <a:pPr lvl="0" rtl="0">
                        <a:spcBef>
                          <a:spcPts val="0"/>
                        </a:spcBef>
                        <a:buNone/>
                      </a:pPr>
                      <a:r>
                        <a:rPr lang="en">
                          <a:solidFill>
                            <a:schemeClr val="lt1"/>
                          </a:solidFill>
                        </a:rPr>
                        <a:t>DS2</a:t>
                      </a:r>
                    </a:p>
                  </a:txBody>
                  <a:tcPr marL="91425" marR="91425" marT="91425" marB="91425"/>
                </a:tc>
                <a:tc>
                  <a:txBody>
                    <a:bodyPr/>
                    <a:lstStyle/>
                    <a:p>
                      <a:pPr lvl="0" rtl="0">
                        <a:spcBef>
                          <a:spcPts val="0"/>
                        </a:spcBef>
                        <a:buNone/>
                      </a:pPr>
                      <a:r>
                        <a:rPr lang="en">
                          <a:solidFill>
                            <a:schemeClr val="lt1"/>
                          </a:solidFill>
                        </a:rPr>
                        <a:t>31</a:t>
                      </a:r>
                    </a:p>
                  </a:txBody>
                  <a:tcPr marL="91425" marR="91425" marT="91425" marB="91425"/>
                </a:tc>
              </a:tr>
              <a:tr h="269275">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sp>
        <p:nvSpPr>
          <p:cNvPr id="511" name="Shape 511"/>
          <p:cNvSpPr/>
          <p:nvPr/>
        </p:nvSpPr>
        <p:spPr>
          <a:xfrm>
            <a:off x="5487625" y="3580250"/>
            <a:ext cx="3224100" cy="1411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1"/>
              </a:buClr>
              <a:buFont typeface="Arial"/>
              <a:buNone/>
            </a:pPr>
            <a:r>
              <a:rPr lang="en" b="1">
                <a:solidFill>
                  <a:schemeClr val="dk1"/>
                </a:solidFill>
              </a:rPr>
              <a:t>Cache / TR</a:t>
            </a:r>
          </a:p>
        </p:txBody>
      </p:sp>
      <p:pic>
        <p:nvPicPr>
          <p:cNvPr id="512" name="Shape 512"/>
          <p:cNvPicPr preferRelativeResize="0"/>
          <p:nvPr/>
        </p:nvPicPr>
        <p:blipFill>
          <a:blip r:embed="rId3">
            <a:alphaModFix/>
          </a:blip>
          <a:stretch>
            <a:fillRect/>
          </a:stretch>
        </p:blipFill>
        <p:spPr>
          <a:xfrm>
            <a:off x="7895550" y="1220124"/>
            <a:ext cx="585588" cy="604725"/>
          </a:xfrm>
          <a:prstGeom prst="rect">
            <a:avLst/>
          </a:prstGeom>
          <a:noFill/>
          <a:ln>
            <a:noFill/>
          </a:ln>
        </p:spPr>
      </p:pic>
      <p:pic>
        <p:nvPicPr>
          <p:cNvPr id="513" name="Shape 513"/>
          <p:cNvPicPr preferRelativeResize="0"/>
          <p:nvPr/>
        </p:nvPicPr>
        <p:blipFill>
          <a:blip r:embed="rId4">
            <a:alphaModFix/>
          </a:blip>
          <a:stretch>
            <a:fillRect/>
          </a:stretch>
        </p:blipFill>
        <p:spPr>
          <a:xfrm flipH="1">
            <a:off x="4229025" y="1220123"/>
            <a:ext cx="732899" cy="604723"/>
          </a:xfrm>
          <a:prstGeom prst="rect">
            <a:avLst/>
          </a:prstGeom>
          <a:noFill/>
          <a:ln w="38100" cap="flat" cmpd="sng">
            <a:solidFill>
              <a:schemeClr val="accent1"/>
            </a:solidFill>
            <a:prstDash val="solid"/>
            <a:round/>
            <a:headEnd type="none" w="med" len="med"/>
            <a:tailEnd type="none" w="med" len="med"/>
          </a:ln>
        </p:spPr>
      </p:pic>
      <p:graphicFrame>
        <p:nvGraphicFramePr>
          <p:cNvPr id="514" name="Shape 514"/>
          <p:cNvGraphicFramePr/>
          <p:nvPr/>
        </p:nvGraphicFramePr>
        <p:xfrm>
          <a:off x="5624362" y="4077020"/>
          <a:ext cx="3041625" cy="827385"/>
        </p:xfrm>
        <a:graphic>
          <a:graphicData uri="http://schemas.openxmlformats.org/drawingml/2006/table">
            <a:tbl>
              <a:tblPr>
                <a:noFill/>
                <a:tableStyleId>{81E4F1E5-74D6-47AF-918F-104935F24809}</a:tableStyleId>
              </a:tblPr>
              <a:tblGrid>
                <a:gridCol w="569950"/>
                <a:gridCol w="727200"/>
                <a:gridCol w="1744475"/>
              </a:tblGrid>
              <a:tr h="396200">
                <a:tc>
                  <a:txBody>
                    <a:bodyPr/>
                    <a:lstStyle/>
                    <a:p>
                      <a:pPr lvl="0" rtl="0">
                        <a:spcBef>
                          <a:spcPts val="0"/>
                        </a:spcBef>
                        <a:buNone/>
                      </a:pPr>
                      <a:r>
                        <a:rPr lang="en"/>
                        <a:t>DS1</a:t>
                      </a:r>
                    </a:p>
                  </a:txBody>
                  <a:tcPr marL="91425" marR="91425" marT="91425" marB="91425"/>
                </a:tc>
                <a:tc>
                  <a:txBody>
                    <a:bodyPr/>
                    <a:lstStyle/>
                    <a:p>
                      <a:pPr lvl="0" rtl="0">
                        <a:spcBef>
                          <a:spcPts val="0"/>
                        </a:spcBef>
                        <a:buNone/>
                      </a:pPr>
                      <a:r>
                        <a:rPr lang="en"/>
                        <a:t>use</a:t>
                      </a:r>
                    </a:p>
                  </a:txBody>
                  <a:tcPr marL="91425" marR="91425" marT="91425" marB="91425"/>
                </a:tc>
                <a:tc>
                  <a:txBody>
                    <a:bodyPr/>
                    <a:lstStyle/>
                    <a:p>
                      <a:pPr lvl="0" rtl="0">
                        <a:spcBef>
                          <a:spcPts val="0"/>
                        </a:spcBef>
                        <a:buNone/>
                      </a:pPr>
                      <a:r>
                        <a:rPr lang="en"/>
                        <a:t>my-site1.com</a:t>
                      </a:r>
                    </a:p>
                  </a:txBody>
                  <a:tcPr marL="91425" marR="91425" marT="91425" marB="91425"/>
                </a:tc>
              </a:tr>
              <a:tr h="431175">
                <a:tc>
                  <a:txBody>
                    <a:bodyPr/>
                    <a:lstStyle/>
                    <a:p>
                      <a:pPr lvl="0" rtl="0">
                        <a:spcBef>
                          <a:spcPts val="0"/>
                        </a:spcBef>
                        <a:buNone/>
                      </a:pPr>
                      <a:r>
                        <a:rPr lang="en"/>
                        <a:t>DS2</a:t>
                      </a:r>
                    </a:p>
                  </a:txBody>
                  <a:tcPr marL="91425" marR="91425" marT="91425" marB="91425"/>
                </a:tc>
                <a:tc>
                  <a:txBody>
                    <a:bodyPr/>
                    <a:lstStyle/>
                    <a:p>
                      <a:pPr lvl="0" rtl="0">
                        <a:spcBef>
                          <a:spcPts val="0"/>
                        </a:spcBef>
                        <a:buNone/>
                      </a:pPr>
                      <a:r>
                        <a:rPr lang="en"/>
                        <a:t>ignore</a:t>
                      </a:r>
                    </a:p>
                  </a:txBody>
                  <a:tcPr marL="91425" marR="91425" marT="91425" marB="91425"/>
                </a:tc>
                <a:tc>
                  <a:txBody>
                    <a:bodyPr/>
                    <a:lstStyle/>
                    <a:p>
                      <a:pPr lvl="0" rtl="0">
                        <a:spcBef>
                          <a:spcPts val="0"/>
                        </a:spcBef>
                        <a:buNone/>
                      </a:pPr>
                      <a:r>
                        <a:rPr lang="en"/>
                        <a:t>cool-site.com</a:t>
                      </a:r>
                    </a:p>
                  </a:txBody>
                  <a:tcPr marL="91425" marR="91425" marT="91425" marB="91425"/>
                </a:tc>
              </a:tr>
            </a:tbl>
          </a:graphicData>
        </a:graphic>
      </p:graphicFrame>
      <p:sp>
        <p:nvSpPr>
          <p:cNvPr id="515" name="Shape 515"/>
          <p:cNvSpPr txBox="1"/>
          <p:nvPr/>
        </p:nvSpPr>
        <p:spPr>
          <a:xfrm>
            <a:off x="34480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a:t>
            </a:r>
          </a:p>
        </p:txBody>
      </p:sp>
      <p:sp>
        <p:nvSpPr>
          <p:cNvPr id="516" name="Shape 516"/>
          <p:cNvSpPr txBox="1"/>
          <p:nvPr/>
        </p:nvSpPr>
        <p:spPr>
          <a:xfrm>
            <a:off x="6036975"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Deployed DS Table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a:t>
            </a:r>
            <a:r>
              <a:rPr lang="en">
                <a:solidFill>
                  <a:schemeClr val="accent5"/>
                </a:solidFill>
              </a:rPr>
              <a:t>Selective Rollout</a:t>
            </a:r>
          </a:p>
        </p:txBody>
      </p:sp>
      <p:graphicFrame>
        <p:nvGraphicFramePr>
          <p:cNvPr id="522" name="Shape 522"/>
          <p:cNvGraphicFramePr/>
          <p:nvPr/>
        </p:nvGraphicFramePr>
        <p:xfrm>
          <a:off x="421000" y="1220125"/>
          <a:ext cx="4540925" cy="3779250"/>
        </p:xfrm>
        <a:graphic>
          <a:graphicData uri="http://schemas.openxmlformats.org/drawingml/2006/table">
            <a:tbl>
              <a:tblPr>
                <a:noFill/>
                <a:tableStyleId>{81E4F1E5-74D6-47AF-918F-104935F24809}</a:tableStyleId>
              </a:tblPr>
              <a:tblGrid>
                <a:gridCol w="599275"/>
                <a:gridCol w="507275"/>
                <a:gridCol w="919875"/>
                <a:gridCol w="2514500"/>
              </a:tblGrid>
              <a:tr h="376850">
                <a:tc>
                  <a:txBody>
                    <a:bodyPr/>
                    <a:lstStyle/>
                    <a:p>
                      <a:pPr lvl="0" rtl="0">
                        <a:spcBef>
                          <a:spcPts val="0"/>
                        </a:spcBef>
                        <a:buNone/>
                      </a:pPr>
                      <a:r>
                        <a:rPr lang="en">
                          <a:solidFill>
                            <a:schemeClr val="lt1"/>
                          </a:solidFill>
                        </a:rPr>
                        <a:t>DS</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Ver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Query str handling</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Origin Server</a:t>
                      </a: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25</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http://my-site1.com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27</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http://my-site1.com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31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ignore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32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graphicFrame>
        <p:nvGraphicFramePr>
          <p:cNvPr id="523" name="Shape 523"/>
          <p:cNvGraphicFramePr/>
          <p:nvPr/>
        </p:nvGraphicFramePr>
        <p:xfrm>
          <a:off x="6113175" y="1220134"/>
          <a:ext cx="1794950" cy="1798200"/>
        </p:xfrm>
        <a:graphic>
          <a:graphicData uri="http://schemas.openxmlformats.org/drawingml/2006/table">
            <a:tbl>
              <a:tblPr>
                <a:noFill/>
                <a:tableStyleId>{81E4F1E5-74D6-47AF-918F-104935F24809}</a:tableStyleId>
              </a:tblPr>
              <a:tblGrid>
                <a:gridCol w="897475"/>
                <a:gridCol w="897475"/>
              </a:tblGrid>
              <a:tr h="289775">
                <a:tc>
                  <a:txBody>
                    <a:bodyPr/>
                    <a:lstStyle/>
                    <a:p>
                      <a:pPr lvl="0" rtl="0">
                        <a:spcBef>
                          <a:spcPts val="0"/>
                        </a:spcBef>
                        <a:buNone/>
                      </a:pPr>
                      <a:r>
                        <a:rPr lang="en">
                          <a:solidFill>
                            <a:schemeClr val="lt1"/>
                          </a:solidFill>
                        </a:rPr>
                        <a:t>DS</a:t>
                      </a:r>
                    </a:p>
                  </a:txBody>
                  <a:tcPr marL="91425" marR="91425" marT="91425" marB="91425"/>
                </a:tc>
                <a:tc>
                  <a:txBody>
                    <a:bodyPr/>
                    <a:lstStyle/>
                    <a:p>
                      <a:pPr lvl="0" rtl="0">
                        <a:spcBef>
                          <a:spcPts val="0"/>
                        </a:spcBef>
                        <a:buNone/>
                      </a:pPr>
                      <a:r>
                        <a:rPr lang="en">
                          <a:solidFill>
                            <a:schemeClr val="lt1"/>
                          </a:solidFill>
                        </a:rPr>
                        <a:t>Deploy Version</a:t>
                      </a:r>
                    </a:p>
                  </a:txBody>
                  <a:tcPr marL="91425" marR="91425" marT="91425" marB="91425"/>
                </a:tc>
              </a:tr>
              <a:tr h="269275">
                <a:tc>
                  <a:txBody>
                    <a:bodyPr/>
                    <a:lstStyle/>
                    <a:p>
                      <a:pPr lvl="0" rtl="0">
                        <a:spcBef>
                          <a:spcPts val="0"/>
                        </a:spcBef>
                        <a:buNone/>
                      </a:pPr>
                      <a:r>
                        <a:rPr lang="en">
                          <a:solidFill>
                            <a:schemeClr val="lt1"/>
                          </a:solidFill>
                        </a:rPr>
                        <a:t>DS1</a:t>
                      </a:r>
                    </a:p>
                  </a:txBody>
                  <a:tcPr marL="91425" marR="91425" marT="91425" marB="91425"/>
                </a:tc>
                <a:tc>
                  <a:txBody>
                    <a:bodyPr/>
                    <a:lstStyle/>
                    <a:p>
                      <a:pPr lvl="0" rtl="0">
                        <a:spcBef>
                          <a:spcPts val="0"/>
                        </a:spcBef>
                        <a:buNone/>
                      </a:pPr>
                      <a:r>
                        <a:rPr lang="en">
                          <a:solidFill>
                            <a:schemeClr val="lt1"/>
                          </a:solidFill>
                        </a:rPr>
                        <a:t>26</a:t>
                      </a:r>
                    </a:p>
                  </a:txBody>
                  <a:tcPr marL="91425" marR="91425" marT="91425" marB="91425"/>
                </a:tc>
              </a:tr>
              <a:tr h="269275">
                <a:tc>
                  <a:txBody>
                    <a:bodyPr/>
                    <a:lstStyle/>
                    <a:p>
                      <a:pPr lvl="0" rtl="0">
                        <a:spcBef>
                          <a:spcPts val="0"/>
                        </a:spcBef>
                        <a:buNone/>
                      </a:pPr>
                      <a:r>
                        <a:rPr lang="en">
                          <a:solidFill>
                            <a:schemeClr val="lt1"/>
                          </a:solidFill>
                        </a:rPr>
                        <a:t>DS2</a:t>
                      </a:r>
                    </a:p>
                  </a:txBody>
                  <a:tcPr marL="91425" marR="91425" marT="91425" marB="91425"/>
                </a:tc>
                <a:tc>
                  <a:txBody>
                    <a:bodyPr/>
                    <a:lstStyle/>
                    <a:p>
                      <a:pPr lvl="0" rtl="0">
                        <a:spcBef>
                          <a:spcPts val="0"/>
                        </a:spcBef>
                        <a:buNone/>
                      </a:pPr>
                      <a:r>
                        <a:rPr lang="en">
                          <a:solidFill>
                            <a:schemeClr val="lt1"/>
                          </a:solidFill>
                        </a:rPr>
                        <a:t>31</a:t>
                      </a:r>
                    </a:p>
                  </a:txBody>
                  <a:tcPr marL="91425" marR="91425" marT="91425" marB="91425"/>
                </a:tc>
              </a:tr>
              <a:tr h="269275">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sp>
        <p:nvSpPr>
          <p:cNvPr id="524" name="Shape 524"/>
          <p:cNvSpPr/>
          <p:nvPr/>
        </p:nvSpPr>
        <p:spPr>
          <a:xfrm>
            <a:off x="5487625" y="3580250"/>
            <a:ext cx="3224100" cy="1411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1"/>
              </a:buClr>
              <a:buFont typeface="Arial"/>
              <a:buNone/>
            </a:pPr>
            <a:r>
              <a:rPr lang="en" b="1">
                <a:solidFill>
                  <a:schemeClr val="dk1"/>
                </a:solidFill>
              </a:rPr>
              <a:t>Cache / TR</a:t>
            </a:r>
          </a:p>
        </p:txBody>
      </p:sp>
      <p:pic>
        <p:nvPicPr>
          <p:cNvPr id="525" name="Shape 525"/>
          <p:cNvPicPr preferRelativeResize="0"/>
          <p:nvPr/>
        </p:nvPicPr>
        <p:blipFill>
          <a:blip r:embed="rId3">
            <a:alphaModFix/>
          </a:blip>
          <a:stretch>
            <a:fillRect/>
          </a:stretch>
        </p:blipFill>
        <p:spPr>
          <a:xfrm>
            <a:off x="7895550" y="1220124"/>
            <a:ext cx="585588" cy="604725"/>
          </a:xfrm>
          <a:prstGeom prst="rect">
            <a:avLst/>
          </a:prstGeom>
          <a:noFill/>
          <a:ln>
            <a:noFill/>
          </a:ln>
        </p:spPr>
      </p:pic>
      <p:pic>
        <p:nvPicPr>
          <p:cNvPr id="526" name="Shape 526"/>
          <p:cNvPicPr preferRelativeResize="0"/>
          <p:nvPr/>
        </p:nvPicPr>
        <p:blipFill>
          <a:blip r:embed="rId4">
            <a:alphaModFix/>
          </a:blip>
          <a:stretch>
            <a:fillRect/>
          </a:stretch>
        </p:blipFill>
        <p:spPr>
          <a:xfrm flipH="1">
            <a:off x="4229025" y="1220123"/>
            <a:ext cx="732899" cy="604723"/>
          </a:xfrm>
          <a:prstGeom prst="rect">
            <a:avLst/>
          </a:prstGeom>
          <a:noFill/>
          <a:ln w="38100" cap="flat" cmpd="sng">
            <a:solidFill>
              <a:schemeClr val="accent1"/>
            </a:solidFill>
            <a:prstDash val="solid"/>
            <a:round/>
            <a:headEnd type="none" w="med" len="med"/>
            <a:tailEnd type="none" w="med" len="med"/>
          </a:ln>
        </p:spPr>
      </p:pic>
      <p:graphicFrame>
        <p:nvGraphicFramePr>
          <p:cNvPr id="527" name="Shape 527"/>
          <p:cNvGraphicFramePr/>
          <p:nvPr/>
        </p:nvGraphicFramePr>
        <p:xfrm>
          <a:off x="5624362" y="4077020"/>
          <a:ext cx="3041625" cy="827385"/>
        </p:xfrm>
        <a:graphic>
          <a:graphicData uri="http://schemas.openxmlformats.org/drawingml/2006/table">
            <a:tbl>
              <a:tblPr>
                <a:noFill/>
                <a:tableStyleId>{81E4F1E5-74D6-47AF-918F-104935F24809}</a:tableStyleId>
              </a:tblPr>
              <a:tblGrid>
                <a:gridCol w="569950"/>
                <a:gridCol w="727200"/>
                <a:gridCol w="1744475"/>
              </a:tblGrid>
              <a:tr h="396200">
                <a:tc>
                  <a:txBody>
                    <a:bodyPr/>
                    <a:lstStyle/>
                    <a:p>
                      <a:pPr lvl="0" rtl="0">
                        <a:spcBef>
                          <a:spcPts val="0"/>
                        </a:spcBef>
                        <a:buNone/>
                      </a:pPr>
                      <a:r>
                        <a:rPr lang="en"/>
                        <a:t>DS1</a:t>
                      </a:r>
                    </a:p>
                  </a:txBody>
                  <a:tcPr marL="91425" marR="91425" marT="91425" marB="91425"/>
                </a:tc>
                <a:tc>
                  <a:txBody>
                    <a:bodyPr/>
                    <a:lstStyle/>
                    <a:p>
                      <a:pPr lvl="0" rtl="0">
                        <a:spcBef>
                          <a:spcPts val="0"/>
                        </a:spcBef>
                        <a:buNone/>
                      </a:pPr>
                      <a:r>
                        <a:rPr lang="en"/>
                        <a:t>use</a:t>
                      </a:r>
                    </a:p>
                  </a:txBody>
                  <a:tcPr marL="91425" marR="91425" marT="91425" marB="91425"/>
                </a:tc>
                <a:tc>
                  <a:txBody>
                    <a:bodyPr/>
                    <a:lstStyle/>
                    <a:p>
                      <a:pPr lvl="0" rtl="0">
                        <a:spcBef>
                          <a:spcPts val="0"/>
                        </a:spcBef>
                        <a:buNone/>
                      </a:pPr>
                      <a:r>
                        <a:rPr lang="en"/>
                        <a:t>my-site1.com</a:t>
                      </a:r>
                    </a:p>
                  </a:txBody>
                  <a:tcPr marL="91425" marR="91425" marT="91425" marB="91425"/>
                </a:tc>
              </a:tr>
              <a:tr h="431175">
                <a:tc>
                  <a:txBody>
                    <a:bodyPr/>
                    <a:lstStyle/>
                    <a:p>
                      <a:pPr lvl="0" rtl="0">
                        <a:spcBef>
                          <a:spcPts val="0"/>
                        </a:spcBef>
                        <a:buNone/>
                      </a:pPr>
                      <a:r>
                        <a:rPr lang="en"/>
                        <a:t>DS2</a:t>
                      </a:r>
                    </a:p>
                  </a:txBody>
                  <a:tcPr marL="91425" marR="91425" marT="91425" marB="91425"/>
                </a:tc>
                <a:tc>
                  <a:txBody>
                    <a:bodyPr/>
                    <a:lstStyle/>
                    <a:p>
                      <a:pPr lvl="0" rtl="0">
                        <a:spcBef>
                          <a:spcPts val="0"/>
                        </a:spcBef>
                        <a:buNone/>
                      </a:pPr>
                      <a:r>
                        <a:rPr lang="en"/>
                        <a:t>ignore</a:t>
                      </a:r>
                    </a:p>
                  </a:txBody>
                  <a:tcPr marL="91425" marR="91425" marT="91425" marB="91425"/>
                </a:tc>
                <a:tc>
                  <a:txBody>
                    <a:bodyPr/>
                    <a:lstStyle/>
                    <a:p>
                      <a:pPr lvl="0" rtl="0">
                        <a:spcBef>
                          <a:spcPts val="0"/>
                        </a:spcBef>
                        <a:buNone/>
                      </a:pPr>
                      <a:r>
                        <a:rPr lang="en"/>
                        <a:t>cool-site.com</a:t>
                      </a:r>
                    </a:p>
                  </a:txBody>
                  <a:tcPr marL="91425" marR="91425" marT="91425" marB="91425"/>
                </a:tc>
              </a:tr>
            </a:tbl>
          </a:graphicData>
        </a:graphic>
      </p:graphicFrame>
      <p:sp>
        <p:nvSpPr>
          <p:cNvPr id="528" name="Shape 528"/>
          <p:cNvSpPr txBox="1"/>
          <p:nvPr/>
        </p:nvSpPr>
        <p:spPr>
          <a:xfrm>
            <a:off x="34480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a:t>
            </a:r>
          </a:p>
        </p:txBody>
      </p:sp>
      <p:sp>
        <p:nvSpPr>
          <p:cNvPr id="529" name="Shape 529"/>
          <p:cNvSpPr txBox="1"/>
          <p:nvPr/>
        </p:nvSpPr>
        <p:spPr>
          <a:xfrm>
            <a:off x="6036975"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Deployed DS Table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a:t>
            </a:r>
            <a:r>
              <a:rPr lang="en">
                <a:solidFill>
                  <a:schemeClr val="accent5"/>
                </a:solidFill>
              </a:rPr>
              <a:t>Selective Rollout</a:t>
            </a:r>
          </a:p>
        </p:txBody>
      </p:sp>
      <p:graphicFrame>
        <p:nvGraphicFramePr>
          <p:cNvPr id="535" name="Shape 535"/>
          <p:cNvGraphicFramePr/>
          <p:nvPr/>
        </p:nvGraphicFramePr>
        <p:xfrm>
          <a:off x="421000" y="1220125"/>
          <a:ext cx="4540925" cy="3779250"/>
        </p:xfrm>
        <a:graphic>
          <a:graphicData uri="http://schemas.openxmlformats.org/drawingml/2006/table">
            <a:tbl>
              <a:tblPr>
                <a:noFill/>
                <a:tableStyleId>{81E4F1E5-74D6-47AF-918F-104935F24809}</a:tableStyleId>
              </a:tblPr>
              <a:tblGrid>
                <a:gridCol w="599275"/>
                <a:gridCol w="507275"/>
                <a:gridCol w="919875"/>
                <a:gridCol w="2514500"/>
              </a:tblGrid>
              <a:tr h="376850">
                <a:tc>
                  <a:txBody>
                    <a:bodyPr/>
                    <a:lstStyle/>
                    <a:p>
                      <a:pPr lvl="0" rtl="0">
                        <a:spcBef>
                          <a:spcPts val="0"/>
                        </a:spcBef>
                        <a:buNone/>
                      </a:pPr>
                      <a:r>
                        <a:rPr lang="en">
                          <a:solidFill>
                            <a:schemeClr val="lt1"/>
                          </a:solidFill>
                        </a:rPr>
                        <a:t>DS</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Ver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Query str handling</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Origin Server</a:t>
                      </a: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25</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http://my-site1.com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27</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http://my-site1.com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31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ignore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32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graphicFrame>
        <p:nvGraphicFramePr>
          <p:cNvPr id="536" name="Shape 536"/>
          <p:cNvGraphicFramePr/>
          <p:nvPr/>
        </p:nvGraphicFramePr>
        <p:xfrm>
          <a:off x="6113175" y="1220134"/>
          <a:ext cx="1794950" cy="1798200"/>
        </p:xfrm>
        <a:graphic>
          <a:graphicData uri="http://schemas.openxmlformats.org/drawingml/2006/table">
            <a:tbl>
              <a:tblPr>
                <a:noFill/>
                <a:tableStyleId>{81E4F1E5-74D6-47AF-918F-104935F24809}</a:tableStyleId>
              </a:tblPr>
              <a:tblGrid>
                <a:gridCol w="897475"/>
                <a:gridCol w="897475"/>
              </a:tblGrid>
              <a:tr h="289775">
                <a:tc>
                  <a:txBody>
                    <a:bodyPr/>
                    <a:lstStyle/>
                    <a:p>
                      <a:pPr lvl="0" rtl="0">
                        <a:spcBef>
                          <a:spcPts val="0"/>
                        </a:spcBef>
                        <a:buNone/>
                      </a:pPr>
                      <a:r>
                        <a:rPr lang="en">
                          <a:solidFill>
                            <a:schemeClr val="lt1"/>
                          </a:solidFill>
                        </a:rPr>
                        <a:t>DS</a:t>
                      </a:r>
                    </a:p>
                  </a:txBody>
                  <a:tcPr marL="91425" marR="91425" marT="91425" marB="91425"/>
                </a:tc>
                <a:tc>
                  <a:txBody>
                    <a:bodyPr/>
                    <a:lstStyle/>
                    <a:p>
                      <a:pPr lvl="0" rtl="0">
                        <a:spcBef>
                          <a:spcPts val="0"/>
                        </a:spcBef>
                        <a:buNone/>
                      </a:pPr>
                      <a:r>
                        <a:rPr lang="en">
                          <a:solidFill>
                            <a:schemeClr val="lt1"/>
                          </a:solidFill>
                        </a:rPr>
                        <a:t>Deploy Version</a:t>
                      </a:r>
                    </a:p>
                  </a:txBody>
                  <a:tcPr marL="91425" marR="91425" marT="91425" marB="91425"/>
                </a:tc>
              </a:tr>
              <a:tr h="269275">
                <a:tc>
                  <a:txBody>
                    <a:bodyPr/>
                    <a:lstStyle/>
                    <a:p>
                      <a:pPr lvl="0" rtl="0">
                        <a:spcBef>
                          <a:spcPts val="0"/>
                        </a:spcBef>
                        <a:buNone/>
                      </a:pPr>
                      <a:r>
                        <a:rPr lang="en">
                          <a:solidFill>
                            <a:schemeClr val="lt1"/>
                          </a:solidFill>
                        </a:rPr>
                        <a:t>DS1</a:t>
                      </a:r>
                    </a:p>
                  </a:txBody>
                  <a:tcPr marL="91425" marR="91425" marT="91425" marB="91425"/>
                </a:tc>
                <a:tc>
                  <a:txBody>
                    <a:bodyPr/>
                    <a:lstStyle/>
                    <a:p>
                      <a:pPr lvl="0" rtl="0">
                        <a:spcBef>
                          <a:spcPts val="0"/>
                        </a:spcBef>
                        <a:buNone/>
                      </a:pPr>
                      <a:r>
                        <a:rPr lang="en">
                          <a:solidFill>
                            <a:schemeClr val="lt1"/>
                          </a:solidFill>
                        </a:rPr>
                        <a:t>26</a:t>
                      </a:r>
                    </a:p>
                  </a:txBody>
                  <a:tcPr marL="91425" marR="91425" marT="91425" marB="91425"/>
                </a:tc>
              </a:tr>
              <a:tr h="269275">
                <a:tc>
                  <a:txBody>
                    <a:bodyPr/>
                    <a:lstStyle/>
                    <a:p>
                      <a:pPr lvl="0" rtl="0">
                        <a:spcBef>
                          <a:spcPts val="0"/>
                        </a:spcBef>
                        <a:buNone/>
                      </a:pPr>
                      <a:r>
                        <a:rPr lang="en">
                          <a:solidFill>
                            <a:schemeClr val="lt1"/>
                          </a:solidFill>
                        </a:rPr>
                        <a:t>DS2</a:t>
                      </a:r>
                    </a:p>
                  </a:txBody>
                  <a:tcPr marL="91425" marR="91425" marT="91425" marB="91425"/>
                </a:tc>
                <a:tc>
                  <a:txBody>
                    <a:bodyPr/>
                    <a:lstStyle/>
                    <a:p>
                      <a:pPr lvl="0" rtl="0">
                        <a:spcBef>
                          <a:spcPts val="0"/>
                        </a:spcBef>
                        <a:buNone/>
                      </a:pPr>
                      <a:r>
                        <a:rPr lang="en" b="1">
                          <a:solidFill>
                            <a:srgbClr val="FF3C3C"/>
                          </a:solidFill>
                        </a:rPr>
                        <a:t>32</a:t>
                      </a:r>
                    </a:p>
                  </a:txBody>
                  <a:tcPr marL="91425" marR="91425" marT="91425" marB="91425"/>
                </a:tc>
              </a:tr>
              <a:tr h="269275">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sp>
        <p:nvSpPr>
          <p:cNvPr id="537" name="Shape 537"/>
          <p:cNvSpPr/>
          <p:nvPr/>
        </p:nvSpPr>
        <p:spPr>
          <a:xfrm>
            <a:off x="5487625" y="3580250"/>
            <a:ext cx="3224100" cy="1411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1"/>
              </a:buClr>
              <a:buFont typeface="Arial"/>
              <a:buNone/>
            </a:pPr>
            <a:r>
              <a:rPr lang="en" b="1">
                <a:solidFill>
                  <a:schemeClr val="dk1"/>
                </a:solidFill>
              </a:rPr>
              <a:t>Cache / TR</a:t>
            </a:r>
          </a:p>
        </p:txBody>
      </p:sp>
      <p:pic>
        <p:nvPicPr>
          <p:cNvPr id="538" name="Shape 538"/>
          <p:cNvPicPr preferRelativeResize="0"/>
          <p:nvPr/>
        </p:nvPicPr>
        <p:blipFill>
          <a:blip r:embed="rId3">
            <a:alphaModFix/>
          </a:blip>
          <a:stretch>
            <a:fillRect/>
          </a:stretch>
        </p:blipFill>
        <p:spPr>
          <a:xfrm>
            <a:off x="7895550" y="1220124"/>
            <a:ext cx="585588" cy="604725"/>
          </a:xfrm>
          <a:prstGeom prst="rect">
            <a:avLst/>
          </a:prstGeom>
          <a:noFill/>
          <a:ln w="38100" cap="flat" cmpd="sng">
            <a:solidFill>
              <a:srgbClr val="FF0000"/>
            </a:solidFill>
            <a:prstDash val="solid"/>
            <a:round/>
            <a:headEnd type="none" w="med" len="med"/>
            <a:tailEnd type="none" w="med" len="med"/>
          </a:ln>
        </p:spPr>
      </p:pic>
      <p:pic>
        <p:nvPicPr>
          <p:cNvPr id="539" name="Shape 539"/>
          <p:cNvPicPr preferRelativeResize="0"/>
          <p:nvPr/>
        </p:nvPicPr>
        <p:blipFill>
          <a:blip r:embed="rId4">
            <a:alphaModFix/>
          </a:blip>
          <a:stretch>
            <a:fillRect/>
          </a:stretch>
        </p:blipFill>
        <p:spPr>
          <a:xfrm flipH="1">
            <a:off x="4229025" y="1220123"/>
            <a:ext cx="732899" cy="604723"/>
          </a:xfrm>
          <a:prstGeom prst="rect">
            <a:avLst/>
          </a:prstGeom>
          <a:noFill/>
          <a:ln w="9525" cap="flat" cmpd="sng">
            <a:solidFill>
              <a:srgbClr val="000000"/>
            </a:solidFill>
            <a:prstDash val="solid"/>
            <a:round/>
            <a:headEnd type="none" w="med" len="med"/>
            <a:tailEnd type="none" w="med" len="med"/>
          </a:ln>
        </p:spPr>
      </p:pic>
      <p:graphicFrame>
        <p:nvGraphicFramePr>
          <p:cNvPr id="540" name="Shape 540"/>
          <p:cNvGraphicFramePr/>
          <p:nvPr/>
        </p:nvGraphicFramePr>
        <p:xfrm>
          <a:off x="5624362" y="4077020"/>
          <a:ext cx="3041625" cy="827385"/>
        </p:xfrm>
        <a:graphic>
          <a:graphicData uri="http://schemas.openxmlformats.org/drawingml/2006/table">
            <a:tbl>
              <a:tblPr>
                <a:noFill/>
                <a:tableStyleId>{81E4F1E5-74D6-47AF-918F-104935F24809}</a:tableStyleId>
              </a:tblPr>
              <a:tblGrid>
                <a:gridCol w="569950"/>
                <a:gridCol w="727200"/>
                <a:gridCol w="1744475"/>
              </a:tblGrid>
              <a:tr h="396200">
                <a:tc>
                  <a:txBody>
                    <a:bodyPr/>
                    <a:lstStyle/>
                    <a:p>
                      <a:pPr lvl="0" rtl="0">
                        <a:spcBef>
                          <a:spcPts val="0"/>
                        </a:spcBef>
                        <a:buNone/>
                      </a:pPr>
                      <a:r>
                        <a:rPr lang="en"/>
                        <a:t>DS1</a:t>
                      </a:r>
                    </a:p>
                  </a:txBody>
                  <a:tcPr marL="91425" marR="91425" marT="91425" marB="91425"/>
                </a:tc>
                <a:tc>
                  <a:txBody>
                    <a:bodyPr/>
                    <a:lstStyle/>
                    <a:p>
                      <a:pPr lvl="0" rtl="0">
                        <a:spcBef>
                          <a:spcPts val="0"/>
                        </a:spcBef>
                        <a:buNone/>
                      </a:pPr>
                      <a:r>
                        <a:rPr lang="en"/>
                        <a:t>use</a:t>
                      </a:r>
                    </a:p>
                  </a:txBody>
                  <a:tcPr marL="91425" marR="91425" marT="91425" marB="91425"/>
                </a:tc>
                <a:tc>
                  <a:txBody>
                    <a:bodyPr/>
                    <a:lstStyle/>
                    <a:p>
                      <a:pPr lvl="0" rtl="0">
                        <a:spcBef>
                          <a:spcPts val="0"/>
                        </a:spcBef>
                        <a:buNone/>
                      </a:pPr>
                      <a:r>
                        <a:rPr lang="en"/>
                        <a:t>my-site1.com</a:t>
                      </a:r>
                    </a:p>
                  </a:txBody>
                  <a:tcPr marL="91425" marR="91425" marT="91425" marB="91425"/>
                </a:tc>
              </a:tr>
              <a:tr h="431175">
                <a:tc>
                  <a:txBody>
                    <a:bodyPr/>
                    <a:lstStyle/>
                    <a:p>
                      <a:pPr lvl="0" rtl="0">
                        <a:spcBef>
                          <a:spcPts val="0"/>
                        </a:spcBef>
                        <a:buNone/>
                      </a:pPr>
                      <a:r>
                        <a:rPr lang="en"/>
                        <a:t>DS2</a:t>
                      </a:r>
                    </a:p>
                  </a:txBody>
                  <a:tcPr marL="91425" marR="91425" marT="91425" marB="91425"/>
                </a:tc>
                <a:tc>
                  <a:txBody>
                    <a:bodyPr/>
                    <a:lstStyle/>
                    <a:p>
                      <a:pPr lvl="0" rtl="0">
                        <a:spcBef>
                          <a:spcPts val="0"/>
                        </a:spcBef>
                        <a:buNone/>
                      </a:pPr>
                      <a:r>
                        <a:rPr lang="en"/>
                        <a:t>ignore</a:t>
                      </a:r>
                    </a:p>
                  </a:txBody>
                  <a:tcPr marL="91425" marR="91425" marT="91425" marB="91425"/>
                </a:tc>
                <a:tc>
                  <a:txBody>
                    <a:bodyPr/>
                    <a:lstStyle/>
                    <a:p>
                      <a:pPr lvl="0" rtl="0">
                        <a:spcBef>
                          <a:spcPts val="0"/>
                        </a:spcBef>
                        <a:buNone/>
                      </a:pPr>
                      <a:r>
                        <a:rPr lang="en"/>
                        <a:t>cool-site.com</a:t>
                      </a:r>
                    </a:p>
                  </a:txBody>
                  <a:tcPr marL="91425" marR="91425" marT="91425" marB="91425"/>
                </a:tc>
              </a:tr>
            </a:tbl>
          </a:graphicData>
        </a:graphic>
      </p:graphicFrame>
      <p:sp>
        <p:nvSpPr>
          <p:cNvPr id="541" name="Shape 541"/>
          <p:cNvSpPr txBox="1"/>
          <p:nvPr/>
        </p:nvSpPr>
        <p:spPr>
          <a:xfrm>
            <a:off x="34480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a:t>
            </a:r>
          </a:p>
        </p:txBody>
      </p:sp>
      <p:sp>
        <p:nvSpPr>
          <p:cNvPr id="542" name="Shape 542"/>
          <p:cNvSpPr txBox="1"/>
          <p:nvPr/>
        </p:nvSpPr>
        <p:spPr>
          <a:xfrm>
            <a:off x="6036975"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Deployed DS Table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a:t>
            </a:r>
            <a:r>
              <a:rPr lang="en">
                <a:solidFill>
                  <a:schemeClr val="accent5"/>
                </a:solidFill>
              </a:rPr>
              <a:t>Selective Rollout</a:t>
            </a:r>
          </a:p>
        </p:txBody>
      </p:sp>
      <p:graphicFrame>
        <p:nvGraphicFramePr>
          <p:cNvPr id="548" name="Shape 548"/>
          <p:cNvGraphicFramePr/>
          <p:nvPr/>
        </p:nvGraphicFramePr>
        <p:xfrm>
          <a:off x="421000" y="1220125"/>
          <a:ext cx="4540925" cy="3779250"/>
        </p:xfrm>
        <a:graphic>
          <a:graphicData uri="http://schemas.openxmlformats.org/drawingml/2006/table">
            <a:tbl>
              <a:tblPr>
                <a:noFill/>
                <a:tableStyleId>{81E4F1E5-74D6-47AF-918F-104935F24809}</a:tableStyleId>
              </a:tblPr>
              <a:tblGrid>
                <a:gridCol w="599275"/>
                <a:gridCol w="507275"/>
                <a:gridCol w="919875"/>
                <a:gridCol w="2514500"/>
              </a:tblGrid>
              <a:tr h="376850">
                <a:tc>
                  <a:txBody>
                    <a:bodyPr/>
                    <a:lstStyle/>
                    <a:p>
                      <a:pPr lvl="0" rtl="0">
                        <a:spcBef>
                          <a:spcPts val="0"/>
                        </a:spcBef>
                        <a:buNone/>
                      </a:pPr>
                      <a:r>
                        <a:rPr lang="en">
                          <a:solidFill>
                            <a:schemeClr val="lt1"/>
                          </a:solidFill>
                        </a:rPr>
                        <a:t>DS</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Ver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Query str handling</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Origin Server</a:t>
                      </a: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25</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http://my-site1.com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27</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http://my-site1.com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31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ignore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32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graphicFrame>
        <p:nvGraphicFramePr>
          <p:cNvPr id="549" name="Shape 549"/>
          <p:cNvGraphicFramePr/>
          <p:nvPr/>
        </p:nvGraphicFramePr>
        <p:xfrm>
          <a:off x="6113175" y="1220134"/>
          <a:ext cx="1794950" cy="1798200"/>
        </p:xfrm>
        <a:graphic>
          <a:graphicData uri="http://schemas.openxmlformats.org/drawingml/2006/table">
            <a:tbl>
              <a:tblPr>
                <a:noFill/>
                <a:tableStyleId>{81E4F1E5-74D6-47AF-918F-104935F24809}</a:tableStyleId>
              </a:tblPr>
              <a:tblGrid>
                <a:gridCol w="897475"/>
                <a:gridCol w="897475"/>
              </a:tblGrid>
              <a:tr h="289775">
                <a:tc>
                  <a:txBody>
                    <a:bodyPr/>
                    <a:lstStyle/>
                    <a:p>
                      <a:pPr lvl="0" rtl="0">
                        <a:spcBef>
                          <a:spcPts val="0"/>
                        </a:spcBef>
                        <a:buNone/>
                      </a:pPr>
                      <a:r>
                        <a:rPr lang="en">
                          <a:solidFill>
                            <a:schemeClr val="lt1"/>
                          </a:solidFill>
                        </a:rPr>
                        <a:t>DS</a:t>
                      </a:r>
                    </a:p>
                  </a:txBody>
                  <a:tcPr marL="91425" marR="91425" marT="91425" marB="91425"/>
                </a:tc>
                <a:tc>
                  <a:txBody>
                    <a:bodyPr/>
                    <a:lstStyle/>
                    <a:p>
                      <a:pPr lvl="0" rtl="0">
                        <a:spcBef>
                          <a:spcPts val="0"/>
                        </a:spcBef>
                        <a:buNone/>
                      </a:pPr>
                      <a:r>
                        <a:rPr lang="en">
                          <a:solidFill>
                            <a:schemeClr val="lt1"/>
                          </a:solidFill>
                        </a:rPr>
                        <a:t>Deploy Version</a:t>
                      </a:r>
                    </a:p>
                  </a:txBody>
                  <a:tcPr marL="91425" marR="91425" marT="91425" marB="91425"/>
                </a:tc>
              </a:tr>
              <a:tr h="269275">
                <a:tc>
                  <a:txBody>
                    <a:bodyPr/>
                    <a:lstStyle/>
                    <a:p>
                      <a:pPr lvl="0" rtl="0">
                        <a:spcBef>
                          <a:spcPts val="0"/>
                        </a:spcBef>
                        <a:buNone/>
                      </a:pPr>
                      <a:r>
                        <a:rPr lang="en">
                          <a:solidFill>
                            <a:schemeClr val="lt1"/>
                          </a:solidFill>
                        </a:rPr>
                        <a:t>DS1</a:t>
                      </a:r>
                    </a:p>
                  </a:txBody>
                  <a:tcPr marL="91425" marR="91425" marT="91425" marB="91425"/>
                </a:tc>
                <a:tc>
                  <a:txBody>
                    <a:bodyPr/>
                    <a:lstStyle/>
                    <a:p>
                      <a:pPr lvl="0" rtl="0">
                        <a:spcBef>
                          <a:spcPts val="0"/>
                        </a:spcBef>
                        <a:buNone/>
                      </a:pPr>
                      <a:r>
                        <a:rPr lang="en">
                          <a:solidFill>
                            <a:schemeClr val="lt1"/>
                          </a:solidFill>
                        </a:rPr>
                        <a:t>26</a:t>
                      </a:r>
                    </a:p>
                  </a:txBody>
                  <a:tcPr marL="91425" marR="91425" marT="91425" marB="91425"/>
                </a:tc>
              </a:tr>
              <a:tr h="269275">
                <a:tc>
                  <a:txBody>
                    <a:bodyPr/>
                    <a:lstStyle/>
                    <a:p>
                      <a:pPr lvl="0" rtl="0">
                        <a:spcBef>
                          <a:spcPts val="0"/>
                        </a:spcBef>
                        <a:buNone/>
                      </a:pPr>
                      <a:r>
                        <a:rPr lang="en">
                          <a:solidFill>
                            <a:schemeClr val="lt1"/>
                          </a:solidFill>
                        </a:rPr>
                        <a:t>DS2</a:t>
                      </a:r>
                    </a:p>
                  </a:txBody>
                  <a:tcPr marL="91425" marR="91425" marT="91425" marB="91425"/>
                </a:tc>
                <a:tc>
                  <a:txBody>
                    <a:bodyPr/>
                    <a:lstStyle/>
                    <a:p>
                      <a:pPr lvl="0" rtl="0">
                        <a:spcBef>
                          <a:spcPts val="0"/>
                        </a:spcBef>
                        <a:buNone/>
                      </a:pPr>
                      <a:r>
                        <a:rPr lang="en" b="1">
                          <a:solidFill>
                            <a:srgbClr val="FF3C3C"/>
                          </a:solidFill>
                        </a:rPr>
                        <a:t>32</a:t>
                      </a:r>
                    </a:p>
                  </a:txBody>
                  <a:tcPr marL="91425" marR="91425" marT="91425" marB="91425"/>
                </a:tc>
              </a:tr>
              <a:tr h="269275">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sp>
        <p:nvSpPr>
          <p:cNvPr id="550" name="Shape 550"/>
          <p:cNvSpPr/>
          <p:nvPr/>
        </p:nvSpPr>
        <p:spPr>
          <a:xfrm>
            <a:off x="5487625" y="3580250"/>
            <a:ext cx="3224100" cy="1411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chemeClr val="dk1"/>
                </a:solidFill>
              </a:rPr>
              <a:t>Cache / TR</a:t>
            </a:r>
          </a:p>
        </p:txBody>
      </p:sp>
      <p:pic>
        <p:nvPicPr>
          <p:cNvPr id="551" name="Shape 551"/>
          <p:cNvPicPr preferRelativeResize="0"/>
          <p:nvPr/>
        </p:nvPicPr>
        <p:blipFill>
          <a:blip r:embed="rId3">
            <a:alphaModFix/>
          </a:blip>
          <a:stretch>
            <a:fillRect/>
          </a:stretch>
        </p:blipFill>
        <p:spPr>
          <a:xfrm flipH="1">
            <a:off x="4229025" y="1220123"/>
            <a:ext cx="732899" cy="604723"/>
          </a:xfrm>
          <a:prstGeom prst="rect">
            <a:avLst/>
          </a:prstGeom>
          <a:noFill/>
          <a:ln>
            <a:noFill/>
          </a:ln>
        </p:spPr>
      </p:pic>
      <p:pic>
        <p:nvPicPr>
          <p:cNvPr id="552" name="Shape 552"/>
          <p:cNvPicPr preferRelativeResize="0"/>
          <p:nvPr/>
        </p:nvPicPr>
        <p:blipFill>
          <a:blip r:embed="rId4">
            <a:alphaModFix/>
          </a:blip>
          <a:stretch>
            <a:fillRect/>
          </a:stretch>
        </p:blipFill>
        <p:spPr>
          <a:xfrm>
            <a:off x="7895550" y="1220124"/>
            <a:ext cx="585588" cy="604725"/>
          </a:xfrm>
          <a:prstGeom prst="rect">
            <a:avLst/>
          </a:prstGeom>
          <a:noFill/>
          <a:ln w="38100" cap="flat" cmpd="sng">
            <a:solidFill>
              <a:srgbClr val="FF0000"/>
            </a:solidFill>
            <a:prstDash val="solid"/>
            <a:round/>
            <a:headEnd type="none" w="med" len="med"/>
            <a:tailEnd type="none" w="med" len="med"/>
          </a:ln>
        </p:spPr>
      </p:pic>
      <p:graphicFrame>
        <p:nvGraphicFramePr>
          <p:cNvPr id="553" name="Shape 553"/>
          <p:cNvGraphicFramePr/>
          <p:nvPr/>
        </p:nvGraphicFramePr>
        <p:xfrm>
          <a:off x="5624362" y="4077020"/>
          <a:ext cx="3041625" cy="827385"/>
        </p:xfrm>
        <a:graphic>
          <a:graphicData uri="http://schemas.openxmlformats.org/drawingml/2006/table">
            <a:tbl>
              <a:tblPr>
                <a:noFill/>
                <a:tableStyleId>{81E4F1E5-74D6-47AF-918F-104935F24809}</a:tableStyleId>
              </a:tblPr>
              <a:tblGrid>
                <a:gridCol w="569950"/>
                <a:gridCol w="727200"/>
                <a:gridCol w="1744475"/>
              </a:tblGrid>
              <a:tr h="396200">
                <a:tc>
                  <a:txBody>
                    <a:bodyPr/>
                    <a:lstStyle/>
                    <a:p>
                      <a:pPr lvl="0" rtl="0">
                        <a:spcBef>
                          <a:spcPts val="0"/>
                        </a:spcBef>
                        <a:buNone/>
                      </a:pPr>
                      <a:r>
                        <a:rPr lang="en"/>
                        <a:t>DS1</a:t>
                      </a:r>
                    </a:p>
                  </a:txBody>
                  <a:tcPr marL="91425" marR="91425" marT="91425" marB="91425"/>
                </a:tc>
                <a:tc>
                  <a:txBody>
                    <a:bodyPr/>
                    <a:lstStyle/>
                    <a:p>
                      <a:pPr lvl="0" rtl="0">
                        <a:spcBef>
                          <a:spcPts val="0"/>
                        </a:spcBef>
                        <a:buNone/>
                      </a:pPr>
                      <a:r>
                        <a:rPr lang="en"/>
                        <a:t>use</a:t>
                      </a:r>
                    </a:p>
                  </a:txBody>
                  <a:tcPr marL="91425" marR="91425" marT="91425" marB="91425"/>
                </a:tc>
                <a:tc>
                  <a:txBody>
                    <a:bodyPr/>
                    <a:lstStyle/>
                    <a:p>
                      <a:pPr lvl="0" rtl="0">
                        <a:spcBef>
                          <a:spcPts val="0"/>
                        </a:spcBef>
                        <a:buNone/>
                      </a:pPr>
                      <a:r>
                        <a:rPr lang="en"/>
                        <a:t>my-site1.com</a:t>
                      </a:r>
                    </a:p>
                  </a:txBody>
                  <a:tcPr marL="91425" marR="91425" marT="91425" marB="91425"/>
                </a:tc>
              </a:tr>
              <a:tr h="431175">
                <a:tc>
                  <a:txBody>
                    <a:bodyPr/>
                    <a:lstStyle/>
                    <a:p>
                      <a:pPr lvl="0" rtl="0">
                        <a:spcBef>
                          <a:spcPts val="0"/>
                        </a:spcBef>
                        <a:buNone/>
                      </a:pPr>
                      <a:r>
                        <a:rPr lang="en"/>
                        <a:t>DS2</a:t>
                      </a:r>
                    </a:p>
                  </a:txBody>
                  <a:tcPr marL="91425" marR="91425" marT="91425" marB="91425"/>
                </a:tc>
                <a:tc>
                  <a:txBody>
                    <a:bodyPr/>
                    <a:lstStyle/>
                    <a:p>
                      <a:pPr lvl="0" rtl="0">
                        <a:spcBef>
                          <a:spcPts val="0"/>
                        </a:spcBef>
                        <a:buNone/>
                      </a:pPr>
                      <a:r>
                        <a:rPr lang="en">
                          <a:solidFill>
                            <a:srgbClr val="FF0000"/>
                          </a:solidFill>
                        </a:rPr>
                        <a:t>drop</a:t>
                      </a:r>
                    </a:p>
                  </a:txBody>
                  <a:tcPr marL="91425" marR="91425" marT="91425" marB="91425"/>
                </a:tc>
                <a:tc>
                  <a:txBody>
                    <a:bodyPr/>
                    <a:lstStyle/>
                    <a:p>
                      <a:pPr lvl="0" rtl="0">
                        <a:spcBef>
                          <a:spcPts val="0"/>
                        </a:spcBef>
                        <a:buNone/>
                      </a:pPr>
                      <a:r>
                        <a:rPr lang="en"/>
                        <a:t>cool-site.com</a:t>
                      </a:r>
                    </a:p>
                  </a:txBody>
                  <a:tcPr marL="91425" marR="91425" marT="91425" marB="91425"/>
                </a:tc>
              </a:tr>
            </a:tbl>
          </a:graphicData>
        </a:graphic>
      </p:graphicFrame>
      <p:sp>
        <p:nvSpPr>
          <p:cNvPr id="554" name="Shape 554"/>
          <p:cNvSpPr txBox="1"/>
          <p:nvPr/>
        </p:nvSpPr>
        <p:spPr>
          <a:xfrm>
            <a:off x="34480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a:t>
            </a:r>
          </a:p>
        </p:txBody>
      </p:sp>
      <p:sp>
        <p:nvSpPr>
          <p:cNvPr id="555" name="Shape 555"/>
          <p:cNvSpPr txBox="1"/>
          <p:nvPr/>
        </p:nvSpPr>
        <p:spPr>
          <a:xfrm>
            <a:off x="6036975"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Deployed DS Table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Shape 560"/>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a:t>
            </a:r>
            <a:r>
              <a:rPr lang="en">
                <a:solidFill>
                  <a:schemeClr val="accent5"/>
                </a:solidFill>
              </a:rPr>
              <a:t>Selective Rollout</a:t>
            </a:r>
          </a:p>
        </p:txBody>
      </p:sp>
      <p:graphicFrame>
        <p:nvGraphicFramePr>
          <p:cNvPr id="561" name="Shape 561"/>
          <p:cNvGraphicFramePr/>
          <p:nvPr/>
        </p:nvGraphicFramePr>
        <p:xfrm>
          <a:off x="421000" y="1220125"/>
          <a:ext cx="4540925" cy="3779250"/>
        </p:xfrm>
        <a:graphic>
          <a:graphicData uri="http://schemas.openxmlformats.org/drawingml/2006/table">
            <a:tbl>
              <a:tblPr>
                <a:noFill/>
                <a:tableStyleId>{81E4F1E5-74D6-47AF-918F-104935F24809}</a:tableStyleId>
              </a:tblPr>
              <a:tblGrid>
                <a:gridCol w="599275"/>
                <a:gridCol w="507275"/>
                <a:gridCol w="919875"/>
                <a:gridCol w="2514500"/>
              </a:tblGrid>
              <a:tr h="376850">
                <a:tc>
                  <a:txBody>
                    <a:bodyPr/>
                    <a:lstStyle/>
                    <a:p>
                      <a:pPr lvl="0" rtl="0">
                        <a:spcBef>
                          <a:spcPts val="0"/>
                        </a:spcBef>
                        <a:buNone/>
                      </a:pPr>
                      <a:r>
                        <a:rPr lang="en">
                          <a:solidFill>
                            <a:schemeClr val="lt1"/>
                          </a:solidFill>
                        </a:rPr>
                        <a:t>DS</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Ver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Query str handling</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Origin Server</a:t>
                      </a: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25</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http://my-site1.com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27</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http://my-site1.com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31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ignore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32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r>
              <a:tr h="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graphicFrame>
        <p:nvGraphicFramePr>
          <p:cNvPr id="562" name="Shape 562"/>
          <p:cNvGraphicFramePr/>
          <p:nvPr/>
        </p:nvGraphicFramePr>
        <p:xfrm>
          <a:off x="6113175" y="1220134"/>
          <a:ext cx="1794950" cy="1798200"/>
        </p:xfrm>
        <a:graphic>
          <a:graphicData uri="http://schemas.openxmlformats.org/drawingml/2006/table">
            <a:tbl>
              <a:tblPr>
                <a:noFill/>
                <a:tableStyleId>{81E4F1E5-74D6-47AF-918F-104935F24809}</a:tableStyleId>
              </a:tblPr>
              <a:tblGrid>
                <a:gridCol w="897475"/>
                <a:gridCol w="897475"/>
              </a:tblGrid>
              <a:tr h="289775">
                <a:tc>
                  <a:txBody>
                    <a:bodyPr/>
                    <a:lstStyle/>
                    <a:p>
                      <a:pPr lvl="0" rtl="0">
                        <a:spcBef>
                          <a:spcPts val="0"/>
                        </a:spcBef>
                        <a:buNone/>
                      </a:pPr>
                      <a:r>
                        <a:rPr lang="en">
                          <a:solidFill>
                            <a:schemeClr val="lt1"/>
                          </a:solidFill>
                        </a:rPr>
                        <a:t>DS</a:t>
                      </a:r>
                    </a:p>
                  </a:txBody>
                  <a:tcPr marL="91425" marR="91425" marT="91425" marB="91425"/>
                </a:tc>
                <a:tc>
                  <a:txBody>
                    <a:bodyPr/>
                    <a:lstStyle/>
                    <a:p>
                      <a:pPr lvl="0" rtl="0">
                        <a:spcBef>
                          <a:spcPts val="0"/>
                        </a:spcBef>
                        <a:buNone/>
                      </a:pPr>
                      <a:r>
                        <a:rPr lang="en">
                          <a:solidFill>
                            <a:schemeClr val="lt1"/>
                          </a:solidFill>
                        </a:rPr>
                        <a:t>Deploy Version</a:t>
                      </a:r>
                    </a:p>
                  </a:txBody>
                  <a:tcPr marL="91425" marR="91425" marT="91425" marB="91425"/>
                </a:tc>
              </a:tr>
              <a:tr h="269275">
                <a:tc>
                  <a:txBody>
                    <a:bodyPr/>
                    <a:lstStyle/>
                    <a:p>
                      <a:pPr lvl="0" rtl="0">
                        <a:spcBef>
                          <a:spcPts val="0"/>
                        </a:spcBef>
                        <a:buNone/>
                      </a:pPr>
                      <a:r>
                        <a:rPr lang="en">
                          <a:solidFill>
                            <a:schemeClr val="lt1"/>
                          </a:solidFill>
                        </a:rPr>
                        <a:t>DS1</a:t>
                      </a:r>
                    </a:p>
                  </a:txBody>
                  <a:tcPr marL="91425" marR="91425" marT="91425" marB="91425"/>
                </a:tc>
                <a:tc>
                  <a:txBody>
                    <a:bodyPr/>
                    <a:lstStyle/>
                    <a:p>
                      <a:pPr lvl="0" rtl="0">
                        <a:spcBef>
                          <a:spcPts val="0"/>
                        </a:spcBef>
                        <a:buNone/>
                      </a:pPr>
                      <a:r>
                        <a:rPr lang="en" b="1">
                          <a:solidFill>
                            <a:srgbClr val="FF3C3C"/>
                          </a:solidFill>
                        </a:rPr>
                        <a:t>27</a:t>
                      </a:r>
                    </a:p>
                  </a:txBody>
                  <a:tcPr marL="91425" marR="91425" marT="91425" marB="91425"/>
                </a:tc>
              </a:tr>
              <a:tr h="269275">
                <a:tc>
                  <a:txBody>
                    <a:bodyPr/>
                    <a:lstStyle/>
                    <a:p>
                      <a:pPr lvl="0" rtl="0">
                        <a:spcBef>
                          <a:spcPts val="0"/>
                        </a:spcBef>
                        <a:buNone/>
                      </a:pPr>
                      <a:r>
                        <a:rPr lang="en">
                          <a:solidFill>
                            <a:schemeClr val="lt1"/>
                          </a:solidFill>
                        </a:rPr>
                        <a:t>DS2</a:t>
                      </a:r>
                    </a:p>
                  </a:txBody>
                  <a:tcPr marL="91425" marR="91425" marT="91425" marB="91425"/>
                </a:tc>
                <a:tc>
                  <a:txBody>
                    <a:bodyPr/>
                    <a:lstStyle/>
                    <a:p>
                      <a:pPr lvl="0" rtl="0">
                        <a:spcBef>
                          <a:spcPts val="0"/>
                        </a:spcBef>
                        <a:buNone/>
                      </a:pPr>
                      <a:r>
                        <a:rPr lang="en" b="1">
                          <a:solidFill>
                            <a:srgbClr val="FF3C3C"/>
                          </a:solidFill>
                        </a:rPr>
                        <a:t>32</a:t>
                      </a:r>
                    </a:p>
                  </a:txBody>
                  <a:tcPr marL="91425" marR="91425" marT="91425" marB="91425"/>
                </a:tc>
              </a:tr>
              <a:tr h="269275">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sp>
        <p:nvSpPr>
          <p:cNvPr id="563" name="Shape 563"/>
          <p:cNvSpPr/>
          <p:nvPr/>
        </p:nvSpPr>
        <p:spPr>
          <a:xfrm>
            <a:off x="5487625" y="3580250"/>
            <a:ext cx="3224100" cy="1411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chemeClr val="dk1"/>
                </a:solidFill>
              </a:rPr>
              <a:t>Cache / TR</a:t>
            </a:r>
          </a:p>
        </p:txBody>
      </p:sp>
      <p:pic>
        <p:nvPicPr>
          <p:cNvPr id="564" name="Shape 564"/>
          <p:cNvPicPr preferRelativeResize="0"/>
          <p:nvPr/>
        </p:nvPicPr>
        <p:blipFill>
          <a:blip r:embed="rId3">
            <a:alphaModFix/>
          </a:blip>
          <a:stretch>
            <a:fillRect/>
          </a:stretch>
        </p:blipFill>
        <p:spPr>
          <a:xfrm flipH="1">
            <a:off x="4229025" y="1220123"/>
            <a:ext cx="732899" cy="604723"/>
          </a:xfrm>
          <a:prstGeom prst="rect">
            <a:avLst/>
          </a:prstGeom>
          <a:noFill/>
          <a:ln>
            <a:noFill/>
          </a:ln>
        </p:spPr>
      </p:pic>
      <p:pic>
        <p:nvPicPr>
          <p:cNvPr id="565" name="Shape 565"/>
          <p:cNvPicPr preferRelativeResize="0"/>
          <p:nvPr/>
        </p:nvPicPr>
        <p:blipFill>
          <a:blip r:embed="rId4">
            <a:alphaModFix/>
          </a:blip>
          <a:stretch>
            <a:fillRect/>
          </a:stretch>
        </p:blipFill>
        <p:spPr>
          <a:xfrm>
            <a:off x="7895550" y="1220124"/>
            <a:ext cx="585588" cy="604725"/>
          </a:xfrm>
          <a:prstGeom prst="rect">
            <a:avLst/>
          </a:prstGeom>
          <a:noFill/>
          <a:ln w="38100" cap="flat" cmpd="sng">
            <a:solidFill>
              <a:srgbClr val="FF0000"/>
            </a:solidFill>
            <a:prstDash val="solid"/>
            <a:round/>
            <a:headEnd type="none" w="med" len="med"/>
            <a:tailEnd type="none" w="med" len="med"/>
          </a:ln>
        </p:spPr>
      </p:pic>
      <p:graphicFrame>
        <p:nvGraphicFramePr>
          <p:cNvPr id="566" name="Shape 566"/>
          <p:cNvGraphicFramePr/>
          <p:nvPr/>
        </p:nvGraphicFramePr>
        <p:xfrm>
          <a:off x="5624362" y="4077020"/>
          <a:ext cx="3041625" cy="827385"/>
        </p:xfrm>
        <a:graphic>
          <a:graphicData uri="http://schemas.openxmlformats.org/drawingml/2006/table">
            <a:tbl>
              <a:tblPr>
                <a:noFill/>
                <a:tableStyleId>{81E4F1E5-74D6-47AF-918F-104935F24809}</a:tableStyleId>
              </a:tblPr>
              <a:tblGrid>
                <a:gridCol w="569950"/>
                <a:gridCol w="727200"/>
                <a:gridCol w="1744475"/>
              </a:tblGrid>
              <a:tr h="396200">
                <a:tc>
                  <a:txBody>
                    <a:bodyPr/>
                    <a:lstStyle/>
                    <a:p>
                      <a:pPr lvl="0" rtl="0">
                        <a:spcBef>
                          <a:spcPts val="0"/>
                        </a:spcBef>
                        <a:buNone/>
                      </a:pPr>
                      <a:r>
                        <a:rPr lang="en"/>
                        <a:t>DS1</a:t>
                      </a:r>
                    </a:p>
                  </a:txBody>
                  <a:tcPr marL="91425" marR="91425" marT="91425" marB="91425"/>
                </a:tc>
                <a:tc>
                  <a:txBody>
                    <a:bodyPr/>
                    <a:lstStyle/>
                    <a:p>
                      <a:pPr lvl="0" rtl="0">
                        <a:spcBef>
                          <a:spcPts val="0"/>
                        </a:spcBef>
                        <a:buNone/>
                      </a:pPr>
                      <a:r>
                        <a:rPr lang="en"/>
                        <a:t>use</a:t>
                      </a:r>
                    </a:p>
                  </a:txBody>
                  <a:tcPr marL="91425" marR="91425" marT="91425" marB="91425"/>
                </a:tc>
                <a:tc>
                  <a:txBody>
                    <a:bodyPr/>
                    <a:lstStyle/>
                    <a:p>
                      <a:pPr lvl="0" rtl="0">
                        <a:spcBef>
                          <a:spcPts val="0"/>
                        </a:spcBef>
                        <a:buNone/>
                      </a:pPr>
                      <a:r>
                        <a:rPr lang="en"/>
                        <a:t>my-site1.com</a:t>
                      </a:r>
                    </a:p>
                  </a:txBody>
                  <a:tcPr marL="91425" marR="91425" marT="91425" marB="91425"/>
                </a:tc>
              </a:tr>
              <a:tr h="431175">
                <a:tc>
                  <a:txBody>
                    <a:bodyPr/>
                    <a:lstStyle/>
                    <a:p>
                      <a:pPr lvl="0" rtl="0">
                        <a:spcBef>
                          <a:spcPts val="0"/>
                        </a:spcBef>
                        <a:buNone/>
                      </a:pPr>
                      <a:r>
                        <a:rPr lang="en"/>
                        <a:t>DS2</a:t>
                      </a:r>
                    </a:p>
                  </a:txBody>
                  <a:tcPr marL="91425" marR="91425" marT="91425" marB="91425"/>
                </a:tc>
                <a:tc>
                  <a:txBody>
                    <a:bodyPr/>
                    <a:lstStyle/>
                    <a:p>
                      <a:pPr lvl="0" rtl="0">
                        <a:spcBef>
                          <a:spcPts val="0"/>
                        </a:spcBef>
                        <a:buNone/>
                      </a:pPr>
                      <a:r>
                        <a:rPr lang="en">
                          <a:solidFill>
                            <a:srgbClr val="FF0000"/>
                          </a:solidFill>
                        </a:rPr>
                        <a:t>drop</a:t>
                      </a:r>
                    </a:p>
                  </a:txBody>
                  <a:tcPr marL="91425" marR="91425" marT="91425" marB="91425"/>
                </a:tc>
                <a:tc>
                  <a:txBody>
                    <a:bodyPr/>
                    <a:lstStyle/>
                    <a:p>
                      <a:pPr lvl="0" rtl="0">
                        <a:spcBef>
                          <a:spcPts val="0"/>
                        </a:spcBef>
                        <a:buNone/>
                      </a:pPr>
                      <a:r>
                        <a:rPr lang="en"/>
                        <a:t>cool-site.com</a:t>
                      </a:r>
                    </a:p>
                  </a:txBody>
                  <a:tcPr marL="91425" marR="91425" marT="91425" marB="91425"/>
                </a:tc>
              </a:tr>
            </a:tbl>
          </a:graphicData>
        </a:graphic>
      </p:graphicFrame>
      <p:sp>
        <p:nvSpPr>
          <p:cNvPr id="567" name="Shape 567"/>
          <p:cNvSpPr txBox="1"/>
          <p:nvPr/>
        </p:nvSpPr>
        <p:spPr>
          <a:xfrm>
            <a:off x="34480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a:t>
            </a:r>
          </a:p>
        </p:txBody>
      </p:sp>
      <p:sp>
        <p:nvSpPr>
          <p:cNvPr id="568" name="Shape 568"/>
          <p:cNvSpPr txBox="1"/>
          <p:nvPr/>
        </p:nvSpPr>
        <p:spPr>
          <a:xfrm>
            <a:off x="6036975"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Deployed DS Table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Shape 573"/>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a:t>
            </a:r>
            <a:r>
              <a:rPr lang="en">
                <a:solidFill>
                  <a:schemeClr val="accent5"/>
                </a:solidFill>
              </a:rPr>
              <a:t>Selective Rollout</a:t>
            </a:r>
          </a:p>
        </p:txBody>
      </p:sp>
      <p:graphicFrame>
        <p:nvGraphicFramePr>
          <p:cNvPr id="574" name="Shape 574"/>
          <p:cNvGraphicFramePr/>
          <p:nvPr/>
        </p:nvGraphicFramePr>
        <p:xfrm>
          <a:off x="421000" y="1220125"/>
          <a:ext cx="4540925" cy="3779250"/>
        </p:xfrm>
        <a:graphic>
          <a:graphicData uri="http://schemas.openxmlformats.org/drawingml/2006/table">
            <a:tbl>
              <a:tblPr>
                <a:noFill/>
                <a:tableStyleId>{81E4F1E5-74D6-47AF-918F-104935F24809}</a:tableStyleId>
              </a:tblPr>
              <a:tblGrid>
                <a:gridCol w="599275"/>
                <a:gridCol w="507275"/>
                <a:gridCol w="919875"/>
                <a:gridCol w="2514500"/>
              </a:tblGrid>
              <a:tr h="376850">
                <a:tc>
                  <a:txBody>
                    <a:bodyPr/>
                    <a:lstStyle/>
                    <a:p>
                      <a:pPr lvl="0" rtl="0">
                        <a:spcBef>
                          <a:spcPts val="0"/>
                        </a:spcBef>
                        <a:buNone/>
                      </a:pPr>
                      <a:r>
                        <a:rPr lang="en">
                          <a:solidFill>
                            <a:schemeClr val="lt1"/>
                          </a:solidFill>
                        </a:rPr>
                        <a:t>DS</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Ver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Query str handling</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Origin Server</a:t>
                      </a: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25</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http://my-site1.com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27</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http://my-site1.com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31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ignore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32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graphicFrame>
        <p:nvGraphicFramePr>
          <p:cNvPr id="575" name="Shape 575"/>
          <p:cNvGraphicFramePr/>
          <p:nvPr/>
        </p:nvGraphicFramePr>
        <p:xfrm>
          <a:off x="6113175" y="1220134"/>
          <a:ext cx="1794950" cy="1798200"/>
        </p:xfrm>
        <a:graphic>
          <a:graphicData uri="http://schemas.openxmlformats.org/drawingml/2006/table">
            <a:tbl>
              <a:tblPr>
                <a:noFill/>
                <a:tableStyleId>{81E4F1E5-74D6-47AF-918F-104935F24809}</a:tableStyleId>
              </a:tblPr>
              <a:tblGrid>
                <a:gridCol w="897475"/>
                <a:gridCol w="897475"/>
              </a:tblGrid>
              <a:tr h="289775">
                <a:tc>
                  <a:txBody>
                    <a:bodyPr/>
                    <a:lstStyle/>
                    <a:p>
                      <a:pPr lvl="0" rtl="0">
                        <a:spcBef>
                          <a:spcPts val="0"/>
                        </a:spcBef>
                        <a:buNone/>
                      </a:pPr>
                      <a:r>
                        <a:rPr lang="en">
                          <a:solidFill>
                            <a:schemeClr val="lt1"/>
                          </a:solidFill>
                        </a:rPr>
                        <a:t>DS</a:t>
                      </a:r>
                    </a:p>
                  </a:txBody>
                  <a:tcPr marL="91425" marR="91425" marT="91425" marB="91425"/>
                </a:tc>
                <a:tc>
                  <a:txBody>
                    <a:bodyPr/>
                    <a:lstStyle/>
                    <a:p>
                      <a:pPr lvl="0" rtl="0">
                        <a:spcBef>
                          <a:spcPts val="0"/>
                        </a:spcBef>
                        <a:buNone/>
                      </a:pPr>
                      <a:r>
                        <a:rPr lang="en">
                          <a:solidFill>
                            <a:schemeClr val="lt1"/>
                          </a:solidFill>
                        </a:rPr>
                        <a:t>Deploy Version</a:t>
                      </a:r>
                    </a:p>
                  </a:txBody>
                  <a:tcPr marL="91425" marR="91425" marT="91425" marB="91425"/>
                </a:tc>
              </a:tr>
              <a:tr h="269275">
                <a:tc>
                  <a:txBody>
                    <a:bodyPr/>
                    <a:lstStyle/>
                    <a:p>
                      <a:pPr lvl="0" rtl="0">
                        <a:spcBef>
                          <a:spcPts val="0"/>
                        </a:spcBef>
                        <a:buNone/>
                      </a:pPr>
                      <a:r>
                        <a:rPr lang="en">
                          <a:solidFill>
                            <a:schemeClr val="lt1"/>
                          </a:solidFill>
                        </a:rPr>
                        <a:t>DS1</a:t>
                      </a:r>
                    </a:p>
                  </a:txBody>
                  <a:tcPr marL="91425" marR="91425" marT="91425" marB="91425"/>
                </a:tc>
                <a:tc>
                  <a:txBody>
                    <a:bodyPr/>
                    <a:lstStyle/>
                    <a:p>
                      <a:pPr lvl="0" rtl="0">
                        <a:spcBef>
                          <a:spcPts val="0"/>
                        </a:spcBef>
                        <a:buNone/>
                      </a:pPr>
                      <a:r>
                        <a:rPr lang="en" b="1">
                          <a:solidFill>
                            <a:srgbClr val="FF3C3C"/>
                          </a:solidFill>
                        </a:rPr>
                        <a:t>27</a:t>
                      </a:r>
                    </a:p>
                  </a:txBody>
                  <a:tcPr marL="91425" marR="91425" marT="91425" marB="91425"/>
                </a:tc>
              </a:tr>
              <a:tr h="269275">
                <a:tc>
                  <a:txBody>
                    <a:bodyPr/>
                    <a:lstStyle/>
                    <a:p>
                      <a:pPr lvl="0" rtl="0">
                        <a:spcBef>
                          <a:spcPts val="0"/>
                        </a:spcBef>
                        <a:buNone/>
                      </a:pPr>
                      <a:r>
                        <a:rPr lang="en">
                          <a:solidFill>
                            <a:schemeClr val="lt1"/>
                          </a:solidFill>
                        </a:rPr>
                        <a:t>DS2</a:t>
                      </a:r>
                    </a:p>
                  </a:txBody>
                  <a:tcPr marL="91425" marR="91425" marT="91425" marB="91425"/>
                </a:tc>
                <a:tc>
                  <a:txBody>
                    <a:bodyPr/>
                    <a:lstStyle/>
                    <a:p>
                      <a:pPr lvl="0" rtl="0">
                        <a:spcBef>
                          <a:spcPts val="0"/>
                        </a:spcBef>
                        <a:buNone/>
                      </a:pPr>
                      <a:r>
                        <a:rPr lang="en" b="1">
                          <a:solidFill>
                            <a:srgbClr val="FF3C3C"/>
                          </a:solidFill>
                        </a:rPr>
                        <a:t>32</a:t>
                      </a:r>
                    </a:p>
                  </a:txBody>
                  <a:tcPr marL="91425" marR="91425" marT="91425" marB="91425"/>
                </a:tc>
              </a:tr>
              <a:tr h="269275">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sp>
        <p:nvSpPr>
          <p:cNvPr id="576" name="Shape 576"/>
          <p:cNvSpPr/>
          <p:nvPr/>
        </p:nvSpPr>
        <p:spPr>
          <a:xfrm>
            <a:off x="5487625" y="3580250"/>
            <a:ext cx="3224100" cy="1411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chemeClr val="dk1"/>
                </a:solidFill>
              </a:rPr>
              <a:t>Cache / TR</a:t>
            </a:r>
          </a:p>
        </p:txBody>
      </p:sp>
      <p:pic>
        <p:nvPicPr>
          <p:cNvPr id="577" name="Shape 577"/>
          <p:cNvPicPr preferRelativeResize="0"/>
          <p:nvPr/>
        </p:nvPicPr>
        <p:blipFill>
          <a:blip r:embed="rId3">
            <a:alphaModFix/>
          </a:blip>
          <a:stretch>
            <a:fillRect/>
          </a:stretch>
        </p:blipFill>
        <p:spPr>
          <a:xfrm flipH="1">
            <a:off x="4229025" y="1220123"/>
            <a:ext cx="732899" cy="604723"/>
          </a:xfrm>
          <a:prstGeom prst="rect">
            <a:avLst/>
          </a:prstGeom>
          <a:noFill/>
          <a:ln>
            <a:noFill/>
          </a:ln>
        </p:spPr>
      </p:pic>
      <p:pic>
        <p:nvPicPr>
          <p:cNvPr id="578" name="Shape 578"/>
          <p:cNvPicPr preferRelativeResize="0"/>
          <p:nvPr/>
        </p:nvPicPr>
        <p:blipFill>
          <a:blip r:embed="rId4">
            <a:alphaModFix/>
          </a:blip>
          <a:stretch>
            <a:fillRect/>
          </a:stretch>
        </p:blipFill>
        <p:spPr>
          <a:xfrm>
            <a:off x="7895550" y="1220124"/>
            <a:ext cx="585588" cy="604725"/>
          </a:xfrm>
          <a:prstGeom prst="rect">
            <a:avLst/>
          </a:prstGeom>
          <a:noFill/>
          <a:ln w="38100" cap="flat" cmpd="sng">
            <a:solidFill>
              <a:srgbClr val="FF0000"/>
            </a:solidFill>
            <a:prstDash val="solid"/>
            <a:round/>
            <a:headEnd type="none" w="med" len="med"/>
            <a:tailEnd type="none" w="med" len="med"/>
          </a:ln>
        </p:spPr>
      </p:pic>
      <p:graphicFrame>
        <p:nvGraphicFramePr>
          <p:cNvPr id="579" name="Shape 579"/>
          <p:cNvGraphicFramePr/>
          <p:nvPr/>
        </p:nvGraphicFramePr>
        <p:xfrm>
          <a:off x="5624362" y="4077020"/>
          <a:ext cx="3041625" cy="827385"/>
        </p:xfrm>
        <a:graphic>
          <a:graphicData uri="http://schemas.openxmlformats.org/drawingml/2006/table">
            <a:tbl>
              <a:tblPr>
                <a:noFill/>
                <a:tableStyleId>{81E4F1E5-74D6-47AF-918F-104935F24809}</a:tableStyleId>
              </a:tblPr>
              <a:tblGrid>
                <a:gridCol w="569950"/>
                <a:gridCol w="727200"/>
                <a:gridCol w="1744475"/>
              </a:tblGrid>
              <a:tr h="396200">
                <a:tc>
                  <a:txBody>
                    <a:bodyPr/>
                    <a:lstStyle/>
                    <a:p>
                      <a:pPr lvl="0" rtl="0">
                        <a:spcBef>
                          <a:spcPts val="0"/>
                        </a:spcBef>
                        <a:buNone/>
                      </a:pPr>
                      <a:r>
                        <a:rPr lang="en"/>
                        <a:t>DS1</a:t>
                      </a:r>
                    </a:p>
                  </a:txBody>
                  <a:tcPr marL="91425" marR="91425" marT="91425" marB="91425"/>
                </a:tc>
                <a:tc>
                  <a:txBody>
                    <a:bodyPr/>
                    <a:lstStyle/>
                    <a:p>
                      <a:pPr lvl="0" rtl="0">
                        <a:spcBef>
                          <a:spcPts val="0"/>
                        </a:spcBef>
                        <a:buNone/>
                      </a:pPr>
                      <a:r>
                        <a:rPr lang="en">
                          <a:solidFill>
                            <a:srgbClr val="FF0000"/>
                          </a:solidFill>
                        </a:rPr>
                        <a:t>drop</a:t>
                      </a:r>
                    </a:p>
                  </a:txBody>
                  <a:tcPr marL="91425" marR="91425" marT="91425" marB="91425"/>
                </a:tc>
                <a:tc>
                  <a:txBody>
                    <a:bodyPr/>
                    <a:lstStyle/>
                    <a:p>
                      <a:pPr lvl="0" rtl="0">
                        <a:spcBef>
                          <a:spcPts val="0"/>
                        </a:spcBef>
                        <a:buNone/>
                      </a:pPr>
                      <a:r>
                        <a:rPr lang="en"/>
                        <a:t>my-site1.com</a:t>
                      </a:r>
                    </a:p>
                  </a:txBody>
                  <a:tcPr marL="91425" marR="91425" marT="91425" marB="91425"/>
                </a:tc>
              </a:tr>
              <a:tr h="431175">
                <a:tc>
                  <a:txBody>
                    <a:bodyPr/>
                    <a:lstStyle/>
                    <a:p>
                      <a:pPr lvl="0" rtl="0">
                        <a:spcBef>
                          <a:spcPts val="0"/>
                        </a:spcBef>
                        <a:buNone/>
                      </a:pPr>
                      <a:r>
                        <a:rPr lang="en"/>
                        <a:t>DS2</a:t>
                      </a:r>
                    </a:p>
                  </a:txBody>
                  <a:tcPr marL="91425" marR="91425" marT="91425" marB="91425"/>
                </a:tc>
                <a:tc>
                  <a:txBody>
                    <a:bodyPr/>
                    <a:lstStyle/>
                    <a:p>
                      <a:pPr lvl="0" rtl="0">
                        <a:spcBef>
                          <a:spcPts val="0"/>
                        </a:spcBef>
                        <a:buNone/>
                      </a:pPr>
                      <a:r>
                        <a:rPr lang="en">
                          <a:solidFill>
                            <a:srgbClr val="FF0000"/>
                          </a:solidFill>
                        </a:rPr>
                        <a:t>drop</a:t>
                      </a:r>
                    </a:p>
                  </a:txBody>
                  <a:tcPr marL="91425" marR="91425" marT="91425" marB="91425"/>
                </a:tc>
                <a:tc>
                  <a:txBody>
                    <a:bodyPr/>
                    <a:lstStyle/>
                    <a:p>
                      <a:pPr lvl="0" rtl="0">
                        <a:spcBef>
                          <a:spcPts val="0"/>
                        </a:spcBef>
                        <a:buNone/>
                      </a:pPr>
                      <a:r>
                        <a:rPr lang="en"/>
                        <a:t>cool-site.com</a:t>
                      </a:r>
                    </a:p>
                  </a:txBody>
                  <a:tcPr marL="91425" marR="91425" marT="91425" marB="91425"/>
                </a:tc>
              </a:tr>
            </a:tbl>
          </a:graphicData>
        </a:graphic>
      </p:graphicFrame>
      <p:sp>
        <p:nvSpPr>
          <p:cNvPr id="580" name="Shape 580"/>
          <p:cNvSpPr txBox="1"/>
          <p:nvPr/>
        </p:nvSpPr>
        <p:spPr>
          <a:xfrm>
            <a:off x="34480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a:t>
            </a:r>
          </a:p>
        </p:txBody>
      </p:sp>
      <p:sp>
        <p:nvSpPr>
          <p:cNvPr id="581" name="Shape 581"/>
          <p:cNvSpPr txBox="1"/>
          <p:nvPr/>
        </p:nvSpPr>
        <p:spPr>
          <a:xfrm>
            <a:off x="6036975"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Deployed DS Table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a:spcBef>
                <a:spcPts val="0"/>
              </a:spcBef>
              <a:buNone/>
            </a:pPr>
            <a:r>
              <a:rPr lang="en"/>
              <a:t>Self-Service</a:t>
            </a:r>
          </a:p>
        </p:txBody>
      </p:sp>
      <p:sp>
        <p:nvSpPr>
          <p:cNvPr id="72" name="Shape 7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381000" rtl="0">
              <a:spcBef>
                <a:spcPts val="700"/>
              </a:spcBef>
              <a:spcAft>
                <a:spcPts val="0"/>
              </a:spcAft>
              <a:buSzPct val="100000"/>
            </a:pPr>
            <a:r>
              <a:rPr lang="en" sz="2400">
                <a:solidFill>
                  <a:srgbClr val="FFFFFF"/>
                </a:solidFill>
              </a:rPr>
              <a:t>The ability of a user to independently manage the delivery services defined for his content.</a:t>
            </a:r>
          </a:p>
          <a:p>
            <a:pPr marL="0" lvl="0" indent="0">
              <a:spcBef>
                <a:spcPts val="0"/>
              </a:spcBef>
              <a:buNone/>
            </a:pPr>
            <a:endParaRPr/>
          </a:p>
        </p:txBody>
      </p:sp>
      <p:sp>
        <p:nvSpPr>
          <p:cNvPr id="73" name="Shape 73"/>
          <p:cNvSpPr/>
          <p:nvPr/>
        </p:nvSpPr>
        <p:spPr>
          <a:xfrm>
            <a:off x="3762625" y="2541725"/>
            <a:ext cx="3565500" cy="2520600"/>
          </a:xfrm>
          <a:prstGeom prst="rect">
            <a:avLst/>
          </a:prstGeom>
          <a:solidFill>
            <a:srgbClr val="FF9900"/>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Traffic Control</a:t>
            </a:r>
          </a:p>
        </p:txBody>
      </p:sp>
      <p:sp>
        <p:nvSpPr>
          <p:cNvPr id="74" name="Shape 74"/>
          <p:cNvSpPr/>
          <p:nvPr/>
        </p:nvSpPr>
        <p:spPr>
          <a:xfrm>
            <a:off x="6607825" y="3393475"/>
            <a:ext cx="539700" cy="81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r" rtl="0">
              <a:spcBef>
                <a:spcPts val="0"/>
              </a:spcBef>
              <a:buNone/>
            </a:pPr>
            <a:r>
              <a:rPr lang="en" sz="800"/>
              <a:t>S3</a:t>
            </a:r>
          </a:p>
        </p:txBody>
      </p:sp>
      <p:sp>
        <p:nvSpPr>
          <p:cNvPr id="75" name="Shape 75"/>
          <p:cNvSpPr/>
          <p:nvPr/>
        </p:nvSpPr>
        <p:spPr>
          <a:xfrm>
            <a:off x="6483825" y="3562125"/>
            <a:ext cx="539700" cy="81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r" rtl="0">
              <a:spcBef>
                <a:spcPts val="0"/>
              </a:spcBef>
              <a:buNone/>
            </a:pPr>
            <a:r>
              <a:rPr lang="en" sz="800"/>
              <a:t>S2</a:t>
            </a:r>
          </a:p>
        </p:txBody>
      </p:sp>
      <p:sp>
        <p:nvSpPr>
          <p:cNvPr id="76" name="Shape 76"/>
          <p:cNvSpPr/>
          <p:nvPr/>
        </p:nvSpPr>
        <p:spPr>
          <a:xfrm>
            <a:off x="3872025" y="3100800"/>
            <a:ext cx="2008200" cy="1837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Traffic-Ops</a:t>
            </a:r>
          </a:p>
        </p:txBody>
      </p:sp>
      <p:graphicFrame>
        <p:nvGraphicFramePr>
          <p:cNvPr id="77" name="Shape 77"/>
          <p:cNvGraphicFramePr/>
          <p:nvPr/>
        </p:nvGraphicFramePr>
        <p:xfrm>
          <a:off x="4892500" y="3582975"/>
          <a:ext cx="757225" cy="1325150"/>
        </p:xfrm>
        <a:graphic>
          <a:graphicData uri="http://schemas.openxmlformats.org/drawingml/2006/table">
            <a:tbl>
              <a:tblPr>
                <a:noFill/>
                <a:tableStyleId>{81E4F1E5-74D6-47AF-918F-104935F24809}</a:tableStyleId>
              </a:tblPr>
              <a:tblGrid>
                <a:gridCol w="757225"/>
              </a:tblGrid>
              <a:tr h="422525">
                <a:tc>
                  <a:txBody>
                    <a:bodyPr/>
                    <a:lstStyle/>
                    <a:p>
                      <a:pPr lvl="0" rtl="0">
                        <a:spcBef>
                          <a:spcPts val="0"/>
                        </a:spcBef>
                        <a:buNone/>
                      </a:pPr>
                      <a:r>
                        <a:rPr lang="en" sz="900" b="1"/>
                        <a:t>Server</a:t>
                      </a:r>
                    </a:p>
                  </a:txBody>
                  <a:tcPr marL="91425" marR="91425" marT="91425" marB="91425"/>
                </a:tc>
              </a:tr>
              <a:tr h="300875">
                <a:tc>
                  <a:txBody>
                    <a:bodyPr/>
                    <a:lstStyle/>
                    <a:p>
                      <a:pPr lvl="0" rtl="0">
                        <a:spcBef>
                          <a:spcPts val="0"/>
                        </a:spcBef>
                        <a:buNone/>
                      </a:pPr>
                      <a:r>
                        <a:rPr lang="en" sz="700"/>
                        <a:t>S1</a:t>
                      </a:r>
                    </a:p>
                  </a:txBody>
                  <a:tcPr marL="91425" marR="91425" marT="91425" marB="91425"/>
                </a:tc>
              </a:tr>
              <a:tr h="300875">
                <a:tc>
                  <a:txBody>
                    <a:bodyPr/>
                    <a:lstStyle/>
                    <a:p>
                      <a:pPr lvl="0" rtl="0">
                        <a:spcBef>
                          <a:spcPts val="0"/>
                        </a:spcBef>
                        <a:buNone/>
                      </a:pPr>
                      <a:r>
                        <a:rPr lang="en" sz="700"/>
                        <a:t>S2</a:t>
                      </a:r>
                    </a:p>
                  </a:txBody>
                  <a:tcPr marL="91425" marR="91425" marT="91425" marB="91425"/>
                </a:tc>
              </a:tr>
              <a:tr h="300875">
                <a:tc>
                  <a:txBody>
                    <a:bodyPr/>
                    <a:lstStyle/>
                    <a:p>
                      <a:pPr lvl="0" rtl="0">
                        <a:spcBef>
                          <a:spcPts val="0"/>
                        </a:spcBef>
                        <a:buNone/>
                      </a:pPr>
                      <a:r>
                        <a:rPr lang="en" sz="700"/>
                        <a:t>S3</a:t>
                      </a:r>
                    </a:p>
                  </a:txBody>
                  <a:tcPr marL="91425" marR="91425" marT="91425" marB="91425"/>
                </a:tc>
              </a:tr>
            </a:tbl>
          </a:graphicData>
        </a:graphic>
      </p:graphicFrame>
      <p:graphicFrame>
        <p:nvGraphicFramePr>
          <p:cNvPr id="78" name="Shape 78"/>
          <p:cNvGraphicFramePr/>
          <p:nvPr/>
        </p:nvGraphicFramePr>
        <p:xfrm>
          <a:off x="3928350" y="3581887"/>
          <a:ext cx="730650" cy="1325760"/>
        </p:xfrm>
        <a:graphic>
          <a:graphicData uri="http://schemas.openxmlformats.org/drawingml/2006/table">
            <a:tbl>
              <a:tblPr>
                <a:noFill/>
                <a:tableStyleId>{81E4F1E5-74D6-47AF-918F-104935F24809}</a:tableStyleId>
              </a:tblPr>
              <a:tblGrid>
                <a:gridCol w="730650"/>
              </a:tblGrid>
              <a:tr h="451725">
                <a:tc>
                  <a:txBody>
                    <a:bodyPr/>
                    <a:lstStyle/>
                    <a:p>
                      <a:pPr lvl="0" rtl="0">
                        <a:spcBef>
                          <a:spcPts val="0"/>
                        </a:spcBef>
                        <a:buNone/>
                      </a:pPr>
                      <a:r>
                        <a:rPr lang="en" sz="900" b="1"/>
                        <a:t>Delivery Service</a:t>
                      </a:r>
                    </a:p>
                  </a:txBody>
                  <a:tcPr marL="91425" marR="91425" marT="91425" marB="91425"/>
                </a:tc>
              </a:tr>
              <a:tr h="258425">
                <a:tc>
                  <a:txBody>
                    <a:bodyPr/>
                    <a:lstStyle/>
                    <a:p>
                      <a:pPr lvl="0" rtl="0">
                        <a:spcBef>
                          <a:spcPts val="0"/>
                        </a:spcBef>
                        <a:buNone/>
                      </a:pPr>
                      <a:r>
                        <a:rPr lang="en" sz="700"/>
                        <a:t>DS1</a:t>
                      </a:r>
                    </a:p>
                  </a:txBody>
                  <a:tcPr marL="91425" marR="91425" marT="91425" marB="91425"/>
                </a:tc>
              </a:tr>
              <a:tr h="258425">
                <a:tc>
                  <a:txBody>
                    <a:bodyPr/>
                    <a:lstStyle/>
                    <a:p>
                      <a:pPr lvl="0" rtl="0">
                        <a:spcBef>
                          <a:spcPts val="0"/>
                        </a:spcBef>
                        <a:buNone/>
                      </a:pPr>
                      <a:r>
                        <a:rPr lang="en" sz="700"/>
                        <a:t>DS2</a:t>
                      </a:r>
                    </a:p>
                  </a:txBody>
                  <a:tcPr marL="91425" marR="91425" marT="91425" marB="91425"/>
                </a:tc>
              </a:tr>
              <a:tr h="280775">
                <a:tc>
                  <a:txBody>
                    <a:bodyPr/>
                    <a:lstStyle/>
                    <a:p>
                      <a:pPr lvl="0" rtl="0">
                        <a:spcBef>
                          <a:spcPts val="0"/>
                        </a:spcBef>
                        <a:buNone/>
                      </a:pPr>
                      <a:r>
                        <a:rPr lang="en" sz="700"/>
                        <a:t>DS3</a:t>
                      </a:r>
                    </a:p>
                  </a:txBody>
                  <a:tcPr marL="91425" marR="91425" marT="91425" marB="91425"/>
                </a:tc>
              </a:tr>
            </a:tbl>
          </a:graphicData>
        </a:graphic>
      </p:graphicFrame>
      <p:sp>
        <p:nvSpPr>
          <p:cNvPr id="79" name="Shape 79"/>
          <p:cNvSpPr/>
          <p:nvPr/>
        </p:nvSpPr>
        <p:spPr>
          <a:xfrm>
            <a:off x="6331425" y="3714525"/>
            <a:ext cx="539700" cy="81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r" rtl="0">
              <a:spcBef>
                <a:spcPts val="0"/>
              </a:spcBef>
              <a:buNone/>
            </a:pPr>
            <a:r>
              <a:rPr lang="en" sz="800"/>
              <a:t>S1</a:t>
            </a:r>
          </a:p>
        </p:txBody>
      </p:sp>
      <p:pic>
        <p:nvPicPr>
          <p:cNvPr id="80" name="Shape 80"/>
          <p:cNvPicPr preferRelativeResize="0"/>
          <p:nvPr/>
        </p:nvPicPr>
        <p:blipFill>
          <a:blip r:embed="rId3">
            <a:alphaModFix/>
          </a:blip>
          <a:stretch>
            <a:fillRect/>
          </a:stretch>
        </p:blipFill>
        <p:spPr>
          <a:xfrm>
            <a:off x="6331425" y="3870887"/>
            <a:ext cx="539700" cy="663236"/>
          </a:xfrm>
          <a:prstGeom prst="rect">
            <a:avLst/>
          </a:prstGeom>
          <a:noFill/>
          <a:ln>
            <a:noFill/>
          </a:ln>
        </p:spPr>
      </p:pic>
      <p:pic>
        <p:nvPicPr>
          <p:cNvPr id="81" name="Shape 81"/>
          <p:cNvPicPr preferRelativeResize="0"/>
          <p:nvPr/>
        </p:nvPicPr>
        <p:blipFill>
          <a:blip r:embed="rId4">
            <a:alphaModFix/>
          </a:blip>
          <a:stretch>
            <a:fillRect/>
          </a:stretch>
        </p:blipFill>
        <p:spPr>
          <a:xfrm>
            <a:off x="3762625" y="2541725"/>
            <a:ext cx="1728399" cy="466252"/>
          </a:xfrm>
          <a:prstGeom prst="rect">
            <a:avLst/>
          </a:prstGeom>
          <a:noFill/>
          <a:ln>
            <a:noFill/>
          </a:ln>
        </p:spPr>
      </p:pic>
      <p:pic>
        <p:nvPicPr>
          <p:cNvPr id="82" name="Shape 82"/>
          <p:cNvPicPr preferRelativeResize="0"/>
          <p:nvPr/>
        </p:nvPicPr>
        <p:blipFill>
          <a:blip r:embed="rId5">
            <a:alphaModFix/>
          </a:blip>
          <a:stretch>
            <a:fillRect/>
          </a:stretch>
        </p:blipFill>
        <p:spPr>
          <a:xfrm flipH="1">
            <a:off x="1891050" y="3977362"/>
            <a:ext cx="953399" cy="786650"/>
          </a:xfrm>
          <a:prstGeom prst="rect">
            <a:avLst/>
          </a:prstGeom>
          <a:noFill/>
          <a:ln>
            <a:noFill/>
          </a:ln>
        </p:spPr>
      </p:pic>
      <p:sp>
        <p:nvSpPr>
          <p:cNvPr id="83" name="Shape 83"/>
          <p:cNvSpPr/>
          <p:nvPr/>
        </p:nvSpPr>
        <p:spPr>
          <a:xfrm rot="-5538">
            <a:off x="2844449" y="4056613"/>
            <a:ext cx="931201" cy="1704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 name="Shape 84"/>
          <p:cNvSpPr/>
          <p:nvPr/>
        </p:nvSpPr>
        <p:spPr>
          <a:xfrm rot="1180">
            <a:off x="4583024" y="4281599"/>
            <a:ext cx="1748400" cy="1782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 name="Shape 85"/>
          <p:cNvSpPr/>
          <p:nvPr/>
        </p:nvSpPr>
        <p:spPr>
          <a:xfrm rot="4520" flipH="1">
            <a:off x="2844300" y="4513810"/>
            <a:ext cx="912600" cy="1704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86" name="Shape 86"/>
          <p:cNvPicPr preferRelativeResize="0"/>
          <p:nvPr/>
        </p:nvPicPr>
        <p:blipFill>
          <a:blip r:embed="rId6">
            <a:alphaModFix/>
          </a:blip>
          <a:stretch>
            <a:fillRect/>
          </a:stretch>
        </p:blipFill>
        <p:spPr>
          <a:xfrm>
            <a:off x="4438387" y="4137574"/>
            <a:ext cx="451503" cy="466249"/>
          </a:xfrm>
          <a:prstGeom prst="rect">
            <a:avLst/>
          </a:prstGeom>
          <a:noFill/>
          <a:ln>
            <a:noFill/>
          </a:ln>
        </p:spPr>
      </p:pic>
      <p:pic>
        <p:nvPicPr>
          <p:cNvPr id="87" name="Shape 87"/>
          <p:cNvPicPr preferRelativeResize="0"/>
          <p:nvPr/>
        </p:nvPicPr>
        <p:blipFill>
          <a:blip r:embed="rId7">
            <a:alphaModFix/>
          </a:blip>
          <a:stretch>
            <a:fillRect/>
          </a:stretch>
        </p:blipFill>
        <p:spPr>
          <a:xfrm>
            <a:off x="4659006" y="4006224"/>
            <a:ext cx="271200" cy="271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0"/>
                                        <p:tgtEl>
                                          <p:spTgt spid="73"/>
                                        </p:tgtEl>
                                      </p:cBhvr>
                                    </p:animEffect>
                                  </p:childTnLst>
                                </p:cTn>
                              </p:par>
                              <p:par>
                                <p:cTn id="8" presetID="10" presetClass="entr" presetSubtype="0" fill="hold"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fade">
                                      <p:cBhvr>
                                        <p:cTn id="10" dur="1000"/>
                                        <p:tgtEl>
                                          <p:spTgt spid="74"/>
                                        </p:tgtEl>
                                      </p:cBhvr>
                                    </p:animEffect>
                                  </p:childTnLst>
                                </p:cTn>
                              </p:par>
                              <p:par>
                                <p:cTn id="11" presetID="10" presetClass="entr" presetSubtype="0"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fade">
                                      <p:cBhvr>
                                        <p:cTn id="13" dur="1000"/>
                                        <p:tgtEl>
                                          <p:spTgt spid="75"/>
                                        </p:tgtEl>
                                      </p:cBhvr>
                                    </p:animEffect>
                                  </p:childTnLst>
                                </p:cTn>
                              </p:par>
                              <p:par>
                                <p:cTn id="14" presetID="10" presetClass="entr" presetSubtype="0" fill="hold" nodeType="withEffect">
                                  <p:stCondLst>
                                    <p:cond delay="0"/>
                                  </p:stCondLst>
                                  <p:childTnLst>
                                    <p:set>
                                      <p:cBhvr>
                                        <p:cTn id="15" dur="1" fill="hold">
                                          <p:stCondLst>
                                            <p:cond delay="0"/>
                                          </p:stCondLst>
                                        </p:cTn>
                                        <p:tgtEl>
                                          <p:spTgt spid="76"/>
                                        </p:tgtEl>
                                        <p:attrNameLst>
                                          <p:attrName>style.visibility</p:attrName>
                                        </p:attrNameLst>
                                      </p:cBhvr>
                                      <p:to>
                                        <p:strVal val="visible"/>
                                      </p:to>
                                    </p:set>
                                    <p:animEffect transition="in" filter="fade">
                                      <p:cBhvr>
                                        <p:cTn id="16" dur="1000"/>
                                        <p:tgtEl>
                                          <p:spTgt spid="76"/>
                                        </p:tgtEl>
                                      </p:cBhvr>
                                    </p:animEffect>
                                  </p:childTnLst>
                                </p:cTn>
                              </p:par>
                              <p:par>
                                <p:cTn id="17" presetID="10" presetClass="entr" presetSubtype="0" fill="hold"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fade">
                                      <p:cBhvr>
                                        <p:cTn id="19" dur="1000"/>
                                        <p:tgtEl>
                                          <p:spTgt spid="77"/>
                                        </p:tgtEl>
                                      </p:cBhvr>
                                    </p:animEffect>
                                  </p:childTnLst>
                                </p:cTn>
                              </p:par>
                              <p:par>
                                <p:cTn id="20" presetID="10" presetClass="entr" presetSubtype="0" fill="hold" nodeType="with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1000"/>
                                        <p:tgtEl>
                                          <p:spTgt spid="78"/>
                                        </p:tgtEl>
                                      </p:cBhvr>
                                    </p:animEffect>
                                  </p:childTnLst>
                                </p:cTn>
                              </p:par>
                              <p:par>
                                <p:cTn id="23" presetID="10" presetClass="entr" presetSubtype="0" fill="hold" nodeType="withEffect">
                                  <p:stCondLst>
                                    <p:cond delay="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1000"/>
                                        <p:tgtEl>
                                          <p:spTgt spid="79"/>
                                        </p:tgtEl>
                                      </p:cBhvr>
                                    </p:animEffect>
                                  </p:childTnLst>
                                </p:cTn>
                              </p:par>
                              <p:par>
                                <p:cTn id="26" presetID="10" presetClass="entr" presetSubtype="0" fill="hold" nodeType="with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fade">
                                      <p:cBhvr>
                                        <p:cTn id="28" dur="1000"/>
                                        <p:tgtEl>
                                          <p:spTgt spid="80"/>
                                        </p:tgtEl>
                                      </p:cBhvr>
                                    </p:animEffect>
                                  </p:childTnLst>
                                </p:cTn>
                              </p:par>
                              <p:par>
                                <p:cTn id="29" presetID="10" presetClass="entr" presetSubtype="0" fill="hold"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1000"/>
                                        <p:tgtEl>
                                          <p:spTgt spid="81"/>
                                        </p:tgtEl>
                                      </p:cBhvr>
                                    </p:animEffect>
                                  </p:childTnLst>
                                </p:cTn>
                              </p:par>
                              <p:par>
                                <p:cTn id="32" presetID="10" presetClass="entr" presetSubtype="0" fill="hold" nodeType="withEffect">
                                  <p:stCondLst>
                                    <p:cond delay="0"/>
                                  </p:stCondLst>
                                  <p:childTnLst>
                                    <p:set>
                                      <p:cBhvr>
                                        <p:cTn id="33" dur="1" fill="hold">
                                          <p:stCondLst>
                                            <p:cond delay="0"/>
                                          </p:stCondLst>
                                        </p:cTn>
                                        <p:tgtEl>
                                          <p:spTgt spid="82"/>
                                        </p:tgtEl>
                                        <p:attrNameLst>
                                          <p:attrName>style.visibility</p:attrName>
                                        </p:attrNameLst>
                                      </p:cBhvr>
                                      <p:to>
                                        <p:strVal val="visible"/>
                                      </p:to>
                                    </p:set>
                                    <p:animEffect transition="in" filter="fade">
                                      <p:cBhvr>
                                        <p:cTn id="34" dur="1000"/>
                                        <p:tgtEl>
                                          <p:spTgt spid="8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fade">
                                      <p:cBhvr>
                                        <p:cTn id="39" dur="1000"/>
                                        <p:tgtEl>
                                          <p:spTgt spid="8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84"/>
                                        </p:tgtEl>
                                        <p:attrNameLst>
                                          <p:attrName>style.visibility</p:attrName>
                                        </p:attrNameLst>
                                      </p:cBhvr>
                                      <p:to>
                                        <p:strVal val="visible"/>
                                      </p:to>
                                    </p:set>
                                    <p:animEffect transition="in" filter="fade">
                                      <p:cBhvr>
                                        <p:cTn id="44" dur="1000"/>
                                        <p:tgtEl>
                                          <p:spTgt spid="84"/>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10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87"/>
                                        </p:tgtEl>
                                        <p:attrNameLst>
                                          <p:attrName>style.visibility</p:attrName>
                                        </p:attrNameLst>
                                      </p:cBhvr>
                                      <p:to>
                                        <p:strVal val="visible"/>
                                      </p:to>
                                    </p:set>
                                    <p:animEffect transition="in" filter="fade">
                                      <p:cBhvr>
                                        <p:cTn id="50" dur="1000"/>
                                        <p:tgtEl>
                                          <p:spTgt spid="8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5"/>
                                        </p:tgtEl>
                                        <p:attrNameLst>
                                          <p:attrName>style.visibility</p:attrName>
                                        </p:attrNameLst>
                                      </p:cBhvr>
                                      <p:to>
                                        <p:strVal val="visible"/>
                                      </p:to>
                                    </p:set>
                                    <p:animEffect transition="in" filter="fade">
                                      <p:cBhvr>
                                        <p:cTn id="55"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Built-In </a:t>
            </a:r>
            <a:r>
              <a:rPr lang="en">
                <a:solidFill>
                  <a:schemeClr val="accent5"/>
                </a:solidFill>
              </a:rPr>
              <a:t>Rollback</a:t>
            </a:r>
          </a:p>
        </p:txBody>
      </p:sp>
      <p:graphicFrame>
        <p:nvGraphicFramePr>
          <p:cNvPr id="587" name="Shape 587"/>
          <p:cNvGraphicFramePr/>
          <p:nvPr/>
        </p:nvGraphicFramePr>
        <p:xfrm>
          <a:off x="421000" y="1220125"/>
          <a:ext cx="4540925" cy="3779250"/>
        </p:xfrm>
        <a:graphic>
          <a:graphicData uri="http://schemas.openxmlformats.org/drawingml/2006/table">
            <a:tbl>
              <a:tblPr>
                <a:noFill/>
                <a:tableStyleId>{81E4F1E5-74D6-47AF-918F-104935F24809}</a:tableStyleId>
              </a:tblPr>
              <a:tblGrid>
                <a:gridCol w="599275"/>
                <a:gridCol w="507275"/>
                <a:gridCol w="919875"/>
                <a:gridCol w="2514500"/>
              </a:tblGrid>
              <a:tr h="376850">
                <a:tc>
                  <a:txBody>
                    <a:bodyPr/>
                    <a:lstStyle/>
                    <a:p>
                      <a:pPr lvl="0" rtl="0">
                        <a:spcBef>
                          <a:spcPts val="0"/>
                        </a:spcBef>
                        <a:buNone/>
                      </a:pPr>
                      <a:r>
                        <a:rPr lang="en">
                          <a:solidFill>
                            <a:schemeClr val="lt1"/>
                          </a:solidFill>
                        </a:rPr>
                        <a:t>DS</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Ver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Query str handling</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Origin Server</a:t>
                      </a: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25</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http://my-site1.com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27</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rgbClr val="FF9900"/>
                          </a:solidFill>
                        </a:rPr>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http://my-site1.com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31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ignore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32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graphicFrame>
        <p:nvGraphicFramePr>
          <p:cNvPr id="588" name="Shape 588"/>
          <p:cNvGraphicFramePr/>
          <p:nvPr/>
        </p:nvGraphicFramePr>
        <p:xfrm>
          <a:off x="6113175" y="1220134"/>
          <a:ext cx="1794950" cy="1798200"/>
        </p:xfrm>
        <a:graphic>
          <a:graphicData uri="http://schemas.openxmlformats.org/drawingml/2006/table">
            <a:tbl>
              <a:tblPr>
                <a:noFill/>
                <a:tableStyleId>{81E4F1E5-74D6-47AF-918F-104935F24809}</a:tableStyleId>
              </a:tblPr>
              <a:tblGrid>
                <a:gridCol w="897475"/>
                <a:gridCol w="897475"/>
              </a:tblGrid>
              <a:tr h="289775">
                <a:tc>
                  <a:txBody>
                    <a:bodyPr/>
                    <a:lstStyle/>
                    <a:p>
                      <a:pPr lvl="0" rtl="0">
                        <a:spcBef>
                          <a:spcPts val="0"/>
                        </a:spcBef>
                        <a:buNone/>
                      </a:pPr>
                      <a:r>
                        <a:rPr lang="en">
                          <a:solidFill>
                            <a:schemeClr val="lt1"/>
                          </a:solidFill>
                        </a:rPr>
                        <a:t>DS</a:t>
                      </a:r>
                    </a:p>
                  </a:txBody>
                  <a:tcPr marL="91425" marR="91425" marT="91425" marB="91425"/>
                </a:tc>
                <a:tc>
                  <a:txBody>
                    <a:bodyPr/>
                    <a:lstStyle/>
                    <a:p>
                      <a:pPr lvl="0" rtl="0">
                        <a:spcBef>
                          <a:spcPts val="0"/>
                        </a:spcBef>
                        <a:buNone/>
                      </a:pPr>
                      <a:r>
                        <a:rPr lang="en">
                          <a:solidFill>
                            <a:schemeClr val="lt1"/>
                          </a:solidFill>
                        </a:rPr>
                        <a:t>Deploy Version</a:t>
                      </a:r>
                    </a:p>
                  </a:txBody>
                  <a:tcPr marL="91425" marR="91425" marT="91425" marB="91425"/>
                </a:tc>
              </a:tr>
              <a:tr h="269275">
                <a:tc>
                  <a:txBody>
                    <a:bodyPr/>
                    <a:lstStyle/>
                    <a:p>
                      <a:pPr lvl="0" rtl="0">
                        <a:spcBef>
                          <a:spcPts val="0"/>
                        </a:spcBef>
                        <a:buNone/>
                      </a:pPr>
                      <a:r>
                        <a:rPr lang="en">
                          <a:solidFill>
                            <a:schemeClr val="lt1"/>
                          </a:solidFill>
                        </a:rPr>
                        <a:t>DS1</a:t>
                      </a:r>
                    </a:p>
                  </a:txBody>
                  <a:tcPr marL="91425" marR="91425" marT="91425" marB="91425"/>
                </a:tc>
                <a:tc>
                  <a:txBody>
                    <a:bodyPr/>
                    <a:lstStyle/>
                    <a:p>
                      <a:pPr lvl="0" rtl="0">
                        <a:spcBef>
                          <a:spcPts val="0"/>
                        </a:spcBef>
                        <a:buNone/>
                      </a:pPr>
                      <a:r>
                        <a:rPr lang="en">
                          <a:solidFill>
                            <a:schemeClr val="lt1"/>
                          </a:solidFill>
                        </a:rPr>
                        <a:t>27</a:t>
                      </a:r>
                    </a:p>
                  </a:txBody>
                  <a:tcPr marL="91425" marR="91425" marT="91425" marB="91425"/>
                </a:tc>
              </a:tr>
              <a:tr h="269275">
                <a:tc>
                  <a:txBody>
                    <a:bodyPr/>
                    <a:lstStyle/>
                    <a:p>
                      <a:pPr lvl="0" rtl="0">
                        <a:spcBef>
                          <a:spcPts val="0"/>
                        </a:spcBef>
                        <a:buNone/>
                      </a:pPr>
                      <a:r>
                        <a:rPr lang="en">
                          <a:solidFill>
                            <a:schemeClr val="lt1"/>
                          </a:solidFill>
                        </a:rPr>
                        <a:t>DS2</a:t>
                      </a:r>
                    </a:p>
                  </a:txBody>
                  <a:tcPr marL="91425" marR="91425" marT="91425" marB="91425"/>
                </a:tc>
                <a:tc>
                  <a:txBody>
                    <a:bodyPr/>
                    <a:lstStyle/>
                    <a:p>
                      <a:pPr lvl="0" rtl="0">
                        <a:spcBef>
                          <a:spcPts val="0"/>
                        </a:spcBef>
                        <a:buNone/>
                      </a:pPr>
                      <a:r>
                        <a:rPr lang="en">
                          <a:solidFill>
                            <a:schemeClr val="lt1"/>
                          </a:solidFill>
                        </a:rPr>
                        <a:t>32</a:t>
                      </a:r>
                    </a:p>
                  </a:txBody>
                  <a:tcPr marL="91425" marR="91425" marT="91425" marB="91425"/>
                </a:tc>
              </a:tr>
              <a:tr h="269275">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sp>
        <p:nvSpPr>
          <p:cNvPr id="589" name="Shape 589"/>
          <p:cNvSpPr/>
          <p:nvPr/>
        </p:nvSpPr>
        <p:spPr>
          <a:xfrm>
            <a:off x="5487625" y="3580250"/>
            <a:ext cx="3224100" cy="1411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chemeClr val="dk1"/>
                </a:solidFill>
              </a:rPr>
              <a:t>Cache / TR</a:t>
            </a:r>
          </a:p>
        </p:txBody>
      </p:sp>
      <p:pic>
        <p:nvPicPr>
          <p:cNvPr id="590" name="Shape 590"/>
          <p:cNvPicPr preferRelativeResize="0"/>
          <p:nvPr/>
        </p:nvPicPr>
        <p:blipFill>
          <a:blip r:embed="rId3">
            <a:alphaModFix/>
          </a:blip>
          <a:stretch>
            <a:fillRect/>
          </a:stretch>
        </p:blipFill>
        <p:spPr>
          <a:xfrm flipH="1">
            <a:off x="4229025" y="1220123"/>
            <a:ext cx="732899" cy="604723"/>
          </a:xfrm>
          <a:prstGeom prst="rect">
            <a:avLst/>
          </a:prstGeom>
          <a:noFill/>
          <a:ln>
            <a:noFill/>
          </a:ln>
        </p:spPr>
      </p:pic>
      <p:pic>
        <p:nvPicPr>
          <p:cNvPr id="591" name="Shape 591"/>
          <p:cNvPicPr preferRelativeResize="0"/>
          <p:nvPr/>
        </p:nvPicPr>
        <p:blipFill>
          <a:blip r:embed="rId4">
            <a:alphaModFix/>
          </a:blip>
          <a:stretch>
            <a:fillRect/>
          </a:stretch>
        </p:blipFill>
        <p:spPr>
          <a:xfrm>
            <a:off x="7895550" y="1220124"/>
            <a:ext cx="585588" cy="604725"/>
          </a:xfrm>
          <a:prstGeom prst="rect">
            <a:avLst/>
          </a:prstGeom>
          <a:noFill/>
          <a:ln>
            <a:noFill/>
          </a:ln>
        </p:spPr>
      </p:pic>
      <p:graphicFrame>
        <p:nvGraphicFramePr>
          <p:cNvPr id="592" name="Shape 592"/>
          <p:cNvGraphicFramePr/>
          <p:nvPr/>
        </p:nvGraphicFramePr>
        <p:xfrm>
          <a:off x="5624362" y="4077020"/>
          <a:ext cx="3041625" cy="827385"/>
        </p:xfrm>
        <a:graphic>
          <a:graphicData uri="http://schemas.openxmlformats.org/drawingml/2006/table">
            <a:tbl>
              <a:tblPr>
                <a:noFill/>
                <a:tableStyleId>{81E4F1E5-74D6-47AF-918F-104935F24809}</a:tableStyleId>
              </a:tblPr>
              <a:tblGrid>
                <a:gridCol w="569950"/>
                <a:gridCol w="727200"/>
                <a:gridCol w="1744475"/>
              </a:tblGrid>
              <a:tr h="396200">
                <a:tc>
                  <a:txBody>
                    <a:bodyPr/>
                    <a:lstStyle/>
                    <a:p>
                      <a:pPr lvl="0" rtl="0">
                        <a:spcBef>
                          <a:spcPts val="0"/>
                        </a:spcBef>
                        <a:buNone/>
                      </a:pPr>
                      <a:r>
                        <a:rPr lang="en"/>
                        <a:t>DS1</a:t>
                      </a:r>
                    </a:p>
                  </a:txBody>
                  <a:tcPr marL="91425" marR="91425" marT="91425" marB="91425"/>
                </a:tc>
                <a:tc>
                  <a:txBody>
                    <a:bodyPr/>
                    <a:lstStyle/>
                    <a:p>
                      <a:pPr lvl="0" rtl="0">
                        <a:spcBef>
                          <a:spcPts val="0"/>
                        </a:spcBef>
                        <a:buNone/>
                      </a:pPr>
                      <a:r>
                        <a:rPr lang="en"/>
                        <a:t>drop</a:t>
                      </a:r>
                    </a:p>
                  </a:txBody>
                  <a:tcPr marL="91425" marR="91425" marT="91425" marB="91425"/>
                </a:tc>
                <a:tc>
                  <a:txBody>
                    <a:bodyPr/>
                    <a:lstStyle/>
                    <a:p>
                      <a:pPr lvl="0" rtl="0">
                        <a:spcBef>
                          <a:spcPts val="0"/>
                        </a:spcBef>
                        <a:buNone/>
                      </a:pPr>
                      <a:r>
                        <a:rPr lang="en"/>
                        <a:t>my-site1.com</a:t>
                      </a:r>
                    </a:p>
                  </a:txBody>
                  <a:tcPr marL="91425" marR="91425" marT="91425" marB="91425"/>
                </a:tc>
              </a:tr>
              <a:tr h="431175">
                <a:tc>
                  <a:txBody>
                    <a:bodyPr/>
                    <a:lstStyle/>
                    <a:p>
                      <a:pPr lvl="0" rtl="0">
                        <a:spcBef>
                          <a:spcPts val="0"/>
                        </a:spcBef>
                        <a:buNone/>
                      </a:pPr>
                      <a:r>
                        <a:rPr lang="en"/>
                        <a:t>DS2</a:t>
                      </a:r>
                    </a:p>
                  </a:txBody>
                  <a:tcPr marL="91425" marR="91425" marT="91425" marB="91425"/>
                </a:tc>
                <a:tc>
                  <a:txBody>
                    <a:bodyPr/>
                    <a:lstStyle/>
                    <a:p>
                      <a:pPr lvl="0" rtl="0">
                        <a:spcBef>
                          <a:spcPts val="0"/>
                        </a:spcBef>
                        <a:buClr>
                          <a:schemeClr val="dk1"/>
                        </a:buClr>
                        <a:buSzPct val="78571"/>
                        <a:buFont typeface="Arial"/>
                        <a:buNone/>
                      </a:pPr>
                      <a:r>
                        <a:rPr lang="en">
                          <a:solidFill>
                            <a:schemeClr val="dk1"/>
                          </a:solidFill>
                        </a:rPr>
                        <a:t>drop</a:t>
                      </a:r>
                    </a:p>
                  </a:txBody>
                  <a:tcPr marL="91425" marR="91425" marT="91425" marB="91425"/>
                </a:tc>
                <a:tc>
                  <a:txBody>
                    <a:bodyPr/>
                    <a:lstStyle/>
                    <a:p>
                      <a:pPr lvl="0" rtl="0">
                        <a:spcBef>
                          <a:spcPts val="0"/>
                        </a:spcBef>
                        <a:buNone/>
                      </a:pPr>
                      <a:r>
                        <a:rPr lang="en"/>
                        <a:t>cool-site.com</a:t>
                      </a:r>
                    </a:p>
                  </a:txBody>
                  <a:tcPr marL="91425" marR="91425" marT="91425" marB="91425"/>
                </a:tc>
              </a:tr>
            </a:tbl>
          </a:graphicData>
        </a:graphic>
      </p:graphicFrame>
      <p:sp>
        <p:nvSpPr>
          <p:cNvPr id="593" name="Shape 593"/>
          <p:cNvSpPr txBox="1"/>
          <p:nvPr/>
        </p:nvSpPr>
        <p:spPr>
          <a:xfrm>
            <a:off x="34480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a:t>
            </a:r>
          </a:p>
        </p:txBody>
      </p:sp>
      <p:sp>
        <p:nvSpPr>
          <p:cNvPr id="594" name="Shape 594"/>
          <p:cNvSpPr txBox="1"/>
          <p:nvPr/>
        </p:nvSpPr>
        <p:spPr>
          <a:xfrm>
            <a:off x="6036975"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Deployed DS Table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Shape 599"/>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a:t>
            </a:r>
            <a:r>
              <a:rPr lang="en">
                <a:solidFill>
                  <a:schemeClr val="accent5"/>
                </a:solidFill>
              </a:rPr>
              <a:t>Built-In Rollback</a:t>
            </a:r>
          </a:p>
        </p:txBody>
      </p:sp>
      <p:graphicFrame>
        <p:nvGraphicFramePr>
          <p:cNvPr id="600" name="Shape 600"/>
          <p:cNvGraphicFramePr/>
          <p:nvPr/>
        </p:nvGraphicFramePr>
        <p:xfrm>
          <a:off x="421000" y="1220125"/>
          <a:ext cx="4540925" cy="3779250"/>
        </p:xfrm>
        <a:graphic>
          <a:graphicData uri="http://schemas.openxmlformats.org/drawingml/2006/table">
            <a:tbl>
              <a:tblPr>
                <a:noFill/>
                <a:tableStyleId>{81E4F1E5-74D6-47AF-918F-104935F24809}</a:tableStyleId>
              </a:tblPr>
              <a:tblGrid>
                <a:gridCol w="599275"/>
                <a:gridCol w="507275"/>
                <a:gridCol w="919875"/>
                <a:gridCol w="2514500"/>
              </a:tblGrid>
              <a:tr h="376850">
                <a:tc>
                  <a:txBody>
                    <a:bodyPr/>
                    <a:lstStyle/>
                    <a:p>
                      <a:pPr lvl="0" rtl="0">
                        <a:spcBef>
                          <a:spcPts val="0"/>
                        </a:spcBef>
                        <a:buNone/>
                      </a:pPr>
                      <a:r>
                        <a:rPr lang="en">
                          <a:solidFill>
                            <a:schemeClr val="lt1"/>
                          </a:solidFill>
                        </a:rPr>
                        <a:t>DS</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Ver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Query str handling</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Origin Server</a:t>
                      </a: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25</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http://my-site1.com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27</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http://my-site1.com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31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ignore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32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graphicFrame>
        <p:nvGraphicFramePr>
          <p:cNvPr id="601" name="Shape 601"/>
          <p:cNvGraphicFramePr/>
          <p:nvPr/>
        </p:nvGraphicFramePr>
        <p:xfrm>
          <a:off x="6113175" y="1220134"/>
          <a:ext cx="1794950" cy="1798200"/>
        </p:xfrm>
        <a:graphic>
          <a:graphicData uri="http://schemas.openxmlformats.org/drawingml/2006/table">
            <a:tbl>
              <a:tblPr>
                <a:noFill/>
                <a:tableStyleId>{81E4F1E5-74D6-47AF-918F-104935F24809}</a:tableStyleId>
              </a:tblPr>
              <a:tblGrid>
                <a:gridCol w="897475"/>
                <a:gridCol w="897475"/>
              </a:tblGrid>
              <a:tr h="289775">
                <a:tc>
                  <a:txBody>
                    <a:bodyPr/>
                    <a:lstStyle/>
                    <a:p>
                      <a:pPr lvl="0" rtl="0">
                        <a:spcBef>
                          <a:spcPts val="0"/>
                        </a:spcBef>
                        <a:buNone/>
                      </a:pPr>
                      <a:r>
                        <a:rPr lang="en">
                          <a:solidFill>
                            <a:schemeClr val="lt1"/>
                          </a:solidFill>
                        </a:rPr>
                        <a:t>DS</a:t>
                      </a:r>
                    </a:p>
                  </a:txBody>
                  <a:tcPr marL="91425" marR="91425" marT="91425" marB="91425"/>
                </a:tc>
                <a:tc>
                  <a:txBody>
                    <a:bodyPr/>
                    <a:lstStyle/>
                    <a:p>
                      <a:pPr lvl="0" rtl="0">
                        <a:spcBef>
                          <a:spcPts val="0"/>
                        </a:spcBef>
                        <a:buNone/>
                      </a:pPr>
                      <a:r>
                        <a:rPr lang="en">
                          <a:solidFill>
                            <a:schemeClr val="lt1"/>
                          </a:solidFill>
                        </a:rPr>
                        <a:t>Deploy Version</a:t>
                      </a:r>
                    </a:p>
                  </a:txBody>
                  <a:tcPr marL="91425" marR="91425" marT="91425" marB="91425"/>
                </a:tc>
              </a:tr>
              <a:tr h="269275">
                <a:tc>
                  <a:txBody>
                    <a:bodyPr/>
                    <a:lstStyle/>
                    <a:p>
                      <a:pPr lvl="0" rtl="0">
                        <a:spcBef>
                          <a:spcPts val="0"/>
                        </a:spcBef>
                        <a:buNone/>
                      </a:pPr>
                      <a:r>
                        <a:rPr lang="en">
                          <a:solidFill>
                            <a:schemeClr val="lt1"/>
                          </a:solidFill>
                        </a:rPr>
                        <a:t>DS1</a:t>
                      </a:r>
                    </a:p>
                  </a:txBody>
                  <a:tcPr marL="91425" marR="91425" marT="91425" marB="91425"/>
                </a:tc>
                <a:tc>
                  <a:txBody>
                    <a:bodyPr/>
                    <a:lstStyle/>
                    <a:p>
                      <a:pPr lvl="0" rtl="0">
                        <a:spcBef>
                          <a:spcPts val="0"/>
                        </a:spcBef>
                        <a:buNone/>
                      </a:pPr>
                      <a:r>
                        <a:rPr lang="en" b="1">
                          <a:solidFill>
                            <a:srgbClr val="FF3C3C"/>
                          </a:solidFill>
                        </a:rPr>
                        <a:t>26</a:t>
                      </a:r>
                    </a:p>
                  </a:txBody>
                  <a:tcPr marL="91425" marR="91425" marT="91425" marB="91425"/>
                </a:tc>
              </a:tr>
              <a:tr h="269275">
                <a:tc>
                  <a:txBody>
                    <a:bodyPr/>
                    <a:lstStyle/>
                    <a:p>
                      <a:pPr lvl="0" rtl="0">
                        <a:spcBef>
                          <a:spcPts val="0"/>
                        </a:spcBef>
                        <a:buNone/>
                      </a:pPr>
                      <a:r>
                        <a:rPr lang="en">
                          <a:solidFill>
                            <a:schemeClr val="lt1"/>
                          </a:solidFill>
                        </a:rPr>
                        <a:t>DS2</a:t>
                      </a:r>
                    </a:p>
                  </a:txBody>
                  <a:tcPr marL="91425" marR="91425" marT="91425" marB="91425"/>
                </a:tc>
                <a:tc>
                  <a:txBody>
                    <a:bodyPr/>
                    <a:lstStyle/>
                    <a:p>
                      <a:pPr lvl="0" rtl="0">
                        <a:spcBef>
                          <a:spcPts val="0"/>
                        </a:spcBef>
                        <a:buNone/>
                      </a:pPr>
                      <a:r>
                        <a:rPr lang="en">
                          <a:solidFill>
                            <a:schemeClr val="lt1"/>
                          </a:solidFill>
                        </a:rPr>
                        <a:t>32</a:t>
                      </a:r>
                    </a:p>
                  </a:txBody>
                  <a:tcPr marL="91425" marR="91425" marT="91425" marB="91425"/>
                </a:tc>
              </a:tr>
              <a:tr h="269275">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sp>
        <p:nvSpPr>
          <p:cNvPr id="602" name="Shape 602"/>
          <p:cNvSpPr/>
          <p:nvPr/>
        </p:nvSpPr>
        <p:spPr>
          <a:xfrm>
            <a:off x="5487625" y="3580250"/>
            <a:ext cx="3224100" cy="1411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chemeClr val="dk1"/>
                </a:solidFill>
              </a:rPr>
              <a:t>Cache / TR</a:t>
            </a:r>
          </a:p>
        </p:txBody>
      </p:sp>
      <p:pic>
        <p:nvPicPr>
          <p:cNvPr id="603" name="Shape 603"/>
          <p:cNvPicPr preferRelativeResize="0"/>
          <p:nvPr/>
        </p:nvPicPr>
        <p:blipFill>
          <a:blip r:embed="rId3">
            <a:alphaModFix/>
          </a:blip>
          <a:stretch>
            <a:fillRect/>
          </a:stretch>
        </p:blipFill>
        <p:spPr>
          <a:xfrm flipH="1">
            <a:off x="4229025" y="1220123"/>
            <a:ext cx="732899" cy="604723"/>
          </a:xfrm>
          <a:prstGeom prst="rect">
            <a:avLst/>
          </a:prstGeom>
          <a:noFill/>
          <a:ln>
            <a:noFill/>
          </a:ln>
        </p:spPr>
      </p:pic>
      <p:pic>
        <p:nvPicPr>
          <p:cNvPr id="604" name="Shape 604"/>
          <p:cNvPicPr preferRelativeResize="0"/>
          <p:nvPr/>
        </p:nvPicPr>
        <p:blipFill>
          <a:blip r:embed="rId4">
            <a:alphaModFix/>
          </a:blip>
          <a:stretch>
            <a:fillRect/>
          </a:stretch>
        </p:blipFill>
        <p:spPr>
          <a:xfrm>
            <a:off x="7895550" y="1220124"/>
            <a:ext cx="585588" cy="604725"/>
          </a:xfrm>
          <a:prstGeom prst="rect">
            <a:avLst/>
          </a:prstGeom>
          <a:noFill/>
          <a:ln w="38100" cap="flat" cmpd="sng">
            <a:solidFill>
              <a:srgbClr val="FF0000"/>
            </a:solidFill>
            <a:prstDash val="solid"/>
            <a:round/>
            <a:headEnd type="none" w="med" len="med"/>
            <a:tailEnd type="none" w="med" len="med"/>
          </a:ln>
        </p:spPr>
      </p:pic>
      <p:graphicFrame>
        <p:nvGraphicFramePr>
          <p:cNvPr id="605" name="Shape 605"/>
          <p:cNvGraphicFramePr/>
          <p:nvPr/>
        </p:nvGraphicFramePr>
        <p:xfrm>
          <a:off x="5624362" y="4077020"/>
          <a:ext cx="3041625" cy="827385"/>
        </p:xfrm>
        <a:graphic>
          <a:graphicData uri="http://schemas.openxmlformats.org/drawingml/2006/table">
            <a:tbl>
              <a:tblPr>
                <a:noFill/>
                <a:tableStyleId>{81E4F1E5-74D6-47AF-918F-104935F24809}</a:tableStyleId>
              </a:tblPr>
              <a:tblGrid>
                <a:gridCol w="569950"/>
                <a:gridCol w="727200"/>
                <a:gridCol w="1744475"/>
              </a:tblGrid>
              <a:tr h="396200">
                <a:tc>
                  <a:txBody>
                    <a:bodyPr/>
                    <a:lstStyle/>
                    <a:p>
                      <a:pPr lvl="0" rtl="0">
                        <a:spcBef>
                          <a:spcPts val="0"/>
                        </a:spcBef>
                        <a:buNone/>
                      </a:pPr>
                      <a:r>
                        <a:rPr lang="en"/>
                        <a:t>DS1</a:t>
                      </a:r>
                    </a:p>
                  </a:txBody>
                  <a:tcPr marL="91425" marR="91425" marT="91425" marB="91425"/>
                </a:tc>
                <a:tc>
                  <a:txBody>
                    <a:bodyPr/>
                    <a:lstStyle/>
                    <a:p>
                      <a:pPr lvl="0" rtl="0">
                        <a:spcBef>
                          <a:spcPts val="0"/>
                        </a:spcBef>
                        <a:buNone/>
                      </a:pPr>
                      <a:r>
                        <a:rPr lang="en"/>
                        <a:t>drop</a:t>
                      </a:r>
                    </a:p>
                  </a:txBody>
                  <a:tcPr marL="91425" marR="91425" marT="91425" marB="91425"/>
                </a:tc>
                <a:tc>
                  <a:txBody>
                    <a:bodyPr/>
                    <a:lstStyle/>
                    <a:p>
                      <a:pPr lvl="0" rtl="0">
                        <a:spcBef>
                          <a:spcPts val="0"/>
                        </a:spcBef>
                        <a:buNone/>
                      </a:pPr>
                      <a:r>
                        <a:rPr lang="en"/>
                        <a:t>my-site1.com</a:t>
                      </a:r>
                    </a:p>
                  </a:txBody>
                  <a:tcPr marL="91425" marR="91425" marT="91425" marB="91425"/>
                </a:tc>
              </a:tr>
              <a:tr h="431175">
                <a:tc>
                  <a:txBody>
                    <a:bodyPr/>
                    <a:lstStyle/>
                    <a:p>
                      <a:pPr lvl="0" rtl="0">
                        <a:spcBef>
                          <a:spcPts val="0"/>
                        </a:spcBef>
                        <a:buNone/>
                      </a:pPr>
                      <a:r>
                        <a:rPr lang="en"/>
                        <a:t>DS2</a:t>
                      </a:r>
                    </a:p>
                  </a:txBody>
                  <a:tcPr marL="91425" marR="91425" marT="91425" marB="91425"/>
                </a:tc>
                <a:tc>
                  <a:txBody>
                    <a:bodyPr/>
                    <a:lstStyle/>
                    <a:p>
                      <a:pPr lvl="0" rtl="0">
                        <a:spcBef>
                          <a:spcPts val="0"/>
                        </a:spcBef>
                        <a:buNone/>
                      </a:pPr>
                      <a:r>
                        <a:rPr lang="en">
                          <a:solidFill>
                            <a:schemeClr val="dk1"/>
                          </a:solidFill>
                        </a:rPr>
                        <a:t>drop</a:t>
                      </a:r>
                    </a:p>
                  </a:txBody>
                  <a:tcPr marL="91425" marR="91425" marT="91425" marB="91425"/>
                </a:tc>
                <a:tc>
                  <a:txBody>
                    <a:bodyPr/>
                    <a:lstStyle/>
                    <a:p>
                      <a:pPr lvl="0" rtl="0">
                        <a:spcBef>
                          <a:spcPts val="0"/>
                        </a:spcBef>
                        <a:buNone/>
                      </a:pPr>
                      <a:r>
                        <a:rPr lang="en"/>
                        <a:t>cool-site.com</a:t>
                      </a:r>
                    </a:p>
                  </a:txBody>
                  <a:tcPr marL="91425" marR="91425" marT="91425" marB="91425"/>
                </a:tc>
              </a:tr>
            </a:tbl>
          </a:graphicData>
        </a:graphic>
      </p:graphicFrame>
      <p:sp>
        <p:nvSpPr>
          <p:cNvPr id="606" name="Shape 606"/>
          <p:cNvSpPr txBox="1"/>
          <p:nvPr/>
        </p:nvSpPr>
        <p:spPr>
          <a:xfrm>
            <a:off x="34480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a:t>
            </a:r>
          </a:p>
        </p:txBody>
      </p:sp>
      <p:sp>
        <p:nvSpPr>
          <p:cNvPr id="607" name="Shape 607"/>
          <p:cNvSpPr txBox="1"/>
          <p:nvPr/>
        </p:nvSpPr>
        <p:spPr>
          <a:xfrm>
            <a:off x="6036975"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Deployed DS Table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Shape 612"/>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a:t>
            </a:r>
            <a:r>
              <a:rPr lang="en">
                <a:solidFill>
                  <a:schemeClr val="accent5"/>
                </a:solidFill>
              </a:rPr>
              <a:t>Built-In Rollback</a:t>
            </a:r>
          </a:p>
        </p:txBody>
      </p:sp>
      <p:graphicFrame>
        <p:nvGraphicFramePr>
          <p:cNvPr id="613" name="Shape 613"/>
          <p:cNvGraphicFramePr/>
          <p:nvPr/>
        </p:nvGraphicFramePr>
        <p:xfrm>
          <a:off x="421000" y="1220125"/>
          <a:ext cx="4540925" cy="3779250"/>
        </p:xfrm>
        <a:graphic>
          <a:graphicData uri="http://schemas.openxmlformats.org/drawingml/2006/table">
            <a:tbl>
              <a:tblPr>
                <a:noFill/>
                <a:tableStyleId>{81E4F1E5-74D6-47AF-918F-104935F24809}</a:tableStyleId>
              </a:tblPr>
              <a:tblGrid>
                <a:gridCol w="599275"/>
                <a:gridCol w="507275"/>
                <a:gridCol w="919875"/>
                <a:gridCol w="2514500"/>
              </a:tblGrid>
              <a:tr h="376850">
                <a:tc>
                  <a:txBody>
                    <a:bodyPr/>
                    <a:lstStyle/>
                    <a:p>
                      <a:pPr lvl="0" rtl="0">
                        <a:spcBef>
                          <a:spcPts val="0"/>
                        </a:spcBef>
                        <a:buNone/>
                      </a:pPr>
                      <a:r>
                        <a:rPr lang="en">
                          <a:solidFill>
                            <a:schemeClr val="lt1"/>
                          </a:solidFill>
                        </a:rPr>
                        <a:t>DS</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Ver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Query str handling</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Origin Server</a:t>
                      </a: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25</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http://my-site1.com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27</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http://my-site1.com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31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ignore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32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graphicFrame>
        <p:nvGraphicFramePr>
          <p:cNvPr id="614" name="Shape 614"/>
          <p:cNvGraphicFramePr/>
          <p:nvPr/>
        </p:nvGraphicFramePr>
        <p:xfrm>
          <a:off x="6113175" y="1220134"/>
          <a:ext cx="1794950" cy="1798200"/>
        </p:xfrm>
        <a:graphic>
          <a:graphicData uri="http://schemas.openxmlformats.org/drawingml/2006/table">
            <a:tbl>
              <a:tblPr>
                <a:noFill/>
                <a:tableStyleId>{81E4F1E5-74D6-47AF-918F-104935F24809}</a:tableStyleId>
              </a:tblPr>
              <a:tblGrid>
                <a:gridCol w="897475"/>
                <a:gridCol w="897475"/>
              </a:tblGrid>
              <a:tr h="289775">
                <a:tc>
                  <a:txBody>
                    <a:bodyPr/>
                    <a:lstStyle/>
                    <a:p>
                      <a:pPr lvl="0" rtl="0">
                        <a:spcBef>
                          <a:spcPts val="0"/>
                        </a:spcBef>
                        <a:buNone/>
                      </a:pPr>
                      <a:r>
                        <a:rPr lang="en">
                          <a:solidFill>
                            <a:schemeClr val="lt1"/>
                          </a:solidFill>
                        </a:rPr>
                        <a:t>DS</a:t>
                      </a:r>
                    </a:p>
                  </a:txBody>
                  <a:tcPr marL="91425" marR="91425" marT="91425" marB="91425"/>
                </a:tc>
                <a:tc>
                  <a:txBody>
                    <a:bodyPr/>
                    <a:lstStyle/>
                    <a:p>
                      <a:pPr lvl="0" rtl="0">
                        <a:spcBef>
                          <a:spcPts val="0"/>
                        </a:spcBef>
                        <a:buNone/>
                      </a:pPr>
                      <a:r>
                        <a:rPr lang="en">
                          <a:solidFill>
                            <a:schemeClr val="lt1"/>
                          </a:solidFill>
                        </a:rPr>
                        <a:t>Deploy Version</a:t>
                      </a:r>
                    </a:p>
                  </a:txBody>
                  <a:tcPr marL="91425" marR="91425" marT="91425" marB="91425"/>
                </a:tc>
              </a:tr>
              <a:tr h="269275">
                <a:tc>
                  <a:txBody>
                    <a:bodyPr/>
                    <a:lstStyle/>
                    <a:p>
                      <a:pPr lvl="0" rtl="0">
                        <a:spcBef>
                          <a:spcPts val="0"/>
                        </a:spcBef>
                        <a:buNone/>
                      </a:pPr>
                      <a:r>
                        <a:rPr lang="en">
                          <a:solidFill>
                            <a:schemeClr val="lt1"/>
                          </a:solidFill>
                        </a:rPr>
                        <a:t>DS1</a:t>
                      </a:r>
                    </a:p>
                  </a:txBody>
                  <a:tcPr marL="91425" marR="91425" marT="91425" marB="91425"/>
                </a:tc>
                <a:tc>
                  <a:txBody>
                    <a:bodyPr/>
                    <a:lstStyle/>
                    <a:p>
                      <a:pPr lvl="0" rtl="0">
                        <a:spcBef>
                          <a:spcPts val="0"/>
                        </a:spcBef>
                        <a:buNone/>
                      </a:pPr>
                      <a:r>
                        <a:rPr lang="en" b="1">
                          <a:solidFill>
                            <a:srgbClr val="FF3C3C"/>
                          </a:solidFill>
                        </a:rPr>
                        <a:t>26</a:t>
                      </a:r>
                    </a:p>
                  </a:txBody>
                  <a:tcPr marL="91425" marR="91425" marT="91425" marB="91425"/>
                </a:tc>
              </a:tr>
              <a:tr h="269275">
                <a:tc>
                  <a:txBody>
                    <a:bodyPr/>
                    <a:lstStyle/>
                    <a:p>
                      <a:pPr lvl="0" rtl="0">
                        <a:spcBef>
                          <a:spcPts val="0"/>
                        </a:spcBef>
                        <a:buNone/>
                      </a:pPr>
                      <a:r>
                        <a:rPr lang="en">
                          <a:solidFill>
                            <a:schemeClr val="lt1"/>
                          </a:solidFill>
                        </a:rPr>
                        <a:t>DS2</a:t>
                      </a:r>
                    </a:p>
                  </a:txBody>
                  <a:tcPr marL="91425" marR="91425" marT="91425" marB="91425"/>
                </a:tc>
                <a:tc>
                  <a:txBody>
                    <a:bodyPr/>
                    <a:lstStyle/>
                    <a:p>
                      <a:pPr lvl="0" rtl="0">
                        <a:spcBef>
                          <a:spcPts val="0"/>
                        </a:spcBef>
                        <a:buNone/>
                      </a:pPr>
                      <a:r>
                        <a:rPr lang="en">
                          <a:solidFill>
                            <a:schemeClr val="lt1"/>
                          </a:solidFill>
                        </a:rPr>
                        <a:t>32</a:t>
                      </a:r>
                    </a:p>
                  </a:txBody>
                  <a:tcPr marL="91425" marR="91425" marT="91425" marB="91425"/>
                </a:tc>
              </a:tr>
              <a:tr h="269275">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sp>
        <p:nvSpPr>
          <p:cNvPr id="615" name="Shape 615"/>
          <p:cNvSpPr/>
          <p:nvPr/>
        </p:nvSpPr>
        <p:spPr>
          <a:xfrm>
            <a:off x="5487625" y="3580250"/>
            <a:ext cx="3224100" cy="1411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chemeClr val="dk1"/>
                </a:solidFill>
              </a:rPr>
              <a:t>Cache / TR</a:t>
            </a:r>
          </a:p>
        </p:txBody>
      </p:sp>
      <p:pic>
        <p:nvPicPr>
          <p:cNvPr id="616" name="Shape 616"/>
          <p:cNvPicPr preferRelativeResize="0"/>
          <p:nvPr/>
        </p:nvPicPr>
        <p:blipFill>
          <a:blip r:embed="rId3">
            <a:alphaModFix/>
          </a:blip>
          <a:stretch>
            <a:fillRect/>
          </a:stretch>
        </p:blipFill>
        <p:spPr>
          <a:xfrm flipH="1">
            <a:off x="4229025" y="1220123"/>
            <a:ext cx="732899" cy="604723"/>
          </a:xfrm>
          <a:prstGeom prst="rect">
            <a:avLst/>
          </a:prstGeom>
          <a:noFill/>
          <a:ln>
            <a:noFill/>
          </a:ln>
        </p:spPr>
      </p:pic>
      <p:pic>
        <p:nvPicPr>
          <p:cNvPr id="617" name="Shape 617"/>
          <p:cNvPicPr preferRelativeResize="0"/>
          <p:nvPr/>
        </p:nvPicPr>
        <p:blipFill>
          <a:blip r:embed="rId4">
            <a:alphaModFix/>
          </a:blip>
          <a:stretch>
            <a:fillRect/>
          </a:stretch>
        </p:blipFill>
        <p:spPr>
          <a:xfrm>
            <a:off x="7895550" y="1220124"/>
            <a:ext cx="585588" cy="604725"/>
          </a:xfrm>
          <a:prstGeom prst="rect">
            <a:avLst/>
          </a:prstGeom>
          <a:noFill/>
          <a:ln w="38100" cap="flat" cmpd="sng">
            <a:solidFill>
              <a:srgbClr val="FF0000"/>
            </a:solidFill>
            <a:prstDash val="solid"/>
            <a:round/>
            <a:headEnd type="none" w="med" len="med"/>
            <a:tailEnd type="none" w="med" len="med"/>
          </a:ln>
        </p:spPr>
      </p:pic>
      <p:graphicFrame>
        <p:nvGraphicFramePr>
          <p:cNvPr id="618" name="Shape 618"/>
          <p:cNvGraphicFramePr/>
          <p:nvPr/>
        </p:nvGraphicFramePr>
        <p:xfrm>
          <a:off x="5624362" y="4077020"/>
          <a:ext cx="3041625" cy="827385"/>
        </p:xfrm>
        <a:graphic>
          <a:graphicData uri="http://schemas.openxmlformats.org/drawingml/2006/table">
            <a:tbl>
              <a:tblPr>
                <a:noFill/>
                <a:tableStyleId>{81E4F1E5-74D6-47AF-918F-104935F24809}</a:tableStyleId>
              </a:tblPr>
              <a:tblGrid>
                <a:gridCol w="569950"/>
                <a:gridCol w="727200"/>
                <a:gridCol w="1744475"/>
              </a:tblGrid>
              <a:tr h="396200">
                <a:tc>
                  <a:txBody>
                    <a:bodyPr/>
                    <a:lstStyle/>
                    <a:p>
                      <a:pPr lvl="0" rtl="0">
                        <a:spcBef>
                          <a:spcPts val="0"/>
                        </a:spcBef>
                        <a:buNone/>
                      </a:pPr>
                      <a:r>
                        <a:rPr lang="en"/>
                        <a:t>DS1</a:t>
                      </a:r>
                    </a:p>
                  </a:txBody>
                  <a:tcPr marL="91425" marR="91425" marT="91425" marB="91425"/>
                </a:tc>
                <a:tc>
                  <a:txBody>
                    <a:bodyPr/>
                    <a:lstStyle/>
                    <a:p>
                      <a:pPr lvl="0" rtl="0">
                        <a:spcBef>
                          <a:spcPts val="0"/>
                        </a:spcBef>
                        <a:buNone/>
                      </a:pPr>
                      <a:r>
                        <a:rPr lang="en">
                          <a:solidFill>
                            <a:srgbClr val="FF0000"/>
                          </a:solidFill>
                        </a:rPr>
                        <a:t>use</a:t>
                      </a:r>
                    </a:p>
                  </a:txBody>
                  <a:tcPr marL="91425" marR="91425" marT="91425" marB="91425"/>
                </a:tc>
                <a:tc>
                  <a:txBody>
                    <a:bodyPr/>
                    <a:lstStyle/>
                    <a:p>
                      <a:pPr lvl="0" rtl="0">
                        <a:spcBef>
                          <a:spcPts val="0"/>
                        </a:spcBef>
                        <a:buNone/>
                      </a:pPr>
                      <a:r>
                        <a:rPr lang="en"/>
                        <a:t>my-site1.com</a:t>
                      </a:r>
                    </a:p>
                  </a:txBody>
                  <a:tcPr marL="91425" marR="91425" marT="91425" marB="91425"/>
                </a:tc>
              </a:tr>
              <a:tr h="431175">
                <a:tc>
                  <a:txBody>
                    <a:bodyPr/>
                    <a:lstStyle/>
                    <a:p>
                      <a:pPr lvl="0" rtl="0">
                        <a:spcBef>
                          <a:spcPts val="0"/>
                        </a:spcBef>
                        <a:buNone/>
                      </a:pPr>
                      <a:r>
                        <a:rPr lang="en"/>
                        <a:t>DS2</a:t>
                      </a:r>
                    </a:p>
                  </a:txBody>
                  <a:tcPr marL="91425" marR="91425" marT="91425" marB="91425"/>
                </a:tc>
                <a:tc>
                  <a:txBody>
                    <a:bodyPr/>
                    <a:lstStyle/>
                    <a:p>
                      <a:pPr lvl="0" rtl="0">
                        <a:spcBef>
                          <a:spcPts val="0"/>
                        </a:spcBef>
                        <a:buNone/>
                      </a:pPr>
                      <a:r>
                        <a:rPr lang="en">
                          <a:solidFill>
                            <a:schemeClr val="dk1"/>
                          </a:solidFill>
                        </a:rPr>
                        <a:t>drop</a:t>
                      </a:r>
                    </a:p>
                  </a:txBody>
                  <a:tcPr marL="91425" marR="91425" marT="91425" marB="91425"/>
                </a:tc>
                <a:tc>
                  <a:txBody>
                    <a:bodyPr/>
                    <a:lstStyle/>
                    <a:p>
                      <a:pPr lvl="0" rtl="0">
                        <a:spcBef>
                          <a:spcPts val="0"/>
                        </a:spcBef>
                        <a:buNone/>
                      </a:pPr>
                      <a:r>
                        <a:rPr lang="en"/>
                        <a:t>cool-site.com</a:t>
                      </a:r>
                    </a:p>
                  </a:txBody>
                  <a:tcPr marL="91425" marR="91425" marT="91425" marB="91425"/>
                </a:tc>
              </a:tr>
            </a:tbl>
          </a:graphicData>
        </a:graphic>
      </p:graphicFrame>
      <p:sp>
        <p:nvSpPr>
          <p:cNvPr id="619" name="Shape 619"/>
          <p:cNvSpPr txBox="1"/>
          <p:nvPr/>
        </p:nvSpPr>
        <p:spPr>
          <a:xfrm>
            <a:off x="34480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a:t>
            </a:r>
          </a:p>
        </p:txBody>
      </p:sp>
      <p:sp>
        <p:nvSpPr>
          <p:cNvPr id="620" name="Shape 620"/>
          <p:cNvSpPr txBox="1"/>
          <p:nvPr/>
        </p:nvSpPr>
        <p:spPr>
          <a:xfrm>
            <a:off x="6036975"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Deployed DS Table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a:spcBef>
                <a:spcPts val="0"/>
              </a:spcBef>
              <a:buNone/>
            </a:pPr>
            <a:r>
              <a:rPr lang="en">
                <a:solidFill>
                  <a:schemeClr val="accent5"/>
                </a:solidFill>
              </a:rPr>
              <a:t>DSCV - Audit &amp; Troubleshoot</a:t>
            </a:r>
          </a:p>
        </p:txBody>
      </p:sp>
      <p:sp>
        <p:nvSpPr>
          <p:cNvPr id="626" name="Shape 626"/>
          <p:cNvSpPr txBox="1">
            <a:spLocks noGrp="1"/>
          </p:cNvSpPr>
          <p:nvPr>
            <p:ph type="body" idx="1"/>
          </p:nvPr>
        </p:nvSpPr>
        <p:spPr>
          <a:xfrm>
            <a:off x="159300" y="1152475"/>
            <a:ext cx="9087900" cy="3416400"/>
          </a:xfrm>
          <a:prstGeom prst="rect">
            <a:avLst/>
          </a:prstGeom>
        </p:spPr>
        <p:txBody>
          <a:bodyPr lIns="91425" tIns="91425" rIns="91425" bIns="91425" anchor="t" anchorCtr="0">
            <a:noAutofit/>
          </a:bodyPr>
          <a:lstStyle/>
          <a:p>
            <a:pPr marL="457200" lvl="0" indent="-228600" rtl="0">
              <a:spcBef>
                <a:spcPts val="0"/>
              </a:spcBef>
            </a:pPr>
            <a:r>
              <a:rPr lang="en"/>
              <a:t>Log</a:t>
            </a:r>
            <a:br>
              <a:rPr lang="en"/>
            </a:br>
            <a:r>
              <a:rPr lang="en" sz="2400">
                <a:latin typeface="Courier New"/>
                <a:ea typeface="Courier New"/>
                <a:cs typeface="Courier New"/>
                <a:sym typeface="Courier New"/>
              </a:rPr>
              <a:t>&lt;date&gt; &lt;user&gt; DS1 ver 27 committed</a:t>
            </a:r>
            <a:br>
              <a:rPr lang="en" sz="2400">
                <a:latin typeface="Courier New"/>
                <a:ea typeface="Courier New"/>
                <a:cs typeface="Courier New"/>
                <a:sym typeface="Courier New"/>
              </a:rPr>
            </a:br>
            <a:r>
              <a:rPr lang="en" sz="2400">
                <a:latin typeface="Courier New"/>
                <a:ea typeface="Courier New"/>
                <a:cs typeface="Courier New"/>
                <a:sym typeface="Courier New"/>
              </a:rPr>
              <a:t>&lt;date&gt; &lt;user&gt; DS1 ver 27 marked for deployment</a:t>
            </a:r>
            <a:br>
              <a:rPr lang="en" sz="2400">
                <a:latin typeface="Courier New"/>
                <a:ea typeface="Courier New"/>
                <a:cs typeface="Courier New"/>
                <a:sym typeface="Courier New"/>
              </a:rPr>
            </a:br>
            <a:r>
              <a:rPr lang="en" sz="2400">
                <a:latin typeface="Courier New"/>
                <a:ea typeface="Courier New"/>
                <a:cs typeface="Courier New"/>
                <a:sym typeface="Courier New"/>
              </a:rPr>
              <a:t>&lt;date&gt; &lt;user&gt; DS1 ver 27 deployed on &lt;server&gt;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Shape 631"/>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solidFill>
                  <a:schemeClr val="accent5"/>
                </a:solidFill>
              </a:rPr>
              <a:t>DSCV - Audit &amp; Troubleshoot</a:t>
            </a:r>
          </a:p>
        </p:txBody>
      </p:sp>
      <p:sp>
        <p:nvSpPr>
          <p:cNvPr id="632" name="Shape 632"/>
          <p:cNvSpPr txBox="1">
            <a:spLocks noGrp="1"/>
          </p:cNvSpPr>
          <p:nvPr>
            <p:ph type="body" idx="1"/>
          </p:nvPr>
        </p:nvSpPr>
        <p:spPr>
          <a:xfrm>
            <a:off x="159300" y="1152475"/>
            <a:ext cx="9087900" cy="3416400"/>
          </a:xfrm>
          <a:prstGeom prst="rect">
            <a:avLst/>
          </a:prstGeom>
        </p:spPr>
        <p:txBody>
          <a:bodyPr lIns="91425" tIns="91425" rIns="91425" bIns="91425" anchor="t" anchorCtr="0">
            <a:noAutofit/>
          </a:bodyPr>
          <a:lstStyle/>
          <a:p>
            <a:pPr marL="457200" lvl="0" indent="-228600" rtl="0">
              <a:spcBef>
                <a:spcPts val="0"/>
              </a:spcBef>
            </a:pPr>
            <a:r>
              <a:rPr lang="en"/>
              <a:t>Log</a:t>
            </a:r>
            <a:br>
              <a:rPr lang="en"/>
            </a:br>
            <a:r>
              <a:rPr lang="en" sz="2400">
                <a:latin typeface="Courier New"/>
                <a:ea typeface="Courier New"/>
                <a:cs typeface="Courier New"/>
                <a:sym typeface="Courier New"/>
              </a:rPr>
              <a:t>&lt;date&gt; &lt;user&gt; DS1 ver 27 committed</a:t>
            </a:r>
            <a:br>
              <a:rPr lang="en" sz="2400">
                <a:latin typeface="Courier New"/>
                <a:ea typeface="Courier New"/>
                <a:cs typeface="Courier New"/>
                <a:sym typeface="Courier New"/>
              </a:rPr>
            </a:br>
            <a:r>
              <a:rPr lang="en" sz="2400">
                <a:latin typeface="Courier New"/>
                <a:ea typeface="Courier New"/>
                <a:cs typeface="Courier New"/>
                <a:sym typeface="Courier New"/>
              </a:rPr>
              <a:t>&lt;date&gt; &lt;user&gt; DS1 ver 27 marked for deployment</a:t>
            </a:r>
            <a:br>
              <a:rPr lang="en" sz="2400">
                <a:latin typeface="Courier New"/>
                <a:ea typeface="Courier New"/>
                <a:cs typeface="Courier New"/>
                <a:sym typeface="Courier New"/>
              </a:rPr>
            </a:br>
            <a:r>
              <a:rPr lang="en" sz="2400">
                <a:latin typeface="Courier New"/>
                <a:ea typeface="Courier New"/>
                <a:cs typeface="Courier New"/>
                <a:sym typeface="Courier New"/>
              </a:rPr>
              <a:t>&lt;date&gt; &lt;user&gt; DS1 ver 27 deployed on &lt;server&gt;</a:t>
            </a:r>
          </a:p>
          <a:p>
            <a:pPr marL="0" lvl="0" indent="0" rtl="0">
              <a:spcBef>
                <a:spcPts val="0"/>
              </a:spcBef>
              <a:buNone/>
            </a:pPr>
            <a:endParaRPr sz="2400">
              <a:latin typeface="Courier New"/>
              <a:ea typeface="Courier New"/>
              <a:cs typeface="Courier New"/>
              <a:sym typeface="Courier New"/>
            </a:endParaRPr>
          </a:p>
          <a:p>
            <a:pPr marL="457200" lvl="0" indent="-228600" rtl="0">
              <a:spcBef>
                <a:spcPts val="0"/>
              </a:spcBef>
            </a:pPr>
            <a:r>
              <a:rPr lang="en"/>
              <a:t>Comparison Tool / UI</a:t>
            </a:r>
          </a:p>
          <a:p>
            <a:pPr marL="914400" lvl="1" indent="-228600" rtl="0">
              <a:spcBef>
                <a:spcPts val="0"/>
              </a:spcBef>
              <a:buFont typeface="Courier New"/>
            </a:pPr>
            <a:r>
              <a:rPr lang="en">
                <a:latin typeface="Courier New"/>
                <a:ea typeface="Courier New"/>
                <a:cs typeface="Courier New"/>
                <a:sym typeface="Courier New"/>
              </a:rPr>
              <a:t>./ds-diff DS1@26 DS1@27</a:t>
            </a:r>
          </a:p>
          <a:p>
            <a:pPr marL="914400" lvl="1" indent="-228600" rtl="0">
              <a:spcBef>
                <a:spcPts val="0"/>
              </a:spcBef>
              <a:buFont typeface="Courier New"/>
            </a:pPr>
            <a:r>
              <a:rPr lang="en">
                <a:latin typeface="Courier New"/>
                <a:ea typeface="Courier New"/>
                <a:cs typeface="Courier New"/>
                <a:sym typeface="Courier New"/>
              </a:rPr>
              <a:t>./ds-diff DS1@26 DS1@head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Shape 637"/>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a:t>
            </a:r>
            <a:r>
              <a:rPr lang="en">
                <a:solidFill>
                  <a:schemeClr val="accent5"/>
                </a:solidFill>
              </a:rPr>
              <a:t>Audit &amp; </a:t>
            </a:r>
            <a:r>
              <a:rPr lang="en"/>
              <a:t>Troubleshoot (2)</a:t>
            </a:r>
          </a:p>
        </p:txBody>
      </p:sp>
      <p:graphicFrame>
        <p:nvGraphicFramePr>
          <p:cNvPr id="638" name="Shape 638"/>
          <p:cNvGraphicFramePr/>
          <p:nvPr/>
        </p:nvGraphicFramePr>
        <p:xfrm>
          <a:off x="725800" y="1372525"/>
          <a:ext cx="7354225" cy="2986830"/>
        </p:xfrm>
        <a:graphic>
          <a:graphicData uri="http://schemas.openxmlformats.org/drawingml/2006/table">
            <a:tbl>
              <a:tblPr>
                <a:noFill/>
                <a:tableStyleId>{81E4F1E5-74D6-47AF-918F-104935F24809}</a:tableStyleId>
              </a:tblPr>
              <a:tblGrid>
                <a:gridCol w="774875"/>
                <a:gridCol w="683225"/>
                <a:gridCol w="1018375"/>
                <a:gridCol w="2151350"/>
                <a:gridCol w="1387175"/>
                <a:gridCol w="1339225"/>
              </a:tblGrid>
              <a:tr h="376850">
                <a:tc>
                  <a:txBody>
                    <a:bodyPr/>
                    <a:lstStyle/>
                    <a:p>
                      <a:pPr lvl="0" rtl="0">
                        <a:spcBef>
                          <a:spcPts val="0"/>
                        </a:spcBef>
                        <a:buNone/>
                      </a:pPr>
                      <a:r>
                        <a:rPr lang="en">
                          <a:solidFill>
                            <a:schemeClr val="lt1"/>
                          </a:solidFill>
                        </a:rPr>
                        <a:t>DS</a:t>
                      </a:r>
                    </a:p>
                  </a:txBody>
                  <a:tcPr marL="91425" marR="91425" marT="91425" marB="91425"/>
                </a:tc>
                <a:tc>
                  <a:txBody>
                    <a:bodyPr/>
                    <a:lstStyle/>
                    <a:p>
                      <a:pPr lvl="0" rtl="0">
                        <a:spcBef>
                          <a:spcPts val="0"/>
                        </a:spcBef>
                        <a:buNone/>
                      </a:pPr>
                      <a:r>
                        <a:rPr lang="en">
                          <a:solidFill>
                            <a:schemeClr val="lt1"/>
                          </a:solidFill>
                        </a:rPr>
                        <a:t>Ver</a:t>
                      </a:r>
                    </a:p>
                  </a:txBody>
                  <a:tcPr marL="91425" marR="91425" marT="91425" marB="91425"/>
                </a:tc>
                <a:tc>
                  <a:txBody>
                    <a:bodyPr/>
                    <a:lstStyle/>
                    <a:p>
                      <a:pPr lvl="0" rtl="0">
                        <a:spcBef>
                          <a:spcPts val="0"/>
                        </a:spcBef>
                        <a:buNone/>
                      </a:pPr>
                      <a:r>
                        <a:rPr lang="en">
                          <a:solidFill>
                            <a:schemeClr val="lt1"/>
                          </a:solidFill>
                        </a:rPr>
                        <a:t>Query str handling</a:t>
                      </a:r>
                    </a:p>
                  </a:txBody>
                  <a:tcPr marL="91425" marR="91425" marT="91425" marB="91425"/>
                </a:tc>
                <a:tc>
                  <a:txBody>
                    <a:bodyPr/>
                    <a:lstStyle/>
                    <a:p>
                      <a:pPr lvl="0" rtl="0">
                        <a:spcBef>
                          <a:spcPts val="0"/>
                        </a:spcBef>
                        <a:buClr>
                          <a:schemeClr val="dk1"/>
                        </a:buClr>
                        <a:buSzPct val="78571"/>
                        <a:buFont typeface="Arial"/>
                        <a:buNone/>
                      </a:pPr>
                      <a:r>
                        <a:rPr lang="en">
                          <a:solidFill>
                            <a:schemeClr val="lt1"/>
                          </a:solidFill>
                        </a:rPr>
                        <a:t>Origin Server</a:t>
                      </a:r>
                    </a:p>
                  </a:txBody>
                  <a:tcPr marL="91425" marR="91425" marT="91425" marB="91425"/>
                </a:tc>
                <a:tc>
                  <a:txBody>
                    <a:bodyPr/>
                    <a:lstStyle/>
                    <a:p>
                      <a:pPr lvl="0" rtl="0">
                        <a:spcBef>
                          <a:spcPts val="0"/>
                        </a:spcBef>
                        <a:buNone/>
                      </a:pPr>
                      <a:r>
                        <a:rPr lang="en" b="1">
                          <a:solidFill>
                            <a:srgbClr val="FF3C3C"/>
                          </a:solidFill>
                        </a:rPr>
                        <a:t>Committed by</a:t>
                      </a:r>
                    </a:p>
                  </a:txBody>
                  <a:tcPr marL="91425" marR="91425" marT="91425" marB="91425"/>
                </a:tc>
                <a:tc>
                  <a:txBody>
                    <a:bodyPr/>
                    <a:lstStyle/>
                    <a:p>
                      <a:pPr lvl="0" rtl="0">
                        <a:spcBef>
                          <a:spcPts val="0"/>
                        </a:spcBef>
                        <a:buNone/>
                      </a:pPr>
                      <a:r>
                        <a:rPr lang="en" b="1">
                          <a:solidFill>
                            <a:srgbClr val="FF3C3C"/>
                          </a:solidFill>
                        </a:rPr>
                        <a:t>Commit time</a:t>
                      </a:r>
                    </a:p>
                  </a:txBody>
                  <a:tcPr marL="91425" marR="91425" marT="91425" marB="91425"/>
                </a:tc>
              </a:tr>
              <a:tr h="39620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25</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b="1">
                          <a:solidFill>
                            <a:srgbClr val="FF3C3C"/>
                          </a:solidFill>
                        </a:rPr>
                        <a:t>Mickey</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100000"/>
                        <a:buFont typeface="Arial"/>
                        <a:buNone/>
                      </a:pPr>
                      <a:r>
                        <a:rPr lang="en" sz="1100" b="1">
                          <a:solidFill>
                            <a:srgbClr val="FF3C3C"/>
                          </a:solidFill>
                        </a:rPr>
                        <a:t>20170101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B w="9525" cap="flat" cmpd="sng">
                      <a:solidFill>
                        <a:srgbClr val="9E9E9E"/>
                      </a:solidFill>
                      <a:prstDash val="solid"/>
                      <a:round/>
                      <a:headEnd type="none" w="med" len="med"/>
                      <a:tailEnd type="none" w="med" len="med"/>
                    </a:lnB>
                  </a:tcPr>
                </a:tc>
              </a:tr>
              <a:tr h="39620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http://my-site1.com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b="1">
                          <a:solidFill>
                            <a:srgbClr val="FF3C3C"/>
                          </a:solidFill>
                        </a:rPr>
                        <a:t>Mickey</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100000"/>
                        <a:buFont typeface="Arial"/>
                        <a:buNone/>
                      </a:pPr>
                      <a:r>
                        <a:rPr lang="en" sz="1100" b="1">
                          <a:solidFill>
                            <a:srgbClr val="FF3C3C"/>
                          </a:solidFill>
                        </a:rPr>
                        <a:t>20170201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9620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27</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http://my-site1.com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b="1">
                          <a:solidFill>
                            <a:srgbClr val="FF3C3C"/>
                          </a:solidFill>
                        </a:rPr>
                        <a:t>Goofy</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100000"/>
                        <a:buFont typeface="Arial"/>
                        <a:buNone/>
                      </a:pPr>
                      <a:r>
                        <a:rPr lang="en" sz="1100" b="1">
                          <a:solidFill>
                            <a:srgbClr val="FF3C3C"/>
                          </a:solidFill>
                        </a:rPr>
                        <a:t>20170204</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96200">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b="1">
                        <a:solidFill>
                          <a:srgbClr val="FF3C3C"/>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b="1">
                        <a:solidFill>
                          <a:srgbClr val="FF3C3C"/>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9620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31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ignore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b="1">
                          <a:solidFill>
                            <a:srgbClr val="FF3C3C"/>
                          </a:solidFill>
                        </a:rPr>
                        <a:t>Mickey</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100000"/>
                        <a:buFont typeface="Arial"/>
                        <a:buNone/>
                      </a:pPr>
                      <a:r>
                        <a:rPr lang="en" sz="1100" b="1">
                          <a:solidFill>
                            <a:srgbClr val="FF3C3C"/>
                          </a:solidFill>
                        </a:rPr>
                        <a:t>20170105</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9620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32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b="1">
                          <a:solidFill>
                            <a:srgbClr val="FF3C3C"/>
                          </a:solidFill>
                        </a:rPr>
                        <a:t>Mickey</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100000"/>
                        <a:buFont typeface="Arial"/>
                        <a:buNone/>
                      </a:pPr>
                      <a:r>
                        <a:rPr lang="en" sz="1100" b="1">
                          <a:solidFill>
                            <a:srgbClr val="FF3C3C"/>
                          </a:solidFill>
                        </a:rPr>
                        <a:t>20170204</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bl>
          </a:graphicData>
        </a:graphic>
      </p:graphicFrame>
      <p:sp>
        <p:nvSpPr>
          <p:cNvPr id="639" name="Shape 639"/>
          <p:cNvSpPr txBox="1"/>
          <p:nvPr/>
        </p:nvSpPr>
        <p:spPr>
          <a:xfrm>
            <a:off x="649600" y="10839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Shape 644"/>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a:t>
            </a:r>
            <a:r>
              <a:rPr lang="en">
                <a:solidFill>
                  <a:schemeClr val="accent5"/>
                </a:solidFill>
              </a:rPr>
              <a:t>Audit &amp; </a:t>
            </a:r>
            <a:r>
              <a:rPr lang="en"/>
              <a:t>Troubleshoot (3)</a:t>
            </a:r>
          </a:p>
        </p:txBody>
      </p:sp>
      <p:graphicFrame>
        <p:nvGraphicFramePr>
          <p:cNvPr id="645" name="Shape 645"/>
          <p:cNvGraphicFramePr/>
          <p:nvPr/>
        </p:nvGraphicFramePr>
        <p:xfrm>
          <a:off x="725800" y="1372534"/>
          <a:ext cx="3156725" cy="3015835"/>
        </p:xfrm>
        <a:graphic>
          <a:graphicData uri="http://schemas.openxmlformats.org/drawingml/2006/table">
            <a:tbl>
              <a:tblPr>
                <a:noFill/>
                <a:tableStyleId>{81E4F1E5-74D6-47AF-918F-104935F24809}</a:tableStyleId>
              </a:tblPr>
              <a:tblGrid>
                <a:gridCol w="560300"/>
                <a:gridCol w="473325"/>
                <a:gridCol w="1084750"/>
                <a:gridCol w="1038350"/>
              </a:tblGrid>
              <a:tr h="606125">
                <a:tc>
                  <a:txBody>
                    <a:bodyPr/>
                    <a:lstStyle/>
                    <a:p>
                      <a:pPr lvl="0" rtl="0">
                        <a:spcBef>
                          <a:spcPts val="0"/>
                        </a:spcBef>
                        <a:buNone/>
                      </a:pPr>
                      <a:r>
                        <a:rPr lang="en">
                          <a:solidFill>
                            <a:schemeClr val="lt1"/>
                          </a:solidFill>
                        </a:rPr>
                        <a:t>DS</a:t>
                      </a:r>
                    </a:p>
                  </a:txBody>
                  <a:tcPr marL="91425" marR="91425" marT="91425" marB="91425"/>
                </a:tc>
                <a:tc>
                  <a:txBody>
                    <a:bodyPr/>
                    <a:lstStyle/>
                    <a:p>
                      <a:pPr lvl="0" rtl="0">
                        <a:spcBef>
                          <a:spcPts val="0"/>
                        </a:spcBef>
                        <a:buNone/>
                      </a:pPr>
                      <a:r>
                        <a:rPr lang="en">
                          <a:solidFill>
                            <a:schemeClr val="lt1"/>
                          </a:solidFill>
                        </a:rPr>
                        <a:t>Ver</a:t>
                      </a:r>
                    </a:p>
                  </a:txBody>
                  <a:tcPr marL="91425" marR="91425" marT="91425" marB="91425"/>
                </a:tc>
                <a:tc>
                  <a:txBody>
                    <a:bodyPr/>
                    <a:lstStyle/>
                    <a:p>
                      <a:pPr lvl="0" rtl="0">
                        <a:spcBef>
                          <a:spcPts val="0"/>
                        </a:spcBef>
                        <a:buNone/>
                      </a:pPr>
                      <a:r>
                        <a:rPr lang="en" b="1">
                          <a:solidFill>
                            <a:srgbClr val="FF3C3C"/>
                          </a:solidFill>
                        </a:rPr>
                        <a:t>Rolled-out</a:t>
                      </a:r>
                    </a:p>
                  </a:txBody>
                  <a:tcPr marL="91425" marR="91425" marT="91425" marB="91425"/>
                </a:tc>
                <a:tc>
                  <a:txBody>
                    <a:bodyPr/>
                    <a:lstStyle/>
                    <a:p>
                      <a:pPr lvl="0" rtl="0">
                        <a:spcBef>
                          <a:spcPts val="0"/>
                        </a:spcBef>
                        <a:buNone/>
                      </a:pPr>
                      <a:r>
                        <a:rPr lang="en" b="1">
                          <a:solidFill>
                            <a:srgbClr val="FF3C3C"/>
                          </a:solidFill>
                        </a:rPr>
                        <a:t>Removed</a:t>
                      </a:r>
                    </a:p>
                  </a:txBody>
                  <a:tcPr marL="91425" marR="91425" marT="91425" marB="91425"/>
                </a:tc>
              </a:tr>
              <a:tr h="402700">
                <a:tc>
                  <a:txBody>
                    <a:bodyPr/>
                    <a:lstStyle/>
                    <a:p>
                      <a:pPr lvl="0" rtl="0">
                        <a:spcBef>
                          <a:spcPts val="0"/>
                        </a:spcBef>
                        <a:buNone/>
                      </a:pPr>
                      <a:r>
                        <a:rPr lang="en">
                          <a:solidFill>
                            <a:schemeClr val="lt1"/>
                          </a:solidFill>
                        </a:rPr>
                        <a:t>DS1</a:t>
                      </a:r>
                    </a:p>
                  </a:txBody>
                  <a:tcPr marL="91425" marR="91425" marT="91425" marB="91425"/>
                </a:tc>
                <a:tc>
                  <a:txBody>
                    <a:bodyPr/>
                    <a:lstStyle/>
                    <a:p>
                      <a:pPr lvl="0" rtl="0">
                        <a:spcBef>
                          <a:spcPts val="0"/>
                        </a:spcBef>
                        <a:buNone/>
                      </a:pPr>
                      <a:r>
                        <a:rPr lang="en">
                          <a:solidFill>
                            <a:schemeClr val="lt1"/>
                          </a:solidFill>
                        </a:rPr>
                        <a:t>25</a:t>
                      </a:r>
                    </a:p>
                  </a:txBody>
                  <a:tcPr marL="91425" marR="91425" marT="91425" marB="91425"/>
                </a:tc>
                <a:tc>
                  <a:txBody>
                    <a:bodyPr/>
                    <a:lstStyle/>
                    <a:p>
                      <a:pPr lvl="0" rtl="0">
                        <a:spcBef>
                          <a:spcPts val="0"/>
                        </a:spcBef>
                        <a:buNone/>
                      </a:pPr>
                      <a:r>
                        <a:rPr lang="en" sz="1100" b="1">
                          <a:solidFill>
                            <a:srgbClr val="FF3C3C"/>
                          </a:solidFill>
                        </a:rPr>
                        <a:t>20170101</a:t>
                      </a:r>
                    </a:p>
                  </a:txBody>
                  <a:tcPr marL="91425" marR="91425" marT="91425" marB="91425"/>
                </a:tc>
                <a:tc>
                  <a:txBody>
                    <a:bodyPr/>
                    <a:lstStyle/>
                    <a:p>
                      <a:pPr lvl="0" rtl="0">
                        <a:spcBef>
                          <a:spcPts val="0"/>
                        </a:spcBef>
                        <a:buClr>
                          <a:schemeClr val="dk1"/>
                        </a:buClr>
                        <a:buSzPct val="100000"/>
                        <a:buFont typeface="Arial"/>
                        <a:buNone/>
                      </a:pPr>
                      <a:r>
                        <a:rPr lang="en" sz="1100" b="1">
                          <a:solidFill>
                            <a:srgbClr val="FF3C3C"/>
                          </a:solidFill>
                        </a:rPr>
                        <a:t>20170201</a:t>
                      </a:r>
                    </a:p>
                  </a:txBody>
                  <a:tcPr marL="91425" marR="91425" marT="91425" marB="91425"/>
                </a:tc>
              </a:tr>
              <a:tr h="402700">
                <a:tc>
                  <a:txBody>
                    <a:bodyPr/>
                    <a:lstStyle/>
                    <a:p>
                      <a:pPr lvl="0" rtl="0">
                        <a:spcBef>
                          <a:spcPts val="0"/>
                        </a:spcBef>
                        <a:buNone/>
                      </a:pPr>
                      <a:r>
                        <a:rPr lang="en">
                          <a:solidFill>
                            <a:schemeClr val="lt1"/>
                          </a:solidFill>
                        </a:rPr>
                        <a:t>DS2</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31</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100000"/>
                        <a:buFont typeface="Arial"/>
                        <a:buNone/>
                      </a:pPr>
                      <a:r>
                        <a:rPr lang="en" sz="1100" b="1">
                          <a:solidFill>
                            <a:srgbClr val="FF3C3C"/>
                          </a:solidFill>
                        </a:rPr>
                        <a:t>20170105</a:t>
                      </a:r>
                    </a:p>
                  </a:txBody>
                  <a:tcPr marL="91425" marR="91425" marT="91425" marB="91425"/>
                </a:tc>
                <a:tc>
                  <a:txBody>
                    <a:bodyPr/>
                    <a:lstStyle/>
                    <a:p>
                      <a:pPr lvl="0" rtl="0">
                        <a:spcBef>
                          <a:spcPts val="0"/>
                        </a:spcBef>
                        <a:buClr>
                          <a:schemeClr val="dk1"/>
                        </a:buClr>
                        <a:buSzPct val="100000"/>
                        <a:buFont typeface="Arial"/>
                        <a:buNone/>
                      </a:pPr>
                      <a:r>
                        <a:rPr lang="en" sz="1100" b="1">
                          <a:solidFill>
                            <a:srgbClr val="FF3C3C"/>
                          </a:solidFill>
                        </a:rPr>
                        <a:t>20170204</a:t>
                      </a:r>
                    </a:p>
                  </a:txBody>
                  <a:tcPr marL="91425" marR="91425" marT="91425" marB="91425"/>
                </a:tc>
              </a:tr>
              <a:tr h="40270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100000"/>
                        <a:buFont typeface="Arial"/>
                        <a:buNone/>
                      </a:pPr>
                      <a:r>
                        <a:rPr lang="en" sz="1100" b="1">
                          <a:solidFill>
                            <a:srgbClr val="FF3C3C"/>
                          </a:solidFill>
                        </a:rPr>
                        <a:t>20170201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tcPr>
                </a:tc>
                <a:tc>
                  <a:txBody>
                    <a:bodyPr/>
                    <a:lstStyle/>
                    <a:p>
                      <a:pPr lvl="0" rtl="0">
                        <a:spcBef>
                          <a:spcPts val="0"/>
                        </a:spcBef>
                        <a:buClr>
                          <a:schemeClr val="dk1"/>
                        </a:buClr>
                        <a:buSzPct val="100000"/>
                        <a:buFont typeface="Arial"/>
                        <a:buNone/>
                      </a:pPr>
                      <a:r>
                        <a:rPr lang="en" sz="1100" b="1">
                          <a:solidFill>
                            <a:srgbClr val="FF3C3C"/>
                          </a:solidFill>
                        </a:rPr>
                        <a:t>20170204</a:t>
                      </a:r>
                    </a:p>
                  </a:txBody>
                  <a:tcPr marL="91425" marR="91425" marT="91425" marB="91425">
                    <a:lnL w="9525" cap="flat" cmpd="sng">
                      <a:solidFill>
                        <a:srgbClr val="9E9E9E"/>
                      </a:solidFill>
                      <a:prstDash val="solid"/>
                      <a:round/>
                      <a:headEnd type="none" w="med" len="med"/>
                      <a:tailEnd type="none" w="med" len="med"/>
                    </a:lnL>
                  </a:tcPr>
                </a:tc>
              </a:tr>
              <a:tr h="40270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32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100000"/>
                        <a:buFont typeface="Arial"/>
                        <a:buNone/>
                      </a:pPr>
                      <a:r>
                        <a:rPr lang="en" sz="1100" b="1">
                          <a:solidFill>
                            <a:srgbClr val="FF3C3C"/>
                          </a:solidFill>
                        </a:rPr>
                        <a:t>20170204</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tcPr>
                </a:tc>
                <a:tc>
                  <a:txBody>
                    <a:bodyPr/>
                    <a:lstStyle/>
                    <a:p>
                      <a:pPr lvl="0" rtl="0">
                        <a:spcBef>
                          <a:spcPts val="0"/>
                        </a:spcBef>
                        <a:buClr>
                          <a:schemeClr val="dk1"/>
                        </a:buClr>
                        <a:buSzPct val="100000"/>
                        <a:buFont typeface="Arial"/>
                        <a:buNone/>
                      </a:pPr>
                      <a:endParaRPr sz="1100" b="1">
                        <a:solidFill>
                          <a:srgbClr val="FF3C3C"/>
                        </a:solidFill>
                      </a:endParaRPr>
                    </a:p>
                  </a:txBody>
                  <a:tcPr marL="91425" marR="91425" marT="91425" marB="91425">
                    <a:lnL w="9525" cap="flat" cmpd="sng">
                      <a:solidFill>
                        <a:srgbClr val="9E9E9E"/>
                      </a:solidFill>
                      <a:prstDash val="solid"/>
                      <a:round/>
                      <a:headEnd type="none" w="med" len="med"/>
                      <a:tailEnd type="none" w="med" len="med"/>
                    </a:lnL>
                  </a:tcPr>
                </a:tc>
              </a:tr>
              <a:tr h="402700">
                <a:tc>
                  <a:txBody>
                    <a:bodyPr/>
                    <a:lstStyle/>
                    <a:p>
                      <a:pPr lvl="0" rtl="0">
                        <a:spcBef>
                          <a:spcPts val="0"/>
                        </a:spcBef>
                        <a:buClr>
                          <a:schemeClr val="dk1"/>
                        </a:buClr>
                        <a:buSzPct val="78571"/>
                        <a:buFont typeface="Arial"/>
                        <a:buNone/>
                      </a:pPr>
                      <a:r>
                        <a:rPr lang="en">
                          <a:solidFill>
                            <a:schemeClr val="lt1"/>
                          </a:solidFill>
                        </a:rPr>
                        <a:t>DS1</a:t>
                      </a:r>
                    </a:p>
                  </a:txBody>
                  <a:tcPr marL="91425" marR="91425" marT="91425" marB="91425">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27</a:t>
                      </a:r>
                    </a:p>
                  </a:txBody>
                  <a:tcPr marL="91425" marR="91425" marT="91425" marB="91425">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100000"/>
                        <a:buFont typeface="Arial"/>
                        <a:buNone/>
                      </a:pPr>
                      <a:r>
                        <a:rPr lang="en" sz="1100" b="1">
                          <a:solidFill>
                            <a:srgbClr val="FF3C3C"/>
                          </a:solidFill>
                        </a:rPr>
                        <a:t>20170204</a:t>
                      </a:r>
                    </a:p>
                  </a:txBody>
                  <a:tcPr marL="91425" marR="91425" marT="91425" marB="91425"/>
                </a:tc>
                <a:tc>
                  <a:txBody>
                    <a:bodyPr/>
                    <a:lstStyle/>
                    <a:p>
                      <a:pPr lvl="0" rtl="0">
                        <a:spcBef>
                          <a:spcPts val="0"/>
                        </a:spcBef>
                        <a:buClr>
                          <a:schemeClr val="dk1"/>
                        </a:buClr>
                        <a:buSzPct val="100000"/>
                        <a:buFont typeface="Arial"/>
                        <a:buNone/>
                      </a:pPr>
                      <a:r>
                        <a:rPr lang="en" sz="1100" b="1">
                          <a:solidFill>
                            <a:srgbClr val="FF3C3C"/>
                          </a:solidFill>
                        </a:rPr>
                        <a:t>20170205</a:t>
                      </a:r>
                    </a:p>
                  </a:txBody>
                  <a:tcPr marL="91425" marR="91425" marT="91425" marB="91425"/>
                </a:tc>
              </a:tr>
              <a:tr h="365075">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100000"/>
                        <a:buFont typeface="Arial"/>
                        <a:buNone/>
                      </a:pPr>
                      <a:r>
                        <a:rPr lang="en" sz="1100" b="1">
                          <a:solidFill>
                            <a:srgbClr val="FF3C3C"/>
                          </a:solidFill>
                        </a:rPr>
                        <a:t>20170205</a:t>
                      </a:r>
                    </a:p>
                  </a:txBody>
                  <a:tcPr marL="91425" marR="91425" marT="91425" marB="91425">
                    <a:lnL w="9525" cap="flat" cmpd="sng">
                      <a:solidFill>
                        <a:srgbClr val="9E9E9E"/>
                      </a:solidFill>
                      <a:prstDash val="solid"/>
                      <a:round/>
                      <a:headEnd type="none" w="med" len="med"/>
                      <a:tailEnd type="none" w="med" len="med"/>
                    </a:lnL>
                  </a:tcPr>
                </a:tc>
                <a:tc>
                  <a:txBody>
                    <a:bodyPr/>
                    <a:lstStyle/>
                    <a:p>
                      <a:pPr lvl="0" rtl="0">
                        <a:spcBef>
                          <a:spcPts val="0"/>
                        </a:spcBef>
                        <a:buNone/>
                      </a:pPr>
                      <a:endParaRPr sz="1100" b="1">
                        <a:solidFill>
                          <a:srgbClr val="FF3C3C"/>
                        </a:solidFill>
                      </a:endParaRPr>
                    </a:p>
                  </a:txBody>
                  <a:tcPr marL="91425" marR="91425" marT="91425" marB="91425"/>
                </a:tc>
              </a:tr>
            </a:tbl>
          </a:graphicData>
        </a:graphic>
      </p:graphicFrame>
      <p:sp>
        <p:nvSpPr>
          <p:cNvPr id="646" name="Shape 646"/>
          <p:cNvSpPr txBox="1"/>
          <p:nvPr/>
        </p:nvSpPr>
        <p:spPr>
          <a:xfrm>
            <a:off x="649600" y="1083925"/>
            <a:ext cx="30981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Rollout History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Shape 651"/>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Gains So Far </a:t>
            </a:r>
          </a:p>
        </p:txBody>
      </p:sp>
      <p:sp>
        <p:nvSpPr>
          <p:cNvPr id="652" name="Shape 65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marR="0" lvl="0" indent="-317500" algn="l" rtl="0">
              <a:lnSpc>
                <a:spcPct val="100000"/>
              </a:lnSpc>
              <a:spcBef>
                <a:spcPts val="560"/>
              </a:spcBef>
              <a:spcAft>
                <a:spcPts val="0"/>
              </a:spcAft>
              <a:buClr>
                <a:schemeClr val="lt1"/>
              </a:buClr>
              <a:buSzPct val="50000"/>
              <a:buFont typeface="Noto Sans Symbols"/>
            </a:pPr>
            <a:r>
              <a:rPr lang="en"/>
              <a:t>Separate provisioning from rollout</a:t>
            </a:r>
          </a:p>
          <a:p>
            <a:pPr marL="457200" lvl="0" indent="-228600" rtl="0">
              <a:spcBef>
                <a:spcPts val="0"/>
              </a:spcBef>
            </a:pPr>
            <a:r>
              <a:rPr lang="en"/>
              <a:t>Built-in rollback</a:t>
            </a:r>
          </a:p>
          <a:p>
            <a:pPr marL="457200" lvl="0" indent="-228600" rtl="0">
              <a:spcBef>
                <a:spcPts val="0"/>
              </a:spcBef>
            </a:pPr>
            <a:r>
              <a:rPr lang="en"/>
              <a:t>Improved auditing and troubleshooting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Shape 657"/>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solidFill>
                  <a:schemeClr val="accent5"/>
                </a:solidFill>
              </a:rPr>
              <a:t>DSCV - Multi Version Steering</a:t>
            </a:r>
          </a:p>
        </p:txBody>
      </p:sp>
      <p:sp>
        <p:nvSpPr>
          <p:cNvPr id="658" name="Shape 65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Steering with DSCV</a:t>
            </a:r>
          </a:p>
          <a:p>
            <a:pPr marL="914400" lvl="1" indent="-228600" rtl="0">
              <a:spcBef>
                <a:spcPts val="0"/>
              </a:spcBef>
            </a:pPr>
            <a:r>
              <a:rPr lang="en"/>
              <a:t>More accessible</a:t>
            </a:r>
          </a:p>
          <a:p>
            <a:pPr marL="914400" lvl="1" indent="-228600" rtl="0">
              <a:spcBef>
                <a:spcPts val="0"/>
              </a:spcBef>
            </a:pPr>
            <a:r>
              <a:rPr lang="en"/>
              <a:t>Continuity of reporting and logging</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Shape 663"/>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a:t>
            </a:r>
            <a:r>
              <a:rPr lang="en">
                <a:solidFill>
                  <a:schemeClr val="accent5"/>
                </a:solidFill>
              </a:rPr>
              <a:t>Multi Version Deployment</a:t>
            </a:r>
          </a:p>
        </p:txBody>
      </p:sp>
      <p:graphicFrame>
        <p:nvGraphicFramePr>
          <p:cNvPr id="664" name="Shape 664"/>
          <p:cNvGraphicFramePr/>
          <p:nvPr/>
        </p:nvGraphicFramePr>
        <p:xfrm>
          <a:off x="421000" y="1220125"/>
          <a:ext cx="2408950" cy="3779250"/>
        </p:xfrm>
        <a:graphic>
          <a:graphicData uri="http://schemas.openxmlformats.org/drawingml/2006/table">
            <a:tbl>
              <a:tblPr>
                <a:noFill/>
                <a:tableStyleId>{81E4F1E5-74D6-47AF-918F-104935F24809}</a:tableStyleId>
              </a:tblPr>
              <a:tblGrid>
                <a:gridCol w="833000"/>
                <a:gridCol w="492125"/>
                <a:gridCol w="1083825"/>
              </a:tblGrid>
              <a:tr h="376850">
                <a:tc>
                  <a:txBody>
                    <a:bodyPr/>
                    <a:lstStyle/>
                    <a:p>
                      <a:pPr lvl="0" rtl="0">
                        <a:spcBef>
                          <a:spcPts val="0"/>
                        </a:spcBef>
                        <a:buNone/>
                      </a:pPr>
                      <a:r>
                        <a:rPr lang="en">
                          <a:solidFill>
                            <a:schemeClr val="lt1"/>
                          </a:solidFill>
                        </a:rPr>
                        <a:t>DS</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Ver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Query str handling</a:t>
                      </a: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27</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graphicFrame>
        <p:nvGraphicFramePr>
          <p:cNvPr id="665" name="Shape 665"/>
          <p:cNvGraphicFramePr/>
          <p:nvPr/>
        </p:nvGraphicFramePr>
        <p:xfrm>
          <a:off x="3924925" y="1220134"/>
          <a:ext cx="1794950" cy="1798200"/>
        </p:xfrm>
        <a:graphic>
          <a:graphicData uri="http://schemas.openxmlformats.org/drawingml/2006/table">
            <a:tbl>
              <a:tblPr>
                <a:noFill/>
                <a:tableStyleId>{81E4F1E5-74D6-47AF-918F-104935F24809}</a:tableStyleId>
              </a:tblPr>
              <a:tblGrid>
                <a:gridCol w="897475"/>
                <a:gridCol w="897475"/>
              </a:tblGrid>
              <a:tr h="289775">
                <a:tc>
                  <a:txBody>
                    <a:bodyPr/>
                    <a:lstStyle/>
                    <a:p>
                      <a:pPr lvl="0" rtl="0">
                        <a:spcBef>
                          <a:spcPts val="0"/>
                        </a:spcBef>
                        <a:buNone/>
                      </a:pPr>
                      <a:r>
                        <a:rPr lang="en">
                          <a:solidFill>
                            <a:schemeClr val="lt1"/>
                          </a:solidFill>
                        </a:rPr>
                        <a:t>DS</a:t>
                      </a:r>
                    </a:p>
                  </a:txBody>
                  <a:tcPr marL="91425" marR="91425" marT="91425" marB="91425"/>
                </a:tc>
                <a:tc>
                  <a:txBody>
                    <a:bodyPr/>
                    <a:lstStyle/>
                    <a:p>
                      <a:pPr lvl="0" rtl="0">
                        <a:spcBef>
                          <a:spcPts val="0"/>
                        </a:spcBef>
                        <a:buNone/>
                      </a:pPr>
                      <a:r>
                        <a:rPr lang="en">
                          <a:solidFill>
                            <a:schemeClr val="lt1"/>
                          </a:solidFill>
                        </a:rPr>
                        <a:t>Deploy Version</a:t>
                      </a:r>
                    </a:p>
                  </a:txBody>
                  <a:tcPr marL="91425" marR="91425" marT="91425" marB="91425"/>
                </a:tc>
              </a:tr>
              <a:tr h="269275">
                <a:tc>
                  <a:txBody>
                    <a:bodyPr/>
                    <a:lstStyle/>
                    <a:p>
                      <a:pPr lvl="0" rtl="0">
                        <a:spcBef>
                          <a:spcPts val="0"/>
                        </a:spcBef>
                        <a:buNone/>
                      </a:pPr>
                      <a:r>
                        <a:rPr lang="en">
                          <a:solidFill>
                            <a:schemeClr val="lt1"/>
                          </a:solidFill>
                        </a:rPr>
                        <a:t>DS1</a:t>
                      </a:r>
                    </a:p>
                  </a:txBody>
                  <a:tcPr marL="91425" marR="91425" marT="91425" marB="91425"/>
                </a:tc>
                <a:tc>
                  <a:txBody>
                    <a:bodyPr/>
                    <a:lstStyle/>
                    <a:p>
                      <a:pPr lvl="0" rtl="0">
                        <a:spcBef>
                          <a:spcPts val="0"/>
                        </a:spcBef>
                        <a:buNone/>
                      </a:pPr>
                      <a:r>
                        <a:rPr lang="en">
                          <a:solidFill>
                            <a:schemeClr val="lt1"/>
                          </a:solidFill>
                        </a:rPr>
                        <a:t>26</a:t>
                      </a:r>
                    </a:p>
                  </a:txBody>
                  <a:tcPr marL="91425" marR="91425" marT="91425" marB="91425"/>
                </a:tc>
              </a:tr>
              <a:tr h="269275">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r h="269275">
                <a:tc>
                  <a:txBody>
                    <a:bodyPr/>
                    <a:lstStyle/>
                    <a:p>
                      <a:pPr lvl="0" rtl="0">
                        <a:spcBef>
                          <a:spcPts val="0"/>
                        </a:spcBef>
                        <a:buNone/>
                      </a:pPr>
                      <a:endParaRPr>
                        <a:solidFill>
                          <a:srgbClr val="FF0000"/>
                        </a:solidFill>
                      </a:endParaRPr>
                    </a:p>
                  </a:txBody>
                  <a:tcPr marL="91425" marR="91425" marT="91425" marB="91425"/>
                </a:tc>
                <a:tc>
                  <a:txBody>
                    <a:bodyPr/>
                    <a:lstStyle/>
                    <a:p>
                      <a:pPr lvl="0" rtl="0">
                        <a:spcBef>
                          <a:spcPts val="0"/>
                        </a:spcBef>
                        <a:buNone/>
                      </a:pPr>
                      <a:endParaRPr>
                        <a:solidFill>
                          <a:srgbClr val="FF0000"/>
                        </a:solidFill>
                      </a:endParaRPr>
                    </a:p>
                  </a:txBody>
                  <a:tcPr marL="91425" marR="91425" marT="91425" marB="91425"/>
                </a:tc>
              </a:tr>
            </a:tbl>
          </a:graphicData>
        </a:graphic>
      </p:graphicFrame>
      <p:pic>
        <p:nvPicPr>
          <p:cNvPr id="666" name="Shape 666"/>
          <p:cNvPicPr preferRelativeResize="0"/>
          <p:nvPr/>
        </p:nvPicPr>
        <p:blipFill>
          <a:blip r:embed="rId3">
            <a:alphaModFix/>
          </a:blip>
          <a:stretch>
            <a:fillRect/>
          </a:stretch>
        </p:blipFill>
        <p:spPr>
          <a:xfrm flipH="1">
            <a:off x="2829950" y="1220123"/>
            <a:ext cx="732899" cy="604723"/>
          </a:xfrm>
          <a:prstGeom prst="rect">
            <a:avLst/>
          </a:prstGeom>
          <a:noFill/>
          <a:ln>
            <a:noFill/>
          </a:ln>
        </p:spPr>
      </p:pic>
      <p:pic>
        <p:nvPicPr>
          <p:cNvPr id="667" name="Shape 667"/>
          <p:cNvPicPr preferRelativeResize="0"/>
          <p:nvPr/>
        </p:nvPicPr>
        <p:blipFill>
          <a:blip r:embed="rId4">
            <a:alphaModFix/>
          </a:blip>
          <a:stretch>
            <a:fillRect/>
          </a:stretch>
        </p:blipFill>
        <p:spPr>
          <a:xfrm>
            <a:off x="5719875" y="1220124"/>
            <a:ext cx="585588" cy="604725"/>
          </a:xfrm>
          <a:prstGeom prst="rect">
            <a:avLst/>
          </a:prstGeom>
          <a:noFill/>
          <a:ln>
            <a:noFill/>
          </a:ln>
        </p:spPr>
      </p:pic>
      <p:sp>
        <p:nvSpPr>
          <p:cNvPr id="668" name="Shape 668"/>
          <p:cNvSpPr/>
          <p:nvPr/>
        </p:nvSpPr>
        <p:spPr>
          <a:xfrm>
            <a:off x="6515525" y="1220112"/>
            <a:ext cx="2164200" cy="1786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chemeClr val="dk1"/>
                </a:solidFill>
              </a:rPr>
              <a:t>Cache </a:t>
            </a:r>
          </a:p>
        </p:txBody>
      </p:sp>
      <p:graphicFrame>
        <p:nvGraphicFramePr>
          <p:cNvPr id="669" name="Shape 669"/>
          <p:cNvGraphicFramePr/>
          <p:nvPr/>
        </p:nvGraphicFramePr>
        <p:xfrm>
          <a:off x="6622862" y="1683254"/>
          <a:ext cx="1949500" cy="1188630"/>
        </p:xfrm>
        <a:graphic>
          <a:graphicData uri="http://schemas.openxmlformats.org/drawingml/2006/table">
            <a:tbl>
              <a:tblPr>
                <a:noFill/>
                <a:tableStyleId>{81E4F1E5-74D6-47AF-918F-104935F24809}</a:tableStyleId>
              </a:tblPr>
              <a:tblGrid>
                <a:gridCol w="1138975"/>
                <a:gridCol w="810525"/>
              </a:tblGrid>
              <a:tr h="391275">
                <a:tc>
                  <a:txBody>
                    <a:bodyPr/>
                    <a:lstStyle/>
                    <a:p>
                      <a:pPr lvl="0" rtl="0">
                        <a:spcBef>
                          <a:spcPts val="0"/>
                        </a:spcBef>
                        <a:buNone/>
                      </a:pPr>
                      <a:r>
                        <a:rPr lang="en"/>
                        <a:t>DS1</a:t>
                      </a:r>
                    </a:p>
                  </a:txBody>
                  <a:tcPr marL="91425" marR="91425" marT="91425" marB="91425"/>
                </a:tc>
                <a:tc>
                  <a:txBody>
                    <a:bodyPr/>
                    <a:lstStyle/>
                    <a:p>
                      <a:pPr lvl="0" rtl="0">
                        <a:spcBef>
                          <a:spcPts val="0"/>
                        </a:spcBef>
                        <a:buNone/>
                      </a:pPr>
                      <a:r>
                        <a:rPr lang="en"/>
                        <a:t>use</a:t>
                      </a:r>
                    </a:p>
                  </a:txBody>
                  <a:tcPr marL="91425" marR="91425" marT="91425" marB="91425"/>
                </a:tc>
              </a:tr>
              <a:tr h="396200">
                <a:tc>
                  <a:txBody>
                    <a:bodyPr/>
                    <a:lstStyle/>
                    <a:p>
                      <a:pPr lvl="0" rtl="0">
                        <a:spcBef>
                          <a:spcPts val="0"/>
                        </a:spcBef>
                        <a:buNone/>
                      </a:pPr>
                      <a:endParaRPr/>
                    </a:p>
                  </a:txBody>
                  <a:tcPr marL="91425" marR="91425" marT="91425" marB="91425"/>
                </a:tc>
                <a:tc>
                  <a:txBody>
                    <a:bodyPr/>
                    <a:lstStyle/>
                    <a:p>
                      <a:pPr lvl="0" rtl="0">
                        <a:spcBef>
                          <a:spcPts val="0"/>
                        </a:spcBef>
                        <a:buNone/>
                      </a:pPr>
                      <a:endParaRPr>
                        <a:solidFill>
                          <a:srgbClr val="FF0000"/>
                        </a:solidFill>
                      </a:endParaRPr>
                    </a:p>
                  </a:txBody>
                  <a:tcPr marL="91425" marR="91425" marT="91425" marB="91425"/>
                </a:tc>
              </a:tr>
              <a:tr h="396200">
                <a:tc>
                  <a:txBody>
                    <a:bodyPr/>
                    <a:lstStyle/>
                    <a:p>
                      <a:pPr lvl="0" rtl="0">
                        <a:spcBef>
                          <a:spcPts val="0"/>
                        </a:spcBef>
                        <a:buNone/>
                      </a:pPr>
                      <a:endParaRPr/>
                    </a:p>
                  </a:txBody>
                  <a:tcPr marL="91425" marR="91425" marT="91425" marB="91425"/>
                </a:tc>
                <a:tc>
                  <a:txBody>
                    <a:bodyPr/>
                    <a:lstStyle/>
                    <a:p>
                      <a:pPr lvl="0" rtl="0">
                        <a:spcBef>
                          <a:spcPts val="0"/>
                        </a:spcBef>
                        <a:buNone/>
                      </a:pPr>
                      <a:endParaRPr>
                        <a:solidFill>
                          <a:schemeClr val="dk1"/>
                        </a:solidFill>
                      </a:endParaRPr>
                    </a:p>
                  </a:txBody>
                  <a:tcPr marL="91425" marR="91425" marT="91425" marB="91425"/>
                </a:tc>
              </a:tr>
            </a:tbl>
          </a:graphicData>
        </a:graphic>
      </p:graphicFrame>
      <p:sp>
        <p:nvSpPr>
          <p:cNvPr id="670" name="Shape 670"/>
          <p:cNvSpPr/>
          <p:nvPr/>
        </p:nvSpPr>
        <p:spPr>
          <a:xfrm>
            <a:off x="3924925" y="3344550"/>
            <a:ext cx="4755000" cy="1643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chemeClr val="dk1"/>
                </a:solidFill>
              </a:rPr>
              <a:t>Traffic Router</a:t>
            </a:r>
          </a:p>
        </p:txBody>
      </p:sp>
      <p:graphicFrame>
        <p:nvGraphicFramePr>
          <p:cNvPr id="671" name="Shape 671"/>
          <p:cNvGraphicFramePr/>
          <p:nvPr/>
        </p:nvGraphicFramePr>
        <p:xfrm>
          <a:off x="4052187" y="3735805"/>
          <a:ext cx="4528000" cy="1188630"/>
        </p:xfrm>
        <a:graphic>
          <a:graphicData uri="http://schemas.openxmlformats.org/drawingml/2006/table">
            <a:tbl>
              <a:tblPr>
                <a:noFill/>
                <a:tableStyleId>{81E4F1E5-74D6-47AF-918F-104935F24809}</a:tableStyleId>
              </a:tblPr>
              <a:tblGrid>
                <a:gridCol w="1138200"/>
                <a:gridCol w="3389800"/>
              </a:tblGrid>
              <a:tr h="396200">
                <a:tc>
                  <a:txBody>
                    <a:bodyPr/>
                    <a:lstStyle/>
                    <a:p>
                      <a:pPr lvl="0" rtl="0">
                        <a:spcBef>
                          <a:spcPts val="0"/>
                        </a:spcBef>
                        <a:buNone/>
                      </a:pPr>
                      <a:r>
                        <a:rPr lang="en"/>
                        <a:t>DS1</a:t>
                      </a:r>
                    </a:p>
                  </a:txBody>
                  <a:tcPr marL="91425" marR="91425" marT="91425" marB="91425"/>
                </a:tc>
                <a:tc>
                  <a:txBody>
                    <a:bodyPr/>
                    <a:lstStyle/>
                    <a:p>
                      <a:pPr lvl="0" rtl="0">
                        <a:spcBef>
                          <a:spcPts val="0"/>
                        </a:spcBef>
                        <a:buNone/>
                      </a:pPr>
                      <a:endParaRPr/>
                    </a:p>
                  </a:txBody>
                  <a:tcPr marL="91425" marR="91425" marT="91425" marB="91425"/>
                </a:tc>
              </a:tr>
              <a:tr h="396200">
                <a:tc>
                  <a:txBody>
                    <a:bodyPr/>
                    <a:lstStyle/>
                    <a:p>
                      <a:pPr lvl="0" rtl="0">
                        <a:spcBef>
                          <a:spcPts val="0"/>
                        </a:spcBef>
                        <a:buNone/>
                      </a:pPr>
                      <a:endParaRPr/>
                    </a:p>
                  </a:txBody>
                  <a:tcPr marL="91425" marR="91425" marT="91425" marB="91425"/>
                </a:tc>
                <a:tc>
                  <a:txBody>
                    <a:bodyPr/>
                    <a:lstStyle/>
                    <a:p>
                      <a:pPr lvl="0" rtl="0">
                        <a:spcBef>
                          <a:spcPts val="0"/>
                        </a:spcBef>
                        <a:buNone/>
                      </a:pPr>
                      <a:endParaRPr>
                        <a:solidFill>
                          <a:srgbClr val="FF0000"/>
                        </a:solidFill>
                      </a:endParaRPr>
                    </a:p>
                  </a:txBody>
                  <a:tcPr marL="91425" marR="91425" marT="91425" marB="91425"/>
                </a:tc>
              </a:tr>
              <a:tr h="396200">
                <a:tc>
                  <a:txBody>
                    <a:bodyPr/>
                    <a:lstStyle/>
                    <a:p>
                      <a:pPr lvl="0" rtl="0">
                        <a:spcBef>
                          <a:spcPts val="0"/>
                        </a:spcBef>
                        <a:buNone/>
                      </a:pPr>
                      <a:endParaRPr/>
                    </a:p>
                  </a:txBody>
                  <a:tcPr marL="91425" marR="91425" marT="91425" marB="91425"/>
                </a:tc>
                <a:tc>
                  <a:txBody>
                    <a:bodyPr/>
                    <a:lstStyle/>
                    <a:p>
                      <a:pPr lvl="0" rtl="0">
                        <a:spcBef>
                          <a:spcPts val="0"/>
                        </a:spcBef>
                        <a:buNone/>
                      </a:pPr>
                      <a:endParaRPr>
                        <a:solidFill>
                          <a:schemeClr val="dk1"/>
                        </a:solidFill>
                      </a:endParaRPr>
                    </a:p>
                  </a:txBody>
                  <a:tcPr marL="91425" marR="91425" marT="91425" marB="91425"/>
                </a:tc>
              </a:tr>
            </a:tbl>
          </a:graphicData>
        </a:graphic>
      </p:graphicFrame>
      <p:sp>
        <p:nvSpPr>
          <p:cNvPr id="672" name="Shape 672"/>
          <p:cNvSpPr txBox="1"/>
          <p:nvPr/>
        </p:nvSpPr>
        <p:spPr>
          <a:xfrm>
            <a:off x="34480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a:t>
            </a:r>
          </a:p>
        </p:txBody>
      </p:sp>
      <p:sp>
        <p:nvSpPr>
          <p:cNvPr id="673" name="Shape 673"/>
          <p:cNvSpPr txBox="1"/>
          <p:nvPr/>
        </p:nvSpPr>
        <p:spPr>
          <a:xfrm>
            <a:off x="386245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Deployed DS Table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Current (2.0): DS/User mapping</a:t>
            </a:r>
          </a:p>
          <a:p>
            <a:pPr marL="457200" lvl="0" indent="-228600" rtl="0">
              <a:spcBef>
                <a:spcPts val="0"/>
              </a:spcBef>
            </a:pPr>
            <a:r>
              <a:rPr lang="en"/>
              <a:t>Self-Service (WIP): Tenancy</a:t>
            </a:r>
          </a:p>
        </p:txBody>
      </p:sp>
      <p:sp>
        <p:nvSpPr>
          <p:cNvPr id="93" name="Shape 93"/>
          <p:cNvSpPr/>
          <p:nvPr/>
        </p:nvSpPr>
        <p:spPr>
          <a:xfrm>
            <a:off x="311725" y="3857025"/>
            <a:ext cx="2614800" cy="991800"/>
          </a:xfrm>
          <a:prstGeom prst="rect">
            <a:avLst/>
          </a:prstGeom>
          <a:noFill/>
          <a:ln w="9525" cap="flat" cmpd="sng">
            <a:solidFill>
              <a:srgbClr val="FF3C3C"/>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a:t>
            </a:r>
          </a:p>
        </p:txBody>
      </p:sp>
      <p:sp>
        <p:nvSpPr>
          <p:cNvPr id="94" name="Shape 94"/>
          <p:cNvSpPr/>
          <p:nvPr/>
        </p:nvSpPr>
        <p:spPr>
          <a:xfrm>
            <a:off x="311700" y="2591150"/>
            <a:ext cx="2614800" cy="991800"/>
          </a:xfrm>
          <a:prstGeom prst="rect">
            <a:avLst/>
          </a:prstGeom>
          <a:noFill/>
          <a:ln w="9525" cap="flat" cmpd="sng">
            <a:solidFill>
              <a:schemeClr val="accen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chemeClr val="accent1"/>
              </a:solidFill>
            </a:endParaRPr>
          </a:p>
        </p:txBody>
      </p:sp>
      <p:sp>
        <p:nvSpPr>
          <p:cNvPr id="95" name="Shape 95"/>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Self-Service - Customer Data Isolation</a:t>
            </a:r>
          </a:p>
        </p:txBody>
      </p:sp>
      <p:sp>
        <p:nvSpPr>
          <p:cNvPr id="96" name="Shape 96"/>
          <p:cNvSpPr/>
          <p:nvPr/>
        </p:nvSpPr>
        <p:spPr>
          <a:xfrm>
            <a:off x="3762625" y="2541725"/>
            <a:ext cx="3565500" cy="2520600"/>
          </a:xfrm>
          <a:prstGeom prst="rect">
            <a:avLst/>
          </a:prstGeom>
          <a:solidFill>
            <a:srgbClr val="FF9900"/>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Traffic Control</a:t>
            </a:r>
          </a:p>
        </p:txBody>
      </p:sp>
      <p:sp>
        <p:nvSpPr>
          <p:cNvPr id="97" name="Shape 97"/>
          <p:cNvSpPr/>
          <p:nvPr/>
        </p:nvSpPr>
        <p:spPr>
          <a:xfrm>
            <a:off x="6607825" y="3393475"/>
            <a:ext cx="539700" cy="81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r" rtl="0">
              <a:spcBef>
                <a:spcPts val="0"/>
              </a:spcBef>
              <a:buNone/>
            </a:pPr>
            <a:r>
              <a:rPr lang="en" sz="800"/>
              <a:t>S3</a:t>
            </a:r>
          </a:p>
        </p:txBody>
      </p:sp>
      <p:sp>
        <p:nvSpPr>
          <p:cNvPr id="98" name="Shape 98"/>
          <p:cNvSpPr/>
          <p:nvPr/>
        </p:nvSpPr>
        <p:spPr>
          <a:xfrm>
            <a:off x="6483825" y="3562125"/>
            <a:ext cx="539700" cy="81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r" rtl="0">
              <a:spcBef>
                <a:spcPts val="0"/>
              </a:spcBef>
              <a:buNone/>
            </a:pPr>
            <a:r>
              <a:rPr lang="en" sz="800"/>
              <a:t>S2</a:t>
            </a:r>
          </a:p>
        </p:txBody>
      </p:sp>
      <p:sp>
        <p:nvSpPr>
          <p:cNvPr id="99" name="Shape 99"/>
          <p:cNvSpPr/>
          <p:nvPr/>
        </p:nvSpPr>
        <p:spPr>
          <a:xfrm>
            <a:off x="3872025" y="3100800"/>
            <a:ext cx="2008200" cy="1837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Traffic-Ops</a:t>
            </a:r>
          </a:p>
        </p:txBody>
      </p:sp>
      <p:sp>
        <p:nvSpPr>
          <p:cNvPr id="100" name="Shape 100"/>
          <p:cNvSpPr/>
          <p:nvPr/>
        </p:nvSpPr>
        <p:spPr>
          <a:xfrm>
            <a:off x="6331425" y="3714525"/>
            <a:ext cx="539700" cy="81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r" rtl="0">
              <a:spcBef>
                <a:spcPts val="0"/>
              </a:spcBef>
              <a:buNone/>
            </a:pPr>
            <a:r>
              <a:rPr lang="en" sz="800"/>
              <a:t>S1</a:t>
            </a:r>
          </a:p>
        </p:txBody>
      </p:sp>
      <p:pic>
        <p:nvPicPr>
          <p:cNvPr id="101" name="Shape 101"/>
          <p:cNvPicPr preferRelativeResize="0"/>
          <p:nvPr/>
        </p:nvPicPr>
        <p:blipFill>
          <a:blip r:embed="rId3">
            <a:alphaModFix/>
          </a:blip>
          <a:stretch>
            <a:fillRect/>
          </a:stretch>
        </p:blipFill>
        <p:spPr>
          <a:xfrm>
            <a:off x="6331425" y="3870887"/>
            <a:ext cx="539700" cy="663236"/>
          </a:xfrm>
          <a:prstGeom prst="rect">
            <a:avLst/>
          </a:prstGeom>
          <a:noFill/>
          <a:ln>
            <a:noFill/>
          </a:ln>
        </p:spPr>
      </p:pic>
      <p:pic>
        <p:nvPicPr>
          <p:cNvPr id="102" name="Shape 102"/>
          <p:cNvPicPr preferRelativeResize="0"/>
          <p:nvPr/>
        </p:nvPicPr>
        <p:blipFill>
          <a:blip r:embed="rId4">
            <a:alphaModFix/>
          </a:blip>
          <a:stretch>
            <a:fillRect/>
          </a:stretch>
        </p:blipFill>
        <p:spPr>
          <a:xfrm>
            <a:off x="3762625" y="2541725"/>
            <a:ext cx="1728399" cy="466252"/>
          </a:xfrm>
          <a:prstGeom prst="rect">
            <a:avLst/>
          </a:prstGeom>
          <a:noFill/>
          <a:ln>
            <a:noFill/>
          </a:ln>
        </p:spPr>
      </p:pic>
      <p:sp>
        <p:nvSpPr>
          <p:cNvPr id="103" name="Shape 103"/>
          <p:cNvSpPr txBox="1"/>
          <p:nvPr/>
        </p:nvSpPr>
        <p:spPr>
          <a:xfrm>
            <a:off x="414325" y="2773650"/>
            <a:ext cx="1460700" cy="603300"/>
          </a:xfrm>
          <a:prstGeom prst="rect">
            <a:avLst/>
          </a:prstGeom>
          <a:noFill/>
          <a:ln>
            <a:noFill/>
          </a:ln>
        </p:spPr>
        <p:txBody>
          <a:bodyPr lIns="91425" tIns="91425" rIns="91425" bIns="91425" anchor="t" anchorCtr="0">
            <a:noAutofit/>
          </a:bodyPr>
          <a:lstStyle/>
          <a:p>
            <a:pPr lvl="0" rtl="0">
              <a:spcBef>
                <a:spcPts val="0"/>
              </a:spcBef>
              <a:buNone/>
            </a:pPr>
            <a:r>
              <a:rPr lang="en" sz="2400" b="1">
                <a:solidFill>
                  <a:schemeClr val="accent1"/>
                </a:solidFill>
              </a:rPr>
              <a:t>Tenant1</a:t>
            </a:r>
          </a:p>
        </p:txBody>
      </p:sp>
      <p:sp>
        <p:nvSpPr>
          <p:cNvPr id="104" name="Shape 104"/>
          <p:cNvSpPr txBox="1"/>
          <p:nvPr/>
        </p:nvSpPr>
        <p:spPr>
          <a:xfrm>
            <a:off x="414325" y="4091075"/>
            <a:ext cx="1387200" cy="603300"/>
          </a:xfrm>
          <a:prstGeom prst="rect">
            <a:avLst/>
          </a:prstGeom>
          <a:noFill/>
          <a:ln>
            <a:noFill/>
          </a:ln>
        </p:spPr>
        <p:txBody>
          <a:bodyPr lIns="91425" tIns="91425" rIns="91425" bIns="91425" anchor="t" anchorCtr="0">
            <a:noAutofit/>
          </a:bodyPr>
          <a:lstStyle/>
          <a:p>
            <a:pPr lvl="0" rtl="0">
              <a:spcBef>
                <a:spcPts val="0"/>
              </a:spcBef>
              <a:buNone/>
            </a:pPr>
            <a:r>
              <a:rPr lang="en" sz="2400" b="1">
                <a:solidFill>
                  <a:srgbClr val="FF3C3C"/>
                </a:solidFill>
              </a:rPr>
              <a:t>Tenant2</a:t>
            </a:r>
          </a:p>
        </p:txBody>
      </p:sp>
      <p:graphicFrame>
        <p:nvGraphicFramePr>
          <p:cNvPr id="105" name="Shape 105"/>
          <p:cNvGraphicFramePr/>
          <p:nvPr/>
        </p:nvGraphicFramePr>
        <p:xfrm>
          <a:off x="3928350" y="3581887"/>
          <a:ext cx="730650" cy="1325760"/>
        </p:xfrm>
        <a:graphic>
          <a:graphicData uri="http://schemas.openxmlformats.org/drawingml/2006/table">
            <a:tbl>
              <a:tblPr>
                <a:noFill/>
                <a:tableStyleId>{81E4F1E5-74D6-47AF-918F-104935F24809}</a:tableStyleId>
              </a:tblPr>
              <a:tblGrid>
                <a:gridCol w="730650"/>
              </a:tblGrid>
              <a:tr h="451725">
                <a:tc>
                  <a:txBody>
                    <a:bodyPr/>
                    <a:lstStyle/>
                    <a:p>
                      <a:pPr lvl="0" rtl="0">
                        <a:spcBef>
                          <a:spcPts val="0"/>
                        </a:spcBef>
                        <a:buNone/>
                      </a:pPr>
                      <a:r>
                        <a:rPr lang="en" sz="900" b="1"/>
                        <a:t>Delivery Service</a:t>
                      </a:r>
                    </a:p>
                  </a:txBody>
                  <a:tcPr marL="91425" marR="91425" marT="91425" marB="91425"/>
                </a:tc>
              </a:tr>
              <a:tr h="258425">
                <a:tc>
                  <a:txBody>
                    <a:bodyPr/>
                    <a:lstStyle/>
                    <a:p>
                      <a:pPr lvl="0" rtl="0">
                        <a:spcBef>
                          <a:spcPts val="0"/>
                        </a:spcBef>
                        <a:buNone/>
                      </a:pPr>
                      <a:r>
                        <a:rPr lang="en" sz="700" b="1">
                          <a:solidFill>
                            <a:schemeClr val="accent1"/>
                          </a:solidFill>
                        </a:rPr>
                        <a:t>DS1</a:t>
                      </a:r>
                    </a:p>
                  </a:txBody>
                  <a:tcPr marL="91425" marR="91425" marT="91425" marB="91425"/>
                </a:tc>
              </a:tr>
              <a:tr h="258425">
                <a:tc>
                  <a:txBody>
                    <a:bodyPr/>
                    <a:lstStyle/>
                    <a:p>
                      <a:pPr lvl="0" rtl="0">
                        <a:spcBef>
                          <a:spcPts val="0"/>
                        </a:spcBef>
                        <a:buNone/>
                      </a:pPr>
                      <a:r>
                        <a:rPr lang="en" sz="700"/>
                        <a:t>DS2</a:t>
                      </a:r>
                    </a:p>
                  </a:txBody>
                  <a:tcPr marL="91425" marR="91425" marT="91425" marB="91425"/>
                </a:tc>
              </a:tr>
              <a:tr h="280775">
                <a:tc>
                  <a:txBody>
                    <a:bodyPr/>
                    <a:lstStyle/>
                    <a:p>
                      <a:pPr lvl="0" rtl="0">
                        <a:spcBef>
                          <a:spcPts val="0"/>
                        </a:spcBef>
                        <a:buNone/>
                      </a:pPr>
                      <a:r>
                        <a:rPr lang="en" sz="700" b="1">
                          <a:solidFill>
                            <a:srgbClr val="FF0000"/>
                          </a:solidFill>
                        </a:rPr>
                        <a:t>DS3</a:t>
                      </a:r>
                    </a:p>
                  </a:txBody>
                  <a:tcPr marL="91425" marR="91425" marT="91425" marB="91425"/>
                </a:tc>
              </a:tr>
            </a:tbl>
          </a:graphicData>
        </a:graphic>
      </p:graphicFrame>
      <p:sp>
        <p:nvSpPr>
          <p:cNvPr id="106" name="Shape 106"/>
          <p:cNvSpPr/>
          <p:nvPr/>
        </p:nvSpPr>
        <p:spPr>
          <a:xfrm rot="-8774836" flipH="1">
            <a:off x="2575587" y="3648353"/>
            <a:ext cx="1521571" cy="176061"/>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rot="-447693">
            <a:off x="2536357" y="4293746"/>
            <a:ext cx="1450784" cy="170352"/>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2491803" y="4633775"/>
            <a:ext cx="1526100" cy="1701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09" name="Shape 109"/>
          <p:cNvPicPr preferRelativeResize="0"/>
          <p:nvPr/>
        </p:nvPicPr>
        <p:blipFill>
          <a:blip r:embed="rId5">
            <a:alphaModFix/>
          </a:blip>
          <a:stretch>
            <a:fillRect/>
          </a:stretch>
        </p:blipFill>
        <p:spPr>
          <a:xfrm>
            <a:off x="1706339" y="3926673"/>
            <a:ext cx="1138099" cy="852500"/>
          </a:xfrm>
          <a:prstGeom prst="rect">
            <a:avLst/>
          </a:prstGeom>
          <a:noFill/>
          <a:ln>
            <a:noFill/>
          </a:ln>
        </p:spPr>
      </p:pic>
      <p:pic>
        <p:nvPicPr>
          <p:cNvPr id="110" name="Shape 110"/>
          <p:cNvPicPr preferRelativeResize="0"/>
          <p:nvPr/>
        </p:nvPicPr>
        <p:blipFill>
          <a:blip r:embed="rId6">
            <a:alphaModFix/>
          </a:blip>
          <a:stretch>
            <a:fillRect/>
          </a:stretch>
        </p:blipFill>
        <p:spPr>
          <a:xfrm flipH="1">
            <a:off x="1891050" y="2681962"/>
            <a:ext cx="953399" cy="786650"/>
          </a:xfrm>
          <a:prstGeom prst="rect">
            <a:avLst/>
          </a:prstGeom>
          <a:noFill/>
          <a:ln>
            <a:noFill/>
          </a:ln>
        </p:spPr>
      </p:pic>
      <p:pic>
        <p:nvPicPr>
          <p:cNvPr id="111" name="Shape 111"/>
          <p:cNvPicPr preferRelativeResize="0"/>
          <p:nvPr/>
        </p:nvPicPr>
        <p:blipFill>
          <a:blip r:embed="rId7">
            <a:alphaModFix/>
          </a:blip>
          <a:stretch>
            <a:fillRect/>
          </a:stretch>
        </p:blipFill>
        <p:spPr>
          <a:xfrm flipH="1">
            <a:off x="3106600" y="4046745"/>
            <a:ext cx="559611" cy="663225"/>
          </a:xfrm>
          <a:prstGeom prst="rect">
            <a:avLst/>
          </a:prstGeom>
          <a:noFill/>
          <a:ln>
            <a:noFill/>
          </a:ln>
        </p:spPr>
      </p:pic>
      <p:graphicFrame>
        <p:nvGraphicFramePr>
          <p:cNvPr id="112" name="Shape 112"/>
          <p:cNvGraphicFramePr/>
          <p:nvPr/>
        </p:nvGraphicFramePr>
        <p:xfrm>
          <a:off x="4892500" y="3582975"/>
          <a:ext cx="757225" cy="1325150"/>
        </p:xfrm>
        <a:graphic>
          <a:graphicData uri="http://schemas.openxmlformats.org/drawingml/2006/table">
            <a:tbl>
              <a:tblPr>
                <a:noFill/>
                <a:tableStyleId>{81E4F1E5-74D6-47AF-918F-104935F24809}</a:tableStyleId>
              </a:tblPr>
              <a:tblGrid>
                <a:gridCol w="757225"/>
              </a:tblGrid>
              <a:tr h="422525">
                <a:tc>
                  <a:txBody>
                    <a:bodyPr/>
                    <a:lstStyle/>
                    <a:p>
                      <a:pPr lvl="0" rtl="0">
                        <a:spcBef>
                          <a:spcPts val="0"/>
                        </a:spcBef>
                        <a:buNone/>
                      </a:pPr>
                      <a:r>
                        <a:rPr lang="en" sz="900" b="1"/>
                        <a:t>Server</a:t>
                      </a:r>
                    </a:p>
                  </a:txBody>
                  <a:tcPr marL="91425" marR="91425" marT="91425" marB="91425"/>
                </a:tc>
              </a:tr>
              <a:tr h="300875">
                <a:tc>
                  <a:txBody>
                    <a:bodyPr/>
                    <a:lstStyle/>
                    <a:p>
                      <a:pPr lvl="0" rtl="0">
                        <a:spcBef>
                          <a:spcPts val="0"/>
                        </a:spcBef>
                        <a:buNone/>
                      </a:pPr>
                      <a:r>
                        <a:rPr lang="en" sz="700"/>
                        <a:t>S1</a:t>
                      </a:r>
                    </a:p>
                  </a:txBody>
                  <a:tcPr marL="91425" marR="91425" marT="91425" marB="91425"/>
                </a:tc>
              </a:tr>
              <a:tr h="300875">
                <a:tc>
                  <a:txBody>
                    <a:bodyPr/>
                    <a:lstStyle/>
                    <a:p>
                      <a:pPr lvl="0" rtl="0">
                        <a:spcBef>
                          <a:spcPts val="0"/>
                        </a:spcBef>
                        <a:buNone/>
                      </a:pPr>
                      <a:r>
                        <a:rPr lang="en" sz="700"/>
                        <a:t>S2</a:t>
                      </a:r>
                    </a:p>
                  </a:txBody>
                  <a:tcPr marL="91425" marR="91425" marT="91425" marB="91425"/>
                </a:tc>
              </a:tr>
              <a:tr h="300875">
                <a:tc>
                  <a:txBody>
                    <a:bodyPr/>
                    <a:lstStyle/>
                    <a:p>
                      <a:pPr lvl="0" rtl="0">
                        <a:spcBef>
                          <a:spcPts val="0"/>
                        </a:spcBef>
                        <a:buNone/>
                      </a:pPr>
                      <a:r>
                        <a:rPr lang="en" sz="700"/>
                        <a:t>S3</a:t>
                      </a:r>
                    </a:p>
                  </a:txBody>
                  <a:tcPr marL="91425" marR="91425" marT="91425" marB="91425"/>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fade">
                                      <p:cBhvr>
                                        <p:cTn id="12" dur="1000"/>
                                        <p:tgtEl>
                                          <p:spTgt spid="109"/>
                                        </p:tgtEl>
                                      </p:cBhvr>
                                    </p:animEffect>
                                  </p:childTnLst>
                                </p:cTn>
                              </p:par>
                              <p:par>
                                <p:cTn id="13" presetID="10" presetClass="entr" presetSubtype="0" fill="hold" nodeType="with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fade">
                                      <p:cBhvr>
                                        <p:cTn id="15" dur="1000"/>
                                        <p:tgtEl>
                                          <p:spTgt spid="93"/>
                                        </p:tgtEl>
                                      </p:cBhvr>
                                    </p:animEffect>
                                  </p:childTnLst>
                                </p:cTn>
                              </p:par>
                              <p:par>
                                <p:cTn id="16" presetID="10" presetClass="entr" presetSubtype="0" fill="hold" nodeType="withEffect">
                                  <p:stCondLst>
                                    <p:cond delay="0"/>
                                  </p:stCondLst>
                                  <p:childTnLst>
                                    <p:set>
                                      <p:cBhvr>
                                        <p:cTn id="17" dur="1" fill="hold">
                                          <p:stCondLst>
                                            <p:cond delay="0"/>
                                          </p:stCondLst>
                                        </p:cTn>
                                        <p:tgtEl>
                                          <p:spTgt spid="104"/>
                                        </p:tgtEl>
                                        <p:attrNameLst>
                                          <p:attrName>style.visibility</p:attrName>
                                        </p:attrNameLst>
                                      </p:cBhvr>
                                      <p:to>
                                        <p:strVal val="visible"/>
                                      </p:to>
                                    </p:set>
                                    <p:animEffect transition="in" filter="fade">
                                      <p:cBhvr>
                                        <p:cTn id="18" dur="1000"/>
                                        <p:tgtEl>
                                          <p:spTgt spid="104"/>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108"/>
                                        </p:tgtEl>
                                        <p:attrNameLst>
                                          <p:attrName>style.visibility</p:attrName>
                                        </p:attrNameLst>
                                      </p:cBhvr>
                                      <p:to>
                                        <p:strVal val="visible"/>
                                      </p:to>
                                    </p:set>
                                    <p:animEffect transition="in" filter="fade">
                                      <p:cBhvr>
                                        <p:cTn id="22" dur="1000"/>
                                        <p:tgtEl>
                                          <p:spTgt spid="10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7"/>
                                        </p:tgtEl>
                                        <p:attrNameLst>
                                          <p:attrName>style.visibility</p:attrName>
                                        </p:attrNameLst>
                                      </p:cBhvr>
                                      <p:to>
                                        <p:strVal val="visible"/>
                                      </p:to>
                                    </p:set>
                                    <p:animEffect transition="in" filter="fade">
                                      <p:cBhvr>
                                        <p:cTn id="27" dur="1000"/>
                                        <p:tgtEl>
                                          <p:spTgt spid="107"/>
                                        </p:tgtEl>
                                      </p:cBhvr>
                                    </p:animEffect>
                                  </p:childTnLst>
                                </p:cTn>
                              </p:par>
                            </p:childTnLst>
                          </p:cTn>
                        </p:par>
                        <p:par>
                          <p:cTn id="28" fill="hold">
                            <p:stCondLst>
                              <p:cond delay="1000"/>
                            </p:stCondLst>
                            <p:childTnLst>
                              <p:par>
                                <p:cTn id="29" presetID="10" presetClass="entr" presetSubtype="0" fill="hold" nodeType="afterEffect">
                                  <p:stCondLst>
                                    <p:cond delay="0"/>
                                  </p:stCondLst>
                                  <p:childTnLst>
                                    <p:set>
                                      <p:cBhvr>
                                        <p:cTn id="30" dur="1" fill="hold">
                                          <p:stCondLst>
                                            <p:cond delay="0"/>
                                          </p:stCondLst>
                                        </p:cTn>
                                        <p:tgtEl>
                                          <p:spTgt spid="111"/>
                                        </p:tgtEl>
                                        <p:attrNameLst>
                                          <p:attrName>style.visibility</p:attrName>
                                        </p:attrNameLst>
                                      </p:cBhvr>
                                      <p:to>
                                        <p:strVal val="visible"/>
                                      </p:to>
                                    </p:set>
                                    <p:animEffect transition="in" filter="fade">
                                      <p:cBhvr>
                                        <p:cTn id="31" dur="1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a:t>
            </a:r>
            <a:r>
              <a:rPr lang="en">
                <a:solidFill>
                  <a:schemeClr val="accent5"/>
                </a:solidFill>
              </a:rPr>
              <a:t>Multi Version Deployment</a:t>
            </a:r>
          </a:p>
        </p:txBody>
      </p:sp>
      <p:graphicFrame>
        <p:nvGraphicFramePr>
          <p:cNvPr id="679" name="Shape 679"/>
          <p:cNvGraphicFramePr/>
          <p:nvPr/>
        </p:nvGraphicFramePr>
        <p:xfrm>
          <a:off x="421000" y="1220125"/>
          <a:ext cx="2408950" cy="3779250"/>
        </p:xfrm>
        <a:graphic>
          <a:graphicData uri="http://schemas.openxmlformats.org/drawingml/2006/table">
            <a:tbl>
              <a:tblPr>
                <a:noFill/>
                <a:tableStyleId>{81E4F1E5-74D6-47AF-918F-104935F24809}</a:tableStyleId>
              </a:tblPr>
              <a:tblGrid>
                <a:gridCol w="833000"/>
                <a:gridCol w="492125"/>
                <a:gridCol w="1083825"/>
              </a:tblGrid>
              <a:tr h="376850">
                <a:tc>
                  <a:txBody>
                    <a:bodyPr/>
                    <a:lstStyle/>
                    <a:p>
                      <a:pPr lvl="0" rtl="0">
                        <a:spcBef>
                          <a:spcPts val="0"/>
                        </a:spcBef>
                        <a:buNone/>
                      </a:pPr>
                      <a:r>
                        <a:rPr lang="en">
                          <a:solidFill>
                            <a:schemeClr val="lt1"/>
                          </a:solidFill>
                        </a:rPr>
                        <a:t>DS</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Ver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Query str handling</a:t>
                      </a: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DSMV1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DSMV1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2"/>
                          </a:solidFill>
                        </a:rPr>
                        <a:t>27</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2"/>
                          </a:solidFill>
                        </a:rPr>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graphicFrame>
        <p:nvGraphicFramePr>
          <p:cNvPr id="680" name="Shape 680"/>
          <p:cNvGraphicFramePr/>
          <p:nvPr/>
        </p:nvGraphicFramePr>
        <p:xfrm>
          <a:off x="3924925" y="1220134"/>
          <a:ext cx="1794950" cy="1798200"/>
        </p:xfrm>
        <a:graphic>
          <a:graphicData uri="http://schemas.openxmlformats.org/drawingml/2006/table">
            <a:tbl>
              <a:tblPr>
                <a:noFill/>
                <a:tableStyleId>{81E4F1E5-74D6-47AF-918F-104935F24809}</a:tableStyleId>
              </a:tblPr>
              <a:tblGrid>
                <a:gridCol w="897475"/>
                <a:gridCol w="897475"/>
              </a:tblGrid>
              <a:tr h="289775">
                <a:tc>
                  <a:txBody>
                    <a:bodyPr/>
                    <a:lstStyle/>
                    <a:p>
                      <a:pPr lvl="0" rtl="0">
                        <a:spcBef>
                          <a:spcPts val="0"/>
                        </a:spcBef>
                        <a:buNone/>
                      </a:pPr>
                      <a:r>
                        <a:rPr lang="en">
                          <a:solidFill>
                            <a:schemeClr val="lt1"/>
                          </a:solidFill>
                        </a:rPr>
                        <a:t>DS</a:t>
                      </a:r>
                    </a:p>
                  </a:txBody>
                  <a:tcPr marL="91425" marR="91425" marT="91425" marB="91425"/>
                </a:tc>
                <a:tc>
                  <a:txBody>
                    <a:bodyPr/>
                    <a:lstStyle/>
                    <a:p>
                      <a:pPr lvl="0" rtl="0">
                        <a:spcBef>
                          <a:spcPts val="0"/>
                        </a:spcBef>
                        <a:buNone/>
                      </a:pPr>
                      <a:r>
                        <a:rPr lang="en">
                          <a:solidFill>
                            <a:schemeClr val="lt1"/>
                          </a:solidFill>
                        </a:rPr>
                        <a:t>Deploy Version</a:t>
                      </a:r>
                    </a:p>
                  </a:txBody>
                  <a:tcPr marL="91425" marR="91425" marT="91425" marB="91425"/>
                </a:tc>
              </a:tr>
              <a:tr h="269275">
                <a:tc>
                  <a:txBody>
                    <a:bodyPr/>
                    <a:lstStyle/>
                    <a:p>
                      <a:pPr lvl="0" rtl="0">
                        <a:spcBef>
                          <a:spcPts val="0"/>
                        </a:spcBef>
                        <a:buNone/>
                      </a:pPr>
                      <a:r>
                        <a:rPr lang="en">
                          <a:solidFill>
                            <a:schemeClr val="lt1"/>
                          </a:solidFill>
                        </a:rPr>
                        <a:t>DSMV1</a:t>
                      </a:r>
                    </a:p>
                  </a:txBody>
                  <a:tcPr marL="91425" marR="91425" marT="91425" marB="91425"/>
                </a:tc>
                <a:tc>
                  <a:txBody>
                    <a:bodyPr/>
                    <a:lstStyle/>
                    <a:p>
                      <a:pPr lvl="0" rtl="0">
                        <a:spcBef>
                          <a:spcPts val="0"/>
                        </a:spcBef>
                        <a:buNone/>
                      </a:pPr>
                      <a:r>
                        <a:rPr lang="en">
                          <a:solidFill>
                            <a:schemeClr val="lt1"/>
                          </a:solidFill>
                        </a:rPr>
                        <a:t>26</a:t>
                      </a:r>
                    </a:p>
                  </a:txBody>
                  <a:tcPr marL="91425" marR="91425" marT="91425" marB="91425"/>
                </a:tc>
              </a:tr>
              <a:tr h="269275">
                <a:tc>
                  <a:txBody>
                    <a:bodyPr/>
                    <a:lstStyle/>
                    <a:p>
                      <a:pPr lvl="0" rtl="0">
                        <a:spcBef>
                          <a:spcPts val="0"/>
                        </a:spcBef>
                        <a:buNone/>
                      </a:pPr>
                      <a:endParaRPr>
                        <a:solidFill>
                          <a:schemeClr val="lt2"/>
                        </a:solidFill>
                      </a:endParaRPr>
                    </a:p>
                  </a:txBody>
                  <a:tcPr marL="91425" marR="91425" marT="91425" marB="91425"/>
                </a:tc>
                <a:tc>
                  <a:txBody>
                    <a:bodyPr/>
                    <a:lstStyle/>
                    <a:p>
                      <a:pPr lvl="0" rtl="0">
                        <a:spcBef>
                          <a:spcPts val="0"/>
                        </a:spcBef>
                        <a:buNone/>
                      </a:pPr>
                      <a:endParaRPr>
                        <a:solidFill>
                          <a:schemeClr val="lt2"/>
                        </a:solidFill>
                      </a:endParaRPr>
                    </a:p>
                  </a:txBody>
                  <a:tcPr marL="91425" marR="91425" marT="91425" marB="91425"/>
                </a:tc>
              </a:tr>
              <a:tr h="269275">
                <a:tc>
                  <a:txBody>
                    <a:bodyPr/>
                    <a:lstStyle/>
                    <a:p>
                      <a:pPr lvl="0" rtl="0">
                        <a:spcBef>
                          <a:spcPts val="0"/>
                        </a:spcBef>
                        <a:buNone/>
                      </a:pPr>
                      <a:endParaRPr>
                        <a:solidFill>
                          <a:srgbClr val="FF0000"/>
                        </a:solidFill>
                      </a:endParaRPr>
                    </a:p>
                  </a:txBody>
                  <a:tcPr marL="91425" marR="91425" marT="91425" marB="91425"/>
                </a:tc>
                <a:tc>
                  <a:txBody>
                    <a:bodyPr/>
                    <a:lstStyle/>
                    <a:p>
                      <a:pPr lvl="0" rtl="0">
                        <a:spcBef>
                          <a:spcPts val="0"/>
                        </a:spcBef>
                        <a:buNone/>
                      </a:pPr>
                      <a:endParaRPr>
                        <a:solidFill>
                          <a:srgbClr val="FF0000"/>
                        </a:solidFill>
                      </a:endParaRPr>
                    </a:p>
                  </a:txBody>
                  <a:tcPr marL="91425" marR="91425" marT="91425" marB="91425"/>
                </a:tc>
              </a:tr>
            </a:tbl>
          </a:graphicData>
        </a:graphic>
      </p:graphicFrame>
      <p:pic>
        <p:nvPicPr>
          <p:cNvPr id="681" name="Shape 681"/>
          <p:cNvPicPr preferRelativeResize="0"/>
          <p:nvPr/>
        </p:nvPicPr>
        <p:blipFill>
          <a:blip r:embed="rId3">
            <a:alphaModFix/>
          </a:blip>
          <a:stretch>
            <a:fillRect/>
          </a:stretch>
        </p:blipFill>
        <p:spPr>
          <a:xfrm flipH="1">
            <a:off x="2829950" y="1220123"/>
            <a:ext cx="732899" cy="604723"/>
          </a:xfrm>
          <a:prstGeom prst="rect">
            <a:avLst/>
          </a:prstGeom>
          <a:noFill/>
          <a:ln>
            <a:noFill/>
          </a:ln>
        </p:spPr>
      </p:pic>
      <p:pic>
        <p:nvPicPr>
          <p:cNvPr id="682" name="Shape 682"/>
          <p:cNvPicPr preferRelativeResize="0"/>
          <p:nvPr/>
        </p:nvPicPr>
        <p:blipFill>
          <a:blip r:embed="rId4">
            <a:alphaModFix/>
          </a:blip>
          <a:stretch>
            <a:fillRect/>
          </a:stretch>
        </p:blipFill>
        <p:spPr>
          <a:xfrm>
            <a:off x="5719875" y="1220124"/>
            <a:ext cx="585588" cy="604725"/>
          </a:xfrm>
          <a:prstGeom prst="rect">
            <a:avLst/>
          </a:prstGeom>
          <a:noFill/>
          <a:ln>
            <a:noFill/>
          </a:ln>
        </p:spPr>
      </p:pic>
      <p:sp>
        <p:nvSpPr>
          <p:cNvPr id="683" name="Shape 683"/>
          <p:cNvSpPr/>
          <p:nvPr/>
        </p:nvSpPr>
        <p:spPr>
          <a:xfrm>
            <a:off x="6515525" y="1220112"/>
            <a:ext cx="2164200" cy="1786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chemeClr val="dk1"/>
                </a:solidFill>
              </a:rPr>
              <a:t>Cache </a:t>
            </a:r>
          </a:p>
        </p:txBody>
      </p:sp>
      <p:graphicFrame>
        <p:nvGraphicFramePr>
          <p:cNvPr id="684" name="Shape 684"/>
          <p:cNvGraphicFramePr/>
          <p:nvPr/>
        </p:nvGraphicFramePr>
        <p:xfrm>
          <a:off x="6622862" y="1683254"/>
          <a:ext cx="1949500" cy="1188630"/>
        </p:xfrm>
        <a:graphic>
          <a:graphicData uri="http://schemas.openxmlformats.org/drawingml/2006/table">
            <a:tbl>
              <a:tblPr>
                <a:noFill/>
                <a:tableStyleId>{81E4F1E5-74D6-47AF-918F-104935F24809}</a:tableStyleId>
              </a:tblPr>
              <a:tblGrid>
                <a:gridCol w="1138975"/>
                <a:gridCol w="810525"/>
              </a:tblGrid>
              <a:tr h="391275">
                <a:tc>
                  <a:txBody>
                    <a:bodyPr/>
                    <a:lstStyle/>
                    <a:p>
                      <a:pPr lvl="0" rtl="0">
                        <a:spcBef>
                          <a:spcPts val="0"/>
                        </a:spcBef>
                        <a:buNone/>
                      </a:pPr>
                      <a:r>
                        <a:rPr lang="en"/>
                        <a:t>DSMV1_26</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t>use</a:t>
                      </a:r>
                    </a:p>
                  </a:txBody>
                  <a:tcPr marL="91425" marR="91425" marT="91425" marB="91425">
                    <a:lnB w="9525" cap="flat" cmpd="sng">
                      <a:solidFill>
                        <a:srgbClr val="9E9E9E"/>
                      </a:solidFill>
                      <a:prstDash val="solid"/>
                      <a:round/>
                      <a:headEnd type="none" w="med" len="med"/>
                      <a:tailEnd type="none" w="med" len="med"/>
                    </a:lnB>
                  </a:tcPr>
                </a:tc>
              </a:tr>
              <a:tr h="396200">
                <a:tc>
                  <a:txBody>
                    <a:bodyPr/>
                    <a:lstStyle/>
                    <a:p>
                      <a:pPr lvl="0" rtl="0">
                        <a:spcBef>
                          <a:spcPts val="0"/>
                        </a:spcBef>
                        <a:buNone/>
                      </a:pPr>
                      <a:endParaRPr>
                        <a:solidFill>
                          <a:schemeClr val="dk2"/>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dk2"/>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96200">
                <a:tc>
                  <a:txBody>
                    <a:bodyPr/>
                    <a:lstStyle/>
                    <a:p>
                      <a:pPr lvl="0" rtl="0">
                        <a:spcBef>
                          <a:spcPts val="0"/>
                        </a:spcBef>
                        <a:buNone/>
                      </a:pPr>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dk1"/>
                        </a:solidFill>
                      </a:endParaRPr>
                    </a:p>
                  </a:txBody>
                  <a:tcPr marL="91425" marR="91425" marT="91425" marB="91425">
                    <a:lnT w="9525" cap="flat" cmpd="sng">
                      <a:solidFill>
                        <a:srgbClr val="9E9E9E"/>
                      </a:solidFill>
                      <a:prstDash val="solid"/>
                      <a:round/>
                      <a:headEnd type="none" w="med" len="med"/>
                      <a:tailEnd type="none" w="med" len="med"/>
                    </a:lnT>
                  </a:tcPr>
                </a:tc>
              </a:tr>
            </a:tbl>
          </a:graphicData>
        </a:graphic>
      </p:graphicFrame>
      <p:sp>
        <p:nvSpPr>
          <p:cNvPr id="685" name="Shape 685"/>
          <p:cNvSpPr/>
          <p:nvPr/>
        </p:nvSpPr>
        <p:spPr>
          <a:xfrm>
            <a:off x="3924925" y="3344550"/>
            <a:ext cx="4755000" cy="1643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chemeClr val="dk1"/>
                </a:solidFill>
              </a:rPr>
              <a:t>Traffic Router</a:t>
            </a:r>
          </a:p>
        </p:txBody>
      </p:sp>
      <p:graphicFrame>
        <p:nvGraphicFramePr>
          <p:cNvPr id="686" name="Shape 686"/>
          <p:cNvGraphicFramePr/>
          <p:nvPr/>
        </p:nvGraphicFramePr>
        <p:xfrm>
          <a:off x="4052187" y="3735805"/>
          <a:ext cx="4528000" cy="1188630"/>
        </p:xfrm>
        <a:graphic>
          <a:graphicData uri="http://schemas.openxmlformats.org/drawingml/2006/table">
            <a:tbl>
              <a:tblPr>
                <a:noFill/>
                <a:tableStyleId>{81E4F1E5-74D6-47AF-918F-104935F24809}</a:tableStyleId>
              </a:tblPr>
              <a:tblGrid>
                <a:gridCol w="1138200"/>
                <a:gridCol w="3389800"/>
              </a:tblGrid>
              <a:tr h="396200">
                <a:tc>
                  <a:txBody>
                    <a:bodyPr/>
                    <a:lstStyle/>
                    <a:p>
                      <a:pPr lvl="0" rtl="0">
                        <a:spcBef>
                          <a:spcPts val="0"/>
                        </a:spcBef>
                        <a:buNone/>
                      </a:pPr>
                      <a:r>
                        <a:rPr lang="en"/>
                        <a:t>DSMV1_26</a:t>
                      </a:r>
                    </a:p>
                  </a:txBody>
                  <a:tcPr marL="91425" marR="91425" marT="91425" marB="91425"/>
                </a:tc>
                <a:tc>
                  <a:txBody>
                    <a:bodyPr/>
                    <a:lstStyle/>
                    <a:p>
                      <a:pPr lvl="0" rtl="0">
                        <a:spcBef>
                          <a:spcPts val="0"/>
                        </a:spcBef>
                        <a:buNone/>
                      </a:pPr>
                      <a:endParaRPr/>
                    </a:p>
                  </a:txBody>
                  <a:tcPr marL="91425" marR="91425" marT="91425" marB="91425"/>
                </a:tc>
              </a:tr>
              <a:tr h="396200">
                <a:tc>
                  <a:txBody>
                    <a:bodyPr/>
                    <a:lstStyle/>
                    <a:p>
                      <a:pPr lvl="0" rtl="0">
                        <a:spcBef>
                          <a:spcPts val="0"/>
                        </a:spcBef>
                        <a:buClr>
                          <a:schemeClr val="dk1"/>
                        </a:buClr>
                        <a:buSzPct val="78571"/>
                        <a:buFont typeface="Arial"/>
                        <a:buNone/>
                      </a:pPr>
                      <a:endParaRPr>
                        <a:solidFill>
                          <a:schemeClr val="dk2"/>
                        </a:solidFill>
                      </a:endParaRPr>
                    </a:p>
                  </a:txBody>
                  <a:tcPr marL="91425" marR="91425" marT="91425" marB="91425"/>
                </a:tc>
                <a:tc>
                  <a:txBody>
                    <a:bodyPr/>
                    <a:lstStyle/>
                    <a:p>
                      <a:pPr lvl="0" rtl="0">
                        <a:spcBef>
                          <a:spcPts val="0"/>
                        </a:spcBef>
                        <a:buNone/>
                      </a:pPr>
                      <a:endParaRPr>
                        <a:solidFill>
                          <a:srgbClr val="FF0000"/>
                        </a:solidFill>
                      </a:endParaRPr>
                    </a:p>
                  </a:txBody>
                  <a:tcPr marL="91425" marR="91425" marT="91425" marB="91425"/>
                </a:tc>
              </a:tr>
              <a:tr h="396200">
                <a:tc>
                  <a:txBody>
                    <a:bodyPr/>
                    <a:lstStyle/>
                    <a:p>
                      <a:pPr lvl="0" rtl="0">
                        <a:spcBef>
                          <a:spcPts val="0"/>
                        </a:spcBef>
                        <a:buNone/>
                      </a:pPr>
                      <a:endParaRPr/>
                    </a:p>
                  </a:txBody>
                  <a:tcPr marL="91425" marR="91425" marT="91425" marB="91425"/>
                </a:tc>
                <a:tc>
                  <a:txBody>
                    <a:bodyPr/>
                    <a:lstStyle/>
                    <a:p>
                      <a:pPr lvl="0" rtl="0">
                        <a:spcBef>
                          <a:spcPts val="0"/>
                        </a:spcBef>
                        <a:buNone/>
                      </a:pPr>
                      <a:endParaRPr>
                        <a:solidFill>
                          <a:schemeClr val="dk1"/>
                        </a:solidFill>
                      </a:endParaRPr>
                    </a:p>
                  </a:txBody>
                  <a:tcPr marL="91425" marR="91425" marT="91425" marB="91425"/>
                </a:tc>
              </a:tr>
            </a:tbl>
          </a:graphicData>
        </a:graphic>
      </p:graphicFrame>
      <p:sp>
        <p:nvSpPr>
          <p:cNvPr id="687" name="Shape 687"/>
          <p:cNvSpPr txBox="1"/>
          <p:nvPr/>
        </p:nvSpPr>
        <p:spPr>
          <a:xfrm>
            <a:off x="34480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a:t>
            </a:r>
          </a:p>
        </p:txBody>
      </p:sp>
      <p:sp>
        <p:nvSpPr>
          <p:cNvPr id="688" name="Shape 688"/>
          <p:cNvSpPr txBox="1"/>
          <p:nvPr/>
        </p:nvSpPr>
        <p:spPr>
          <a:xfrm>
            <a:off x="386245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Deployed DS Table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Shape 693"/>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a:t>
            </a:r>
            <a:r>
              <a:rPr lang="en">
                <a:solidFill>
                  <a:schemeClr val="accent5"/>
                </a:solidFill>
              </a:rPr>
              <a:t>Multi Version Deployment</a:t>
            </a:r>
          </a:p>
        </p:txBody>
      </p:sp>
      <p:graphicFrame>
        <p:nvGraphicFramePr>
          <p:cNvPr id="694" name="Shape 694"/>
          <p:cNvGraphicFramePr/>
          <p:nvPr/>
        </p:nvGraphicFramePr>
        <p:xfrm>
          <a:off x="421000" y="1220125"/>
          <a:ext cx="2408950" cy="3779250"/>
        </p:xfrm>
        <a:graphic>
          <a:graphicData uri="http://schemas.openxmlformats.org/drawingml/2006/table">
            <a:tbl>
              <a:tblPr>
                <a:noFill/>
                <a:tableStyleId>{81E4F1E5-74D6-47AF-918F-104935F24809}</a:tableStyleId>
              </a:tblPr>
              <a:tblGrid>
                <a:gridCol w="833000"/>
                <a:gridCol w="492125"/>
                <a:gridCol w="1083825"/>
              </a:tblGrid>
              <a:tr h="376850">
                <a:tc>
                  <a:txBody>
                    <a:bodyPr/>
                    <a:lstStyle/>
                    <a:p>
                      <a:pPr lvl="0" rtl="0">
                        <a:spcBef>
                          <a:spcPts val="0"/>
                        </a:spcBef>
                        <a:buNone/>
                      </a:pPr>
                      <a:r>
                        <a:rPr lang="en">
                          <a:solidFill>
                            <a:schemeClr val="lt1"/>
                          </a:solidFill>
                        </a:rPr>
                        <a:t>DS</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Ver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Query str handling</a:t>
                      </a: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DSMV1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DSMV1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2"/>
                          </a:solidFill>
                        </a:rPr>
                        <a:t>27</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2"/>
                          </a:solidFill>
                        </a:rPr>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graphicFrame>
        <p:nvGraphicFramePr>
          <p:cNvPr id="695" name="Shape 695"/>
          <p:cNvGraphicFramePr/>
          <p:nvPr/>
        </p:nvGraphicFramePr>
        <p:xfrm>
          <a:off x="3924925" y="1220134"/>
          <a:ext cx="1794950" cy="1798200"/>
        </p:xfrm>
        <a:graphic>
          <a:graphicData uri="http://schemas.openxmlformats.org/drawingml/2006/table">
            <a:tbl>
              <a:tblPr>
                <a:noFill/>
                <a:tableStyleId>{81E4F1E5-74D6-47AF-918F-104935F24809}</a:tableStyleId>
              </a:tblPr>
              <a:tblGrid>
                <a:gridCol w="897475"/>
                <a:gridCol w="897475"/>
              </a:tblGrid>
              <a:tr h="289775">
                <a:tc>
                  <a:txBody>
                    <a:bodyPr/>
                    <a:lstStyle/>
                    <a:p>
                      <a:pPr lvl="0" rtl="0">
                        <a:spcBef>
                          <a:spcPts val="0"/>
                        </a:spcBef>
                        <a:buNone/>
                      </a:pPr>
                      <a:r>
                        <a:rPr lang="en">
                          <a:solidFill>
                            <a:schemeClr val="lt1"/>
                          </a:solidFill>
                        </a:rPr>
                        <a:t>DS</a:t>
                      </a:r>
                    </a:p>
                  </a:txBody>
                  <a:tcPr marL="91425" marR="91425" marT="91425" marB="91425"/>
                </a:tc>
                <a:tc>
                  <a:txBody>
                    <a:bodyPr/>
                    <a:lstStyle/>
                    <a:p>
                      <a:pPr lvl="0" rtl="0">
                        <a:spcBef>
                          <a:spcPts val="0"/>
                        </a:spcBef>
                        <a:buNone/>
                      </a:pPr>
                      <a:r>
                        <a:rPr lang="en">
                          <a:solidFill>
                            <a:schemeClr val="lt1"/>
                          </a:solidFill>
                        </a:rPr>
                        <a:t>Deploy Version</a:t>
                      </a:r>
                    </a:p>
                  </a:txBody>
                  <a:tcPr marL="91425" marR="91425" marT="91425" marB="91425"/>
                </a:tc>
              </a:tr>
              <a:tr h="269275">
                <a:tc>
                  <a:txBody>
                    <a:bodyPr/>
                    <a:lstStyle/>
                    <a:p>
                      <a:pPr lvl="0" rtl="0">
                        <a:spcBef>
                          <a:spcPts val="0"/>
                        </a:spcBef>
                        <a:buNone/>
                      </a:pPr>
                      <a:r>
                        <a:rPr lang="en">
                          <a:solidFill>
                            <a:schemeClr val="lt1"/>
                          </a:solidFill>
                        </a:rPr>
                        <a:t>DSMV1</a:t>
                      </a:r>
                    </a:p>
                  </a:txBody>
                  <a:tcPr marL="91425" marR="91425" marT="91425" marB="91425"/>
                </a:tc>
                <a:tc>
                  <a:txBody>
                    <a:bodyPr/>
                    <a:lstStyle/>
                    <a:p>
                      <a:pPr lvl="0" rtl="0">
                        <a:spcBef>
                          <a:spcPts val="0"/>
                        </a:spcBef>
                        <a:buNone/>
                      </a:pPr>
                      <a:r>
                        <a:rPr lang="en">
                          <a:solidFill>
                            <a:schemeClr val="lt1"/>
                          </a:solidFill>
                        </a:rPr>
                        <a:t>26</a:t>
                      </a:r>
                    </a:p>
                  </a:txBody>
                  <a:tcPr marL="91425" marR="91425" marT="91425" marB="91425"/>
                </a:tc>
              </a:tr>
              <a:tr h="269275">
                <a:tc>
                  <a:txBody>
                    <a:bodyPr/>
                    <a:lstStyle/>
                    <a:p>
                      <a:pPr lvl="0" rtl="0">
                        <a:spcBef>
                          <a:spcPts val="0"/>
                        </a:spcBef>
                        <a:buNone/>
                      </a:pPr>
                      <a:r>
                        <a:rPr lang="en">
                          <a:solidFill>
                            <a:schemeClr val="accent3"/>
                          </a:solidFill>
                        </a:rPr>
                        <a:t>DSMV1</a:t>
                      </a:r>
                    </a:p>
                  </a:txBody>
                  <a:tcPr marL="91425" marR="91425" marT="91425" marB="91425"/>
                </a:tc>
                <a:tc>
                  <a:txBody>
                    <a:bodyPr/>
                    <a:lstStyle/>
                    <a:p>
                      <a:pPr lvl="0" rtl="0">
                        <a:spcBef>
                          <a:spcPts val="0"/>
                        </a:spcBef>
                        <a:buNone/>
                      </a:pPr>
                      <a:r>
                        <a:rPr lang="en">
                          <a:solidFill>
                            <a:schemeClr val="accent3"/>
                          </a:solidFill>
                        </a:rPr>
                        <a:t>27</a:t>
                      </a:r>
                    </a:p>
                  </a:txBody>
                  <a:tcPr marL="91425" marR="91425" marT="91425" marB="91425"/>
                </a:tc>
              </a:tr>
              <a:tr h="269275">
                <a:tc>
                  <a:txBody>
                    <a:bodyPr/>
                    <a:lstStyle/>
                    <a:p>
                      <a:pPr lvl="0" rtl="0">
                        <a:spcBef>
                          <a:spcPts val="0"/>
                        </a:spcBef>
                        <a:buNone/>
                      </a:pPr>
                      <a:endParaRPr>
                        <a:solidFill>
                          <a:srgbClr val="FF0000"/>
                        </a:solidFill>
                      </a:endParaRPr>
                    </a:p>
                  </a:txBody>
                  <a:tcPr marL="91425" marR="91425" marT="91425" marB="91425"/>
                </a:tc>
                <a:tc>
                  <a:txBody>
                    <a:bodyPr/>
                    <a:lstStyle/>
                    <a:p>
                      <a:pPr lvl="0" rtl="0">
                        <a:spcBef>
                          <a:spcPts val="0"/>
                        </a:spcBef>
                        <a:buNone/>
                      </a:pPr>
                      <a:endParaRPr>
                        <a:solidFill>
                          <a:srgbClr val="FF0000"/>
                        </a:solidFill>
                      </a:endParaRPr>
                    </a:p>
                  </a:txBody>
                  <a:tcPr marL="91425" marR="91425" marT="91425" marB="91425"/>
                </a:tc>
              </a:tr>
            </a:tbl>
          </a:graphicData>
        </a:graphic>
      </p:graphicFrame>
      <p:pic>
        <p:nvPicPr>
          <p:cNvPr id="696" name="Shape 696"/>
          <p:cNvPicPr preferRelativeResize="0"/>
          <p:nvPr/>
        </p:nvPicPr>
        <p:blipFill>
          <a:blip r:embed="rId3">
            <a:alphaModFix/>
          </a:blip>
          <a:stretch>
            <a:fillRect/>
          </a:stretch>
        </p:blipFill>
        <p:spPr>
          <a:xfrm flipH="1">
            <a:off x="2829950" y="1220123"/>
            <a:ext cx="732899" cy="604723"/>
          </a:xfrm>
          <a:prstGeom prst="rect">
            <a:avLst/>
          </a:prstGeom>
          <a:noFill/>
          <a:ln>
            <a:noFill/>
          </a:ln>
        </p:spPr>
      </p:pic>
      <p:pic>
        <p:nvPicPr>
          <p:cNvPr id="697" name="Shape 697"/>
          <p:cNvPicPr preferRelativeResize="0"/>
          <p:nvPr/>
        </p:nvPicPr>
        <p:blipFill>
          <a:blip r:embed="rId4">
            <a:alphaModFix/>
          </a:blip>
          <a:stretch>
            <a:fillRect/>
          </a:stretch>
        </p:blipFill>
        <p:spPr>
          <a:xfrm>
            <a:off x="5719875" y="1220124"/>
            <a:ext cx="585588" cy="604725"/>
          </a:xfrm>
          <a:prstGeom prst="rect">
            <a:avLst/>
          </a:prstGeom>
          <a:noFill/>
          <a:ln>
            <a:noFill/>
          </a:ln>
        </p:spPr>
      </p:pic>
      <p:sp>
        <p:nvSpPr>
          <p:cNvPr id="698" name="Shape 698"/>
          <p:cNvSpPr/>
          <p:nvPr/>
        </p:nvSpPr>
        <p:spPr>
          <a:xfrm>
            <a:off x="6515525" y="1220112"/>
            <a:ext cx="2164200" cy="1786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chemeClr val="dk1"/>
                </a:solidFill>
              </a:rPr>
              <a:t>Cache </a:t>
            </a:r>
          </a:p>
        </p:txBody>
      </p:sp>
      <p:graphicFrame>
        <p:nvGraphicFramePr>
          <p:cNvPr id="699" name="Shape 699"/>
          <p:cNvGraphicFramePr/>
          <p:nvPr/>
        </p:nvGraphicFramePr>
        <p:xfrm>
          <a:off x="6622862" y="1683254"/>
          <a:ext cx="1949500" cy="1188630"/>
        </p:xfrm>
        <a:graphic>
          <a:graphicData uri="http://schemas.openxmlformats.org/drawingml/2006/table">
            <a:tbl>
              <a:tblPr>
                <a:noFill/>
                <a:tableStyleId>{81E4F1E5-74D6-47AF-918F-104935F24809}</a:tableStyleId>
              </a:tblPr>
              <a:tblGrid>
                <a:gridCol w="1138975"/>
                <a:gridCol w="810525"/>
              </a:tblGrid>
              <a:tr h="391275">
                <a:tc>
                  <a:txBody>
                    <a:bodyPr/>
                    <a:lstStyle/>
                    <a:p>
                      <a:pPr lvl="0" rtl="0">
                        <a:spcBef>
                          <a:spcPts val="0"/>
                        </a:spcBef>
                        <a:buNone/>
                      </a:pPr>
                      <a:r>
                        <a:rPr lang="en"/>
                        <a:t>DSMV1_26</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t>use</a:t>
                      </a:r>
                    </a:p>
                  </a:txBody>
                  <a:tcPr marL="91425" marR="91425" marT="91425" marB="91425">
                    <a:lnB w="9525" cap="flat" cmpd="sng">
                      <a:solidFill>
                        <a:srgbClr val="9E9E9E"/>
                      </a:solidFill>
                      <a:prstDash val="solid"/>
                      <a:round/>
                      <a:headEnd type="none" w="med" len="med"/>
                      <a:tailEnd type="none" w="med" len="med"/>
                    </a:lnB>
                  </a:tcPr>
                </a:tc>
              </a:tr>
              <a:tr h="396200">
                <a:tc>
                  <a:txBody>
                    <a:bodyPr/>
                    <a:lstStyle/>
                    <a:p>
                      <a:pPr lvl="0" rtl="0">
                        <a:spcBef>
                          <a:spcPts val="0"/>
                        </a:spcBef>
                        <a:buNone/>
                      </a:pPr>
                      <a:r>
                        <a:rPr lang="en">
                          <a:solidFill>
                            <a:schemeClr val="accent3"/>
                          </a:solidFill>
                        </a:rPr>
                        <a:t>DSMV1_27</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3"/>
                          </a:solidFill>
                        </a:rPr>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96200">
                <a:tc>
                  <a:txBody>
                    <a:bodyPr/>
                    <a:lstStyle/>
                    <a:p>
                      <a:pPr lvl="0" rtl="0">
                        <a:spcBef>
                          <a:spcPts val="0"/>
                        </a:spcBef>
                        <a:buNone/>
                      </a:pPr>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dk1"/>
                        </a:solidFill>
                      </a:endParaRPr>
                    </a:p>
                  </a:txBody>
                  <a:tcPr marL="91425" marR="91425" marT="91425" marB="91425">
                    <a:lnT w="9525" cap="flat" cmpd="sng">
                      <a:solidFill>
                        <a:srgbClr val="9E9E9E"/>
                      </a:solidFill>
                      <a:prstDash val="solid"/>
                      <a:round/>
                      <a:headEnd type="none" w="med" len="med"/>
                      <a:tailEnd type="none" w="med" len="med"/>
                    </a:lnT>
                  </a:tcPr>
                </a:tc>
              </a:tr>
            </a:tbl>
          </a:graphicData>
        </a:graphic>
      </p:graphicFrame>
      <p:sp>
        <p:nvSpPr>
          <p:cNvPr id="700" name="Shape 700"/>
          <p:cNvSpPr/>
          <p:nvPr/>
        </p:nvSpPr>
        <p:spPr>
          <a:xfrm>
            <a:off x="3924925" y="3344550"/>
            <a:ext cx="4755000" cy="1643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chemeClr val="dk1"/>
                </a:solidFill>
              </a:rPr>
              <a:t>Traffic Router</a:t>
            </a:r>
          </a:p>
        </p:txBody>
      </p:sp>
      <p:graphicFrame>
        <p:nvGraphicFramePr>
          <p:cNvPr id="701" name="Shape 701"/>
          <p:cNvGraphicFramePr/>
          <p:nvPr/>
        </p:nvGraphicFramePr>
        <p:xfrm>
          <a:off x="4052187" y="3735805"/>
          <a:ext cx="4528000" cy="1188630"/>
        </p:xfrm>
        <a:graphic>
          <a:graphicData uri="http://schemas.openxmlformats.org/drawingml/2006/table">
            <a:tbl>
              <a:tblPr>
                <a:noFill/>
                <a:tableStyleId>{81E4F1E5-74D6-47AF-918F-104935F24809}</a:tableStyleId>
              </a:tblPr>
              <a:tblGrid>
                <a:gridCol w="1138200"/>
                <a:gridCol w="3389800"/>
              </a:tblGrid>
              <a:tr h="396200">
                <a:tc>
                  <a:txBody>
                    <a:bodyPr/>
                    <a:lstStyle/>
                    <a:p>
                      <a:pPr lvl="0" rtl="0">
                        <a:spcBef>
                          <a:spcPts val="0"/>
                        </a:spcBef>
                        <a:buNone/>
                      </a:pPr>
                      <a:r>
                        <a:rPr lang="en"/>
                        <a:t>DSMV1_26</a:t>
                      </a:r>
                    </a:p>
                  </a:txBody>
                  <a:tcPr marL="91425" marR="91425" marT="91425" marB="91425"/>
                </a:tc>
                <a:tc>
                  <a:txBody>
                    <a:bodyPr/>
                    <a:lstStyle/>
                    <a:p>
                      <a:pPr lvl="0" rtl="0">
                        <a:spcBef>
                          <a:spcPts val="0"/>
                        </a:spcBef>
                        <a:buNone/>
                      </a:pPr>
                      <a:endParaRPr/>
                    </a:p>
                  </a:txBody>
                  <a:tcPr marL="91425" marR="91425" marT="91425" marB="91425"/>
                </a:tc>
              </a:tr>
              <a:tr h="396200">
                <a:tc>
                  <a:txBody>
                    <a:bodyPr/>
                    <a:lstStyle/>
                    <a:p>
                      <a:pPr lvl="0" rtl="0">
                        <a:spcBef>
                          <a:spcPts val="0"/>
                        </a:spcBef>
                        <a:buClr>
                          <a:schemeClr val="dk1"/>
                        </a:buClr>
                        <a:buSzPct val="78571"/>
                        <a:buFont typeface="Arial"/>
                        <a:buNone/>
                      </a:pPr>
                      <a:r>
                        <a:rPr lang="en">
                          <a:solidFill>
                            <a:schemeClr val="accent3"/>
                          </a:solidFill>
                        </a:rPr>
                        <a:t>DSMV1_27</a:t>
                      </a:r>
                    </a:p>
                  </a:txBody>
                  <a:tcPr marL="91425" marR="91425" marT="91425" marB="91425"/>
                </a:tc>
                <a:tc>
                  <a:txBody>
                    <a:bodyPr/>
                    <a:lstStyle/>
                    <a:p>
                      <a:pPr lvl="0" rtl="0">
                        <a:spcBef>
                          <a:spcPts val="0"/>
                        </a:spcBef>
                        <a:buNone/>
                      </a:pPr>
                      <a:endParaRPr>
                        <a:solidFill>
                          <a:srgbClr val="FF0000"/>
                        </a:solidFill>
                      </a:endParaRPr>
                    </a:p>
                  </a:txBody>
                  <a:tcPr marL="91425" marR="91425" marT="91425" marB="91425"/>
                </a:tc>
              </a:tr>
              <a:tr h="396200">
                <a:tc>
                  <a:txBody>
                    <a:bodyPr/>
                    <a:lstStyle/>
                    <a:p>
                      <a:pPr lvl="0" rtl="0">
                        <a:spcBef>
                          <a:spcPts val="0"/>
                        </a:spcBef>
                        <a:buNone/>
                      </a:pPr>
                      <a:endParaRPr/>
                    </a:p>
                  </a:txBody>
                  <a:tcPr marL="91425" marR="91425" marT="91425" marB="91425"/>
                </a:tc>
                <a:tc>
                  <a:txBody>
                    <a:bodyPr/>
                    <a:lstStyle/>
                    <a:p>
                      <a:pPr lvl="0" rtl="0">
                        <a:spcBef>
                          <a:spcPts val="0"/>
                        </a:spcBef>
                        <a:buNone/>
                      </a:pPr>
                      <a:endParaRPr>
                        <a:solidFill>
                          <a:schemeClr val="dk1"/>
                        </a:solidFill>
                      </a:endParaRPr>
                    </a:p>
                  </a:txBody>
                  <a:tcPr marL="91425" marR="91425" marT="91425" marB="91425"/>
                </a:tc>
              </a:tr>
            </a:tbl>
          </a:graphicData>
        </a:graphic>
      </p:graphicFrame>
      <p:sp>
        <p:nvSpPr>
          <p:cNvPr id="702" name="Shape 702"/>
          <p:cNvSpPr txBox="1"/>
          <p:nvPr/>
        </p:nvSpPr>
        <p:spPr>
          <a:xfrm>
            <a:off x="34480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a:t>
            </a:r>
          </a:p>
        </p:txBody>
      </p:sp>
      <p:sp>
        <p:nvSpPr>
          <p:cNvPr id="703" name="Shape 703"/>
          <p:cNvSpPr txBox="1"/>
          <p:nvPr/>
        </p:nvSpPr>
        <p:spPr>
          <a:xfrm>
            <a:off x="386245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Deployed DS Table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Shape 708"/>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a:t>
            </a:r>
            <a:r>
              <a:rPr lang="en">
                <a:solidFill>
                  <a:schemeClr val="accent5"/>
                </a:solidFill>
              </a:rPr>
              <a:t>Multi Version Steering</a:t>
            </a:r>
          </a:p>
        </p:txBody>
      </p:sp>
      <p:graphicFrame>
        <p:nvGraphicFramePr>
          <p:cNvPr id="709" name="Shape 709"/>
          <p:cNvGraphicFramePr/>
          <p:nvPr/>
        </p:nvGraphicFramePr>
        <p:xfrm>
          <a:off x="421000" y="1220125"/>
          <a:ext cx="2408950" cy="1798200"/>
        </p:xfrm>
        <a:graphic>
          <a:graphicData uri="http://schemas.openxmlformats.org/drawingml/2006/table">
            <a:tbl>
              <a:tblPr>
                <a:noFill/>
                <a:tableStyleId>{81E4F1E5-74D6-47AF-918F-104935F24809}</a:tableStyleId>
              </a:tblPr>
              <a:tblGrid>
                <a:gridCol w="833000"/>
                <a:gridCol w="492125"/>
                <a:gridCol w="1083825"/>
              </a:tblGrid>
              <a:tr h="376850">
                <a:tc>
                  <a:txBody>
                    <a:bodyPr/>
                    <a:lstStyle/>
                    <a:p>
                      <a:pPr lvl="0" rtl="0">
                        <a:spcBef>
                          <a:spcPts val="0"/>
                        </a:spcBef>
                        <a:buNone/>
                      </a:pPr>
                      <a:r>
                        <a:rPr lang="en">
                          <a:solidFill>
                            <a:schemeClr val="lt1"/>
                          </a:solidFill>
                        </a:rPr>
                        <a:t>DS</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Ver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Query str handling</a:t>
                      </a: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DSMV1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DSMV1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27</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bl>
          </a:graphicData>
        </a:graphic>
      </p:graphicFrame>
      <p:graphicFrame>
        <p:nvGraphicFramePr>
          <p:cNvPr id="710" name="Shape 710"/>
          <p:cNvGraphicFramePr/>
          <p:nvPr/>
        </p:nvGraphicFramePr>
        <p:xfrm>
          <a:off x="3924925" y="1220134"/>
          <a:ext cx="1794950" cy="1798200"/>
        </p:xfrm>
        <a:graphic>
          <a:graphicData uri="http://schemas.openxmlformats.org/drawingml/2006/table">
            <a:tbl>
              <a:tblPr>
                <a:noFill/>
                <a:tableStyleId>{81E4F1E5-74D6-47AF-918F-104935F24809}</a:tableStyleId>
              </a:tblPr>
              <a:tblGrid>
                <a:gridCol w="897475"/>
                <a:gridCol w="897475"/>
              </a:tblGrid>
              <a:tr h="289775">
                <a:tc>
                  <a:txBody>
                    <a:bodyPr/>
                    <a:lstStyle/>
                    <a:p>
                      <a:pPr lvl="0" rtl="0">
                        <a:spcBef>
                          <a:spcPts val="0"/>
                        </a:spcBef>
                        <a:buNone/>
                      </a:pPr>
                      <a:r>
                        <a:rPr lang="en">
                          <a:solidFill>
                            <a:schemeClr val="lt1"/>
                          </a:solidFill>
                        </a:rPr>
                        <a:t>DS</a:t>
                      </a:r>
                    </a:p>
                  </a:txBody>
                  <a:tcPr marL="91425" marR="91425" marT="91425" marB="91425"/>
                </a:tc>
                <a:tc>
                  <a:txBody>
                    <a:bodyPr/>
                    <a:lstStyle/>
                    <a:p>
                      <a:pPr lvl="0" rtl="0">
                        <a:spcBef>
                          <a:spcPts val="0"/>
                        </a:spcBef>
                        <a:buNone/>
                      </a:pPr>
                      <a:r>
                        <a:rPr lang="en">
                          <a:solidFill>
                            <a:schemeClr val="lt1"/>
                          </a:solidFill>
                        </a:rPr>
                        <a:t>Deploy Version</a:t>
                      </a:r>
                    </a:p>
                  </a:txBody>
                  <a:tcPr marL="91425" marR="91425" marT="91425" marB="91425"/>
                </a:tc>
              </a:tr>
              <a:tr h="269275">
                <a:tc>
                  <a:txBody>
                    <a:bodyPr/>
                    <a:lstStyle/>
                    <a:p>
                      <a:pPr lvl="0" rtl="0">
                        <a:spcBef>
                          <a:spcPts val="0"/>
                        </a:spcBef>
                        <a:buNone/>
                      </a:pPr>
                      <a:r>
                        <a:rPr lang="en">
                          <a:solidFill>
                            <a:schemeClr val="lt1"/>
                          </a:solidFill>
                        </a:rPr>
                        <a:t>DSMV1</a:t>
                      </a:r>
                    </a:p>
                  </a:txBody>
                  <a:tcPr marL="91425" marR="91425" marT="91425" marB="91425"/>
                </a:tc>
                <a:tc>
                  <a:txBody>
                    <a:bodyPr/>
                    <a:lstStyle/>
                    <a:p>
                      <a:pPr lvl="0" rtl="0">
                        <a:spcBef>
                          <a:spcPts val="0"/>
                        </a:spcBef>
                        <a:buNone/>
                      </a:pPr>
                      <a:r>
                        <a:rPr lang="en">
                          <a:solidFill>
                            <a:schemeClr val="lt1"/>
                          </a:solidFill>
                        </a:rPr>
                        <a:t>26</a:t>
                      </a:r>
                    </a:p>
                  </a:txBody>
                  <a:tcPr marL="91425" marR="91425" marT="91425" marB="91425"/>
                </a:tc>
              </a:tr>
              <a:tr h="269275">
                <a:tc>
                  <a:txBody>
                    <a:bodyPr/>
                    <a:lstStyle/>
                    <a:p>
                      <a:pPr lvl="0" rtl="0">
                        <a:spcBef>
                          <a:spcPts val="0"/>
                        </a:spcBef>
                        <a:buNone/>
                      </a:pPr>
                      <a:r>
                        <a:rPr lang="en">
                          <a:solidFill>
                            <a:schemeClr val="lt1"/>
                          </a:solidFill>
                        </a:rPr>
                        <a:t>DSMV1</a:t>
                      </a:r>
                    </a:p>
                  </a:txBody>
                  <a:tcPr marL="91425" marR="91425" marT="91425" marB="91425"/>
                </a:tc>
                <a:tc>
                  <a:txBody>
                    <a:bodyPr/>
                    <a:lstStyle/>
                    <a:p>
                      <a:pPr lvl="0" rtl="0">
                        <a:spcBef>
                          <a:spcPts val="0"/>
                        </a:spcBef>
                        <a:buNone/>
                      </a:pPr>
                      <a:r>
                        <a:rPr lang="en">
                          <a:solidFill>
                            <a:schemeClr val="lt1"/>
                          </a:solidFill>
                        </a:rPr>
                        <a:t>27</a:t>
                      </a:r>
                    </a:p>
                  </a:txBody>
                  <a:tcPr marL="91425" marR="91425" marT="91425" marB="91425"/>
                </a:tc>
              </a:tr>
              <a:tr h="269275">
                <a:tc>
                  <a:txBody>
                    <a:bodyPr/>
                    <a:lstStyle/>
                    <a:p>
                      <a:pPr lvl="0" rtl="0">
                        <a:spcBef>
                          <a:spcPts val="0"/>
                        </a:spcBef>
                        <a:buNone/>
                      </a:pPr>
                      <a:r>
                        <a:rPr lang="en">
                          <a:solidFill>
                            <a:srgbClr val="00FF00"/>
                          </a:solidFill>
                        </a:rPr>
                        <a:t>ST1</a:t>
                      </a:r>
                    </a:p>
                  </a:txBody>
                  <a:tcPr marL="91425" marR="91425" marT="91425" marB="91425"/>
                </a:tc>
                <a:tc>
                  <a:txBody>
                    <a:bodyPr/>
                    <a:lstStyle/>
                    <a:p>
                      <a:pPr lvl="0" rtl="0">
                        <a:spcBef>
                          <a:spcPts val="0"/>
                        </a:spcBef>
                        <a:buNone/>
                      </a:pPr>
                      <a:r>
                        <a:rPr lang="en">
                          <a:solidFill>
                            <a:srgbClr val="00FF00"/>
                          </a:solidFill>
                        </a:rPr>
                        <a:t>10</a:t>
                      </a:r>
                    </a:p>
                  </a:txBody>
                  <a:tcPr marL="91425" marR="91425" marT="91425" marB="91425"/>
                </a:tc>
              </a:tr>
            </a:tbl>
          </a:graphicData>
        </a:graphic>
      </p:graphicFrame>
      <p:pic>
        <p:nvPicPr>
          <p:cNvPr id="711" name="Shape 711"/>
          <p:cNvPicPr preferRelativeResize="0"/>
          <p:nvPr/>
        </p:nvPicPr>
        <p:blipFill>
          <a:blip r:embed="rId3">
            <a:alphaModFix/>
          </a:blip>
          <a:stretch>
            <a:fillRect/>
          </a:stretch>
        </p:blipFill>
        <p:spPr>
          <a:xfrm flipH="1">
            <a:off x="2829950" y="1220123"/>
            <a:ext cx="732899" cy="604723"/>
          </a:xfrm>
          <a:prstGeom prst="rect">
            <a:avLst/>
          </a:prstGeom>
          <a:noFill/>
          <a:ln>
            <a:noFill/>
          </a:ln>
        </p:spPr>
      </p:pic>
      <p:pic>
        <p:nvPicPr>
          <p:cNvPr id="712" name="Shape 712"/>
          <p:cNvPicPr preferRelativeResize="0"/>
          <p:nvPr/>
        </p:nvPicPr>
        <p:blipFill>
          <a:blip r:embed="rId4">
            <a:alphaModFix/>
          </a:blip>
          <a:stretch>
            <a:fillRect/>
          </a:stretch>
        </p:blipFill>
        <p:spPr>
          <a:xfrm>
            <a:off x="5719875" y="1220124"/>
            <a:ext cx="585588" cy="604725"/>
          </a:xfrm>
          <a:prstGeom prst="rect">
            <a:avLst/>
          </a:prstGeom>
          <a:noFill/>
          <a:ln>
            <a:noFill/>
          </a:ln>
        </p:spPr>
      </p:pic>
      <p:sp>
        <p:nvSpPr>
          <p:cNvPr id="713" name="Shape 713"/>
          <p:cNvSpPr/>
          <p:nvPr/>
        </p:nvSpPr>
        <p:spPr>
          <a:xfrm>
            <a:off x="6515525" y="1220112"/>
            <a:ext cx="2164200" cy="1786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chemeClr val="dk1"/>
                </a:solidFill>
              </a:rPr>
              <a:t>Cache </a:t>
            </a:r>
          </a:p>
        </p:txBody>
      </p:sp>
      <p:graphicFrame>
        <p:nvGraphicFramePr>
          <p:cNvPr id="714" name="Shape 714"/>
          <p:cNvGraphicFramePr/>
          <p:nvPr/>
        </p:nvGraphicFramePr>
        <p:xfrm>
          <a:off x="6622862" y="1683254"/>
          <a:ext cx="1949500" cy="1188630"/>
        </p:xfrm>
        <a:graphic>
          <a:graphicData uri="http://schemas.openxmlformats.org/drawingml/2006/table">
            <a:tbl>
              <a:tblPr>
                <a:noFill/>
                <a:tableStyleId>{81E4F1E5-74D6-47AF-918F-104935F24809}</a:tableStyleId>
              </a:tblPr>
              <a:tblGrid>
                <a:gridCol w="1138975"/>
                <a:gridCol w="810525"/>
              </a:tblGrid>
              <a:tr h="391275">
                <a:tc>
                  <a:txBody>
                    <a:bodyPr/>
                    <a:lstStyle/>
                    <a:p>
                      <a:pPr lvl="0" rtl="0">
                        <a:spcBef>
                          <a:spcPts val="0"/>
                        </a:spcBef>
                        <a:buNone/>
                      </a:pPr>
                      <a:r>
                        <a:rPr lang="en"/>
                        <a:t>DSMV1_26</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t>use</a:t>
                      </a:r>
                    </a:p>
                  </a:txBody>
                  <a:tcPr marL="91425" marR="91425" marT="91425" marB="91425">
                    <a:lnB w="9525" cap="flat" cmpd="sng">
                      <a:solidFill>
                        <a:srgbClr val="9E9E9E"/>
                      </a:solidFill>
                      <a:prstDash val="solid"/>
                      <a:round/>
                      <a:headEnd type="none" w="med" len="med"/>
                      <a:tailEnd type="none" w="med" len="med"/>
                    </a:lnB>
                  </a:tcPr>
                </a:tc>
              </a:tr>
              <a:tr h="396200">
                <a:tc>
                  <a:txBody>
                    <a:bodyPr/>
                    <a:lstStyle/>
                    <a:p>
                      <a:pPr lvl="0" rtl="0">
                        <a:spcBef>
                          <a:spcPts val="0"/>
                        </a:spcBef>
                        <a:buNone/>
                      </a:pPr>
                      <a:r>
                        <a:rPr lang="en"/>
                        <a:t>DSMV1_27</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96200">
                <a:tc>
                  <a:txBody>
                    <a:bodyPr/>
                    <a:lstStyle/>
                    <a:p>
                      <a:pPr lvl="0" rtl="0">
                        <a:spcBef>
                          <a:spcPts val="0"/>
                        </a:spcBef>
                        <a:buNone/>
                      </a:pPr>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dk1"/>
                        </a:solidFill>
                      </a:endParaRPr>
                    </a:p>
                  </a:txBody>
                  <a:tcPr marL="91425" marR="91425" marT="91425" marB="91425">
                    <a:lnT w="9525" cap="flat" cmpd="sng">
                      <a:solidFill>
                        <a:srgbClr val="9E9E9E"/>
                      </a:solidFill>
                      <a:prstDash val="solid"/>
                      <a:round/>
                      <a:headEnd type="none" w="med" len="med"/>
                      <a:tailEnd type="none" w="med" len="med"/>
                    </a:lnT>
                  </a:tcPr>
                </a:tc>
              </a:tr>
            </a:tbl>
          </a:graphicData>
        </a:graphic>
      </p:graphicFrame>
      <p:sp>
        <p:nvSpPr>
          <p:cNvPr id="715" name="Shape 715"/>
          <p:cNvSpPr/>
          <p:nvPr/>
        </p:nvSpPr>
        <p:spPr>
          <a:xfrm>
            <a:off x="3924925" y="3344550"/>
            <a:ext cx="4755000" cy="1643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chemeClr val="dk1"/>
                </a:solidFill>
              </a:rPr>
              <a:t>Traffic Router</a:t>
            </a:r>
          </a:p>
        </p:txBody>
      </p:sp>
      <p:graphicFrame>
        <p:nvGraphicFramePr>
          <p:cNvPr id="716" name="Shape 716"/>
          <p:cNvGraphicFramePr/>
          <p:nvPr/>
        </p:nvGraphicFramePr>
        <p:xfrm>
          <a:off x="4052187" y="3735805"/>
          <a:ext cx="4528000" cy="1188630"/>
        </p:xfrm>
        <a:graphic>
          <a:graphicData uri="http://schemas.openxmlformats.org/drawingml/2006/table">
            <a:tbl>
              <a:tblPr>
                <a:noFill/>
                <a:tableStyleId>{81E4F1E5-74D6-47AF-918F-104935F24809}</a:tableStyleId>
              </a:tblPr>
              <a:tblGrid>
                <a:gridCol w="1138200"/>
                <a:gridCol w="3389800"/>
              </a:tblGrid>
              <a:tr h="396200">
                <a:tc>
                  <a:txBody>
                    <a:bodyPr/>
                    <a:lstStyle/>
                    <a:p>
                      <a:pPr lvl="0" rtl="0">
                        <a:spcBef>
                          <a:spcPts val="0"/>
                        </a:spcBef>
                        <a:buNone/>
                      </a:pPr>
                      <a:r>
                        <a:rPr lang="en"/>
                        <a:t>DSMV1_26</a:t>
                      </a:r>
                    </a:p>
                  </a:txBody>
                  <a:tcPr marL="91425" marR="91425" marT="91425" marB="91425"/>
                </a:tc>
                <a:tc>
                  <a:txBody>
                    <a:bodyPr/>
                    <a:lstStyle/>
                    <a:p>
                      <a:pPr lvl="0" rtl="0">
                        <a:spcBef>
                          <a:spcPts val="0"/>
                        </a:spcBef>
                        <a:buNone/>
                      </a:pPr>
                      <a:endParaRPr/>
                    </a:p>
                  </a:txBody>
                  <a:tcPr marL="91425" marR="91425" marT="91425" marB="91425"/>
                </a:tc>
              </a:tr>
              <a:tr h="396200">
                <a:tc>
                  <a:txBody>
                    <a:bodyPr/>
                    <a:lstStyle/>
                    <a:p>
                      <a:pPr lvl="0" rtl="0">
                        <a:spcBef>
                          <a:spcPts val="0"/>
                        </a:spcBef>
                        <a:buClr>
                          <a:schemeClr val="dk1"/>
                        </a:buClr>
                        <a:buSzPct val="78571"/>
                        <a:buFont typeface="Arial"/>
                        <a:buNone/>
                      </a:pPr>
                      <a:r>
                        <a:rPr lang="en">
                          <a:solidFill>
                            <a:schemeClr val="dk1"/>
                          </a:solidFill>
                        </a:rPr>
                        <a:t>DSMV1_27</a:t>
                      </a:r>
                    </a:p>
                  </a:txBody>
                  <a:tcPr marL="91425" marR="91425" marT="91425" marB="91425"/>
                </a:tc>
                <a:tc>
                  <a:txBody>
                    <a:bodyPr/>
                    <a:lstStyle/>
                    <a:p>
                      <a:pPr lvl="0" rtl="0">
                        <a:spcBef>
                          <a:spcPts val="0"/>
                        </a:spcBef>
                        <a:buNone/>
                      </a:pPr>
                      <a:endParaRPr>
                        <a:solidFill>
                          <a:srgbClr val="FF0000"/>
                        </a:solidFill>
                      </a:endParaRPr>
                    </a:p>
                  </a:txBody>
                  <a:tcPr marL="91425" marR="91425" marT="91425" marB="91425"/>
                </a:tc>
              </a:tr>
              <a:tr h="396200">
                <a:tc>
                  <a:txBody>
                    <a:bodyPr/>
                    <a:lstStyle/>
                    <a:p>
                      <a:pPr lvl="0" rtl="0">
                        <a:spcBef>
                          <a:spcPts val="0"/>
                        </a:spcBef>
                        <a:buNone/>
                      </a:pPr>
                      <a:r>
                        <a:rPr lang="en">
                          <a:solidFill>
                            <a:srgbClr val="00FF00"/>
                          </a:solidFill>
                        </a:rPr>
                        <a:t>ST1</a:t>
                      </a:r>
                    </a:p>
                  </a:txBody>
                  <a:tcPr marL="91425" marR="91425" marT="91425" marB="91425"/>
                </a:tc>
                <a:tc>
                  <a:txBody>
                    <a:bodyPr/>
                    <a:lstStyle/>
                    <a:p>
                      <a:pPr lvl="0" rtl="0">
                        <a:spcBef>
                          <a:spcPts val="0"/>
                        </a:spcBef>
                        <a:buNone/>
                      </a:pPr>
                      <a:r>
                        <a:rPr lang="en">
                          <a:solidFill>
                            <a:srgbClr val="00FF00"/>
                          </a:solidFill>
                        </a:rPr>
                        <a:t>=&gt; DSMV1_26</a:t>
                      </a:r>
                    </a:p>
                  </a:txBody>
                  <a:tcPr marL="91425" marR="91425" marT="91425" marB="91425"/>
                </a:tc>
              </a:tr>
            </a:tbl>
          </a:graphicData>
        </a:graphic>
      </p:graphicFrame>
      <p:graphicFrame>
        <p:nvGraphicFramePr>
          <p:cNvPr id="717" name="Shape 717"/>
          <p:cNvGraphicFramePr/>
          <p:nvPr/>
        </p:nvGraphicFramePr>
        <p:xfrm>
          <a:off x="421000" y="3344550"/>
          <a:ext cx="3230275" cy="1401990"/>
        </p:xfrm>
        <a:graphic>
          <a:graphicData uri="http://schemas.openxmlformats.org/drawingml/2006/table">
            <a:tbl>
              <a:tblPr>
                <a:noFill/>
                <a:tableStyleId>{81E4F1E5-74D6-47AF-918F-104935F24809}</a:tableStyleId>
              </a:tblPr>
              <a:tblGrid>
                <a:gridCol w="551475"/>
                <a:gridCol w="471425"/>
                <a:gridCol w="2207375"/>
              </a:tblGrid>
              <a:tr h="376850">
                <a:tc>
                  <a:txBody>
                    <a:bodyPr/>
                    <a:lstStyle/>
                    <a:p>
                      <a:pPr lvl="0" rtl="0">
                        <a:spcBef>
                          <a:spcPts val="0"/>
                        </a:spcBef>
                        <a:buNone/>
                      </a:pPr>
                      <a:r>
                        <a:rPr lang="en">
                          <a:solidFill>
                            <a:schemeClr val="lt1"/>
                          </a:solidFill>
                        </a:rPr>
                        <a:t>DS</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Ver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Steering Rule</a:t>
                      </a: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rgbClr val="00FF00"/>
                          </a:solidFill>
                        </a:rPr>
                        <a:t>ST1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rgbClr val="00FF00"/>
                          </a:solidFill>
                        </a:rPr>
                        <a:t>10</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rgbClr val="00FF00"/>
                          </a:solidFill>
                        </a:rPr>
                        <a:t>=&gt; DSMV1_26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a:spcBef>
                          <a:spcPts val="0"/>
                        </a:spcBef>
                        <a:buNone/>
                      </a:pPr>
                      <a:endParaRPr>
                        <a:solidFill>
                          <a:schemeClr val="lt1"/>
                        </a:solidFill>
                      </a:endParaRPr>
                    </a:p>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bl>
          </a:graphicData>
        </a:graphic>
      </p:graphicFrame>
      <p:sp>
        <p:nvSpPr>
          <p:cNvPr id="718" name="Shape 718"/>
          <p:cNvSpPr txBox="1"/>
          <p:nvPr/>
        </p:nvSpPr>
        <p:spPr>
          <a:xfrm>
            <a:off x="34480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a:t>
            </a:r>
          </a:p>
        </p:txBody>
      </p:sp>
      <p:sp>
        <p:nvSpPr>
          <p:cNvPr id="719" name="Shape 719"/>
          <p:cNvSpPr txBox="1"/>
          <p:nvPr/>
        </p:nvSpPr>
        <p:spPr>
          <a:xfrm>
            <a:off x="386245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Deployed DS Table</a:t>
            </a:r>
          </a:p>
        </p:txBody>
      </p:sp>
      <p:sp>
        <p:nvSpPr>
          <p:cNvPr id="720" name="Shape 720"/>
          <p:cNvSpPr txBox="1"/>
          <p:nvPr/>
        </p:nvSpPr>
        <p:spPr>
          <a:xfrm>
            <a:off x="341325" y="3029525"/>
            <a:ext cx="31299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 (Steering)</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Shape 725"/>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a:t>
            </a:r>
            <a:r>
              <a:rPr lang="en">
                <a:solidFill>
                  <a:schemeClr val="accent5"/>
                </a:solidFill>
              </a:rPr>
              <a:t>Multi Version - Canary Testing</a:t>
            </a:r>
          </a:p>
        </p:txBody>
      </p:sp>
      <p:graphicFrame>
        <p:nvGraphicFramePr>
          <p:cNvPr id="726" name="Shape 726"/>
          <p:cNvGraphicFramePr/>
          <p:nvPr/>
        </p:nvGraphicFramePr>
        <p:xfrm>
          <a:off x="421000" y="1220125"/>
          <a:ext cx="2408950" cy="1798200"/>
        </p:xfrm>
        <a:graphic>
          <a:graphicData uri="http://schemas.openxmlformats.org/drawingml/2006/table">
            <a:tbl>
              <a:tblPr>
                <a:noFill/>
                <a:tableStyleId>{81E4F1E5-74D6-47AF-918F-104935F24809}</a:tableStyleId>
              </a:tblPr>
              <a:tblGrid>
                <a:gridCol w="833000"/>
                <a:gridCol w="492125"/>
                <a:gridCol w="1083825"/>
              </a:tblGrid>
              <a:tr h="376850">
                <a:tc>
                  <a:txBody>
                    <a:bodyPr/>
                    <a:lstStyle/>
                    <a:p>
                      <a:pPr lvl="0" rtl="0">
                        <a:spcBef>
                          <a:spcPts val="0"/>
                        </a:spcBef>
                        <a:buNone/>
                      </a:pPr>
                      <a:r>
                        <a:rPr lang="en">
                          <a:solidFill>
                            <a:schemeClr val="lt1"/>
                          </a:solidFill>
                        </a:rPr>
                        <a:t>DS</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Ver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Query str handling</a:t>
                      </a: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DSMV1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DSMV1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27</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bl>
          </a:graphicData>
        </a:graphic>
      </p:graphicFrame>
      <p:graphicFrame>
        <p:nvGraphicFramePr>
          <p:cNvPr id="727" name="Shape 727"/>
          <p:cNvGraphicFramePr/>
          <p:nvPr/>
        </p:nvGraphicFramePr>
        <p:xfrm>
          <a:off x="3924925" y="1220134"/>
          <a:ext cx="1794950" cy="1798200"/>
        </p:xfrm>
        <a:graphic>
          <a:graphicData uri="http://schemas.openxmlformats.org/drawingml/2006/table">
            <a:tbl>
              <a:tblPr>
                <a:noFill/>
                <a:tableStyleId>{81E4F1E5-74D6-47AF-918F-104935F24809}</a:tableStyleId>
              </a:tblPr>
              <a:tblGrid>
                <a:gridCol w="897475"/>
                <a:gridCol w="897475"/>
              </a:tblGrid>
              <a:tr h="289775">
                <a:tc>
                  <a:txBody>
                    <a:bodyPr/>
                    <a:lstStyle/>
                    <a:p>
                      <a:pPr lvl="0" rtl="0">
                        <a:spcBef>
                          <a:spcPts val="0"/>
                        </a:spcBef>
                        <a:buNone/>
                      </a:pPr>
                      <a:r>
                        <a:rPr lang="en">
                          <a:solidFill>
                            <a:schemeClr val="lt1"/>
                          </a:solidFill>
                        </a:rPr>
                        <a:t>DS</a:t>
                      </a:r>
                    </a:p>
                  </a:txBody>
                  <a:tcPr marL="91425" marR="91425" marT="91425" marB="91425"/>
                </a:tc>
                <a:tc>
                  <a:txBody>
                    <a:bodyPr/>
                    <a:lstStyle/>
                    <a:p>
                      <a:pPr lvl="0" rtl="0">
                        <a:spcBef>
                          <a:spcPts val="0"/>
                        </a:spcBef>
                        <a:buNone/>
                      </a:pPr>
                      <a:r>
                        <a:rPr lang="en">
                          <a:solidFill>
                            <a:schemeClr val="lt1"/>
                          </a:solidFill>
                        </a:rPr>
                        <a:t>Deploy Version</a:t>
                      </a:r>
                    </a:p>
                  </a:txBody>
                  <a:tcPr marL="91425" marR="91425" marT="91425" marB="91425"/>
                </a:tc>
              </a:tr>
              <a:tr h="269275">
                <a:tc>
                  <a:txBody>
                    <a:bodyPr/>
                    <a:lstStyle/>
                    <a:p>
                      <a:pPr lvl="0" rtl="0">
                        <a:spcBef>
                          <a:spcPts val="0"/>
                        </a:spcBef>
                        <a:buNone/>
                      </a:pPr>
                      <a:r>
                        <a:rPr lang="en">
                          <a:solidFill>
                            <a:schemeClr val="lt1"/>
                          </a:solidFill>
                        </a:rPr>
                        <a:t>DSMV1</a:t>
                      </a:r>
                    </a:p>
                  </a:txBody>
                  <a:tcPr marL="91425" marR="91425" marT="91425" marB="91425"/>
                </a:tc>
                <a:tc>
                  <a:txBody>
                    <a:bodyPr/>
                    <a:lstStyle/>
                    <a:p>
                      <a:pPr lvl="0" rtl="0">
                        <a:spcBef>
                          <a:spcPts val="0"/>
                        </a:spcBef>
                        <a:buNone/>
                      </a:pPr>
                      <a:r>
                        <a:rPr lang="en">
                          <a:solidFill>
                            <a:schemeClr val="lt1"/>
                          </a:solidFill>
                        </a:rPr>
                        <a:t>26</a:t>
                      </a:r>
                    </a:p>
                  </a:txBody>
                  <a:tcPr marL="91425" marR="91425" marT="91425" marB="91425"/>
                </a:tc>
              </a:tr>
              <a:tr h="269275">
                <a:tc>
                  <a:txBody>
                    <a:bodyPr/>
                    <a:lstStyle/>
                    <a:p>
                      <a:pPr lvl="0" rtl="0">
                        <a:spcBef>
                          <a:spcPts val="0"/>
                        </a:spcBef>
                        <a:buNone/>
                      </a:pPr>
                      <a:r>
                        <a:rPr lang="en">
                          <a:solidFill>
                            <a:schemeClr val="lt1"/>
                          </a:solidFill>
                        </a:rPr>
                        <a:t>DSMV1</a:t>
                      </a:r>
                    </a:p>
                  </a:txBody>
                  <a:tcPr marL="91425" marR="91425" marT="91425" marB="91425"/>
                </a:tc>
                <a:tc>
                  <a:txBody>
                    <a:bodyPr/>
                    <a:lstStyle/>
                    <a:p>
                      <a:pPr lvl="0" rtl="0">
                        <a:spcBef>
                          <a:spcPts val="0"/>
                        </a:spcBef>
                        <a:buNone/>
                      </a:pPr>
                      <a:r>
                        <a:rPr lang="en">
                          <a:solidFill>
                            <a:schemeClr val="lt1"/>
                          </a:solidFill>
                        </a:rPr>
                        <a:t>27</a:t>
                      </a:r>
                    </a:p>
                  </a:txBody>
                  <a:tcPr marL="91425" marR="91425" marT="91425" marB="91425"/>
                </a:tc>
              </a:tr>
              <a:tr h="269275">
                <a:tc>
                  <a:txBody>
                    <a:bodyPr/>
                    <a:lstStyle/>
                    <a:p>
                      <a:pPr lvl="0" rtl="0">
                        <a:spcBef>
                          <a:spcPts val="0"/>
                        </a:spcBef>
                        <a:buNone/>
                      </a:pPr>
                      <a:r>
                        <a:rPr lang="en">
                          <a:solidFill>
                            <a:schemeClr val="lt1"/>
                          </a:solidFill>
                        </a:rPr>
                        <a:t>ST1</a:t>
                      </a:r>
                    </a:p>
                  </a:txBody>
                  <a:tcPr marL="91425" marR="91425" marT="91425" marB="91425"/>
                </a:tc>
                <a:tc>
                  <a:txBody>
                    <a:bodyPr/>
                    <a:lstStyle/>
                    <a:p>
                      <a:pPr lvl="0" rtl="0">
                        <a:spcBef>
                          <a:spcPts val="0"/>
                        </a:spcBef>
                        <a:buNone/>
                      </a:pPr>
                      <a:r>
                        <a:rPr lang="en" b="1">
                          <a:solidFill>
                            <a:srgbClr val="FF3C3C"/>
                          </a:solidFill>
                        </a:rPr>
                        <a:t>11</a:t>
                      </a:r>
                    </a:p>
                  </a:txBody>
                  <a:tcPr marL="91425" marR="91425" marT="91425" marB="91425"/>
                </a:tc>
              </a:tr>
            </a:tbl>
          </a:graphicData>
        </a:graphic>
      </p:graphicFrame>
      <p:pic>
        <p:nvPicPr>
          <p:cNvPr id="728" name="Shape 728"/>
          <p:cNvPicPr preferRelativeResize="0"/>
          <p:nvPr/>
        </p:nvPicPr>
        <p:blipFill>
          <a:blip r:embed="rId3">
            <a:alphaModFix/>
          </a:blip>
          <a:stretch>
            <a:fillRect/>
          </a:stretch>
        </p:blipFill>
        <p:spPr>
          <a:xfrm flipH="1">
            <a:off x="2829950" y="1220123"/>
            <a:ext cx="732899" cy="604723"/>
          </a:xfrm>
          <a:prstGeom prst="rect">
            <a:avLst/>
          </a:prstGeom>
          <a:noFill/>
          <a:ln w="38100" cap="flat" cmpd="sng">
            <a:solidFill>
              <a:schemeClr val="accent1"/>
            </a:solidFill>
            <a:prstDash val="solid"/>
            <a:round/>
            <a:headEnd type="none" w="med" len="med"/>
            <a:tailEnd type="none" w="med" len="med"/>
          </a:ln>
        </p:spPr>
      </p:pic>
      <p:pic>
        <p:nvPicPr>
          <p:cNvPr id="729" name="Shape 729"/>
          <p:cNvPicPr preferRelativeResize="0"/>
          <p:nvPr/>
        </p:nvPicPr>
        <p:blipFill>
          <a:blip r:embed="rId4">
            <a:alphaModFix/>
          </a:blip>
          <a:stretch>
            <a:fillRect/>
          </a:stretch>
        </p:blipFill>
        <p:spPr>
          <a:xfrm>
            <a:off x="5719875" y="1220124"/>
            <a:ext cx="585588" cy="604725"/>
          </a:xfrm>
          <a:prstGeom prst="rect">
            <a:avLst/>
          </a:prstGeom>
          <a:noFill/>
          <a:ln w="38100" cap="flat" cmpd="sng">
            <a:solidFill>
              <a:srgbClr val="FF0000"/>
            </a:solidFill>
            <a:prstDash val="solid"/>
            <a:round/>
            <a:headEnd type="none" w="med" len="med"/>
            <a:tailEnd type="none" w="med" len="med"/>
          </a:ln>
        </p:spPr>
      </p:pic>
      <p:sp>
        <p:nvSpPr>
          <p:cNvPr id="730" name="Shape 730"/>
          <p:cNvSpPr/>
          <p:nvPr/>
        </p:nvSpPr>
        <p:spPr>
          <a:xfrm>
            <a:off x="6515525" y="1220112"/>
            <a:ext cx="2164200" cy="1786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chemeClr val="dk1"/>
                </a:solidFill>
              </a:rPr>
              <a:t>Cache </a:t>
            </a:r>
          </a:p>
        </p:txBody>
      </p:sp>
      <p:graphicFrame>
        <p:nvGraphicFramePr>
          <p:cNvPr id="731" name="Shape 731"/>
          <p:cNvGraphicFramePr/>
          <p:nvPr/>
        </p:nvGraphicFramePr>
        <p:xfrm>
          <a:off x="6622862" y="1683254"/>
          <a:ext cx="1949500" cy="1188630"/>
        </p:xfrm>
        <a:graphic>
          <a:graphicData uri="http://schemas.openxmlformats.org/drawingml/2006/table">
            <a:tbl>
              <a:tblPr>
                <a:noFill/>
                <a:tableStyleId>{81E4F1E5-74D6-47AF-918F-104935F24809}</a:tableStyleId>
              </a:tblPr>
              <a:tblGrid>
                <a:gridCol w="1138975"/>
                <a:gridCol w="810525"/>
              </a:tblGrid>
              <a:tr h="391275">
                <a:tc>
                  <a:txBody>
                    <a:bodyPr/>
                    <a:lstStyle/>
                    <a:p>
                      <a:pPr lvl="0" rtl="0">
                        <a:spcBef>
                          <a:spcPts val="0"/>
                        </a:spcBef>
                        <a:buNone/>
                      </a:pPr>
                      <a:r>
                        <a:rPr lang="en"/>
                        <a:t>DSMV1_26</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t>use</a:t>
                      </a:r>
                    </a:p>
                  </a:txBody>
                  <a:tcPr marL="91425" marR="91425" marT="91425" marB="91425">
                    <a:lnB w="9525" cap="flat" cmpd="sng">
                      <a:solidFill>
                        <a:srgbClr val="9E9E9E"/>
                      </a:solidFill>
                      <a:prstDash val="solid"/>
                      <a:round/>
                      <a:headEnd type="none" w="med" len="med"/>
                      <a:tailEnd type="none" w="med" len="med"/>
                    </a:lnB>
                  </a:tcPr>
                </a:tc>
              </a:tr>
              <a:tr h="396200">
                <a:tc>
                  <a:txBody>
                    <a:bodyPr/>
                    <a:lstStyle/>
                    <a:p>
                      <a:pPr lvl="0" rtl="0">
                        <a:spcBef>
                          <a:spcPts val="0"/>
                        </a:spcBef>
                        <a:buNone/>
                      </a:pPr>
                      <a:r>
                        <a:rPr lang="en"/>
                        <a:t>DSMV1_27</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96200">
                <a:tc>
                  <a:txBody>
                    <a:bodyPr/>
                    <a:lstStyle/>
                    <a:p>
                      <a:pPr lvl="0" rtl="0">
                        <a:spcBef>
                          <a:spcPts val="0"/>
                        </a:spcBef>
                        <a:buNone/>
                      </a:pPr>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dk1"/>
                        </a:solidFill>
                      </a:endParaRPr>
                    </a:p>
                  </a:txBody>
                  <a:tcPr marL="91425" marR="91425" marT="91425" marB="91425">
                    <a:lnT w="9525" cap="flat" cmpd="sng">
                      <a:solidFill>
                        <a:srgbClr val="9E9E9E"/>
                      </a:solidFill>
                      <a:prstDash val="solid"/>
                      <a:round/>
                      <a:headEnd type="none" w="med" len="med"/>
                      <a:tailEnd type="none" w="med" len="med"/>
                    </a:lnT>
                  </a:tcPr>
                </a:tc>
              </a:tr>
            </a:tbl>
          </a:graphicData>
        </a:graphic>
      </p:graphicFrame>
      <p:sp>
        <p:nvSpPr>
          <p:cNvPr id="732" name="Shape 732"/>
          <p:cNvSpPr/>
          <p:nvPr/>
        </p:nvSpPr>
        <p:spPr>
          <a:xfrm>
            <a:off x="3924925" y="3344550"/>
            <a:ext cx="4755000" cy="1643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chemeClr val="dk1"/>
                </a:solidFill>
              </a:rPr>
              <a:t>Traffic Router</a:t>
            </a:r>
          </a:p>
        </p:txBody>
      </p:sp>
      <p:graphicFrame>
        <p:nvGraphicFramePr>
          <p:cNvPr id="733" name="Shape 733"/>
          <p:cNvGraphicFramePr/>
          <p:nvPr/>
        </p:nvGraphicFramePr>
        <p:xfrm>
          <a:off x="4052187" y="3735805"/>
          <a:ext cx="4528000" cy="1188630"/>
        </p:xfrm>
        <a:graphic>
          <a:graphicData uri="http://schemas.openxmlformats.org/drawingml/2006/table">
            <a:tbl>
              <a:tblPr>
                <a:noFill/>
                <a:tableStyleId>{81E4F1E5-74D6-47AF-918F-104935F24809}</a:tableStyleId>
              </a:tblPr>
              <a:tblGrid>
                <a:gridCol w="1138200"/>
                <a:gridCol w="3389800"/>
              </a:tblGrid>
              <a:tr h="396200">
                <a:tc>
                  <a:txBody>
                    <a:bodyPr/>
                    <a:lstStyle/>
                    <a:p>
                      <a:pPr lvl="0" rtl="0">
                        <a:spcBef>
                          <a:spcPts val="0"/>
                        </a:spcBef>
                        <a:buNone/>
                      </a:pPr>
                      <a:r>
                        <a:rPr lang="en"/>
                        <a:t>DSMV1_26</a:t>
                      </a:r>
                    </a:p>
                  </a:txBody>
                  <a:tcPr marL="91425" marR="91425" marT="91425" marB="91425"/>
                </a:tc>
                <a:tc>
                  <a:txBody>
                    <a:bodyPr/>
                    <a:lstStyle/>
                    <a:p>
                      <a:pPr lvl="0" rtl="0">
                        <a:spcBef>
                          <a:spcPts val="0"/>
                        </a:spcBef>
                        <a:buNone/>
                      </a:pPr>
                      <a:endParaRPr/>
                    </a:p>
                  </a:txBody>
                  <a:tcPr marL="91425" marR="91425" marT="91425" marB="91425"/>
                </a:tc>
              </a:tr>
              <a:tr h="396200">
                <a:tc>
                  <a:txBody>
                    <a:bodyPr/>
                    <a:lstStyle/>
                    <a:p>
                      <a:pPr lvl="0" rtl="0">
                        <a:spcBef>
                          <a:spcPts val="0"/>
                        </a:spcBef>
                        <a:buNone/>
                      </a:pPr>
                      <a:r>
                        <a:rPr lang="en">
                          <a:solidFill>
                            <a:schemeClr val="dk1"/>
                          </a:solidFill>
                        </a:rPr>
                        <a:t>DSMV1_27</a:t>
                      </a:r>
                    </a:p>
                  </a:txBody>
                  <a:tcPr marL="91425" marR="91425" marT="91425" marB="91425"/>
                </a:tc>
                <a:tc>
                  <a:txBody>
                    <a:bodyPr/>
                    <a:lstStyle/>
                    <a:p>
                      <a:pPr lvl="0" rtl="0">
                        <a:spcBef>
                          <a:spcPts val="0"/>
                        </a:spcBef>
                        <a:buNone/>
                      </a:pPr>
                      <a:endParaRPr>
                        <a:solidFill>
                          <a:srgbClr val="FF0000"/>
                        </a:solidFill>
                      </a:endParaRPr>
                    </a:p>
                  </a:txBody>
                  <a:tcPr marL="91425" marR="91425" marT="91425" marB="91425"/>
                </a:tc>
              </a:tr>
              <a:tr h="396200">
                <a:tc>
                  <a:txBody>
                    <a:bodyPr/>
                    <a:lstStyle/>
                    <a:p>
                      <a:pPr lvl="0" rtl="0">
                        <a:spcBef>
                          <a:spcPts val="0"/>
                        </a:spcBef>
                        <a:buNone/>
                      </a:pPr>
                      <a:r>
                        <a:rPr lang="en"/>
                        <a:t>ST1</a:t>
                      </a:r>
                    </a:p>
                  </a:txBody>
                  <a:tcPr marL="91425" marR="91425" marT="91425" marB="91425"/>
                </a:tc>
                <a:tc>
                  <a:txBody>
                    <a:bodyPr/>
                    <a:lstStyle/>
                    <a:p>
                      <a:pPr lvl="0" rtl="0">
                        <a:spcBef>
                          <a:spcPts val="0"/>
                        </a:spcBef>
                        <a:buNone/>
                      </a:pPr>
                      <a:r>
                        <a:rPr lang="en" sz="1200" b="1">
                          <a:solidFill>
                            <a:srgbClr val="FF0000"/>
                          </a:solidFill>
                        </a:rPr>
                        <a:t>“/test/.*” =&gt; DSMV1_27; O.w. =&gt; DSMV1_26</a:t>
                      </a:r>
                    </a:p>
                  </a:txBody>
                  <a:tcPr marL="91425" marR="91425" marT="91425" marB="91425"/>
                </a:tc>
              </a:tr>
            </a:tbl>
          </a:graphicData>
        </a:graphic>
      </p:graphicFrame>
      <p:graphicFrame>
        <p:nvGraphicFramePr>
          <p:cNvPr id="734" name="Shape 734"/>
          <p:cNvGraphicFramePr/>
          <p:nvPr/>
        </p:nvGraphicFramePr>
        <p:xfrm>
          <a:off x="421000" y="3344550"/>
          <a:ext cx="3230275" cy="1401990"/>
        </p:xfrm>
        <a:graphic>
          <a:graphicData uri="http://schemas.openxmlformats.org/drawingml/2006/table">
            <a:tbl>
              <a:tblPr>
                <a:noFill/>
                <a:tableStyleId>{81E4F1E5-74D6-47AF-918F-104935F24809}</a:tableStyleId>
              </a:tblPr>
              <a:tblGrid>
                <a:gridCol w="551475"/>
                <a:gridCol w="471425"/>
                <a:gridCol w="2207375"/>
              </a:tblGrid>
              <a:tr h="376850">
                <a:tc>
                  <a:txBody>
                    <a:bodyPr/>
                    <a:lstStyle/>
                    <a:p>
                      <a:pPr lvl="0" rtl="0">
                        <a:spcBef>
                          <a:spcPts val="0"/>
                        </a:spcBef>
                        <a:buNone/>
                      </a:pPr>
                      <a:r>
                        <a:rPr lang="en">
                          <a:solidFill>
                            <a:schemeClr val="lt1"/>
                          </a:solidFill>
                        </a:rPr>
                        <a:t>DS</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Ver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Steering Rule</a:t>
                      </a: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ST1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10</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=&gt; DSMV1_26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accent1"/>
                          </a:solidFill>
                        </a:rPr>
                        <a:t>ST1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11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“/test/.*” =&gt; DSMV1_27</a:t>
                      </a:r>
                    </a:p>
                    <a:p>
                      <a:pPr lvl="0" rtl="0">
                        <a:spcBef>
                          <a:spcPts val="0"/>
                        </a:spcBef>
                        <a:buNone/>
                      </a:pPr>
                      <a:r>
                        <a:rPr lang="en">
                          <a:solidFill>
                            <a:schemeClr val="accent1"/>
                          </a:solidFill>
                        </a:rPr>
                        <a:t>O.w.      =&gt; DSMV1_26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bl>
          </a:graphicData>
        </a:graphic>
      </p:graphicFrame>
      <p:sp>
        <p:nvSpPr>
          <p:cNvPr id="735" name="Shape 735"/>
          <p:cNvSpPr txBox="1"/>
          <p:nvPr/>
        </p:nvSpPr>
        <p:spPr>
          <a:xfrm>
            <a:off x="34480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a:t>
            </a:r>
          </a:p>
        </p:txBody>
      </p:sp>
      <p:sp>
        <p:nvSpPr>
          <p:cNvPr id="736" name="Shape 736"/>
          <p:cNvSpPr txBox="1"/>
          <p:nvPr/>
        </p:nvSpPr>
        <p:spPr>
          <a:xfrm>
            <a:off x="386245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Deployed DS Table</a:t>
            </a:r>
          </a:p>
        </p:txBody>
      </p:sp>
      <p:sp>
        <p:nvSpPr>
          <p:cNvPr id="737" name="Shape 737"/>
          <p:cNvSpPr txBox="1"/>
          <p:nvPr/>
        </p:nvSpPr>
        <p:spPr>
          <a:xfrm>
            <a:off x="341325" y="3029525"/>
            <a:ext cx="31299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 (Steering)</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Shape 742"/>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a:t>
            </a:r>
            <a:r>
              <a:rPr lang="en">
                <a:solidFill>
                  <a:schemeClr val="accent5"/>
                </a:solidFill>
              </a:rPr>
              <a:t>Multi Version - Gradual Transition</a:t>
            </a:r>
          </a:p>
        </p:txBody>
      </p:sp>
      <p:graphicFrame>
        <p:nvGraphicFramePr>
          <p:cNvPr id="743" name="Shape 743"/>
          <p:cNvGraphicFramePr/>
          <p:nvPr/>
        </p:nvGraphicFramePr>
        <p:xfrm>
          <a:off x="421000" y="1220125"/>
          <a:ext cx="2408950" cy="1798200"/>
        </p:xfrm>
        <a:graphic>
          <a:graphicData uri="http://schemas.openxmlformats.org/drawingml/2006/table">
            <a:tbl>
              <a:tblPr>
                <a:noFill/>
                <a:tableStyleId>{81E4F1E5-74D6-47AF-918F-104935F24809}</a:tableStyleId>
              </a:tblPr>
              <a:tblGrid>
                <a:gridCol w="833000"/>
                <a:gridCol w="492125"/>
                <a:gridCol w="1083825"/>
              </a:tblGrid>
              <a:tr h="376850">
                <a:tc>
                  <a:txBody>
                    <a:bodyPr/>
                    <a:lstStyle/>
                    <a:p>
                      <a:pPr lvl="0" rtl="0">
                        <a:spcBef>
                          <a:spcPts val="0"/>
                        </a:spcBef>
                        <a:buNone/>
                      </a:pPr>
                      <a:r>
                        <a:rPr lang="en">
                          <a:solidFill>
                            <a:schemeClr val="lt1"/>
                          </a:solidFill>
                        </a:rPr>
                        <a:t>DS</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Ver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Query str handling</a:t>
                      </a: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DSMV1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DSMV1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27</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bl>
          </a:graphicData>
        </a:graphic>
      </p:graphicFrame>
      <p:graphicFrame>
        <p:nvGraphicFramePr>
          <p:cNvPr id="744" name="Shape 744"/>
          <p:cNvGraphicFramePr/>
          <p:nvPr/>
        </p:nvGraphicFramePr>
        <p:xfrm>
          <a:off x="3924925" y="1220134"/>
          <a:ext cx="1794950" cy="1798200"/>
        </p:xfrm>
        <a:graphic>
          <a:graphicData uri="http://schemas.openxmlformats.org/drawingml/2006/table">
            <a:tbl>
              <a:tblPr>
                <a:noFill/>
                <a:tableStyleId>{81E4F1E5-74D6-47AF-918F-104935F24809}</a:tableStyleId>
              </a:tblPr>
              <a:tblGrid>
                <a:gridCol w="897475"/>
                <a:gridCol w="897475"/>
              </a:tblGrid>
              <a:tr h="289775">
                <a:tc>
                  <a:txBody>
                    <a:bodyPr/>
                    <a:lstStyle/>
                    <a:p>
                      <a:pPr lvl="0" rtl="0">
                        <a:spcBef>
                          <a:spcPts val="0"/>
                        </a:spcBef>
                        <a:buNone/>
                      </a:pPr>
                      <a:r>
                        <a:rPr lang="en">
                          <a:solidFill>
                            <a:schemeClr val="lt1"/>
                          </a:solidFill>
                        </a:rPr>
                        <a:t>DS</a:t>
                      </a:r>
                    </a:p>
                  </a:txBody>
                  <a:tcPr marL="91425" marR="91425" marT="91425" marB="91425"/>
                </a:tc>
                <a:tc>
                  <a:txBody>
                    <a:bodyPr/>
                    <a:lstStyle/>
                    <a:p>
                      <a:pPr lvl="0" rtl="0">
                        <a:spcBef>
                          <a:spcPts val="0"/>
                        </a:spcBef>
                        <a:buNone/>
                      </a:pPr>
                      <a:r>
                        <a:rPr lang="en">
                          <a:solidFill>
                            <a:schemeClr val="lt1"/>
                          </a:solidFill>
                        </a:rPr>
                        <a:t>Deploy Version</a:t>
                      </a:r>
                    </a:p>
                  </a:txBody>
                  <a:tcPr marL="91425" marR="91425" marT="91425" marB="91425"/>
                </a:tc>
              </a:tr>
              <a:tr h="269275">
                <a:tc>
                  <a:txBody>
                    <a:bodyPr/>
                    <a:lstStyle/>
                    <a:p>
                      <a:pPr lvl="0" rtl="0">
                        <a:spcBef>
                          <a:spcPts val="0"/>
                        </a:spcBef>
                        <a:buNone/>
                      </a:pPr>
                      <a:r>
                        <a:rPr lang="en">
                          <a:solidFill>
                            <a:schemeClr val="lt1"/>
                          </a:solidFill>
                        </a:rPr>
                        <a:t>DSMV1</a:t>
                      </a:r>
                    </a:p>
                  </a:txBody>
                  <a:tcPr marL="91425" marR="91425" marT="91425" marB="91425"/>
                </a:tc>
                <a:tc>
                  <a:txBody>
                    <a:bodyPr/>
                    <a:lstStyle/>
                    <a:p>
                      <a:pPr lvl="0" rtl="0">
                        <a:spcBef>
                          <a:spcPts val="0"/>
                        </a:spcBef>
                        <a:buNone/>
                      </a:pPr>
                      <a:r>
                        <a:rPr lang="en">
                          <a:solidFill>
                            <a:schemeClr val="lt1"/>
                          </a:solidFill>
                        </a:rPr>
                        <a:t>26</a:t>
                      </a:r>
                    </a:p>
                  </a:txBody>
                  <a:tcPr marL="91425" marR="91425" marT="91425" marB="91425"/>
                </a:tc>
              </a:tr>
              <a:tr h="269275">
                <a:tc>
                  <a:txBody>
                    <a:bodyPr/>
                    <a:lstStyle/>
                    <a:p>
                      <a:pPr lvl="0" rtl="0">
                        <a:spcBef>
                          <a:spcPts val="0"/>
                        </a:spcBef>
                        <a:buNone/>
                      </a:pPr>
                      <a:r>
                        <a:rPr lang="en">
                          <a:solidFill>
                            <a:schemeClr val="lt1"/>
                          </a:solidFill>
                        </a:rPr>
                        <a:t>DSMV1</a:t>
                      </a:r>
                    </a:p>
                  </a:txBody>
                  <a:tcPr marL="91425" marR="91425" marT="91425" marB="91425"/>
                </a:tc>
                <a:tc>
                  <a:txBody>
                    <a:bodyPr/>
                    <a:lstStyle/>
                    <a:p>
                      <a:pPr lvl="0" rtl="0">
                        <a:spcBef>
                          <a:spcPts val="0"/>
                        </a:spcBef>
                        <a:buNone/>
                      </a:pPr>
                      <a:r>
                        <a:rPr lang="en">
                          <a:solidFill>
                            <a:schemeClr val="lt1"/>
                          </a:solidFill>
                        </a:rPr>
                        <a:t>27</a:t>
                      </a:r>
                    </a:p>
                  </a:txBody>
                  <a:tcPr marL="91425" marR="91425" marT="91425" marB="91425"/>
                </a:tc>
              </a:tr>
              <a:tr h="269275">
                <a:tc>
                  <a:txBody>
                    <a:bodyPr/>
                    <a:lstStyle/>
                    <a:p>
                      <a:pPr lvl="0" rtl="0">
                        <a:spcBef>
                          <a:spcPts val="0"/>
                        </a:spcBef>
                        <a:buNone/>
                      </a:pPr>
                      <a:r>
                        <a:rPr lang="en">
                          <a:solidFill>
                            <a:schemeClr val="lt1"/>
                          </a:solidFill>
                        </a:rPr>
                        <a:t>ST1</a:t>
                      </a:r>
                    </a:p>
                  </a:txBody>
                  <a:tcPr marL="91425" marR="91425" marT="91425" marB="91425"/>
                </a:tc>
                <a:tc>
                  <a:txBody>
                    <a:bodyPr/>
                    <a:lstStyle/>
                    <a:p>
                      <a:pPr lvl="0" rtl="0">
                        <a:spcBef>
                          <a:spcPts val="0"/>
                        </a:spcBef>
                        <a:buNone/>
                      </a:pPr>
                      <a:r>
                        <a:rPr lang="en" b="1">
                          <a:solidFill>
                            <a:srgbClr val="FF3C3C"/>
                          </a:solidFill>
                        </a:rPr>
                        <a:t>12</a:t>
                      </a:r>
                    </a:p>
                  </a:txBody>
                  <a:tcPr marL="91425" marR="91425" marT="91425" marB="91425"/>
                </a:tc>
              </a:tr>
            </a:tbl>
          </a:graphicData>
        </a:graphic>
      </p:graphicFrame>
      <p:pic>
        <p:nvPicPr>
          <p:cNvPr id="745" name="Shape 745"/>
          <p:cNvPicPr preferRelativeResize="0"/>
          <p:nvPr/>
        </p:nvPicPr>
        <p:blipFill>
          <a:blip r:embed="rId3">
            <a:alphaModFix/>
          </a:blip>
          <a:stretch>
            <a:fillRect/>
          </a:stretch>
        </p:blipFill>
        <p:spPr>
          <a:xfrm flipH="1">
            <a:off x="2829950" y="1220123"/>
            <a:ext cx="732899" cy="604723"/>
          </a:xfrm>
          <a:prstGeom prst="rect">
            <a:avLst/>
          </a:prstGeom>
          <a:noFill/>
          <a:ln w="38100" cap="flat" cmpd="sng">
            <a:solidFill>
              <a:schemeClr val="accent1"/>
            </a:solidFill>
            <a:prstDash val="solid"/>
            <a:round/>
            <a:headEnd type="none" w="med" len="med"/>
            <a:tailEnd type="none" w="med" len="med"/>
          </a:ln>
        </p:spPr>
      </p:pic>
      <p:pic>
        <p:nvPicPr>
          <p:cNvPr id="746" name="Shape 746"/>
          <p:cNvPicPr preferRelativeResize="0"/>
          <p:nvPr/>
        </p:nvPicPr>
        <p:blipFill>
          <a:blip r:embed="rId4">
            <a:alphaModFix/>
          </a:blip>
          <a:stretch>
            <a:fillRect/>
          </a:stretch>
        </p:blipFill>
        <p:spPr>
          <a:xfrm>
            <a:off x="5719875" y="1220124"/>
            <a:ext cx="585588" cy="604725"/>
          </a:xfrm>
          <a:prstGeom prst="rect">
            <a:avLst/>
          </a:prstGeom>
          <a:noFill/>
          <a:ln w="38100" cap="flat" cmpd="sng">
            <a:solidFill>
              <a:srgbClr val="FF0000"/>
            </a:solidFill>
            <a:prstDash val="solid"/>
            <a:round/>
            <a:headEnd type="none" w="med" len="med"/>
            <a:tailEnd type="none" w="med" len="med"/>
          </a:ln>
        </p:spPr>
      </p:pic>
      <p:sp>
        <p:nvSpPr>
          <p:cNvPr id="747" name="Shape 747"/>
          <p:cNvSpPr/>
          <p:nvPr/>
        </p:nvSpPr>
        <p:spPr>
          <a:xfrm>
            <a:off x="6515525" y="1220112"/>
            <a:ext cx="2164200" cy="1786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chemeClr val="dk1"/>
                </a:solidFill>
              </a:rPr>
              <a:t>Cache </a:t>
            </a:r>
          </a:p>
        </p:txBody>
      </p:sp>
      <p:graphicFrame>
        <p:nvGraphicFramePr>
          <p:cNvPr id="748" name="Shape 748"/>
          <p:cNvGraphicFramePr/>
          <p:nvPr/>
        </p:nvGraphicFramePr>
        <p:xfrm>
          <a:off x="6622862" y="1683254"/>
          <a:ext cx="1949500" cy="1188630"/>
        </p:xfrm>
        <a:graphic>
          <a:graphicData uri="http://schemas.openxmlformats.org/drawingml/2006/table">
            <a:tbl>
              <a:tblPr>
                <a:noFill/>
                <a:tableStyleId>{81E4F1E5-74D6-47AF-918F-104935F24809}</a:tableStyleId>
              </a:tblPr>
              <a:tblGrid>
                <a:gridCol w="1138975"/>
                <a:gridCol w="810525"/>
              </a:tblGrid>
              <a:tr h="391275">
                <a:tc>
                  <a:txBody>
                    <a:bodyPr/>
                    <a:lstStyle/>
                    <a:p>
                      <a:pPr lvl="0" rtl="0">
                        <a:spcBef>
                          <a:spcPts val="0"/>
                        </a:spcBef>
                        <a:buNone/>
                      </a:pPr>
                      <a:r>
                        <a:rPr lang="en"/>
                        <a:t>DSMV1_26</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t>use</a:t>
                      </a:r>
                    </a:p>
                  </a:txBody>
                  <a:tcPr marL="91425" marR="91425" marT="91425" marB="91425">
                    <a:lnB w="9525" cap="flat" cmpd="sng">
                      <a:solidFill>
                        <a:srgbClr val="9E9E9E"/>
                      </a:solidFill>
                      <a:prstDash val="solid"/>
                      <a:round/>
                      <a:headEnd type="none" w="med" len="med"/>
                      <a:tailEnd type="none" w="med" len="med"/>
                    </a:lnB>
                  </a:tcPr>
                </a:tc>
              </a:tr>
              <a:tr h="396200">
                <a:tc>
                  <a:txBody>
                    <a:bodyPr/>
                    <a:lstStyle/>
                    <a:p>
                      <a:pPr lvl="0" rtl="0">
                        <a:spcBef>
                          <a:spcPts val="0"/>
                        </a:spcBef>
                        <a:buNone/>
                      </a:pPr>
                      <a:r>
                        <a:rPr lang="en"/>
                        <a:t>DSMV1_27</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96200">
                <a:tc>
                  <a:txBody>
                    <a:bodyPr/>
                    <a:lstStyle/>
                    <a:p>
                      <a:pPr lvl="0" rtl="0">
                        <a:spcBef>
                          <a:spcPts val="0"/>
                        </a:spcBef>
                        <a:buNone/>
                      </a:pPr>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dk1"/>
                        </a:solidFill>
                      </a:endParaRPr>
                    </a:p>
                  </a:txBody>
                  <a:tcPr marL="91425" marR="91425" marT="91425" marB="91425">
                    <a:lnT w="9525" cap="flat" cmpd="sng">
                      <a:solidFill>
                        <a:srgbClr val="9E9E9E"/>
                      </a:solidFill>
                      <a:prstDash val="solid"/>
                      <a:round/>
                      <a:headEnd type="none" w="med" len="med"/>
                      <a:tailEnd type="none" w="med" len="med"/>
                    </a:lnT>
                  </a:tcPr>
                </a:tc>
              </a:tr>
            </a:tbl>
          </a:graphicData>
        </a:graphic>
      </p:graphicFrame>
      <p:sp>
        <p:nvSpPr>
          <p:cNvPr id="749" name="Shape 749"/>
          <p:cNvSpPr/>
          <p:nvPr/>
        </p:nvSpPr>
        <p:spPr>
          <a:xfrm>
            <a:off x="3924925" y="3344550"/>
            <a:ext cx="4755000" cy="1643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chemeClr val="dk1"/>
                </a:solidFill>
              </a:rPr>
              <a:t>Traffic Router</a:t>
            </a:r>
          </a:p>
        </p:txBody>
      </p:sp>
      <p:graphicFrame>
        <p:nvGraphicFramePr>
          <p:cNvPr id="750" name="Shape 750"/>
          <p:cNvGraphicFramePr/>
          <p:nvPr/>
        </p:nvGraphicFramePr>
        <p:xfrm>
          <a:off x="4052187" y="3735805"/>
          <a:ext cx="4528000" cy="1188630"/>
        </p:xfrm>
        <a:graphic>
          <a:graphicData uri="http://schemas.openxmlformats.org/drawingml/2006/table">
            <a:tbl>
              <a:tblPr>
                <a:noFill/>
                <a:tableStyleId>{81E4F1E5-74D6-47AF-918F-104935F24809}</a:tableStyleId>
              </a:tblPr>
              <a:tblGrid>
                <a:gridCol w="1138200"/>
                <a:gridCol w="3389800"/>
              </a:tblGrid>
              <a:tr h="396200">
                <a:tc>
                  <a:txBody>
                    <a:bodyPr/>
                    <a:lstStyle/>
                    <a:p>
                      <a:pPr lvl="0" rtl="0">
                        <a:spcBef>
                          <a:spcPts val="0"/>
                        </a:spcBef>
                        <a:buNone/>
                      </a:pPr>
                      <a:r>
                        <a:rPr lang="en"/>
                        <a:t>DSMV1_26</a:t>
                      </a:r>
                    </a:p>
                  </a:txBody>
                  <a:tcPr marL="91425" marR="91425" marT="91425" marB="91425"/>
                </a:tc>
                <a:tc>
                  <a:txBody>
                    <a:bodyPr/>
                    <a:lstStyle/>
                    <a:p>
                      <a:pPr lvl="0" rtl="0">
                        <a:spcBef>
                          <a:spcPts val="0"/>
                        </a:spcBef>
                        <a:buNone/>
                      </a:pPr>
                      <a:endParaRPr/>
                    </a:p>
                  </a:txBody>
                  <a:tcPr marL="91425" marR="91425" marT="91425" marB="91425"/>
                </a:tc>
              </a:tr>
              <a:tr h="396200">
                <a:tc>
                  <a:txBody>
                    <a:bodyPr/>
                    <a:lstStyle/>
                    <a:p>
                      <a:pPr lvl="0" rtl="0">
                        <a:spcBef>
                          <a:spcPts val="0"/>
                        </a:spcBef>
                        <a:buNone/>
                      </a:pPr>
                      <a:r>
                        <a:rPr lang="en">
                          <a:solidFill>
                            <a:schemeClr val="dk1"/>
                          </a:solidFill>
                        </a:rPr>
                        <a:t>DSMV1_27</a:t>
                      </a:r>
                    </a:p>
                  </a:txBody>
                  <a:tcPr marL="91425" marR="91425" marT="91425" marB="91425"/>
                </a:tc>
                <a:tc>
                  <a:txBody>
                    <a:bodyPr/>
                    <a:lstStyle/>
                    <a:p>
                      <a:pPr lvl="0" rtl="0">
                        <a:spcBef>
                          <a:spcPts val="0"/>
                        </a:spcBef>
                        <a:buNone/>
                      </a:pPr>
                      <a:endParaRPr>
                        <a:solidFill>
                          <a:srgbClr val="FF0000"/>
                        </a:solidFill>
                      </a:endParaRPr>
                    </a:p>
                  </a:txBody>
                  <a:tcPr marL="91425" marR="91425" marT="91425" marB="91425"/>
                </a:tc>
              </a:tr>
              <a:tr h="396200">
                <a:tc>
                  <a:txBody>
                    <a:bodyPr/>
                    <a:lstStyle/>
                    <a:p>
                      <a:pPr lvl="0" rtl="0">
                        <a:spcBef>
                          <a:spcPts val="0"/>
                        </a:spcBef>
                        <a:buNone/>
                      </a:pPr>
                      <a:r>
                        <a:rPr lang="en"/>
                        <a:t>ST1</a:t>
                      </a:r>
                    </a:p>
                  </a:txBody>
                  <a:tcPr marL="91425" marR="91425" marT="91425" marB="91425"/>
                </a:tc>
                <a:tc>
                  <a:txBody>
                    <a:bodyPr/>
                    <a:lstStyle/>
                    <a:p>
                      <a:pPr lvl="0" rtl="0">
                        <a:spcBef>
                          <a:spcPts val="0"/>
                        </a:spcBef>
                        <a:buNone/>
                      </a:pPr>
                      <a:r>
                        <a:rPr lang="en">
                          <a:solidFill>
                            <a:srgbClr val="FF0000"/>
                          </a:solidFill>
                        </a:rPr>
                        <a:t>1% =&gt; DSMV1_27; 99% =&gt; DSMV1_26</a:t>
                      </a:r>
                    </a:p>
                  </a:txBody>
                  <a:tcPr marL="91425" marR="91425" marT="91425" marB="91425"/>
                </a:tc>
              </a:tr>
            </a:tbl>
          </a:graphicData>
        </a:graphic>
      </p:graphicFrame>
      <p:graphicFrame>
        <p:nvGraphicFramePr>
          <p:cNvPr id="751" name="Shape 751"/>
          <p:cNvGraphicFramePr/>
          <p:nvPr/>
        </p:nvGraphicFramePr>
        <p:xfrm>
          <a:off x="421000" y="3344550"/>
          <a:ext cx="3230275" cy="1401990"/>
        </p:xfrm>
        <a:graphic>
          <a:graphicData uri="http://schemas.openxmlformats.org/drawingml/2006/table">
            <a:tbl>
              <a:tblPr>
                <a:noFill/>
                <a:tableStyleId>{81E4F1E5-74D6-47AF-918F-104935F24809}</a:tableStyleId>
              </a:tblPr>
              <a:tblGrid>
                <a:gridCol w="551475"/>
                <a:gridCol w="471425"/>
                <a:gridCol w="2207375"/>
              </a:tblGrid>
              <a:tr h="376850">
                <a:tc>
                  <a:txBody>
                    <a:bodyPr/>
                    <a:lstStyle/>
                    <a:p>
                      <a:pPr lvl="0" rtl="0">
                        <a:spcBef>
                          <a:spcPts val="0"/>
                        </a:spcBef>
                        <a:buNone/>
                      </a:pPr>
                      <a:r>
                        <a:rPr lang="en">
                          <a:solidFill>
                            <a:schemeClr val="lt1"/>
                          </a:solidFill>
                        </a:rPr>
                        <a:t>DS</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Ver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Steering Rule</a:t>
                      </a: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ST1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10</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=&gt; DSMV1_26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accent1"/>
                          </a:solidFill>
                        </a:rPr>
                        <a:t>ST1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12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  1% =&gt; DSMV1_27</a:t>
                      </a:r>
                    </a:p>
                    <a:p>
                      <a:pPr lvl="0" rtl="0">
                        <a:spcBef>
                          <a:spcPts val="0"/>
                        </a:spcBef>
                        <a:buNone/>
                      </a:pPr>
                      <a:r>
                        <a:rPr lang="en">
                          <a:solidFill>
                            <a:schemeClr val="accent1"/>
                          </a:solidFill>
                        </a:rPr>
                        <a:t>99% =&gt; DSMV1_26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bl>
          </a:graphicData>
        </a:graphic>
      </p:graphicFrame>
      <p:sp>
        <p:nvSpPr>
          <p:cNvPr id="752" name="Shape 752"/>
          <p:cNvSpPr txBox="1"/>
          <p:nvPr/>
        </p:nvSpPr>
        <p:spPr>
          <a:xfrm>
            <a:off x="34480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a:t>
            </a:r>
          </a:p>
        </p:txBody>
      </p:sp>
      <p:sp>
        <p:nvSpPr>
          <p:cNvPr id="753" name="Shape 753"/>
          <p:cNvSpPr txBox="1"/>
          <p:nvPr/>
        </p:nvSpPr>
        <p:spPr>
          <a:xfrm>
            <a:off x="386245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Deployed DS Table</a:t>
            </a:r>
          </a:p>
        </p:txBody>
      </p:sp>
      <p:sp>
        <p:nvSpPr>
          <p:cNvPr id="754" name="Shape 754"/>
          <p:cNvSpPr txBox="1"/>
          <p:nvPr/>
        </p:nvSpPr>
        <p:spPr>
          <a:xfrm>
            <a:off x="341325" y="3029525"/>
            <a:ext cx="31299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 (Steering)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Shape 759"/>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a:t>
            </a:r>
            <a:r>
              <a:rPr lang="en">
                <a:solidFill>
                  <a:schemeClr val="accent5"/>
                </a:solidFill>
              </a:rPr>
              <a:t>Multi Version - A/B Testing</a:t>
            </a:r>
          </a:p>
        </p:txBody>
      </p:sp>
      <p:graphicFrame>
        <p:nvGraphicFramePr>
          <p:cNvPr id="760" name="Shape 760"/>
          <p:cNvGraphicFramePr/>
          <p:nvPr/>
        </p:nvGraphicFramePr>
        <p:xfrm>
          <a:off x="421000" y="1220125"/>
          <a:ext cx="2408950" cy="1798200"/>
        </p:xfrm>
        <a:graphic>
          <a:graphicData uri="http://schemas.openxmlformats.org/drawingml/2006/table">
            <a:tbl>
              <a:tblPr>
                <a:noFill/>
                <a:tableStyleId>{81E4F1E5-74D6-47AF-918F-104935F24809}</a:tableStyleId>
              </a:tblPr>
              <a:tblGrid>
                <a:gridCol w="833000"/>
                <a:gridCol w="492125"/>
                <a:gridCol w="1083825"/>
              </a:tblGrid>
              <a:tr h="376850">
                <a:tc>
                  <a:txBody>
                    <a:bodyPr/>
                    <a:lstStyle/>
                    <a:p>
                      <a:pPr lvl="0" rtl="0">
                        <a:spcBef>
                          <a:spcPts val="0"/>
                        </a:spcBef>
                        <a:buNone/>
                      </a:pPr>
                      <a:r>
                        <a:rPr lang="en">
                          <a:solidFill>
                            <a:schemeClr val="lt1"/>
                          </a:solidFill>
                        </a:rPr>
                        <a:t>DS</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Ver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Query str handling</a:t>
                      </a: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DSMV1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DSMV1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27</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bl>
          </a:graphicData>
        </a:graphic>
      </p:graphicFrame>
      <p:pic>
        <p:nvPicPr>
          <p:cNvPr id="761" name="Shape 761"/>
          <p:cNvPicPr preferRelativeResize="0"/>
          <p:nvPr/>
        </p:nvPicPr>
        <p:blipFill>
          <a:blip r:embed="rId3">
            <a:alphaModFix/>
          </a:blip>
          <a:stretch>
            <a:fillRect/>
          </a:stretch>
        </p:blipFill>
        <p:spPr>
          <a:xfrm flipH="1">
            <a:off x="2829950" y="1220123"/>
            <a:ext cx="732899" cy="604723"/>
          </a:xfrm>
          <a:prstGeom prst="rect">
            <a:avLst/>
          </a:prstGeom>
          <a:noFill/>
          <a:ln w="38100" cap="flat" cmpd="sng">
            <a:solidFill>
              <a:schemeClr val="accent1"/>
            </a:solidFill>
            <a:prstDash val="solid"/>
            <a:round/>
            <a:headEnd type="none" w="med" len="med"/>
            <a:tailEnd type="none" w="med" len="med"/>
          </a:ln>
        </p:spPr>
      </p:pic>
      <p:sp>
        <p:nvSpPr>
          <p:cNvPr id="762" name="Shape 762"/>
          <p:cNvSpPr/>
          <p:nvPr/>
        </p:nvSpPr>
        <p:spPr>
          <a:xfrm>
            <a:off x="6515525" y="1220112"/>
            <a:ext cx="2164200" cy="1786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chemeClr val="dk1"/>
                </a:solidFill>
              </a:rPr>
              <a:t>Cache </a:t>
            </a:r>
          </a:p>
        </p:txBody>
      </p:sp>
      <p:graphicFrame>
        <p:nvGraphicFramePr>
          <p:cNvPr id="763" name="Shape 763"/>
          <p:cNvGraphicFramePr/>
          <p:nvPr/>
        </p:nvGraphicFramePr>
        <p:xfrm>
          <a:off x="6622862" y="1683254"/>
          <a:ext cx="1949500" cy="1188630"/>
        </p:xfrm>
        <a:graphic>
          <a:graphicData uri="http://schemas.openxmlformats.org/drawingml/2006/table">
            <a:tbl>
              <a:tblPr>
                <a:noFill/>
                <a:tableStyleId>{81E4F1E5-74D6-47AF-918F-104935F24809}</a:tableStyleId>
              </a:tblPr>
              <a:tblGrid>
                <a:gridCol w="1138975"/>
                <a:gridCol w="810525"/>
              </a:tblGrid>
              <a:tr h="391275">
                <a:tc>
                  <a:txBody>
                    <a:bodyPr/>
                    <a:lstStyle/>
                    <a:p>
                      <a:pPr lvl="0" rtl="0">
                        <a:spcBef>
                          <a:spcPts val="0"/>
                        </a:spcBef>
                        <a:buNone/>
                      </a:pPr>
                      <a:r>
                        <a:rPr lang="en"/>
                        <a:t>DSMV1_26</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t>use</a:t>
                      </a:r>
                    </a:p>
                  </a:txBody>
                  <a:tcPr marL="91425" marR="91425" marT="91425" marB="91425">
                    <a:lnB w="9525" cap="flat" cmpd="sng">
                      <a:solidFill>
                        <a:srgbClr val="9E9E9E"/>
                      </a:solidFill>
                      <a:prstDash val="solid"/>
                      <a:round/>
                      <a:headEnd type="none" w="med" len="med"/>
                      <a:tailEnd type="none" w="med" len="med"/>
                    </a:lnB>
                  </a:tcPr>
                </a:tc>
              </a:tr>
              <a:tr h="396200">
                <a:tc>
                  <a:txBody>
                    <a:bodyPr/>
                    <a:lstStyle/>
                    <a:p>
                      <a:pPr lvl="0" rtl="0">
                        <a:spcBef>
                          <a:spcPts val="0"/>
                        </a:spcBef>
                        <a:buNone/>
                      </a:pPr>
                      <a:r>
                        <a:rPr lang="en"/>
                        <a:t>DSMV1_27</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96200">
                <a:tc>
                  <a:txBody>
                    <a:bodyPr/>
                    <a:lstStyle/>
                    <a:p>
                      <a:pPr lvl="0" rtl="0">
                        <a:spcBef>
                          <a:spcPts val="0"/>
                        </a:spcBef>
                        <a:buNone/>
                      </a:pPr>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dk1"/>
                        </a:solidFill>
                      </a:endParaRPr>
                    </a:p>
                  </a:txBody>
                  <a:tcPr marL="91425" marR="91425" marT="91425" marB="91425">
                    <a:lnT w="9525" cap="flat" cmpd="sng">
                      <a:solidFill>
                        <a:srgbClr val="9E9E9E"/>
                      </a:solidFill>
                      <a:prstDash val="solid"/>
                      <a:round/>
                      <a:headEnd type="none" w="med" len="med"/>
                      <a:tailEnd type="none" w="med" len="med"/>
                    </a:lnT>
                  </a:tcPr>
                </a:tc>
              </a:tr>
            </a:tbl>
          </a:graphicData>
        </a:graphic>
      </p:graphicFrame>
      <p:sp>
        <p:nvSpPr>
          <p:cNvPr id="764" name="Shape 764"/>
          <p:cNvSpPr/>
          <p:nvPr/>
        </p:nvSpPr>
        <p:spPr>
          <a:xfrm>
            <a:off x="3924925" y="3344550"/>
            <a:ext cx="4755000" cy="1643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chemeClr val="dk1"/>
                </a:solidFill>
              </a:rPr>
              <a:t>Traffic Router</a:t>
            </a:r>
          </a:p>
        </p:txBody>
      </p:sp>
      <p:graphicFrame>
        <p:nvGraphicFramePr>
          <p:cNvPr id="765" name="Shape 765"/>
          <p:cNvGraphicFramePr/>
          <p:nvPr/>
        </p:nvGraphicFramePr>
        <p:xfrm>
          <a:off x="4052187" y="3735805"/>
          <a:ext cx="4528000" cy="1188630"/>
        </p:xfrm>
        <a:graphic>
          <a:graphicData uri="http://schemas.openxmlformats.org/drawingml/2006/table">
            <a:tbl>
              <a:tblPr>
                <a:noFill/>
                <a:tableStyleId>{81E4F1E5-74D6-47AF-918F-104935F24809}</a:tableStyleId>
              </a:tblPr>
              <a:tblGrid>
                <a:gridCol w="1138200"/>
                <a:gridCol w="3389800"/>
              </a:tblGrid>
              <a:tr h="396200">
                <a:tc>
                  <a:txBody>
                    <a:bodyPr/>
                    <a:lstStyle/>
                    <a:p>
                      <a:pPr lvl="0" rtl="0">
                        <a:spcBef>
                          <a:spcPts val="0"/>
                        </a:spcBef>
                        <a:buNone/>
                      </a:pPr>
                      <a:r>
                        <a:rPr lang="en"/>
                        <a:t>DSMV1_26</a:t>
                      </a:r>
                    </a:p>
                  </a:txBody>
                  <a:tcPr marL="91425" marR="91425" marT="91425" marB="91425"/>
                </a:tc>
                <a:tc>
                  <a:txBody>
                    <a:bodyPr/>
                    <a:lstStyle/>
                    <a:p>
                      <a:pPr lvl="0" rtl="0">
                        <a:spcBef>
                          <a:spcPts val="0"/>
                        </a:spcBef>
                        <a:buNone/>
                      </a:pPr>
                      <a:endParaRPr/>
                    </a:p>
                  </a:txBody>
                  <a:tcPr marL="91425" marR="91425" marT="91425" marB="91425"/>
                </a:tc>
              </a:tr>
              <a:tr h="396200">
                <a:tc>
                  <a:txBody>
                    <a:bodyPr/>
                    <a:lstStyle/>
                    <a:p>
                      <a:pPr lvl="0" rtl="0">
                        <a:spcBef>
                          <a:spcPts val="0"/>
                        </a:spcBef>
                        <a:buNone/>
                      </a:pPr>
                      <a:r>
                        <a:rPr lang="en">
                          <a:solidFill>
                            <a:schemeClr val="dk1"/>
                          </a:solidFill>
                        </a:rPr>
                        <a:t>DSMV1_27</a:t>
                      </a:r>
                    </a:p>
                  </a:txBody>
                  <a:tcPr marL="91425" marR="91425" marT="91425" marB="91425"/>
                </a:tc>
                <a:tc>
                  <a:txBody>
                    <a:bodyPr/>
                    <a:lstStyle/>
                    <a:p>
                      <a:pPr lvl="0" rtl="0">
                        <a:spcBef>
                          <a:spcPts val="0"/>
                        </a:spcBef>
                        <a:buNone/>
                      </a:pPr>
                      <a:endParaRPr>
                        <a:solidFill>
                          <a:srgbClr val="FF0000"/>
                        </a:solidFill>
                      </a:endParaRPr>
                    </a:p>
                  </a:txBody>
                  <a:tcPr marL="91425" marR="91425" marT="91425" marB="91425"/>
                </a:tc>
              </a:tr>
              <a:tr h="396200">
                <a:tc>
                  <a:txBody>
                    <a:bodyPr/>
                    <a:lstStyle/>
                    <a:p>
                      <a:pPr lvl="0" rtl="0">
                        <a:spcBef>
                          <a:spcPts val="0"/>
                        </a:spcBef>
                        <a:buNone/>
                      </a:pPr>
                      <a:r>
                        <a:rPr lang="en"/>
                        <a:t>ST1</a:t>
                      </a:r>
                    </a:p>
                  </a:txBody>
                  <a:tcPr marL="91425" marR="91425" marT="91425" marB="91425"/>
                </a:tc>
                <a:tc>
                  <a:txBody>
                    <a:bodyPr/>
                    <a:lstStyle/>
                    <a:p>
                      <a:pPr lvl="0" rtl="0">
                        <a:spcBef>
                          <a:spcPts val="0"/>
                        </a:spcBef>
                        <a:buNone/>
                      </a:pPr>
                      <a:r>
                        <a:rPr lang="en">
                          <a:solidFill>
                            <a:srgbClr val="FF0000"/>
                          </a:solidFill>
                        </a:rPr>
                        <a:t>1% =&gt; DSMV1_27; 99% =&gt; DSMV1_26</a:t>
                      </a:r>
                    </a:p>
                  </a:txBody>
                  <a:tcPr marL="91425" marR="91425" marT="91425" marB="91425"/>
                </a:tc>
              </a:tr>
            </a:tbl>
          </a:graphicData>
        </a:graphic>
      </p:graphicFrame>
      <p:graphicFrame>
        <p:nvGraphicFramePr>
          <p:cNvPr id="766" name="Shape 766"/>
          <p:cNvGraphicFramePr/>
          <p:nvPr/>
        </p:nvGraphicFramePr>
        <p:xfrm>
          <a:off x="421000" y="3344550"/>
          <a:ext cx="3230275" cy="1401990"/>
        </p:xfrm>
        <a:graphic>
          <a:graphicData uri="http://schemas.openxmlformats.org/drawingml/2006/table">
            <a:tbl>
              <a:tblPr>
                <a:noFill/>
                <a:tableStyleId>{81E4F1E5-74D6-47AF-918F-104935F24809}</a:tableStyleId>
              </a:tblPr>
              <a:tblGrid>
                <a:gridCol w="551475"/>
                <a:gridCol w="471425"/>
                <a:gridCol w="2207375"/>
              </a:tblGrid>
              <a:tr h="376850">
                <a:tc>
                  <a:txBody>
                    <a:bodyPr/>
                    <a:lstStyle/>
                    <a:p>
                      <a:pPr lvl="0" rtl="0">
                        <a:spcBef>
                          <a:spcPts val="0"/>
                        </a:spcBef>
                        <a:buNone/>
                      </a:pPr>
                      <a:r>
                        <a:rPr lang="en">
                          <a:solidFill>
                            <a:schemeClr val="lt1"/>
                          </a:solidFill>
                        </a:rPr>
                        <a:t>DS</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Ver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Steering Rule</a:t>
                      </a: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ST1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10</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=&gt; DSMV1_26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accent1"/>
                          </a:solidFill>
                        </a:rPr>
                        <a:t>ST1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12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  1% =&gt; DSMV1_27</a:t>
                      </a:r>
                    </a:p>
                    <a:p>
                      <a:pPr lvl="0" rtl="0">
                        <a:spcBef>
                          <a:spcPts val="0"/>
                        </a:spcBef>
                        <a:buNone/>
                      </a:pPr>
                      <a:r>
                        <a:rPr lang="en">
                          <a:solidFill>
                            <a:schemeClr val="accent1"/>
                          </a:solidFill>
                        </a:rPr>
                        <a:t>99% =&gt; DSMV1_26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bl>
          </a:graphicData>
        </a:graphic>
      </p:graphicFrame>
      <p:sp>
        <p:nvSpPr>
          <p:cNvPr id="767" name="Shape 767"/>
          <p:cNvSpPr/>
          <p:nvPr/>
        </p:nvSpPr>
        <p:spPr>
          <a:xfrm rot="10800000">
            <a:off x="5610125" y="1200450"/>
            <a:ext cx="905400" cy="644100"/>
          </a:xfrm>
          <a:prstGeom prst="striped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8" name="Shape 768"/>
          <p:cNvSpPr/>
          <p:nvPr/>
        </p:nvSpPr>
        <p:spPr>
          <a:xfrm rot="10800000">
            <a:off x="3612775" y="1200437"/>
            <a:ext cx="905400" cy="644100"/>
          </a:xfrm>
          <a:prstGeom prst="striped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9" name="Shape 769"/>
          <p:cNvSpPr/>
          <p:nvPr/>
        </p:nvSpPr>
        <p:spPr>
          <a:xfrm>
            <a:off x="4564625" y="1200450"/>
            <a:ext cx="1005300" cy="644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t>Traffic Stats</a:t>
            </a:r>
          </a:p>
        </p:txBody>
      </p:sp>
      <p:sp>
        <p:nvSpPr>
          <p:cNvPr id="770" name="Shape 770"/>
          <p:cNvSpPr txBox="1"/>
          <p:nvPr/>
        </p:nvSpPr>
        <p:spPr>
          <a:xfrm>
            <a:off x="34480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a:t>
            </a:r>
          </a:p>
        </p:txBody>
      </p:sp>
      <p:sp>
        <p:nvSpPr>
          <p:cNvPr id="771" name="Shape 771"/>
          <p:cNvSpPr txBox="1"/>
          <p:nvPr/>
        </p:nvSpPr>
        <p:spPr>
          <a:xfrm>
            <a:off x="341325" y="3029525"/>
            <a:ext cx="31299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 (Steering)</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Shape 776"/>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a:t>
            </a:r>
            <a:r>
              <a:rPr lang="en">
                <a:solidFill>
                  <a:schemeClr val="accent5"/>
                </a:solidFill>
              </a:rPr>
              <a:t>Multi Version - Version Switch</a:t>
            </a:r>
          </a:p>
        </p:txBody>
      </p:sp>
      <p:graphicFrame>
        <p:nvGraphicFramePr>
          <p:cNvPr id="777" name="Shape 777"/>
          <p:cNvGraphicFramePr/>
          <p:nvPr/>
        </p:nvGraphicFramePr>
        <p:xfrm>
          <a:off x="421000" y="1220125"/>
          <a:ext cx="2408950" cy="1798200"/>
        </p:xfrm>
        <a:graphic>
          <a:graphicData uri="http://schemas.openxmlformats.org/drawingml/2006/table">
            <a:tbl>
              <a:tblPr>
                <a:noFill/>
                <a:tableStyleId>{81E4F1E5-74D6-47AF-918F-104935F24809}</a:tableStyleId>
              </a:tblPr>
              <a:tblGrid>
                <a:gridCol w="833000"/>
                <a:gridCol w="492125"/>
                <a:gridCol w="1083825"/>
              </a:tblGrid>
              <a:tr h="376850">
                <a:tc>
                  <a:txBody>
                    <a:bodyPr/>
                    <a:lstStyle/>
                    <a:p>
                      <a:pPr lvl="0" rtl="0">
                        <a:spcBef>
                          <a:spcPts val="0"/>
                        </a:spcBef>
                        <a:buNone/>
                      </a:pPr>
                      <a:r>
                        <a:rPr lang="en">
                          <a:solidFill>
                            <a:schemeClr val="lt1"/>
                          </a:solidFill>
                        </a:rPr>
                        <a:t>DS</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Ver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Query str handling</a:t>
                      </a: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DSMV1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DSMV1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27</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bl>
          </a:graphicData>
        </a:graphic>
      </p:graphicFrame>
      <p:graphicFrame>
        <p:nvGraphicFramePr>
          <p:cNvPr id="778" name="Shape 778"/>
          <p:cNvGraphicFramePr/>
          <p:nvPr/>
        </p:nvGraphicFramePr>
        <p:xfrm>
          <a:off x="3924925" y="1220134"/>
          <a:ext cx="1794950" cy="1798200"/>
        </p:xfrm>
        <a:graphic>
          <a:graphicData uri="http://schemas.openxmlformats.org/drawingml/2006/table">
            <a:tbl>
              <a:tblPr>
                <a:noFill/>
                <a:tableStyleId>{81E4F1E5-74D6-47AF-918F-104935F24809}</a:tableStyleId>
              </a:tblPr>
              <a:tblGrid>
                <a:gridCol w="897475"/>
                <a:gridCol w="897475"/>
              </a:tblGrid>
              <a:tr h="289775">
                <a:tc>
                  <a:txBody>
                    <a:bodyPr/>
                    <a:lstStyle/>
                    <a:p>
                      <a:pPr lvl="0" rtl="0">
                        <a:spcBef>
                          <a:spcPts val="0"/>
                        </a:spcBef>
                        <a:buNone/>
                      </a:pPr>
                      <a:r>
                        <a:rPr lang="en">
                          <a:solidFill>
                            <a:schemeClr val="lt1"/>
                          </a:solidFill>
                        </a:rPr>
                        <a:t>DS</a:t>
                      </a:r>
                    </a:p>
                  </a:txBody>
                  <a:tcPr marL="91425" marR="91425" marT="91425" marB="91425"/>
                </a:tc>
                <a:tc>
                  <a:txBody>
                    <a:bodyPr/>
                    <a:lstStyle/>
                    <a:p>
                      <a:pPr lvl="0" rtl="0">
                        <a:spcBef>
                          <a:spcPts val="0"/>
                        </a:spcBef>
                        <a:buNone/>
                      </a:pPr>
                      <a:r>
                        <a:rPr lang="en">
                          <a:solidFill>
                            <a:schemeClr val="lt1"/>
                          </a:solidFill>
                        </a:rPr>
                        <a:t>Deploy Version</a:t>
                      </a:r>
                    </a:p>
                  </a:txBody>
                  <a:tcPr marL="91425" marR="91425" marT="91425" marB="91425"/>
                </a:tc>
              </a:tr>
              <a:tr h="269275">
                <a:tc>
                  <a:txBody>
                    <a:bodyPr/>
                    <a:lstStyle/>
                    <a:p>
                      <a:pPr lvl="0" rtl="0">
                        <a:spcBef>
                          <a:spcPts val="0"/>
                        </a:spcBef>
                        <a:buNone/>
                      </a:pPr>
                      <a:r>
                        <a:rPr lang="en">
                          <a:solidFill>
                            <a:schemeClr val="lt1"/>
                          </a:solidFill>
                        </a:rPr>
                        <a:t>DSMV1</a:t>
                      </a:r>
                    </a:p>
                  </a:txBody>
                  <a:tcPr marL="91425" marR="91425" marT="91425" marB="91425"/>
                </a:tc>
                <a:tc>
                  <a:txBody>
                    <a:bodyPr/>
                    <a:lstStyle/>
                    <a:p>
                      <a:pPr lvl="0" rtl="0">
                        <a:spcBef>
                          <a:spcPts val="0"/>
                        </a:spcBef>
                        <a:buNone/>
                      </a:pPr>
                      <a:r>
                        <a:rPr lang="en">
                          <a:solidFill>
                            <a:schemeClr val="lt1"/>
                          </a:solidFill>
                        </a:rPr>
                        <a:t>26</a:t>
                      </a:r>
                    </a:p>
                  </a:txBody>
                  <a:tcPr marL="91425" marR="91425" marT="91425" marB="91425"/>
                </a:tc>
              </a:tr>
              <a:tr h="269275">
                <a:tc>
                  <a:txBody>
                    <a:bodyPr/>
                    <a:lstStyle/>
                    <a:p>
                      <a:pPr lvl="0" rtl="0">
                        <a:spcBef>
                          <a:spcPts val="0"/>
                        </a:spcBef>
                        <a:buNone/>
                      </a:pPr>
                      <a:r>
                        <a:rPr lang="en">
                          <a:solidFill>
                            <a:schemeClr val="lt1"/>
                          </a:solidFill>
                        </a:rPr>
                        <a:t>DSMV1</a:t>
                      </a:r>
                    </a:p>
                  </a:txBody>
                  <a:tcPr marL="91425" marR="91425" marT="91425" marB="91425"/>
                </a:tc>
                <a:tc>
                  <a:txBody>
                    <a:bodyPr/>
                    <a:lstStyle/>
                    <a:p>
                      <a:pPr lvl="0" rtl="0">
                        <a:spcBef>
                          <a:spcPts val="0"/>
                        </a:spcBef>
                        <a:buNone/>
                      </a:pPr>
                      <a:r>
                        <a:rPr lang="en">
                          <a:solidFill>
                            <a:schemeClr val="lt1"/>
                          </a:solidFill>
                        </a:rPr>
                        <a:t>27</a:t>
                      </a:r>
                    </a:p>
                  </a:txBody>
                  <a:tcPr marL="91425" marR="91425" marT="91425" marB="91425"/>
                </a:tc>
              </a:tr>
              <a:tr h="269275">
                <a:tc>
                  <a:txBody>
                    <a:bodyPr/>
                    <a:lstStyle/>
                    <a:p>
                      <a:pPr lvl="0" rtl="0">
                        <a:spcBef>
                          <a:spcPts val="0"/>
                        </a:spcBef>
                        <a:buNone/>
                      </a:pPr>
                      <a:r>
                        <a:rPr lang="en">
                          <a:solidFill>
                            <a:schemeClr val="lt1"/>
                          </a:solidFill>
                        </a:rPr>
                        <a:t>ST1</a:t>
                      </a:r>
                    </a:p>
                  </a:txBody>
                  <a:tcPr marL="91425" marR="91425" marT="91425" marB="91425"/>
                </a:tc>
                <a:tc>
                  <a:txBody>
                    <a:bodyPr/>
                    <a:lstStyle/>
                    <a:p>
                      <a:pPr lvl="0" rtl="0">
                        <a:spcBef>
                          <a:spcPts val="0"/>
                        </a:spcBef>
                        <a:buNone/>
                      </a:pPr>
                      <a:r>
                        <a:rPr lang="en" b="1">
                          <a:solidFill>
                            <a:srgbClr val="FF3C3C"/>
                          </a:solidFill>
                        </a:rPr>
                        <a:t>13</a:t>
                      </a:r>
                    </a:p>
                  </a:txBody>
                  <a:tcPr marL="91425" marR="91425" marT="91425" marB="91425"/>
                </a:tc>
              </a:tr>
            </a:tbl>
          </a:graphicData>
        </a:graphic>
      </p:graphicFrame>
      <p:pic>
        <p:nvPicPr>
          <p:cNvPr id="779" name="Shape 779"/>
          <p:cNvPicPr preferRelativeResize="0"/>
          <p:nvPr/>
        </p:nvPicPr>
        <p:blipFill>
          <a:blip r:embed="rId3">
            <a:alphaModFix/>
          </a:blip>
          <a:stretch>
            <a:fillRect/>
          </a:stretch>
        </p:blipFill>
        <p:spPr>
          <a:xfrm flipH="1">
            <a:off x="2829950" y="1220123"/>
            <a:ext cx="732899" cy="604723"/>
          </a:xfrm>
          <a:prstGeom prst="rect">
            <a:avLst/>
          </a:prstGeom>
          <a:noFill/>
          <a:ln w="38100" cap="flat" cmpd="sng">
            <a:solidFill>
              <a:schemeClr val="accent1"/>
            </a:solidFill>
            <a:prstDash val="solid"/>
            <a:round/>
            <a:headEnd type="none" w="med" len="med"/>
            <a:tailEnd type="none" w="med" len="med"/>
          </a:ln>
        </p:spPr>
      </p:pic>
      <p:pic>
        <p:nvPicPr>
          <p:cNvPr id="780" name="Shape 780"/>
          <p:cNvPicPr preferRelativeResize="0"/>
          <p:nvPr/>
        </p:nvPicPr>
        <p:blipFill>
          <a:blip r:embed="rId4">
            <a:alphaModFix/>
          </a:blip>
          <a:stretch>
            <a:fillRect/>
          </a:stretch>
        </p:blipFill>
        <p:spPr>
          <a:xfrm>
            <a:off x="5719875" y="1220124"/>
            <a:ext cx="585588" cy="604725"/>
          </a:xfrm>
          <a:prstGeom prst="rect">
            <a:avLst/>
          </a:prstGeom>
          <a:noFill/>
          <a:ln w="38100" cap="flat" cmpd="sng">
            <a:solidFill>
              <a:srgbClr val="FF0000"/>
            </a:solidFill>
            <a:prstDash val="solid"/>
            <a:round/>
            <a:headEnd type="none" w="med" len="med"/>
            <a:tailEnd type="none" w="med" len="med"/>
          </a:ln>
        </p:spPr>
      </p:pic>
      <p:sp>
        <p:nvSpPr>
          <p:cNvPr id="781" name="Shape 781"/>
          <p:cNvSpPr/>
          <p:nvPr/>
        </p:nvSpPr>
        <p:spPr>
          <a:xfrm>
            <a:off x="6515525" y="1220112"/>
            <a:ext cx="2164200" cy="1786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chemeClr val="dk1"/>
                </a:solidFill>
              </a:rPr>
              <a:t>Cache </a:t>
            </a:r>
          </a:p>
        </p:txBody>
      </p:sp>
      <p:graphicFrame>
        <p:nvGraphicFramePr>
          <p:cNvPr id="782" name="Shape 782"/>
          <p:cNvGraphicFramePr/>
          <p:nvPr/>
        </p:nvGraphicFramePr>
        <p:xfrm>
          <a:off x="6622862" y="1683254"/>
          <a:ext cx="1949500" cy="1188630"/>
        </p:xfrm>
        <a:graphic>
          <a:graphicData uri="http://schemas.openxmlformats.org/drawingml/2006/table">
            <a:tbl>
              <a:tblPr>
                <a:noFill/>
                <a:tableStyleId>{81E4F1E5-74D6-47AF-918F-104935F24809}</a:tableStyleId>
              </a:tblPr>
              <a:tblGrid>
                <a:gridCol w="1138975"/>
                <a:gridCol w="810525"/>
              </a:tblGrid>
              <a:tr h="391275">
                <a:tc>
                  <a:txBody>
                    <a:bodyPr/>
                    <a:lstStyle/>
                    <a:p>
                      <a:pPr lvl="0" rtl="0">
                        <a:spcBef>
                          <a:spcPts val="0"/>
                        </a:spcBef>
                        <a:buNone/>
                      </a:pPr>
                      <a:r>
                        <a:rPr lang="en"/>
                        <a:t>DSMV1_26</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t>use</a:t>
                      </a:r>
                    </a:p>
                  </a:txBody>
                  <a:tcPr marL="91425" marR="91425" marT="91425" marB="91425">
                    <a:lnB w="9525" cap="flat" cmpd="sng">
                      <a:solidFill>
                        <a:srgbClr val="9E9E9E"/>
                      </a:solidFill>
                      <a:prstDash val="solid"/>
                      <a:round/>
                      <a:headEnd type="none" w="med" len="med"/>
                      <a:tailEnd type="none" w="med" len="med"/>
                    </a:lnB>
                  </a:tcPr>
                </a:tc>
              </a:tr>
              <a:tr h="396200">
                <a:tc>
                  <a:txBody>
                    <a:bodyPr/>
                    <a:lstStyle/>
                    <a:p>
                      <a:pPr lvl="0" rtl="0">
                        <a:spcBef>
                          <a:spcPts val="0"/>
                        </a:spcBef>
                        <a:buNone/>
                      </a:pPr>
                      <a:r>
                        <a:rPr lang="en"/>
                        <a:t>DSMV1_27</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96200">
                <a:tc>
                  <a:txBody>
                    <a:bodyPr/>
                    <a:lstStyle/>
                    <a:p>
                      <a:pPr lvl="0" rtl="0">
                        <a:spcBef>
                          <a:spcPts val="0"/>
                        </a:spcBef>
                        <a:buNone/>
                      </a:pPr>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dk1"/>
                        </a:solidFill>
                      </a:endParaRPr>
                    </a:p>
                  </a:txBody>
                  <a:tcPr marL="91425" marR="91425" marT="91425" marB="91425">
                    <a:lnT w="9525" cap="flat" cmpd="sng">
                      <a:solidFill>
                        <a:srgbClr val="9E9E9E"/>
                      </a:solidFill>
                      <a:prstDash val="solid"/>
                      <a:round/>
                      <a:headEnd type="none" w="med" len="med"/>
                      <a:tailEnd type="none" w="med" len="med"/>
                    </a:lnT>
                  </a:tcPr>
                </a:tc>
              </a:tr>
            </a:tbl>
          </a:graphicData>
        </a:graphic>
      </p:graphicFrame>
      <p:sp>
        <p:nvSpPr>
          <p:cNvPr id="783" name="Shape 783"/>
          <p:cNvSpPr/>
          <p:nvPr/>
        </p:nvSpPr>
        <p:spPr>
          <a:xfrm>
            <a:off x="3924925" y="3344550"/>
            <a:ext cx="4755000" cy="1643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chemeClr val="dk1"/>
                </a:solidFill>
              </a:rPr>
              <a:t>Traffic Router</a:t>
            </a:r>
          </a:p>
        </p:txBody>
      </p:sp>
      <p:graphicFrame>
        <p:nvGraphicFramePr>
          <p:cNvPr id="784" name="Shape 784"/>
          <p:cNvGraphicFramePr/>
          <p:nvPr/>
        </p:nvGraphicFramePr>
        <p:xfrm>
          <a:off x="4052187" y="3735805"/>
          <a:ext cx="4528000" cy="1188630"/>
        </p:xfrm>
        <a:graphic>
          <a:graphicData uri="http://schemas.openxmlformats.org/drawingml/2006/table">
            <a:tbl>
              <a:tblPr>
                <a:noFill/>
                <a:tableStyleId>{81E4F1E5-74D6-47AF-918F-104935F24809}</a:tableStyleId>
              </a:tblPr>
              <a:tblGrid>
                <a:gridCol w="1138200"/>
                <a:gridCol w="3389800"/>
              </a:tblGrid>
              <a:tr h="396200">
                <a:tc>
                  <a:txBody>
                    <a:bodyPr/>
                    <a:lstStyle/>
                    <a:p>
                      <a:pPr lvl="0" rtl="0">
                        <a:spcBef>
                          <a:spcPts val="0"/>
                        </a:spcBef>
                        <a:buNone/>
                      </a:pPr>
                      <a:r>
                        <a:rPr lang="en"/>
                        <a:t>DSMV1_26</a:t>
                      </a:r>
                    </a:p>
                  </a:txBody>
                  <a:tcPr marL="91425" marR="91425" marT="91425" marB="91425"/>
                </a:tc>
                <a:tc>
                  <a:txBody>
                    <a:bodyPr/>
                    <a:lstStyle/>
                    <a:p>
                      <a:pPr lvl="0" rtl="0">
                        <a:spcBef>
                          <a:spcPts val="0"/>
                        </a:spcBef>
                        <a:buNone/>
                      </a:pPr>
                      <a:endParaRPr/>
                    </a:p>
                  </a:txBody>
                  <a:tcPr marL="91425" marR="91425" marT="91425" marB="91425"/>
                </a:tc>
              </a:tr>
              <a:tr h="396200">
                <a:tc>
                  <a:txBody>
                    <a:bodyPr/>
                    <a:lstStyle/>
                    <a:p>
                      <a:pPr lvl="0" rtl="0">
                        <a:spcBef>
                          <a:spcPts val="0"/>
                        </a:spcBef>
                        <a:buNone/>
                      </a:pPr>
                      <a:r>
                        <a:rPr lang="en">
                          <a:solidFill>
                            <a:schemeClr val="dk1"/>
                          </a:solidFill>
                        </a:rPr>
                        <a:t>DSMV1_27</a:t>
                      </a:r>
                    </a:p>
                  </a:txBody>
                  <a:tcPr marL="91425" marR="91425" marT="91425" marB="91425"/>
                </a:tc>
                <a:tc>
                  <a:txBody>
                    <a:bodyPr/>
                    <a:lstStyle/>
                    <a:p>
                      <a:pPr lvl="0" rtl="0">
                        <a:spcBef>
                          <a:spcPts val="0"/>
                        </a:spcBef>
                        <a:buNone/>
                      </a:pPr>
                      <a:endParaRPr>
                        <a:solidFill>
                          <a:srgbClr val="FF0000"/>
                        </a:solidFill>
                      </a:endParaRPr>
                    </a:p>
                  </a:txBody>
                  <a:tcPr marL="91425" marR="91425" marT="91425" marB="91425"/>
                </a:tc>
              </a:tr>
              <a:tr h="396200">
                <a:tc>
                  <a:txBody>
                    <a:bodyPr/>
                    <a:lstStyle/>
                    <a:p>
                      <a:pPr lvl="0" rtl="0">
                        <a:spcBef>
                          <a:spcPts val="0"/>
                        </a:spcBef>
                        <a:buNone/>
                      </a:pPr>
                      <a:r>
                        <a:rPr lang="en"/>
                        <a:t>ST1</a:t>
                      </a:r>
                    </a:p>
                  </a:txBody>
                  <a:tcPr marL="91425" marR="91425" marT="91425" marB="91425"/>
                </a:tc>
                <a:tc>
                  <a:txBody>
                    <a:bodyPr/>
                    <a:lstStyle/>
                    <a:p>
                      <a:pPr lvl="0" rtl="0">
                        <a:spcBef>
                          <a:spcPts val="0"/>
                        </a:spcBef>
                        <a:buNone/>
                      </a:pPr>
                      <a:r>
                        <a:rPr lang="en">
                          <a:solidFill>
                            <a:srgbClr val="FF0000"/>
                          </a:solidFill>
                        </a:rPr>
                        <a:t>=&gt; DSMV1_27</a:t>
                      </a:r>
                    </a:p>
                  </a:txBody>
                  <a:tcPr marL="91425" marR="91425" marT="91425" marB="91425"/>
                </a:tc>
              </a:tr>
            </a:tbl>
          </a:graphicData>
        </a:graphic>
      </p:graphicFrame>
      <p:graphicFrame>
        <p:nvGraphicFramePr>
          <p:cNvPr id="785" name="Shape 785"/>
          <p:cNvGraphicFramePr/>
          <p:nvPr/>
        </p:nvGraphicFramePr>
        <p:xfrm>
          <a:off x="421000" y="3344550"/>
          <a:ext cx="3230275" cy="1401990"/>
        </p:xfrm>
        <a:graphic>
          <a:graphicData uri="http://schemas.openxmlformats.org/drawingml/2006/table">
            <a:tbl>
              <a:tblPr>
                <a:noFill/>
                <a:tableStyleId>{81E4F1E5-74D6-47AF-918F-104935F24809}</a:tableStyleId>
              </a:tblPr>
              <a:tblGrid>
                <a:gridCol w="551475"/>
                <a:gridCol w="471425"/>
                <a:gridCol w="2207375"/>
              </a:tblGrid>
              <a:tr h="376850">
                <a:tc>
                  <a:txBody>
                    <a:bodyPr/>
                    <a:lstStyle/>
                    <a:p>
                      <a:pPr lvl="0" rtl="0">
                        <a:spcBef>
                          <a:spcPts val="0"/>
                        </a:spcBef>
                        <a:buNone/>
                      </a:pPr>
                      <a:r>
                        <a:rPr lang="en">
                          <a:solidFill>
                            <a:schemeClr val="lt1"/>
                          </a:solidFill>
                        </a:rPr>
                        <a:t>DS</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Ver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Steering Rule</a:t>
                      </a: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ST1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10</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=&gt; DSMV1_26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ST1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13</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=&gt; DSMV1_27</a:t>
                      </a:r>
                    </a:p>
                    <a:p>
                      <a:pPr lvl="0" rtl="0">
                        <a:spcBef>
                          <a:spcPts val="0"/>
                        </a:spcBef>
                        <a:buNone/>
                      </a:pPr>
                      <a:endParaRPr>
                        <a:solidFill>
                          <a:schemeClr val="accen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bl>
          </a:graphicData>
        </a:graphic>
      </p:graphicFrame>
      <p:sp>
        <p:nvSpPr>
          <p:cNvPr id="786" name="Shape 786"/>
          <p:cNvSpPr txBox="1"/>
          <p:nvPr/>
        </p:nvSpPr>
        <p:spPr>
          <a:xfrm>
            <a:off x="34480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a:t>
            </a:r>
          </a:p>
        </p:txBody>
      </p:sp>
      <p:sp>
        <p:nvSpPr>
          <p:cNvPr id="787" name="Shape 787"/>
          <p:cNvSpPr txBox="1"/>
          <p:nvPr/>
        </p:nvSpPr>
        <p:spPr>
          <a:xfrm>
            <a:off x="386245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Deployed DS Table</a:t>
            </a:r>
          </a:p>
        </p:txBody>
      </p:sp>
      <p:sp>
        <p:nvSpPr>
          <p:cNvPr id="788" name="Shape 788"/>
          <p:cNvSpPr txBox="1"/>
          <p:nvPr/>
        </p:nvSpPr>
        <p:spPr>
          <a:xfrm>
            <a:off x="341325" y="3029525"/>
            <a:ext cx="31299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 (Steering)</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Shape 793"/>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a:t>
            </a:r>
            <a:r>
              <a:rPr lang="en">
                <a:solidFill>
                  <a:schemeClr val="accent5"/>
                </a:solidFill>
              </a:rPr>
              <a:t>Multi Version - Near Instant Rollback</a:t>
            </a:r>
          </a:p>
        </p:txBody>
      </p:sp>
      <p:graphicFrame>
        <p:nvGraphicFramePr>
          <p:cNvPr id="794" name="Shape 794"/>
          <p:cNvGraphicFramePr/>
          <p:nvPr/>
        </p:nvGraphicFramePr>
        <p:xfrm>
          <a:off x="421000" y="1220125"/>
          <a:ext cx="2408950" cy="1798200"/>
        </p:xfrm>
        <a:graphic>
          <a:graphicData uri="http://schemas.openxmlformats.org/drawingml/2006/table">
            <a:tbl>
              <a:tblPr>
                <a:noFill/>
                <a:tableStyleId>{81E4F1E5-74D6-47AF-918F-104935F24809}</a:tableStyleId>
              </a:tblPr>
              <a:tblGrid>
                <a:gridCol w="833000"/>
                <a:gridCol w="492125"/>
                <a:gridCol w="1083825"/>
              </a:tblGrid>
              <a:tr h="376850">
                <a:tc>
                  <a:txBody>
                    <a:bodyPr/>
                    <a:lstStyle/>
                    <a:p>
                      <a:pPr lvl="0" rtl="0">
                        <a:spcBef>
                          <a:spcPts val="0"/>
                        </a:spcBef>
                        <a:buNone/>
                      </a:pPr>
                      <a:r>
                        <a:rPr lang="en">
                          <a:solidFill>
                            <a:schemeClr val="lt1"/>
                          </a:solidFill>
                        </a:rPr>
                        <a:t>DS</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Ver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Query str handling</a:t>
                      </a: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DSMV1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DSMV1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27</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bl>
          </a:graphicData>
        </a:graphic>
      </p:graphicFrame>
      <p:graphicFrame>
        <p:nvGraphicFramePr>
          <p:cNvPr id="795" name="Shape 795"/>
          <p:cNvGraphicFramePr/>
          <p:nvPr/>
        </p:nvGraphicFramePr>
        <p:xfrm>
          <a:off x="3924925" y="1220134"/>
          <a:ext cx="1794950" cy="1798200"/>
        </p:xfrm>
        <a:graphic>
          <a:graphicData uri="http://schemas.openxmlformats.org/drawingml/2006/table">
            <a:tbl>
              <a:tblPr>
                <a:noFill/>
                <a:tableStyleId>{81E4F1E5-74D6-47AF-918F-104935F24809}</a:tableStyleId>
              </a:tblPr>
              <a:tblGrid>
                <a:gridCol w="897475"/>
                <a:gridCol w="897475"/>
              </a:tblGrid>
              <a:tr h="289775">
                <a:tc>
                  <a:txBody>
                    <a:bodyPr/>
                    <a:lstStyle/>
                    <a:p>
                      <a:pPr lvl="0" rtl="0">
                        <a:spcBef>
                          <a:spcPts val="0"/>
                        </a:spcBef>
                        <a:buNone/>
                      </a:pPr>
                      <a:r>
                        <a:rPr lang="en">
                          <a:solidFill>
                            <a:schemeClr val="lt1"/>
                          </a:solidFill>
                        </a:rPr>
                        <a:t>DS</a:t>
                      </a:r>
                    </a:p>
                  </a:txBody>
                  <a:tcPr marL="91425" marR="91425" marT="91425" marB="91425"/>
                </a:tc>
                <a:tc>
                  <a:txBody>
                    <a:bodyPr/>
                    <a:lstStyle/>
                    <a:p>
                      <a:pPr lvl="0" rtl="0">
                        <a:spcBef>
                          <a:spcPts val="0"/>
                        </a:spcBef>
                        <a:buNone/>
                      </a:pPr>
                      <a:r>
                        <a:rPr lang="en">
                          <a:solidFill>
                            <a:schemeClr val="lt1"/>
                          </a:solidFill>
                        </a:rPr>
                        <a:t>Deploy Version</a:t>
                      </a:r>
                    </a:p>
                  </a:txBody>
                  <a:tcPr marL="91425" marR="91425" marT="91425" marB="91425"/>
                </a:tc>
              </a:tr>
              <a:tr h="269275">
                <a:tc>
                  <a:txBody>
                    <a:bodyPr/>
                    <a:lstStyle/>
                    <a:p>
                      <a:pPr lvl="0" rtl="0">
                        <a:spcBef>
                          <a:spcPts val="0"/>
                        </a:spcBef>
                        <a:buNone/>
                      </a:pPr>
                      <a:r>
                        <a:rPr lang="en">
                          <a:solidFill>
                            <a:schemeClr val="lt1"/>
                          </a:solidFill>
                        </a:rPr>
                        <a:t>DSMV1</a:t>
                      </a:r>
                    </a:p>
                  </a:txBody>
                  <a:tcPr marL="91425" marR="91425" marT="91425" marB="91425"/>
                </a:tc>
                <a:tc>
                  <a:txBody>
                    <a:bodyPr/>
                    <a:lstStyle/>
                    <a:p>
                      <a:pPr lvl="0" rtl="0">
                        <a:spcBef>
                          <a:spcPts val="0"/>
                        </a:spcBef>
                        <a:buNone/>
                      </a:pPr>
                      <a:r>
                        <a:rPr lang="en">
                          <a:solidFill>
                            <a:schemeClr val="lt1"/>
                          </a:solidFill>
                        </a:rPr>
                        <a:t>26</a:t>
                      </a:r>
                    </a:p>
                  </a:txBody>
                  <a:tcPr marL="91425" marR="91425" marT="91425" marB="91425"/>
                </a:tc>
              </a:tr>
              <a:tr h="269275">
                <a:tc>
                  <a:txBody>
                    <a:bodyPr/>
                    <a:lstStyle/>
                    <a:p>
                      <a:pPr lvl="0" rtl="0">
                        <a:spcBef>
                          <a:spcPts val="0"/>
                        </a:spcBef>
                        <a:buNone/>
                      </a:pPr>
                      <a:r>
                        <a:rPr lang="en">
                          <a:solidFill>
                            <a:schemeClr val="lt1"/>
                          </a:solidFill>
                        </a:rPr>
                        <a:t>DSMV1</a:t>
                      </a:r>
                    </a:p>
                  </a:txBody>
                  <a:tcPr marL="91425" marR="91425" marT="91425" marB="91425"/>
                </a:tc>
                <a:tc>
                  <a:txBody>
                    <a:bodyPr/>
                    <a:lstStyle/>
                    <a:p>
                      <a:pPr lvl="0" rtl="0">
                        <a:spcBef>
                          <a:spcPts val="0"/>
                        </a:spcBef>
                        <a:buNone/>
                      </a:pPr>
                      <a:r>
                        <a:rPr lang="en">
                          <a:solidFill>
                            <a:schemeClr val="lt1"/>
                          </a:solidFill>
                        </a:rPr>
                        <a:t>27</a:t>
                      </a:r>
                    </a:p>
                  </a:txBody>
                  <a:tcPr marL="91425" marR="91425" marT="91425" marB="91425"/>
                </a:tc>
              </a:tr>
              <a:tr h="269275">
                <a:tc>
                  <a:txBody>
                    <a:bodyPr/>
                    <a:lstStyle/>
                    <a:p>
                      <a:pPr lvl="0" rtl="0">
                        <a:spcBef>
                          <a:spcPts val="0"/>
                        </a:spcBef>
                        <a:buNone/>
                      </a:pPr>
                      <a:r>
                        <a:rPr lang="en">
                          <a:solidFill>
                            <a:schemeClr val="lt1"/>
                          </a:solidFill>
                        </a:rPr>
                        <a:t>ST1</a:t>
                      </a:r>
                    </a:p>
                  </a:txBody>
                  <a:tcPr marL="91425" marR="91425" marT="91425" marB="91425"/>
                </a:tc>
                <a:tc>
                  <a:txBody>
                    <a:bodyPr/>
                    <a:lstStyle/>
                    <a:p>
                      <a:pPr lvl="0" rtl="0">
                        <a:spcBef>
                          <a:spcPts val="0"/>
                        </a:spcBef>
                        <a:buNone/>
                      </a:pPr>
                      <a:r>
                        <a:rPr lang="en" b="1">
                          <a:solidFill>
                            <a:srgbClr val="FF3C3C"/>
                          </a:solidFill>
                        </a:rPr>
                        <a:t>10</a:t>
                      </a:r>
                    </a:p>
                  </a:txBody>
                  <a:tcPr marL="91425" marR="91425" marT="91425" marB="91425"/>
                </a:tc>
              </a:tr>
            </a:tbl>
          </a:graphicData>
        </a:graphic>
      </p:graphicFrame>
      <p:pic>
        <p:nvPicPr>
          <p:cNvPr id="796" name="Shape 796"/>
          <p:cNvPicPr preferRelativeResize="0"/>
          <p:nvPr/>
        </p:nvPicPr>
        <p:blipFill>
          <a:blip r:embed="rId3">
            <a:alphaModFix/>
          </a:blip>
          <a:stretch>
            <a:fillRect/>
          </a:stretch>
        </p:blipFill>
        <p:spPr>
          <a:xfrm flipH="1">
            <a:off x="2829950" y="1220123"/>
            <a:ext cx="732899" cy="604723"/>
          </a:xfrm>
          <a:prstGeom prst="rect">
            <a:avLst/>
          </a:prstGeom>
          <a:noFill/>
          <a:ln>
            <a:noFill/>
          </a:ln>
        </p:spPr>
      </p:pic>
      <p:pic>
        <p:nvPicPr>
          <p:cNvPr id="797" name="Shape 797"/>
          <p:cNvPicPr preferRelativeResize="0"/>
          <p:nvPr/>
        </p:nvPicPr>
        <p:blipFill>
          <a:blip r:embed="rId4">
            <a:alphaModFix/>
          </a:blip>
          <a:stretch>
            <a:fillRect/>
          </a:stretch>
        </p:blipFill>
        <p:spPr>
          <a:xfrm>
            <a:off x="5719875" y="1220124"/>
            <a:ext cx="585588" cy="604725"/>
          </a:xfrm>
          <a:prstGeom prst="rect">
            <a:avLst/>
          </a:prstGeom>
          <a:noFill/>
          <a:ln w="38100" cap="flat" cmpd="sng">
            <a:solidFill>
              <a:srgbClr val="FF0000"/>
            </a:solidFill>
            <a:prstDash val="solid"/>
            <a:round/>
            <a:headEnd type="none" w="med" len="med"/>
            <a:tailEnd type="none" w="med" len="med"/>
          </a:ln>
        </p:spPr>
      </p:pic>
      <p:sp>
        <p:nvSpPr>
          <p:cNvPr id="798" name="Shape 798"/>
          <p:cNvSpPr/>
          <p:nvPr/>
        </p:nvSpPr>
        <p:spPr>
          <a:xfrm>
            <a:off x="6515525" y="1220112"/>
            <a:ext cx="2164200" cy="1786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chemeClr val="dk1"/>
                </a:solidFill>
              </a:rPr>
              <a:t>Cache </a:t>
            </a:r>
          </a:p>
        </p:txBody>
      </p:sp>
      <p:graphicFrame>
        <p:nvGraphicFramePr>
          <p:cNvPr id="799" name="Shape 799"/>
          <p:cNvGraphicFramePr/>
          <p:nvPr/>
        </p:nvGraphicFramePr>
        <p:xfrm>
          <a:off x="6622862" y="1683254"/>
          <a:ext cx="1949500" cy="1188630"/>
        </p:xfrm>
        <a:graphic>
          <a:graphicData uri="http://schemas.openxmlformats.org/drawingml/2006/table">
            <a:tbl>
              <a:tblPr>
                <a:noFill/>
                <a:tableStyleId>{81E4F1E5-74D6-47AF-918F-104935F24809}</a:tableStyleId>
              </a:tblPr>
              <a:tblGrid>
                <a:gridCol w="1138975"/>
                <a:gridCol w="810525"/>
              </a:tblGrid>
              <a:tr h="391275">
                <a:tc>
                  <a:txBody>
                    <a:bodyPr/>
                    <a:lstStyle/>
                    <a:p>
                      <a:pPr lvl="0" rtl="0">
                        <a:spcBef>
                          <a:spcPts val="0"/>
                        </a:spcBef>
                        <a:buNone/>
                      </a:pPr>
                      <a:r>
                        <a:rPr lang="en"/>
                        <a:t>DSMV1_26</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t>use</a:t>
                      </a:r>
                    </a:p>
                  </a:txBody>
                  <a:tcPr marL="91425" marR="91425" marT="91425" marB="91425">
                    <a:lnB w="9525" cap="flat" cmpd="sng">
                      <a:solidFill>
                        <a:srgbClr val="9E9E9E"/>
                      </a:solidFill>
                      <a:prstDash val="solid"/>
                      <a:round/>
                      <a:headEnd type="none" w="med" len="med"/>
                      <a:tailEnd type="none" w="med" len="med"/>
                    </a:lnB>
                  </a:tcPr>
                </a:tc>
              </a:tr>
              <a:tr h="396200">
                <a:tc>
                  <a:txBody>
                    <a:bodyPr/>
                    <a:lstStyle/>
                    <a:p>
                      <a:pPr lvl="0" rtl="0">
                        <a:spcBef>
                          <a:spcPts val="0"/>
                        </a:spcBef>
                        <a:buNone/>
                      </a:pPr>
                      <a:r>
                        <a:rPr lang="en"/>
                        <a:t>DSMV1_27</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96200">
                <a:tc>
                  <a:txBody>
                    <a:bodyPr/>
                    <a:lstStyle/>
                    <a:p>
                      <a:pPr lvl="0" rtl="0">
                        <a:spcBef>
                          <a:spcPts val="0"/>
                        </a:spcBef>
                        <a:buNone/>
                      </a:pPr>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dk1"/>
                        </a:solidFill>
                      </a:endParaRPr>
                    </a:p>
                  </a:txBody>
                  <a:tcPr marL="91425" marR="91425" marT="91425" marB="91425">
                    <a:lnT w="9525" cap="flat" cmpd="sng">
                      <a:solidFill>
                        <a:srgbClr val="9E9E9E"/>
                      </a:solidFill>
                      <a:prstDash val="solid"/>
                      <a:round/>
                      <a:headEnd type="none" w="med" len="med"/>
                      <a:tailEnd type="none" w="med" len="med"/>
                    </a:lnT>
                  </a:tcPr>
                </a:tc>
              </a:tr>
            </a:tbl>
          </a:graphicData>
        </a:graphic>
      </p:graphicFrame>
      <p:sp>
        <p:nvSpPr>
          <p:cNvPr id="800" name="Shape 800"/>
          <p:cNvSpPr/>
          <p:nvPr/>
        </p:nvSpPr>
        <p:spPr>
          <a:xfrm>
            <a:off x="3924925" y="3344550"/>
            <a:ext cx="4755000" cy="1643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chemeClr val="dk1"/>
                </a:solidFill>
              </a:rPr>
              <a:t>Traffic Router</a:t>
            </a:r>
          </a:p>
        </p:txBody>
      </p:sp>
      <p:graphicFrame>
        <p:nvGraphicFramePr>
          <p:cNvPr id="801" name="Shape 801"/>
          <p:cNvGraphicFramePr/>
          <p:nvPr/>
        </p:nvGraphicFramePr>
        <p:xfrm>
          <a:off x="4052187" y="3735805"/>
          <a:ext cx="4528000" cy="1188630"/>
        </p:xfrm>
        <a:graphic>
          <a:graphicData uri="http://schemas.openxmlformats.org/drawingml/2006/table">
            <a:tbl>
              <a:tblPr>
                <a:noFill/>
                <a:tableStyleId>{81E4F1E5-74D6-47AF-918F-104935F24809}</a:tableStyleId>
              </a:tblPr>
              <a:tblGrid>
                <a:gridCol w="1138200"/>
                <a:gridCol w="3389800"/>
              </a:tblGrid>
              <a:tr h="396200">
                <a:tc>
                  <a:txBody>
                    <a:bodyPr/>
                    <a:lstStyle/>
                    <a:p>
                      <a:pPr lvl="0" rtl="0">
                        <a:spcBef>
                          <a:spcPts val="0"/>
                        </a:spcBef>
                        <a:buNone/>
                      </a:pPr>
                      <a:r>
                        <a:rPr lang="en"/>
                        <a:t>DSMV1_26</a:t>
                      </a:r>
                    </a:p>
                  </a:txBody>
                  <a:tcPr marL="91425" marR="91425" marT="91425" marB="91425"/>
                </a:tc>
                <a:tc>
                  <a:txBody>
                    <a:bodyPr/>
                    <a:lstStyle/>
                    <a:p>
                      <a:pPr lvl="0" rtl="0">
                        <a:spcBef>
                          <a:spcPts val="0"/>
                        </a:spcBef>
                        <a:buNone/>
                      </a:pPr>
                      <a:endParaRPr/>
                    </a:p>
                  </a:txBody>
                  <a:tcPr marL="91425" marR="91425" marT="91425" marB="91425"/>
                </a:tc>
              </a:tr>
              <a:tr h="396200">
                <a:tc>
                  <a:txBody>
                    <a:bodyPr/>
                    <a:lstStyle/>
                    <a:p>
                      <a:pPr lvl="0" rtl="0">
                        <a:spcBef>
                          <a:spcPts val="0"/>
                        </a:spcBef>
                        <a:buNone/>
                      </a:pPr>
                      <a:r>
                        <a:rPr lang="en">
                          <a:solidFill>
                            <a:schemeClr val="dk1"/>
                          </a:solidFill>
                        </a:rPr>
                        <a:t>DSMV1_27</a:t>
                      </a:r>
                    </a:p>
                  </a:txBody>
                  <a:tcPr marL="91425" marR="91425" marT="91425" marB="91425"/>
                </a:tc>
                <a:tc>
                  <a:txBody>
                    <a:bodyPr/>
                    <a:lstStyle/>
                    <a:p>
                      <a:pPr lvl="0" rtl="0">
                        <a:spcBef>
                          <a:spcPts val="0"/>
                        </a:spcBef>
                        <a:buNone/>
                      </a:pPr>
                      <a:endParaRPr>
                        <a:solidFill>
                          <a:srgbClr val="FF0000"/>
                        </a:solidFill>
                      </a:endParaRPr>
                    </a:p>
                  </a:txBody>
                  <a:tcPr marL="91425" marR="91425" marT="91425" marB="91425"/>
                </a:tc>
              </a:tr>
              <a:tr h="396200">
                <a:tc>
                  <a:txBody>
                    <a:bodyPr/>
                    <a:lstStyle/>
                    <a:p>
                      <a:pPr lvl="0" rtl="0">
                        <a:spcBef>
                          <a:spcPts val="0"/>
                        </a:spcBef>
                        <a:buNone/>
                      </a:pPr>
                      <a:r>
                        <a:rPr lang="en"/>
                        <a:t>ST1</a:t>
                      </a:r>
                    </a:p>
                  </a:txBody>
                  <a:tcPr marL="91425" marR="91425" marT="91425" marB="91425"/>
                </a:tc>
                <a:tc>
                  <a:txBody>
                    <a:bodyPr/>
                    <a:lstStyle/>
                    <a:p>
                      <a:pPr lvl="0" rtl="0">
                        <a:spcBef>
                          <a:spcPts val="0"/>
                        </a:spcBef>
                        <a:buNone/>
                      </a:pPr>
                      <a:r>
                        <a:rPr lang="en">
                          <a:solidFill>
                            <a:srgbClr val="FF0000"/>
                          </a:solidFill>
                        </a:rPr>
                        <a:t>=&gt; DSMV1_26</a:t>
                      </a:r>
                    </a:p>
                  </a:txBody>
                  <a:tcPr marL="91425" marR="91425" marT="91425" marB="91425"/>
                </a:tc>
              </a:tr>
            </a:tbl>
          </a:graphicData>
        </a:graphic>
      </p:graphicFrame>
      <p:graphicFrame>
        <p:nvGraphicFramePr>
          <p:cNvPr id="802" name="Shape 802"/>
          <p:cNvGraphicFramePr/>
          <p:nvPr/>
        </p:nvGraphicFramePr>
        <p:xfrm>
          <a:off x="421000" y="3344550"/>
          <a:ext cx="3230275" cy="1401990"/>
        </p:xfrm>
        <a:graphic>
          <a:graphicData uri="http://schemas.openxmlformats.org/drawingml/2006/table">
            <a:tbl>
              <a:tblPr>
                <a:noFill/>
                <a:tableStyleId>{81E4F1E5-74D6-47AF-918F-104935F24809}</a:tableStyleId>
              </a:tblPr>
              <a:tblGrid>
                <a:gridCol w="551475"/>
                <a:gridCol w="471425"/>
                <a:gridCol w="2207375"/>
              </a:tblGrid>
              <a:tr h="376850">
                <a:tc>
                  <a:txBody>
                    <a:bodyPr/>
                    <a:lstStyle/>
                    <a:p>
                      <a:pPr lvl="0" rtl="0">
                        <a:spcBef>
                          <a:spcPts val="0"/>
                        </a:spcBef>
                        <a:buNone/>
                      </a:pPr>
                      <a:r>
                        <a:rPr lang="en">
                          <a:solidFill>
                            <a:schemeClr val="lt1"/>
                          </a:solidFill>
                        </a:rPr>
                        <a:t>DS</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Ver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Steering Rule</a:t>
                      </a: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ST1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10</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=&gt; DSMV1_26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ST1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13</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=&gt; DSMV1_27</a:t>
                      </a:r>
                    </a:p>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bl>
          </a:graphicData>
        </a:graphic>
      </p:graphicFrame>
      <p:sp>
        <p:nvSpPr>
          <p:cNvPr id="803" name="Shape 803"/>
          <p:cNvSpPr txBox="1"/>
          <p:nvPr/>
        </p:nvSpPr>
        <p:spPr>
          <a:xfrm>
            <a:off x="34480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a:t>
            </a:r>
          </a:p>
        </p:txBody>
      </p:sp>
      <p:sp>
        <p:nvSpPr>
          <p:cNvPr id="804" name="Shape 804"/>
          <p:cNvSpPr txBox="1"/>
          <p:nvPr/>
        </p:nvSpPr>
        <p:spPr>
          <a:xfrm>
            <a:off x="386245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Deployed DS Table</a:t>
            </a:r>
          </a:p>
        </p:txBody>
      </p:sp>
      <p:sp>
        <p:nvSpPr>
          <p:cNvPr id="805" name="Shape 805"/>
          <p:cNvSpPr txBox="1"/>
          <p:nvPr/>
        </p:nvSpPr>
        <p:spPr>
          <a:xfrm>
            <a:off x="341325" y="3029525"/>
            <a:ext cx="31299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 (Steering)</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Shape 810"/>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More To Deal With</a:t>
            </a:r>
          </a:p>
        </p:txBody>
      </p:sp>
      <p:sp>
        <p:nvSpPr>
          <p:cNvPr id="811" name="Shape 811"/>
          <p:cNvSpPr txBox="1">
            <a:spLocks noGrp="1"/>
          </p:cNvSpPr>
          <p:nvPr>
            <p:ph type="body" idx="1"/>
          </p:nvPr>
        </p:nvSpPr>
        <p:spPr>
          <a:xfrm>
            <a:off x="311700" y="1152475"/>
            <a:ext cx="8724000" cy="3416400"/>
          </a:xfrm>
          <a:prstGeom prst="rect">
            <a:avLst/>
          </a:prstGeom>
        </p:spPr>
        <p:txBody>
          <a:bodyPr lIns="91425" tIns="91425" rIns="91425" bIns="91425" anchor="t" anchorCtr="0">
            <a:noAutofit/>
          </a:bodyPr>
          <a:lstStyle/>
          <a:p>
            <a:pPr marL="457200" lvl="0" indent="-228600" rtl="0">
              <a:spcBef>
                <a:spcPts val="0"/>
              </a:spcBef>
            </a:pPr>
            <a:r>
              <a:rPr lang="en"/>
              <a:t>Versioned stats</a:t>
            </a:r>
          </a:p>
          <a:p>
            <a:pPr marL="457200" lvl="0" indent="-228600" rtl="0">
              <a:spcBef>
                <a:spcPts val="0"/>
              </a:spcBef>
            </a:pPr>
            <a:r>
              <a:rPr lang="en"/>
              <a:t>Housekeeping</a:t>
            </a:r>
          </a:p>
          <a:p>
            <a:pPr marL="457200" lvl="0" indent="-228600" rtl="0">
              <a:spcBef>
                <a:spcPts val="0"/>
              </a:spcBef>
            </a:pPr>
            <a:r>
              <a:rPr lang="en"/>
              <a:t>DS profile configuration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Shape 816"/>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Summary</a:t>
            </a:r>
          </a:p>
        </p:txBody>
      </p:sp>
      <p:sp>
        <p:nvSpPr>
          <p:cNvPr id="817" name="Shape 817"/>
          <p:cNvSpPr txBox="1">
            <a:spLocks noGrp="1"/>
          </p:cNvSpPr>
          <p:nvPr>
            <p:ph type="body" idx="1"/>
          </p:nvPr>
        </p:nvSpPr>
        <p:spPr>
          <a:xfrm>
            <a:off x="311700" y="1152475"/>
            <a:ext cx="8724000" cy="3416400"/>
          </a:xfrm>
          <a:prstGeom prst="rect">
            <a:avLst/>
          </a:prstGeom>
        </p:spPr>
        <p:txBody>
          <a:bodyPr lIns="91425" tIns="91425" rIns="91425" bIns="91425" anchor="t" anchorCtr="0">
            <a:noAutofit/>
          </a:bodyPr>
          <a:lstStyle/>
          <a:p>
            <a:pPr marL="457200" marR="0" lvl="0" indent="-317500" algn="l" rtl="0">
              <a:lnSpc>
                <a:spcPct val="100000"/>
              </a:lnSpc>
              <a:spcBef>
                <a:spcPts val="560"/>
              </a:spcBef>
              <a:spcAft>
                <a:spcPts val="0"/>
              </a:spcAft>
              <a:buClr>
                <a:schemeClr val="lt1"/>
              </a:buClr>
              <a:buSzPct val="50000"/>
              <a:buFont typeface="Noto Sans Symbols"/>
            </a:pPr>
            <a:r>
              <a:rPr lang="en"/>
              <a:t>Separate provisioning from rollout</a:t>
            </a:r>
          </a:p>
          <a:p>
            <a:pPr marL="457200" lvl="0" indent="-228600" rtl="0">
              <a:spcBef>
                <a:spcPts val="0"/>
              </a:spcBef>
            </a:pPr>
            <a:r>
              <a:rPr lang="en"/>
              <a:t>Improved auditing and troubleshooting</a:t>
            </a:r>
          </a:p>
          <a:p>
            <a:pPr marL="457200" lvl="0" indent="-228600" rtl="0">
              <a:spcBef>
                <a:spcPts val="0"/>
              </a:spcBef>
            </a:pPr>
            <a:r>
              <a:rPr lang="en"/>
              <a:t>Built-in rollback</a:t>
            </a:r>
          </a:p>
          <a:p>
            <a:pPr marL="457200" lvl="0" indent="-228600" rtl="0">
              <a:spcBef>
                <a:spcPts val="0"/>
              </a:spcBef>
            </a:pPr>
            <a:r>
              <a:rPr lang="en"/>
              <a:t>DSCV + Steering</a:t>
            </a:r>
          </a:p>
          <a:p>
            <a:pPr marL="914400" lvl="1" indent="-228600" rtl="0">
              <a:spcBef>
                <a:spcPts val="0"/>
              </a:spcBef>
            </a:pPr>
            <a:r>
              <a:rPr lang="en"/>
              <a:t>Near instant rollout / rollback</a:t>
            </a:r>
          </a:p>
          <a:p>
            <a:pPr marL="914400" lvl="1" indent="-228600" rtl="0">
              <a:spcBef>
                <a:spcPts val="0"/>
              </a:spcBef>
            </a:pPr>
            <a:r>
              <a:rPr lang="en"/>
              <a:t>Enhanced testing capabilities</a:t>
            </a:r>
          </a:p>
          <a:p>
            <a:pPr marL="0" lvl="0" indent="0" rtl="0">
              <a:spcBef>
                <a:spcPts val="0"/>
              </a:spcBef>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Shape 117"/>
          <p:cNvPicPr preferRelativeResize="0"/>
          <p:nvPr/>
        </p:nvPicPr>
        <p:blipFill>
          <a:blip r:embed="rId3">
            <a:alphaModFix/>
          </a:blip>
          <a:stretch>
            <a:fillRect/>
          </a:stretch>
        </p:blipFill>
        <p:spPr>
          <a:xfrm>
            <a:off x="855324" y="3949129"/>
            <a:ext cx="1217400" cy="1032795"/>
          </a:xfrm>
          <a:prstGeom prst="rect">
            <a:avLst/>
          </a:prstGeom>
          <a:noFill/>
          <a:ln>
            <a:noFill/>
          </a:ln>
        </p:spPr>
      </p:pic>
      <p:sp>
        <p:nvSpPr>
          <p:cNvPr id="118" name="Shape 118"/>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Self-Service - User Authorization</a:t>
            </a:r>
          </a:p>
        </p:txBody>
      </p:sp>
      <p:sp>
        <p:nvSpPr>
          <p:cNvPr id="119" name="Shape 11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Current (2.0): Privilege level</a:t>
            </a:r>
          </a:p>
          <a:p>
            <a:pPr marL="457200" lvl="0" indent="-228600" rtl="0">
              <a:spcBef>
                <a:spcPts val="0"/>
              </a:spcBef>
            </a:pPr>
            <a:r>
              <a:rPr lang="en"/>
              <a:t>Self-Service (WIP): Roles, capabilities</a:t>
            </a:r>
          </a:p>
        </p:txBody>
      </p:sp>
      <p:sp>
        <p:nvSpPr>
          <p:cNvPr id="120" name="Shape 120"/>
          <p:cNvSpPr/>
          <p:nvPr/>
        </p:nvSpPr>
        <p:spPr>
          <a:xfrm>
            <a:off x="3762625" y="2541725"/>
            <a:ext cx="3565500" cy="2520600"/>
          </a:xfrm>
          <a:prstGeom prst="rect">
            <a:avLst/>
          </a:prstGeom>
          <a:solidFill>
            <a:srgbClr val="FF9900"/>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Traffic Control</a:t>
            </a:r>
          </a:p>
        </p:txBody>
      </p:sp>
      <p:sp>
        <p:nvSpPr>
          <p:cNvPr id="121" name="Shape 121"/>
          <p:cNvSpPr/>
          <p:nvPr/>
        </p:nvSpPr>
        <p:spPr>
          <a:xfrm>
            <a:off x="6607825" y="3393475"/>
            <a:ext cx="539700" cy="81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r" rtl="0">
              <a:spcBef>
                <a:spcPts val="0"/>
              </a:spcBef>
              <a:buNone/>
            </a:pPr>
            <a:r>
              <a:rPr lang="en" sz="800"/>
              <a:t>S3</a:t>
            </a:r>
          </a:p>
        </p:txBody>
      </p:sp>
      <p:sp>
        <p:nvSpPr>
          <p:cNvPr id="122" name="Shape 122"/>
          <p:cNvSpPr/>
          <p:nvPr/>
        </p:nvSpPr>
        <p:spPr>
          <a:xfrm>
            <a:off x="6483825" y="3562125"/>
            <a:ext cx="539700" cy="81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r" rtl="0">
              <a:spcBef>
                <a:spcPts val="0"/>
              </a:spcBef>
              <a:buNone/>
            </a:pPr>
            <a:r>
              <a:rPr lang="en" sz="800"/>
              <a:t>S2</a:t>
            </a:r>
          </a:p>
        </p:txBody>
      </p:sp>
      <p:sp>
        <p:nvSpPr>
          <p:cNvPr id="123" name="Shape 123"/>
          <p:cNvSpPr/>
          <p:nvPr/>
        </p:nvSpPr>
        <p:spPr>
          <a:xfrm>
            <a:off x="3872025" y="3100800"/>
            <a:ext cx="2008200" cy="1837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Traffic-Ops</a:t>
            </a:r>
          </a:p>
        </p:txBody>
      </p:sp>
      <p:sp>
        <p:nvSpPr>
          <p:cNvPr id="124" name="Shape 124"/>
          <p:cNvSpPr/>
          <p:nvPr/>
        </p:nvSpPr>
        <p:spPr>
          <a:xfrm>
            <a:off x="6331425" y="3714525"/>
            <a:ext cx="539700" cy="81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r" rtl="0">
              <a:spcBef>
                <a:spcPts val="0"/>
              </a:spcBef>
              <a:buNone/>
            </a:pPr>
            <a:r>
              <a:rPr lang="en" sz="800"/>
              <a:t>S1</a:t>
            </a:r>
          </a:p>
        </p:txBody>
      </p:sp>
      <p:pic>
        <p:nvPicPr>
          <p:cNvPr id="125" name="Shape 125"/>
          <p:cNvPicPr preferRelativeResize="0"/>
          <p:nvPr/>
        </p:nvPicPr>
        <p:blipFill>
          <a:blip r:embed="rId4">
            <a:alphaModFix/>
          </a:blip>
          <a:stretch>
            <a:fillRect/>
          </a:stretch>
        </p:blipFill>
        <p:spPr>
          <a:xfrm>
            <a:off x="6331425" y="3870887"/>
            <a:ext cx="539700" cy="663236"/>
          </a:xfrm>
          <a:prstGeom prst="rect">
            <a:avLst/>
          </a:prstGeom>
          <a:noFill/>
          <a:ln>
            <a:noFill/>
          </a:ln>
        </p:spPr>
      </p:pic>
      <p:pic>
        <p:nvPicPr>
          <p:cNvPr id="126" name="Shape 126"/>
          <p:cNvPicPr preferRelativeResize="0"/>
          <p:nvPr/>
        </p:nvPicPr>
        <p:blipFill>
          <a:blip r:embed="rId5">
            <a:alphaModFix/>
          </a:blip>
          <a:stretch>
            <a:fillRect/>
          </a:stretch>
        </p:blipFill>
        <p:spPr>
          <a:xfrm>
            <a:off x="3762625" y="2541725"/>
            <a:ext cx="1728399" cy="466252"/>
          </a:xfrm>
          <a:prstGeom prst="rect">
            <a:avLst/>
          </a:prstGeom>
          <a:noFill/>
          <a:ln>
            <a:noFill/>
          </a:ln>
        </p:spPr>
      </p:pic>
      <p:graphicFrame>
        <p:nvGraphicFramePr>
          <p:cNvPr id="127" name="Shape 127"/>
          <p:cNvGraphicFramePr/>
          <p:nvPr/>
        </p:nvGraphicFramePr>
        <p:xfrm>
          <a:off x="3928350" y="3581887"/>
          <a:ext cx="730650" cy="1325760"/>
        </p:xfrm>
        <a:graphic>
          <a:graphicData uri="http://schemas.openxmlformats.org/drawingml/2006/table">
            <a:tbl>
              <a:tblPr>
                <a:noFill/>
                <a:tableStyleId>{81E4F1E5-74D6-47AF-918F-104935F24809}</a:tableStyleId>
              </a:tblPr>
              <a:tblGrid>
                <a:gridCol w="730650"/>
              </a:tblGrid>
              <a:tr h="451725">
                <a:tc>
                  <a:txBody>
                    <a:bodyPr/>
                    <a:lstStyle/>
                    <a:p>
                      <a:pPr lvl="0" rtl="0">
                        <a:spcBef>
                          <a:spcPts val="0"/>
                        </a:spcBef>
                        <a:buNone/>
                      </a:pPr>
                      <a:r>
                        <a:rPr lang="en" sz="900" b="1"/>
                        <a:t>Delivery Service</a:t>
                      </a:r>
                    </a:p>
                  </a:txBody>
                  <a:tcPr marL="91425" marR="91425" marT="91425" marB="91425"/>
                </a:tc>
              </a:tr>
              <a:tr h="258425">
                <a:tc>
                  <a:txBody>
                    <a:bodyPr/>
                    <a:lstStyle/>
                    <a:p>
                      <a:pPr lvl="0" rtl="0">
                        <a:spcBef>
                          <a:spcPts val="0"/>
                        </a:spcBef>
                        <a:buNone/>
                      </a:pPr>
                      <a:r>
                        <a:rPr lang="en" sz="700"/>
                        <a:t>DS1</a:t>
                      </a:r>
                    </a:p>
                  </a:txBody>
                  <a:tcPr marL="91425" marR="91425" marT="91425" marB="91425"/>
                </a:tc>
              </a:tr>
              <a:tr h="258425">
                <a:tc>
                  <a:txBody>
                    <a:bodyPr/>
                    <a:lstStyle/>
                    <a:p>
                      <a:pPr lvl="0" rtl="0">
                        <a:spcBef>
                          <a:spcPts val="0"/>
                        </a:spcBef>
                        <a:buNone/>
                      </a:pPr>
                      <a:r>
                        <a:rPr lang="en" sz="700"/>
                        <a:t>DS2</a:t>
                      </a:r>
                    </a:p>
                  </a:txBody>
                  <a:tcPr marL="91425" marR="91425" marT="91425" marB="91425"/>
                </a:tc>
              </a:tr>
              <a:tr h="280775">
                <a:tc>
                  <a:txBody>
                    <a:bodyPr/>
                    <a:lstStyle/>
                    <a:p>
                      <a:pPr lvl="0" rtl="0">
                        <a:spcBef>
                          <a:spcPts val="0"/>
                        </a:spcBef>
                        <a:buNone/>
                      </a:pPr>
                      <a:r>
                        <a:rPr lang="en" sz="700"/>
                        <a:t>DS3</a:t>
                      </a:r>
                    </a:p>
                  </a:txBody>
                  <a:tcPr marL="91425" marR="91425" marT="91425" marB="91425"/>
                </a:tc>
              </a:tr>
            </a:tbl>
          </a:graphicData>
        </a:graphic>
      </p:graphicFrame>
      <p:sp>
        <p:nvSpPr>
          <p:cNvPr id="128" name="Shape 128"/>
          <p:cNvSpPr/>
          <p:nvPr/>
        </p:nvSpPr>
        <p:spPr>
          <a:xfrm rot="1541976">
            <a:off x="1747894" y="3616603"/>
            <a:ext cx="2327207" cy="165443"/>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rot="-447426">
            <a:off x="2056871" y="4328457"/>
            <a:ext cx="1874655" cy="129791"/>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aphicFrame>
        <p:nvGraphicFramePr>
          <p:cNvPr id="130" name="Shape 130"/>
          <p:cNvGraphicFramePr/>
          <p:nvPr/>
        </p:nvGraphicFramePr>
        <p:xfrm>
          <a:off x="4892500" y="3582975"/>
          <a:ext cx="757225" cy="1325150"/>
        </p:xfrm>
        <a:graphic>
          <a:graphicData uri="http://schemas.openxmlformats.org/drawingml/2006/table">
            <a:tbl>
              <a:tblPr>
                <a:noFill/>
                <a:tableStyleId>{81E4F1E5-74D6-47AF-918F-104935F24809}</a:tableStyleId>
              </a:tblPr>
              <a:tblGrid>
                <a:gridCol w="757225"/>
              </a:tblGrid>
              <a:tr h="422525">
                <a:tc>
                  <a:txBody>
                    <a:bodyPr/>
                    <a:lstStyle/>
                    <a:p>
                      <a:pPr lvl="0" rtl="0">
                        <a:spcBef>
                          <a:spcPts val="0"/>
                        </a:spcBef>
                        <a:buNone/>
                      </a:pPr>
                      <a:r>
                        <a:rPr lang="en" sz="900" b="1"/>
                        <a:t>Users</a:t>
                      </a:r>
                    </a:p>
                  </a:txBody>
                  <a:tcPr marL="91425" marR="91425" marT="91425" marB="91425"/>
                </a:tc>
              </a:tr>
              <a:tr h="300875">
                <a:tc>
                  <a:txBody>
                    <a:bodyPr/>
                    <a:lstStyle/>
                    <a:p>
                      <a:pPr lvl="0" rtl="0">
                        <a:spcBef>
                          <a:spcPts val="0"/>
                        </a:spcBef>
                        <a:buNone/>
                      </a:pPr>
                      <a:r>
                        <a:rPr lang="en" sz="700"/>
                        <a:t>user1</a:t>
                      </a:r>
                    </a:p>
                  </a:txBody>
                  <a:tcPr marL="91425" marR="91425" marT="91425" marB="91425"/>
                </a:tc>
              </a:tr>
              <a:tr h="300875">
                <a:tc>
                  <a:txBody>
                    <a:bodyPr/>
                    <a:lstStyle/>
                    <a:p>
                      <a:pPr lvl="0" rtl="0">
                        <a:spcBef>
                          <a:spcPts val="0"/>
                        </a:spcBef>
                        <a:buClr>
                          <a:schemeClr val="dk1"/>
                        </a:buClr>
                        <a:buSzPct val="157142"/>
                        <a:buFont typeface="Arial"/>
                        <a:buNone/>
                      </a:pPr>
                      <a:r>
                        <a:rPr lang="en" sz="700">
                          <a:solidFill>
                            <a:schemeClr val="dk1"/>
                          </a:solidFill>
                        </a:rPr>
                        <a:t>user2</a:t>
                      </a:r>
                    </a:p>
                  </a:txBody>
                  <a:tcPr marL="91425" marR="91425" marT="91425" marB="91425"/>
                </a:tc>
              </a:tr>
              <a:tr h="300875">
                <a:tc>
                  <a:txBody>
                    <a:bodyPr/>
                    <a:lstStyle/>
                    <a:p>
                      <a:pPr lvl="0" rtl="0">
                        <a:spcBef>
                          <a:spcPts val="0"/>
                        </a:spcBef>
                        <a:buNone/>
                      </a:pPr>
                      <a:r>
                        <a:rPr lang="en" sz="700"/>
                        <a:t>user3</a:t>
                      </a:r>
                    </a:p>
                  </a:txBody>
                  <a:tcPr marL="91425" marR="91425" marT="91425" marB="91425"/>
                </a:tc>
              </a:tr>
            </a:tbl>
          </a:graphicData>
        </a:graphic>
      </p:graphicFrame>
      <p:pic>
        <p:nvPicPr>
          <p:cNvPr id="131" name="Shape 131"/>
          <p:cNvPicPr preferRelativeResize="0"/>
          <p:nvPr/>
        </p:nvPicPr>
        <p:blipFill>
          <a:blip r:embed="rId6">
            <a:alphaModFix/>
          </a:blip>
          <a:stretch>
            <a:fillRect/>
          </a:stretch>
        </p:blipFill>
        <p:spPr>
          <a:xfrm>
            <a:off x="2403450" y="4072967"/>
            <a:ext cx="662474" cy="785132"/>
          </a:xfrm>
          <a:prstGeom prst="rect">
            <a:avLst/>
          </a:prstGeom>
          <a:noFill/>
          <a:ln>
            <a:noFill/>
          </a:ln>
        </p:spPr>
      </p:pic>
      <p:pic>
        <p:nvPicPr>
          <p:cNvPr id="132" name="Shape 132"/>
          <p:cNvPicPr preferRelativeResize="0"/>
          <p:nvPr/>
        </p:nvPicPr>
        <p:blipFill>
          <a:blip r:embed="rId7">
            <a:alphaModFix/>
          </a:blip>
          <a:stretch>
            <a:fillRect/>
          </a:stretch>
        </p:blipFill>
        <p:spPr>
          <a:xfrm flipH="1">
            <a:off x="786221" y="2307887"/>
            <a:ext cx="1348199" cy="1192562"/>
          </a:xfrm>
          <a:prstGeom prst="rect">
            <a:avLst/>
          </a:prstGeom>
          <a:noFill/>
          <a:ln>
            <a:noFill/>
          </a:ln>
        </p:spPr>
      </p:pic>
      <p:sp>
        <p:nvSpPr>
          <p:cNvPr id="133" name="Shape 133"/>
          <p:cNvSpPr txBox="1"/>
          <p:nvPr/>
        </p:nvSpPr>
        <p:spPr>
          <a:xfrm>
            <a:off x="2688850" y="3222875"/>
            <a:ext cx="757200" cy="403500"/>
          </a:xfrm>
          <a:prstGeom prst="rect">
            <a:avLst/>
          </a:prstGeom>
          <a:noFill/>
          <a:ln>
            <a:noFill/>
          </a:ln>
        </p:spPr>
        <p:txBody>
          <a:bodyPr lIns="91425" tIns="91425" rIns="91425" bIns="91425" anchor="t" anchorCtr="0">
            <a:noAutofit/>
          </a:bodyPr>
          <a:lstStyle/>
          <a:p>
            <a:pPr lvl="0">
              <a:spcBef>
                <a:spcPts val="0"/>
              </a:spcBef>
              <a:buNone/>
            </a:pPr>
            <a:r>
              <a:rPr lang="en">
                <a:solidFill>
                  <a:schemeClr val="accent3"/>
                </a:solidFill>
              </a:rPr>
              <a:t>Read</a:t>
            </a:r>
          </a:p>
        </p:txBody>
      </p:sp>
      <p:sp>
        <p:nvSpPr>
          <p:cNvPr id="134" name="Shape 134"/>
          <p:cNvSpPr txBox="1"/>
          <p:nvPr/>
        </p:nvSpPr>
        <p:spPr>
          <a:xfrm>
            <a:off x="2993650" y="4381725"/>
            <a:ext cx="757200" cy="403500"/>
          </a:xfrm>
          <a:prstGeom prst="rect">
            <a:avLst/>
          </a:prstGeom>
          <a:noFill/>
          <a:ln>
            <a:noFill/>
          </a:ln>
        </p:spPr>
        <p:txBody>
          <a:bodyPr lIns="91425" tIns="91425" rIns="91425" bIns="91425" anchor="t" anchorCtr="0">
            <a:noAutofit/>
          </a:bodyPr>
          <a:lstStyle/>
          <a:p>
            <a:pPr lvl="0" rtl="0">
              <a:spcBef>
                <a:spcPts val="0"/>
              </a:spcBef>
              <a:buNone/>
            </a:pPr>
            <a:r>
              <a:rPr lang="en">
                <a:solidFill>
                  <a:schemeClr val="accent3"/>
                </a:solidFill>
              </a:rPr>
              <a:t>Write</a:t>
            </a:r>
          </a:p>
        </p:txBody>
      </p:sp>
      <p:sp>
        <p:nvSpPr>
          <p:cNvPr id="135" name="Shape 135"/>
          <p:cNvSpPr/>
          <p:nvPr/>
        </p:nvSpPr>
        <p:spPr>
          <a:xfrm rot="714">
            <a:off x="2056401" y="4790900"/>
            <a:ext cx="2888400" cy="1653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txBox="1"/>
          <p:nvPr/>
        </p:nvSpPr>
        <p:spPr>
          <a:xfrm>
            <a:off x="2134425" y="2307875"/>
            <a:ext cx="1122900" cy="403500"/>
          </a:xfrm>
          <a:prstGeom prst="rect">
            <a:avLst/>
          </a:prstGeom>
          <a:noFill/>
          <a:ln>
            <a:noFill/>
          </a:ln>
        </p:spPr>
        <p:txBody>
          <a:bodyPr lIns="91425" tIns="91425" rIns="91425" bIns="91425" anchor="t" anchorCtr="0">
            <a:noAutofit/>
          </a:bodyPr>
          <a:lstStyle/>
          <a:p>
            <a:pPr lvl="0" rtl="0">
              <a:spcBef>
                <a:spcPts val="0"/>
              </a:spcBef>
              <a:buNone/>
            </a:pPr>
            <a:r>
              <a:rPr lang="en">
                <a:solidFill>
                  <a:schemeClr val="accent1"/>
                </a:solidFill>
              </a:rPr>
              <a:t>DS-viewer</a:t>
            </a:r>
          </a:p>
        </p:txBody>
      </p:sp>
      <p:sp>
        <p:nvSpPr>
          <p:cNvPr id="137" name="Shape 137"/>
          <p:cNvSpPr txBox="1"/>
          <p:nvPr/>
        </p:nvSpPr>
        <p:spPr>
          <a:xfrm>
            <a:off x="2134412" y="2573100"/>
            <a:ext cx="1122900" cy="403500"/>
          </a:xfrm>
          <a:prstGeom prst="rect">
            <a:avLst/>
          </a:prstGeom>
          <a:noFill/>
          <a:ln>
            <a:noFill/>
          </a:ln>
        </p:spPr>
        <p:txBody>
          <a:bodyPr lIns="91425" tIns="91425" rIns="91425" bIns="91425" anchor="t" anchorCtr="0">
            <a:noAutofit/>
          </a:bodyPr>
          <a:lstStyle/>
          <a:p>
            <a:pPr lvl="0" rtl="0">
              <a:spcBef>
                <a:spcPts val="0"/>
              </a:spcBef>
              <a:buNone/>
            </a:pPr>
            <a:r>
              <a:rPr lang="en">
                <a:solidFill>
                  <a:schemeClr val="accent1"/>
                </a:solidFill>
              </a:rPr>
              <a:t>user-admin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1000"/>
                                        <p:tgtEl>
                                          <p:spTgt spid="13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fade">
                                      <p:cBhvr>
                                        <p:cTn id="11" dur="1000"/>
                                        <p:tgtEl>
                                          <p:spTgt spid="136"/>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28"/>
                                        </p:tgtEl>
                                        <p:attrNameLst>
                                          <p:attrName>style.visibility</p:attrName>
                                        </p:attrNameLst>
                                      </p:cBhvr>
                                      <p:to>
                                        <p:strVal val="visible"/>
                                      </p:to>
                                    </p:set>
                                    <p:animEffect transition="in" filter="fade">
                                      <p:cBhvr>
                                        <p:cTn id="15" dur="1000"/>
                                        <p:tgtEl>
                                          <p:spTgt spid="128"/>
                                        </p:tgtEl>
                                      </p:cBhvr>
                                    </p:animEffect>
                                  </p:childTnLst>
                                </p:cTn>
                              </p:par>
                              <p:par>
                                <p:cTn id="16" presetID="10" presetClass="entr" presetSubtype="0" fill="hold" nodeType="withEffect">
                                  <p:stCondLst>
                                    <p:cond delay="0"/>
                                  </p:stCondLst>
                                  <p:childTnLst>
                                    <p:set>
                                      <p:cBhvr>
                                        <p:cTn id="17" dur="1" fill="hold">
                                          <p:stCondLst>
                                            <p:cond delay="0"/>
                                          </p:stCondLst>
                                        </p:cTn>
                                        <p:tgtEl>
                                          <p:spTgt spid="133"/>
                                        </p:tgtEl>
                                        <p:attrNameLst>
                                          <p:attrName>style.visibility</p:attrName>
                                        </p:attrNameLst>
                                      </p:cBhvr>
                                      <p:to>
                                        <p:strVal val="visible"/>
                                      </p:to>
                                    </p:set>
                                    <p:animEffect transition="in" filter="fade">
                                      <p:cBhvr>
                                        <p:cTn id="18" dur="1000"/>
                                        <p:tgtEl>
                                          <p:spTgt spid="1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7"/>
                                        </p:tgtEl>
                                        <p:attrNameLst>
                                          <p:attrName>style.visibility</p:attrName>
                                        </p:attrNameLst>
                                      </p:cBhvr>
                                      <p:to>
                                        <p:strVal val="visible"/>
                                      </p:to>
                                    </p:set>
                                    <p:animEffect transition="in" filter="fade">
                                      <p:cBhvr>
                                        <p:cTn id="23" dur="1000"/>
                                        <p:tgtEl>
                                          <p:spTgt spid="117"/>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29"/>
                                        </p:tgtEl>
                                        <p:attrNameLst>
                                          <p:attrName>style.visibility</p:attrName>
                                        </p:attrNameLst>
                                      </p:cBhvr>
                                      <p:to>
                                        <p:strVal val="visible"/>
                                      </p:to>
                                    </p:set>
                                    <p:animEffect transition="in" filter="fade">
                                      <p:cBhvr>
                                        <p:cTn id="27" dur="1000"/>
                                        <p:tgtEl>
                                          <p:spTgt spid="129"/>
                                        </p:tgtEl>
                                      </p:cBhvr>
                                    </p:animEffect>
                                  </p:childTnLst>
                                </p:cTn>
                              </p:par>
                              <p:par>
                                <p:cTn id="28" presetID="10" presetClass="entr" presetSubtype="0" fill="hold" nodeType="withEffect">
                                  <p:stCondLst>
                                    <p:cond delay="0"/>
                                  </p:stCondLst>
                                  <p:childTnLst>
                                    <p:set>
                                      <p:cBhvr>
                                        <p:cTn id="29" dur="1" fill="hold">
                                          <p:stCondLst>
                                            <p:cond delay="0"/>
                                          </p:stCondLst>
                                        </p:cTn>
                                        <p:tgtEl>
                                          <p:spTgt spid="134"/>
                                        </p:tgtEl>
                                        <p:attrNameLst>
                                          <p:attrName>style.visibility</p:attrName>
                                        </p:attrNameLst>
                                      </p:cBhvr>
                                      <p:to>
                                        <p:strVal val="visible"/>
                                      </p:to>
                                    </p:set>
                                    <p:animEffect transition="in" filter="fade">
                                      <p:cBhvr>
                                        <p:cTn id="30" dur="1000"/>
                                        <p:tgtEl>
                                          <p:spTgt spid="134"/>
                                        </p:tgtEl>
                                      </p:cBhvr>
                                    </p:animEffect>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131"/>
                                        </p:tgtEl>
                                        <p:attrNameLst>
                                          <p:attrName>style.visibility</p:attrName>
                                        </p:attrNameLst>
                                      </p:cBhvr>
                                      <p:to>
                                        <p:strVal val="visible"/>
                                      </p:to>
                                    </p:set>
                                    <p:animEffect transition="in" filter="fade">
                                      <p:cBhvr>
                                        <p:cTn id="34" dur="1000"/>
                                        <p:tgtEl>
                                          <p:spTgt spid="13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7"/>
                                        </p:tgtEl>
                                        <p:attrNameLst>
                                          <p:attrName>style.visibility</p:attrName>
                                        </p:attrNameLst>
                                      </p:cBhvr>
                                      <p:to>
                                        <p:strVal val="visible"/>
                                      </p:to>
                                    </p:set>
                                    <p:animEffect transition="in" filter="fade">
                                      <p:cBhvr>
                                        <p:cTn id="39" dur="1000"/>
                                        <p:tgtEl>
                                          <p:spTgt spid="137"/>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135"/>
                                        </p:tgtEl>
                                        <p:attrNameLst>
                                          <p:attrName>style.visibility</p:attrName>
                                        </p:attrNameLst>
                                      </p:cBhvr>
                                      <p:to>
                                        <p:strVal val="visible"/>
                                      </p:to>
                                    </p:set>
                                    <p:animEffect transition="in" filter="fade">
                                      <p:cBhvr>
                                        <p:cTn id="43" dur="10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Shape 822"/>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a:spcBef>
                <a:spcPts val="0"/>
              </a:spcBef>
              <a:buNone/>
            </a:pPr>
            <a:r>
              <a:rPr lang="en"/>
              <a:t>DSCV - Summary</a:t>
            </a:r>
          </a:p>
        </p:txBody>
      </p:sp>
      <p:sp>
        <p:nvSpPr>
          <p:cNvPr id="823" name="Shape 823"/>
          <p:cNvSpPr txBox="1">
            <a:spLocks noGrp="1"/>
          </p:cNvSpPr>
          <p:nvPr>
            <p:ph type="body" idx="1"/>
          </p:nvPr>
        </p:nvSpPr>
        <p:spPr>
          <a:xfrm>
            <a:off x="311700" y="1152475"/>
            <a:ext cx="8724000" cy="3416400"/>
          </a:xfrm>
          <a:prstGeom prst="rect">
            <a:avLst/>
          </a:prstGeom>
        </p:spPr>
        <p:txBody>
          <a:bodyPr lIns="91425" tIns="91425" rIns="91425" bIns="91425" anchor="t" anchorCtr="0">
            <a:noAutofit/>
          </a:bodyPr>
          <a:lstStyle/>
          <a:p>
            <a:pPr marL="457200" marR="0" lvl="0" indent="-317500" algn="l" rtl="0">
              <a:lnSpc>
                <a:spcPct val="100000"/>
              </a:lnSpc>
              <a:spcBef>
                <a:spcPts val="560"/>
              </a:spcBef>
              <a:spcAft>
                <a:spcPts val="0"/>
              </a:spcAft>
              <a:buClr>
                <a:schemeClr val="lt1"/>
              </a:buClr>
              <a:buSzPct val="50000"/>
              <a:buFont typeface="Noto Sans Symbols"/>
            </a:pPr>
            <a:r>
              <a:rPr lang="en"/>
              <a:t>Separate provisioning from rollout</a:t>
            </a:r>
          </a:p>
          <a:p>
            <a:pPr marL="457200" lvl="0" indent="-228600" rtl="0">
              <a:spcBef>
                <a:spcPts val="0"/>
              </a:spcBef>
            </a:pPr>
            <a:r>
              <a:rPr lang="en"/>
              <a:t>Improved auditing and troubleshooting</a:t>
            </a:r>
          </a:p>
          <a:p>
            <a:pPr marL="457200" lvl="0" indent="-228600" rtl="0">
              <a:spcBef>
                <a:spcPts val="0"/>
              </a:spcBef>
            </a:pPr>
            <a:r>
              <a:rPr lang="en"/>
              <a:t>Built-in rollback</a:t>
            </a:r>
          </a:p>
          <a:p>
            <a:pPr marL="457200" lvl="0" indent="-228600" rtl="0">
              <a:spcBef>
                <a:spcPts val="0"/>
              </a:spcBef>
            </a:pPr>
            <a:r>
              <a:rPr lang="en"/>
              <a:t>DSCV + Steering</a:t>
            </a:r>
          </a:p>
          <a:p>
            <a:pPr marL="914400" lvl="1" indent="-228600" rtl="0">
              <a:spcBef>
                <a:spcPts val="0"/>
              </a:spcBef>
            </a:pPr>
            <a:r>
              <a:rPr lang="en"/>
              <a:t>Near instant rollout / rollback</a:t>
            </a:r>
          </a:p>
          <a:p>
            <a:pPr marL="914400" lvl="1" indent="-228600" rtl="0">
              <a:spcBef>
                <a:spcPts val="0"/>
              </a:spcBef>
            </a:pPr>
            <a:r>
              <a:rPr lang="en"/>
              <a:t>Enhanced testing capabilities</a:t>
            </a:r>
          </a:p>
          <a:p>
            <a:pPr marL="457200" lvl="0" indent="-228600" rtl="0">
              <a:spcBef>
                <a:spcPts val="0"/>
              </a:spcBef>
            </a:pPr>
            <a:r>
              <a:rPr lang="en"/>
              <a:t>Building block for self-service items</a:t>
            </a:r>
          </a:p>
          <a:p>
            <a:pPr marL="457200" lvl="0" indent="-228600" rtl="0">
              <a:spcBef>
                <a:spcPts val="0"/>
              </a:spcBef>
            </a:pPr>
            <a:r>
              <a:rPr lang="en"/>
              <a:t>Support configuration updates efficient deployment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Shape 828"/>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rtl="0">
              <a:spcBef>
                <a:spcPts val="0"/>
              </a:spcBef>
              <a:buNone/>
            </a:pPr>
            <a:r>
              <a:rPr lang="en"/>
              <a:t>Thank You!</a:t>
            </a:r>
          </a:p>
        </p:txBody>
      </p:sp>
      <p:sp>
        <p:nvSpPr>
          <p:cNvPr id="829" name="Shape 829"/>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rtl="0">
              <a:spcBef>
                <a:spcPts val="0"/>
              </a:spcBef>
              <a:buNone/>
            </a:pPr>
            <a:r>
              <a:rPr lang="en"/>
              <a:t>nirs@qwilt.com</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Shape 834"/>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rtl="0">
              <a:spcBef>
                <a:spcPts val="0"/>
              </a:spcBef>
              <a:buNone/>
            </a:pPr>
            <a:r>
              <a:rPr lang="en"/>
              <a:t>Backup Slides</a:t>
            </a:r>
          </a:p>
        </p:txBody>
      </p:sp>
      <p:sp>
        <p:nvSpPr>
          <p:cNvPr id="835" name="Shape 835"/>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Shape 840"/>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Multi Version - Data Path</a:t>
            </a:r>
          </a:p>
        </p:txBody>
      </p:sp>
      <p:sp>
        <p:nvSpPr>
          <p:cNvPr id="841" name="Shape 84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marR="0" lvl="0" indent="-292100" algn="l" rtl="0">
              <a:lnSpc>
                <a:spcPct val="100000"/>
              </a:lnSpc>
              <a:spcBef>
                <a:spcPts val="560"/>
              </a:spcBef>
              <a:spcAft>
                <a:spcPts val="0"/>
              </a:spcAft>
              <a:buClr>
                <a:schemeClr val="lt1"/>
              </a:buClr>
              <a:buSzPct val="35714"/>
              <a:buFont typeface="Noto Sans Symbols"/>
            </a:pPr>
            <a:r>
              <a:rPr lang="en"/>
              <a:t>New DS version =&gt; “New DS” </a:t>
            </a:r>
          </a:p>
          <a:p>
            <a:pPr marL="457200" marR="0" lvl="0" indent="-292100" algn="l" rtl="0">
              <a:lnSpc>
                <a:spcPct val="100000"/>
              </a:lnSpc>
              <a:spcBef>
                <a:spcPts val="560"/>
              </a:spcBef>
              <a:spcAft>
                <a:spcPts val="0"/>
              </a:spcAft>
              <a:buClr>
                <a:schemeClr val="lt1"/>
              </a:buClr>
              <a:buSzPct val="35714"/>
              <a:buFont typeface="Noto Sans Symbols"/>
            </a:pPr>
            <a:r>
              <a:rPr lang="en"/>
              <a:t>DS ID</a:t>
            </a:r>
          </a:p>
          <a:p>
            <a:pPr marL="457200" marR="0" lvl="0" indent="-292100" algn="l" rtl="0">
              <a:lnSpc>
                <a:spcPct val="100000"/>
              </a:lnSpc>
              <a:spcBef>
                <a:spcPts val="560"/>
              </a:spcBef>
              <a:spcAft>
                <a:spcPts val="0"/>
              </a:spcAft>
              <a:buClr>
                <a:schemeClr val="lt1"/>
              </a:buClr>
              <a:buSzPct val="35714"/>
              <a:buFont typeface="Noto Sans Symbols"/>
            </a:pPr>
            <a:r>
              <a:rPr lang="en"/>
              <a:t>Different URL</a:t>
            </a:r>
          </a:p>
          <a:p>
            <a:pPr marL="914400" marR="0" lvl="1" indent="-228600" algn="l" rtl="0">
              <a:lnSpc>
                <a:spcPct val="100000"/>
              </a:lnSpc>
              <a:spcBef>
                <a:spcPts val="560"/>
              </a:spcBef>
              <a:spcAft>
                <a:spcPts val="0"/>
              </a:spcAft>
            </a:pPr>
            <a:r>
              <a:rPr lang="en"/>
              <a:t>Different “host-regex”</a:t>
            </a:r>
            <a:br>
              <a:rPr lang="en"/>
            </a:br>
            <a:r>
              <a:rPr lang="en">
                <a:latin typeface="Courier New"/>
                <a:ea typeface="Courier New"/>
                <a:cs typeface="Courier New"/>
                <a:sym typeface="Courier New"/>
              </a:rPr>
              <a:t>cache1.ds1</a:t>
            </a:r>
            <a:r>
              <a:rPr lang="en" b="1">
                <a:solidFill>
                  <a:srgbClr val="FF3C3C"/>
                </a:solidFill>
                <a:latin typeface="Courier New"/>
                <a:ea typeface="Courier New"/>
                <a:cs typeface="Courier New"/>
                <a:sym typeface="Courier New"/>
              </a:rPr>
              <a:t>-v25</a:t>
            </a:r>
            <a:r>
              <a:rPr lang="en">
                <a:latin typeface="Courier New"/>
                <a:ea typeface="Courier New"/>
                <a:cs typeface="Courier New"/>
                <a:sym typeface="Courier New"/>
              </a:rPr>
              <a:t>.my-cdn.com</a:t>
            </a:r>
          </a:p>
          <a:p>
            <a:pPr marL="457200" marR="0" lvl="0" indent="0" algn="l" rtl="0">
              <a:lnSpc>
                <a:spcPct val="100000"/>
              </a:lnSpc>
              <a:spcBef>
                <a:spcPts val="560"/>
              </a:spcBef>
              <a:spcAft>
                <a:spcPts val="0"/>
              </a:spcAft>
              <a:buNone/>
            </a:pPr>
            <a:r>
              <a:rPr lang="en"/>
              <a:t>OR</a:t>
            </a:r>
          </a:p>
          <a:p>
            <a:pPr marL="914400" marR="0" lvl="1" indent="-228600" algn="l" rtl="0">
              <a:lnSpc>
                <a:spcPct val="100000"/>
              </a:lnSpc>
              <a:spcBef>
                <a:spcPts val="560"/>
              </a:spcBef>
              <a:spcAft>
                <a:spcPts val="0"/>
              </a:spcAft>
            </a:pPr>
            <a:r>
              <a:rPr lang="en"/>
              <a:t>Same “host-regex”, different “path-prefix” (TC-55)</a:t>
            </a:r>
            <a:br>
              <a:rPr lang="en"/>
            </a:br>
            <a:r>
              <a:rPr lang="en">
                <a:latin typeface="Courier New"/>
                <a:ea typeface="Courier New"/>
                <a:cs typeface="Courier New"/>
                <a:sym typeface="Courier New"/>
              </a:rPr>
              <a:t>cache1.ds1.my-cdn.com/</a:t>
            </a:r>
            <a:r>
              <a:rPr lang="en" b="1">
                <a:solidFill>
                  <a:srgbClr val="FF3C3C"/>
                </a:solidFill>
                <a:latin typeface="Courier New"/>
                <a:ea typeface="Courier New"/>
                <a:cs typeface="Courier New"/>
                <a:sym typeface="Courier New"/>
              </a:rPr>
              <a:t>v25</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Shape 846"/>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a:t>
            </a:r>
            <a:r>
              <a:rPr lang="en">
                <a:solidFill>
                  <a:schemeClr val="accent5"/>
                </a:solidFill>
              </a:rPr>
              <a:t>Scratch Pad (“Staged Version”)</a:t>
            </a:r>
          </a:p>
        </p:txBody>
      </p:sp>
      <p:graphicFrame>
        <p:nvGraphicFramePr>
          <p:cNvPr id="847" name="Shape 847"/>
          <p:cNvGraphicFramePr/>
          <p:nvPr/>
        </p:nvGraphicFramePr>
        <p:xfrm>
          <a:off x="421000" y="1220125"/>
          <a:ext cx="4540925" cy="3779250"/>
        </p:xfrm>
        <a:graphic>
          <a:graphicData uri="http://schemas.openxmlformats.org/drawingml/2006/table">
            <a:tbl>
              <a:tblPr>
                <a:noFill/>
                <a:tableStyleId>{81E4F1E5-74D6-47AF-918F-104935F24809}</a:tableStyleId>
              </a:tblPr>
              <a:tblGrid>
                <a:gridCol w="599275"/>
                <a:gridCol w="507275"/>
                <a:gridCol w="919875"/>
                <a:gridCol w="2514500"/>
              </a:tblGrid>
              <a:tr h="376850">
                <a:tc>
                  <a:txBody>
                    <a:bodyPr/>
                    <a:lstStyle/>
                    <a:p>
                      <a:pPr lvl="0" rtl="0">
                        <a:spcBef>
                          <a:spcPts val="0"/>
                        </a:spcBef>
                        <a:buNone/>
                      </a:pPr>
                      <a:r>
                        <a:rPr lang="en">
                          <a:solidFill>
                            <a:schemeClr val="lt1"/>
                          </a:solidFill>
                        </a:rPr>
                        <a:t>DS</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Ver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Query str handling</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Origin Server</a:t>
                      </a: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25</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http://my-site1.com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31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ignore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graphicFrame>
        <p:nvGraphicFramePr>
          <p:cNvPr id="848" name="Shape 848"/>
          <p:cNvGraphicFramePr/>
          <p:nvPr/>
        </p:nvGraphicFramePr>
        <p:xfrm>
          <a:off x="6113175" y="1220134"/>
          <a:ext cx="1794950" cy="1798200"/>
        </p:xfrm>
        <a:graphic>
          <a:graphicData uri="http://schemas.openxmlformats.org/drawingml/2006/table">
            <a:tbl>
              <a:tblPr>
                <a:noFill/>
                <a:tableStyleId>{81E4F1E5-74D6-47AF-918F-104935F24809}</a:tableStyleId>
              </a:tblPr>
              <a:tblGrid>
                <a:gridCol w="897475"/>
                <a:gridCol w="897475"/>
              </a:tblGrid>
              <a:tr h="289775">
                <a:tc>
                  <a:txBody>
                    <a:bodyPr/>
                    <a:lstStyle/>
                    <a:p>
                      <a:pPr lvl="0" rtl="0">
                        <a:spcBef>
                          <a:spcPts val="0"/>
                        </a:spcBef>
                        <a:buNone/>
                      </a:pPr>
                      <a:r>
                        <a:rPr lang="en">
                          <a:solidFill>
                            <a:schemeClr val="lt1"/>
                          </a:solidFill>
                        </a:rPr>
                        <a:t>DS</a:t>
                      </a:r>
                    </a:p>
                  </a:txBody>
                  <a:tcPr marL="91425" marR="91425" marT="91425" marB="91425"/>
                </a:tc>
                <a:tc>
                  <a:txBody>
                    <a:bodyPr/>
                    <a:lstStyle/>
                    <a:p>
                      <a:pPr lvl="0" rtl="0">
                        <a:spcBef>
                          <a:spcPts val="0"/>
                        </a:spcBef>
                        <a:buNone/>
                      </a:pPr>
                      <a:r>
                        <a:rPr lang="en">
                          <a:solidFill>
                            <a:schemeClr val="lt1"/>
                          </a:solidFill>
                        </a:rPr>
                        <a:t>Deploy Version</a:t>
                      </a:r>
                    </a:p>
                  </a:txBody>
                  <a:tcPr marL="91425" marR="91425" marT="91425" marB="91425"/>
                </a:tc>
              </a:tr>
              <a:tr h="269275">
                <a:tc>
                  <a:txBody>
                    <a:bodyPr/>
                    <a:lstStyle/>
                    <a:p>
                      <a:pPr lvl="0" rtl="0">
                        <a:spcBef>
                          <a:spcPts val="0"/>
                        </a:spcBef>
                        <a:buNone/>
                      </a:pPr>
                      <a:r>
                        <a:rPr lang="en">
                          <a:solidFill>
                            <a:schemeClr val="lt1"/>
                          </a:solidFill>
                        </a:rPr>
                        <a:t>DS1</a:t>
                      </a:r>
                    </a:p>
                  </a:txBody>
                  <a:tcPr marL="91425" marR="91425" marT="91425" marB="91425"/>
                </a:tc>
                <a:tc>
                  <a:txBody>
                    <a:bodyPr/>
                    <a:lstStyle/>
                    <a:p>
                      <a:pPr lvl="0" rtl="0">
                        <a:spcBef>
                          <a:spcPts val="0"/>
                        </a:spcBef>
                        <a:buNone/>
                      </a:pPr>
                      <a:r>
                        <a:rPr lang="en">
                          <a:solidFill>
                            <a:schemeClr val="lt1"/>
                          </a:solidFill>
                        </a:rPr>
                        <a:t>26</a:t>
                      </a:r>
                    </a:p>
                  </a:txBody>
                  <a:tcPr marL="91425" marR="91425" marT="91425" marB="91425"/>
                </a:tc>
              </a:tr>
              <a:tr h="269275">
                <a:tc>
                  <a:txBody>
                    <a:bodyPr/>
                    <a:lstStyle/>
                    <a:p>
                      <a:pPr lvl="0" rtl="0">
                        <a:spcBef>
                          <a:spcPts val="0"/>
                        </a:spcBef>
                        <a:buNone/>
                      </a:pPr>
                      <a:r>
                        <a:rPr lang="en">
                          <a:solidFill>
                            <a:schemeClr val="lt1"/>
                          </a:solidFill>
                        </a:rPr>
                        <a:t>DS2</a:t>
                      </a:r>
                    </a:p>
                  </a:txBody>
                  <a:tcPr marL="91425" marR="91425" marT="91425" marB="91425"/>
                </a:tc>
                <a:tc>
                  <a:txBody>
                    <a:bodyPr/>
                    <a:lstStyle/>
                    <a:p>
                      <a:pPr lvl="0" rtl="0">
                        <a:spcBef>
                          <a:spcPts val="0"/>
                        </a:spcBef>
                        <a:buNone/>
                      </a:pPr>
                      <a:r>
                        <a:rPr lang="en">
                          <a:solidFill>
                            <a:schemeClr val="lt1"/>
                          </a:solidFill>
                        </a:rPr>
                        <a:t>31</a:t>
                      </a:r>
                    </a:p>
                  </a:txBody>
                  <a:tcPr marL="91425" marR="91425" marT="91425" marB="91425"/>
                </a:tc>
              </a:tr>
              <a:tr h="269275">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sp>
        <p:nvSpPr>
          <p:cNvPr id="849" name="Shape 849"/>
          <p:cNvSpPr/>
          <p:nvPr/>
        </p:nvSpPr>
        <p:spPr>
          <a:xfrm>
            <a:off x="5487625" y="3580250"/>
            <a:ext cx="3224100" cy="1411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chemeClr val="dk1"/>
                </a:solidFill>
              </a:rPr>
              <a:t>Cache / TR</a:t>
            </a:r>
          </a:p>
        </p:txBody>
      </p:sp>
      <p:pic>
        <p:nvPicPr>
          <p:cNvPr id="850" name="Shape 850"/>
          <p:cNvPicPr preferRelativeResize="0"/>
          <p:nvPr/>
        </p:nvPicPr>
        <p:blipFill>
          <a:blip r:embed="rId3">
            <a:alphaModFix/>
          </a:blip>
          <a:stretch>
            <a:fillRect/>
          </a:stretch>
        </p:blipFill>
        <p:spPr>
          <a:xfrm flipH="1">
            <a:off x="4229025" y="1220123"/>
            <a:ext cx="732899" cy="604723"/>
          </a:xfrm>
          <a:prstGeom prst="rect">
            <a:avLst/>
          </a:prstGeom>
          <a:noFill/>
          <a:ln>
            <a:noFill/>
          </a:ln>
        </p:spPr>
      </p:pic>
      <p:pic>
        <p:nvPicPr>
          <p:cNvPr id="851" name="Shape 851"/>
          <p:cNvPicPr preferRelativeResize="0"/>
          <p:nvPr/>
        </p:nvPicPr>
        <p:blipFill>
          <a:blip r:embed="rId4">
            <a:alphaModFix/>
          </a:blip>
          <a:stretch>
            <a:fillRect/>
          </a:stretch>
        </p:blipFill>
        <p:spPr>
          <a:xfrm>
            <a:off x="7895550" y="1220124"/>
            <a:ext cx="585588" cy="604725"/>
          </a:xfrm>
          <a:prstGeom prst="rect">
            <a:avLst/>
          </a:prstGeom>
          <a:noFill/>
          <a:ln>
            <a:noFill/>
          </a:ln>
        </p:spPr>
      </p:pic>
      <p:graphicFrame>
        <p:nvGraphicFramePr>
          <p:cNvPr id="852" name="Shape 852"/>
          <p:cNvGraphicFramePr/>
          <p:nvPr/>
        </p:nvGraphicFramePr>
        <p:xfrm>
          <a:off x="5624362" y="4077020"/>
          <a:ext cx="3041625" cy="827385"/>
        </p:xfrm>
        <a:graphic>
          <a:graphicData uri="http://schemas.openxmlformats.org/drawingml/2006/table">
            <a:tbl>
              <a:tblPr>
                <a:noFill/>
                <a:tableStyleId>{81E4F1E5-74D6-47AF-918F-104935F24809}</a:tableStyleId>
              </a:tblPr>
              <a:tblGrid>
                <a:gridCol w="569950"/>
                <a:gridCol w="727200"/>
                <a:gridCol w="1744475"/>
              </a:tblGrid>
              <a:tr h="396200">
                <a:tc>
                  <a:txBody>
                    <a:bodyPr/>
                    <a:lstStyle/>
                    <a:p>
                      <a:pPr lvl="0" rtl="0">
                        <a:spcBef>
                          <a:spcPts val="0"/>
                        </a:spcBef>
                        <a:buNone/>
                      </a:pPr>
                      <a:r>
                        <a:rPr lang="en"/>
                        <a:t>DS1</a:t>
                      </a:r>
                    </a:p>
                  </a:txBody>
                  <a:tcPr marL="91425" marR="91425" marT="91425" marB="91425"/>
                </a:tc>
                <a:tc>
                  <a:txBody>
                    <a:bodyPr/>
                    <a:lstStyle/>
                    <a:p>
                      <a:pPr lvl="0" rtl="0">
                        <a:spcBef>
                          <a:spcPts val="0"/>
                        </a:spcBef>
                        <a:buNone/>
                      </a:pPr>
                      <a:r>
                        <a:rPr lang="en"/>
                        <a:t>use</a:t>
                      </a:r>
                    </a:p>
                  </a:txBody>
                  <a:tcPr marL="91425" marR="91425" marT="91425" marB="91425"/>
                </a:tc>
                <a:tc>
                  <a:txBody>
                    <a:bodyPr/>
                    <a:lstStyle/>
                    <a:p>
                      <a:pPr lvl="0" rtl="0">
                        <a:spcBef>
                          <a:spcPts val="0"/>
                        </a:spcBef>
                        <a:buNone/>
                      </a:pPr>
                      <a:r>
                        <a:rPr lang="en"/>
                        <a:t>my-site1.com</a:t>
                      </a:r>
                    </a:p>
                  </a:txBody>
                  <a:tcPr marL="91425" marR="91425" marT="91425" marB="91425"/>
                </a:tc>
              </a:tr>
              <a:tr h="431175">
                <a:tc>
                  <a:txBody>
                    <a:bodyPr/>
                    <a:lstStyle/>
                    <a:p>
                      <a:pPr lvl="0" rtl="0">
                        <a:spcBef>
                          <a:spcPts val="0"/>
                        </a:spcBef>
                        <a:buNone/>
                      </a:pPr>
                      <a:r>
                        <a:rPr lang="en"/>
                        <a:t>DS2</a:t>
                      </a:r>
                    </a:p>
                  </a:txBody>
                  <a:tcPr marL="91425" marR="91425" marT="91425" marB="91425"/>
                </a:tc>
                <a:tc>
                  <a:txBody>
                    <a:bodyPr/>
                    <a:lstStyle/>
                    <a:p>
                      <a:pPr lvl="0" rtl="0">
                        <a:spcBef>
                          <a:spcPts val="0"/>
                        </a:spcBef>
                        <a:buNone/>
                      </a:pPr>
                      <a:r>
                        <a:rPr lang="en"/>
                        <a:t>ignore</a:t>
                      </a:r>
                    </a:p>
                  </a:txBody>
                  <a:tcPr marL="91425" marR="91425" marT="91425" marB="91425"/>
                </a:tc>
                <a:tc>
                  <a:txBody>
                    <a:bodyPr/>
                    <a:lstStyle/>
                    <a:p>
                      <a:pPr lvl="0" rtl="0">
                        <a:spcBef>
                          <a:spcPts val="0"/>
                        </a:spcBef>
                        <a:buNone/>
                      </a:pPr>
                      <a:r>
                        <a:rPr lang="en"/>
                        <a:t>cool-site.com</a:t>
                      </a:r>
                    </a:p>
                  </a:txBody>
                  <a:tcPr marL="91425" marR="91425" marT="91425" marB="91425"/>
                </a:tc>
              </a:tr>
            </a:tbl>
          </a:graphicData>
        </a:graphic>
      </p:graphicFrame>
      <p:sp>
        <p:nvSpPr>
          <p:cNvPr id="853" name="Shape 853"/>
          <p:cNvSpPr txBox="1"/>
          <p:nvPr/>
        </p:nvSpPr>
        <p:spPr>
          <a:xfrm>
            <a:off x="34480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a:t>
            </a:r>
          </a:p>
        </p:txBody>
      </p:sp>
      <p:sp>
        <p:nvSpPr>
          <p:cNvPr id="854" name="Shape 854"/>
          <p:cNvSpPr txBox="1"/>
          <p:nvPr/>
        </p:nvSpPr>
        <p:spPr>
          <a:xfrm>
            <a:off x="6036975"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Deployed DS Table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Shape 859"/>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a:t>
            </a:r>
            <a:r>
              <a:rPr lang="en">
                <a:solidFill>
                  <a:schemeClr val="accent5"/>
                </a:solidFill>
              </a:rPr>
              <a:t>Scratch Pad (“Staged Version”)</a:t>
            </a:r>
          </a:p>
        </p:txBody>
      </p:sp>
      <p:graphicFrame>
        <p:nvGraphicFramePr>
          <p:cNvPr id="860" name="Shape 860"/>
          <p:cNvGraphicFramePr/>
          <p:nvPr/>
        </p:nvGraphicFramePr>
        <p:xfrm>
          <a:off x="421000" y="1220125"/>
          <a:ext cx="4540925" cy="3779250"/>
        </p:xfrm>
        <a:graphic>
          <a:graphicData uri="http://schemas.openxmlformats.org/drawingml/2006/table">
            <a:tbl>
              <a:tblPr>
                <a:noFill/>
                <a:tableStyleId>{81E4F1E5-74D6-47AF-918F-104935F24809}</a:tableStyleId>
              </a:tblPr>
              <a:tblGrid>
                <a:gridCol w="599275"/>
                <a:gridCol w="507275"/>
                <a:gridCol w="919875"/>
                <a:gridCol w="2514500"/>
              </a:tblGrid>
              <a:tr h="376850">
                <a:tc>
                  <a:txBody>
                    <a:bodyPr/>
                    <a:lstStyle/>
                    <a:p>
                      <a:pPr lvl="0" rtl="0">
                        <a:spcBef>
                          <a:spcPts val="0"/>
                        </a:spcBef>
                        <a:buNone/>
                      </a:pPr>
                      <a:r>
                        <a:rPr lang="en">
                          <a:solidFill>
                            <a:schemeClr val="lt1"/>
                          </a:solidFill>
                        </a:rPr>
                        <a:t>DS</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Ver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Query str handling</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Origin Server</a:t>
                      </a: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25</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http://my-site1.com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http://my-site1.com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31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ignore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ignore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graphicFrame>
        <p:nvGraphicFramePr>
          <p:cNvPr id="861" name="Shape 861"/>
          <p:cNvGraphicFramePr/>
          <p:nvPr/>
        </p:nvGraphicFramePr>
        <p:xfrm>
          <a:off x="6113175" y="1220134"/>
          <a:ext cx="1794950" cy="1798200"/>
        </p:xfrm>
        <a:graphic>
          <a:graphicData uri="http://schemas.openxmlformats.org/drawingml/2006/table">
            <a:tbl>
              <a:tblPr>
                <a:noFill/>
                <a:tableStyleId>{81E4F1E5-74D6-47AF-918F-104935F24809}</a:tableStyleId>
              </a:tblPr>
              <a:tblGrid>
                <a:gridCol w="897475"/>
                <a:gridCol w="897475"/>
              </a:tblGrid>
              <a:tr h="289775">
                <a:tc>
                  <a:txBody>
                    <a:bodyPr/>
                    <a:lstStyle/>
                    <a:p>
                      <a:pPr lvl="0" rtl="0">
                        <a:spcBef>
                          <a:spcPts val="0"/>
                        </a:spcBef>
                        <a:buNone/>
                      </a:pPr>
                      <a:r>
                        <a:rPr lang="en">
                          <a:solidFill>
                            <a:schemeClr val="lt1"/>
                          </a:solidFill>
                        </a:rPr>
                        <a:t>DS</a:t>
                      </a:r>
                    </a:p>
                  </a:txBody>
                  <a:tcPr marL="91425" marR="91425" marT="91425" marB="91425"/>
                </a:tc>
                <a:tc>
                  <a:txBody>
                    <a:bodyPr/>
                    <a:lstStyle/>
                    <a:p>
                      <a:pPr lvl="0" rtl="0">
                        <a:spcBef>
                          <a:spcPts val="0"/>
                        </a:spcBef>
                        <a:buNone/>
                      </a:pPr>
                      <a:r>
                        <a:rPr lang="en">
                          <a:solidFill>
                            <a:schemeClr val="lt1"/>
                          </a:solidFill>
                        </a:rPr>
                        <a:t>Deploy Version</a:t>
                      </a:r>
                    </a:p>
                  </a:txBody>
                  <a:tcPr marL="91425" marR="91425" marT="91425" marB="91425"/>
                </a:tc>
              </a:tr>
              <a:tr h="269275">
                <a:tc>
                  <a:txBody>
                    <a:bodyPr/>
                    <a:lstStyle/>
                    <a:p>
                      <a:pPr lvl="0" rtl="0">
                        <a:spcBef>
                          <a:spcPts val="0"/>
                        </a:spcBef>
                        <a:buNone/>
                      </a:pPr>
                      <a:r>
                        <a:rPr lang="en">
                          <a:solidFill>
                            <a:schemeClr val="lt1"/>
                          </a:solidFill>
                        </a:rPr>
                        <a:t>DS1</a:t>
                      </a:r>
                    </a:p>
                  </a:txBody>
                  <a:tcPr marL="91425" marR="91425" marT="91425" marB="91425"/>
                </a:tc>
                <a:tc>
                  <a:txBody>
                    <a:bodyPr/>
                    <a:lstStyle/>
                    <a:p>
                      <a:pPr lvl="0" rtl="0">
                        <a:spcBef>
                          <a:spcPts val="0"/>
                        </a:spcBef>
                        <a:buNone/>
                      </a:pPr>
                      <a:r>
                        <a:rPr lang="en">
                          <a:solidFill>
                            <a:schemeClr val="lt1"/>
                          </a:solidFill>
                        </a:rPr>
                        <a:t>26</a:t>
                      </a:r>
                    </a:p>
                  </a:txBody>
                  <a:tcPr marL="91425" marR="91425" marT="91425" marB="91425"/>
                </a:tc>
              </a:tr>
              <a:tr h="269275">
                <a:tc>
                  <a:txBody>
                    <a:bodyPr/>
                    <a:lstStyle/>
                    <a:p>
                      <a:pPr lvl="0" rtl="0">
                        <a:spcBef>
                          <a:spcPts val="0"/>
                        </a:spcBef>
                        <a:buNone/>
                      </a:pPr>
                      <a:r>
                        <a:rPr lang="en">
                          <a:solidFill>
                            <a:schemeClr val="lt1"/>
                          </a:solidFill>
                        </a:rPr>
                        <a:t>DS2</a:t>
                      </a:r>
                    </a:p>
                  </a:txBody>
                  <a:tcPr marL="91425" marR="91425" marT="91425" marB="91425"/>
                </a:tc>
                <a:tc>
                  <a:txBody>
                    <a:bodyPr/>
                    <a:lstStyle/>
                    <a:p>
                      <a:pPr lvl="0" rtl="0">
                        <a:spcBef>
                          <a:spcPts val="0"/>
                        </a:spcBef>
                        <a:buNone/>
                      </a:pPr>
                      <a:r>
                        <a:rPr lang="en">
                          <a:solidFill>
                            <a:schemeClr val="lt1"/>
                          </a:solidFill>
                        </a:rPr>
                        <a:t>31</a:t>
                      </a:r>
                    </a:p>
                  </a:txBody>
                  <a:tcPr marL="91425" marR="91425" marT="91425" marB="91425"/>
                </a:tc>
              </a:tr>
              <a:tr h="269275">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sp>
        <p:nvSpPr>
          <p:cNvPr id="862" name="Shape 862"/>
          <p:cNvSpPr/>
          <p:nvPr/>
        </p:nvSpPr>
        <p:spPr>
          <a:xfrm>
            <a:off x="5487625" y="3580250"/>
            <a:ext cx="3224100" cy="1411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chemeClr val="dk1"/>
                </a:solidFill>
              </a:rPr>
              <a:t>Cache / TR</a:t>
            </a:r>
          </a:p>
        </p:txBody>
      </p:sp>
      <p:pic>
        <p:nvPicPr>
          <p:cNvPr id="863" name="Shape 863"/>
          <p:cNvPicPr preferRelativeResize="0"/>
          <p:nvPr/>
        </p:nvPicPr>
        <p:blipFill>
          <a:blip r:embed="rId3">
            <a:alphaModFix/>
          </a:blip>
          <a:stretch>
            <a:fillRect/>
          </a:stretch>
        </p:blipFill>
        <p:spPr>
          <a:xfrm flipH="1">
            <a:off x="4229025" y="1220123"/>
            <a:ext cx="732899" cy="604723"/>
          </a:xfrm>
          <a:prstGeom prst="rect">
            <a:avLst/>
          </a:prstGeom>
          <a:noFill/>
          <a:ln>
            <a:noFill/>
          </a:ln>
        </p:spPr>
      </p:pic>
      <p:pic>
        <p:nvPicPr>
          <p:cNvPr id="864" name="Shape 864"/>
          <p:cNvPicPr preferRelativeResize="0"/>
          <p:nvPr/>
        </p:nvPicPr>
        <p:blipFill>
          <a:blip r:embed="rId4">
            <a:alphaModFix/>
          </a:blip>
          <a:stretch>
            <a:fillRect/>
          </a:stretch>
        </p:blipFill>
        <p:spPr>
          <a:xfrm>
            <a:off x="7895550" y="1220124"/>
            <a:ext cx="585588" cy="604725"/>
          </a:xfrm>
          <a:prstGeom prst="rect">
            <a:avLst/>
          </a:prstGeom>
          <a:noFill/>
          <a:ln>
            <a:noFill/>
          </a:ln>
        </p:spPr>
      </p:pic>
      <p:graphicFrame>
        <p:nvGraphicFramePr>
          <p:cNvPr id="865" name="Shape 865"/>
          <p:cNvGraphicFramePr/>
          <p:nvPr/>
        </p:nvGraphicFramePr>
        <p:xfrm>
          <a:off x="5624362" y="4077020"/>
          <a:ext cx="3041625" cy="827385"/>
        </p:xfrm>
        <a:graphic>
          <a:graphicData uri="http://schemas.openxmlformats.org/drawingml/2006/table">
            <a:tbl>
              <a:tblPr>
                <a:noFill/>
                <a:tableStyleId>{81E4F1E5-74D6-47AF-918F-104935F24809}</a:tableStyleId>
              </a:tblPr>
              <a:tblGrid>
                <a:gridCol w="569950"/>
                <a:gridCol w="727200"/>
                <a:gridCol w="1744475"/>
              </a:tblGrid>
              <a:tr h="396200">
                <a:tc>
                  <a:txBody>
                    <a:bodyPr/>
                    <a:lstStyle/>
                    <a:p>
                      <a:pPr lvl="0" rtl="0">
                        <a:spcBef>
                          <a:spcPts val="0"/>
                        </a:spcBef>
                        <a:buNone/>
                      </a:pPr>
                      <a:r>
                        <a:rPr lang="en"/>
                        <a:t>DS1</a:t>
                      </a:r>
                    </a:p>
                  </a:txBody>
                  <a:tcPr marL="91425" marR="91425" marT="91425" marB="91425"/>
                </a:tc>
                <a:tc>
                  <a:txBody>
                    <a:bodyPr/>
                    <a:lstStyle/>
                    <a:p>
                      <a:pPr lvl="0" rtl="0">
                        <a:spcBef>
                          <a:spcPts val="0"/>
                        </a:spcBef>
                        <a:buNone/>
                      </a:pPr>
                      <a:r>
                        <a:rPr lang="en"/>
                        <a:t>use</a:t>
                      </a:r>
                    </a:p>
                  </a:txBody>
                  <a:tcPr marL="91425" marR="91425" marT="91425" marB="91425"/>
                </a:tc>
                <a:tc>
                  <a:txBody>
                    <a:bodyPr/>
                    <a:lstStyle/>
                    <a:p>
                      <a:pPr lvl="0" rtl="0">
                        <a:spcBef>
                          <a:spcPts val="0"/>
                        </a:spcBef>
                        <a:buNone/>
                      </a:pPr>
                      <a:r>
                        <a:rPr lang="en"/>
                        <a:t>my-site1.com</a:t>
                      </a:r>
                    </a:p>
                  </a:txBody>
                  <a:tcPr marL="91425" marR="91425" marT="91425" marB="91425"/>
                </a:tc>
              </a:tr>
              <a:tr h="431175">
                <a:tc>
                  <a:txBody>
                    <a:bodyPr/>
                    <a:lstStyle/>
                    <a:p>
                      <a:pPr lvl="0" rtl="0">
                        <a:spcBef>
                          <a:spcPts val="0"/>
                        </a:spcBef>
                        <a:buNone/>
                      </a:pPr>
                      <a:r>
                        <a:rPr lang="en"/>
                        <a:t>DS2</a:t>
                      </a:r>
                    </a:p>
                  </a:txBody>
                  <a:tcPr marL="91425" marR="91425" marT="91425" marB="91425"/>
                </a:tc>
                <a:tc>
                  <a:txBody>
                    <a:bodyPr/>
                    <a:lstStyle/>
                    <a:p>
                      <a:pPr lvl="0" rtl="0">
                        <a:spcBef>
                          <a:spcPts val="0"/>
                        </a:spcBef>
                        <a:buNone/>
                      </a:pPr>
                      <a:r>
                        <a:rPr lang="en"/>
                        <a:t>ignore</a:t>
                      </a:r>
                    </a:p>
                  </a:txBody>
                  <a:tcPr marL="91425" marR="91425" marT="91425" marB="91425"/>
                </a:tc>
                <a:tc>
                  <a:txBody>
                    <a:bodyPr/>
                    <a:lstStyle/>
                    <a:p>
                      <a:pPr lvl="0" rtl="0">
                        <a:spcBef>
                          <a:spcPts val="0"/>
                        </a:spcBef>
                        <a:buNone/>
                      </a:pPr>
                      <a:r>
                        <a:rPr lang="en"/>
                        <a:t>cool-site.com</a:t>
                      </a:r>
                    </a:p>
                  </a:txBody>
                  <a:tcPr marL="91425" marR="91425" marT="91425" marB="91425"/>
                </a:tc>
              </a:tr>
            </a:tbl>
          </a:graphicData>
        </a:graphic>
      </p:graphicFrame>
      <p:sp>
        <p:nvSpPr>
          <p:cNvPr id="866" name="Shape 866"/>
          <p:cNvSpPr txBox="1"/>
          <p:nvPr/>
        </p:nvSpPr>
        <p:spPr>
          <a:xfrm>
            <a:off x="34480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a:t>
            </a:r>
          </a:p>
        </p:txBody>
      </p:sp>
      <p:sp>
        <p:nvSpPr>
          <p:cNvPr id="867" name="Shape 867"/>
          <p:cNvSpPr txBox="1"/>
          <p:nvPr/>
        </p:nvSpPr>
        <p:spPr>
          <a:xfrm>
            <a:off x="6036975"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Deployed DS Table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Shape 872"/>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a:t>
            </a:r>
            <a:r>
              <a:rPr lang="en">
                <a:solidFill>
                  <a:schemeClr val="accent5"/>
                </a:solidFill>
              </a:rPr>
              <a:t>Scratch Pad (“Staged Version”)</a:t>
            </a:r>
          </a:p>
        </p:txBody>
      </p:sp>
      <p:graphicFrame>
        <p:nvGraphicFramePr>
          <p:cNvPr id="873" name="Shape 873"/>
          <p:cNvGraphicFramePr/>
          <p:nvPr/>
        </p:nvGraphicFramePr>
        <p:xfrm>
          <a:off x="421000" y="1220125"/>
          <a:ext cx="4540925" cy="3779250"/>
        </p:xfrm>
        <a:graphic>
          <a:graphicData uri="http://schemas.openxmlformats.org/drawingml/2006/table">
            <a:tbl>
              <a:tblPr>
                <a:noFill/>
                <a:tableStyleId>{81E4F1E5-74D6-47AF-918F-104935F24809}</a:tableStyleId>
              </a:tblPr>
              <a:tblGrid>
                <a:gridCol w="599275"/>
                <a:gridCol w="507275"/>
                <a:gridCol w="919875"/>
                <a:gridCol w="2514500"/>
              </a:tblGrid>
              <a:tr h="376850">
                <a:tc>
                  <a:txBody>
                    <a:bodyPr/>
                    <a:lstStyle/>
                    <a:p>
                      <a:pPr lvl="0" rtl="0">
                        <a:spcBef>
                          <a:spcPts val="0"/>
                        </a:spcBef>
                        <a:buNone/>
                      </a:pPr>
                      <a:r>
                        <a:rPr lang="en">
                          <a:solidFill>
                            <a:schemeClr val="lt1"/>
                          </a:solidFill>
                        </a:rPr>
                        <a:t>DS</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Ver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Query str handling</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Origin Server</a:t>
                      </a: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25</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http://my-site1.com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http://my-site1.com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31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ignore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graphicFrame>
        <p:nvGraphicFramePr>
          <p:cNvPr id="874" name="Shape 874"/>
          <p:cNvGraphicFramePr/>
          <p:nvPr/>
        </p:nvGraphicFramePr>
        <p:xfrm>
          <a:off x="6113175" y="1220134"/>
          <a:ext cx="1794950" cy="1798200"/>
        </p:xfrm>
        <a:graphic>
          <a:graphicData uri="http://schemas.openxmlformats.org/drawingml/2006/table">
            <a:tbl>
              <a:tblPr>
                <a:noFill/>
                <a:tableStyleId>{81E4F1E5-74D6-47AF-918F-104935F24809}</a:tableStyleId>
              </a:tblPr>
              <a:tblGrid>
                <a:gridCol w="897475"/>
                <a:gridCol w="897475"/>
              </a:tblGrid>
              <a:tr h="289775">
                <a:tc>
                  <a:txBody>
                    <a:bodyPr/>
                    <a:lstStyle/>
                    <a:p>
                      <a:pPr lvl="0" rtl="0">
                        <a:spcBef>
                          <a:spcPts val="0"/>
                        </a:spcBef>
                        <a:buNone/>
                      </a:pPr>
                      <a:r>
                        <a:rPr lang="en">
                          <a:solidFill>
                            <a:schemeClr val="lt1"/>
                          </a:solidFill>
                        </a:rPr>
                        <a:t>DS</a:t>
                      </a:r>
                    </a:p>
                  </a:txBody>
                  <a:tcPr marL="91425" marR="91425" marT="91425" marB="91425"/>
                </a:tc>
                <a:tc>
                  <a:txBody>
                    <a:bodyPr/>
                    <a:lstStyle/>
                    <a:p>
                      <a:pPr lvl="0" rtl="0">
                        <a:spcBef>
                          <a:spcPts val="0"/>
                        </a:spcBef>
                        <a:buNone/>
                      </a:pPr>
                      <a:r>
                        <a:rPr lang="en">
                          <a:solidFill>
                            <a:schemeClr val="lt1"/>
                          </a:solidFill>
                        </a:rPr>
                        <a:t>Deploy Version</a:t>
                      </a:r>
                    </a:p>
                  </a:txBody>
                  <a:tcPr marL="91425" marR="91425" marT="91425" marB="91425"/>
                </a:tc>
              </a:tr>
              <a:tr h="269275">
                <a:tc>
                  <a:txBody>
                    <a:bodyPr/>
                    <a:lstStyle/>
                    <a:p>
                      <a:pPr lvl="0" rtl="0">
                        <a:spcBef>
                          <a:spcPts val="0"/>
                        </a:spcBef>
                        <a:buNone/>
                      </a:pPr>
                      <a:r>
                        <a:rPr lang="en">
                          <a:solidFill>
                            <a:schemeClr val="lt1"/>
                          </a:solidFill>
                        </a:rPr>
                        <a:t>DS1</a:t>
                      </a:r>
                    </a:p>
                  </a:txBody>
                  <a:tcPr marL="91425" marR="91425" marT="91425" marB="91425"/>
                </a:tc>
                <a:tc>
                  <a:txBody>
                    <a:bodyPr/>
                    <a:lstStyle/>
                    <a:p>
                      <a:pPr lvl="0" rtl="0">
                        <a:spcBef>
                          <a:spcPts val="0"/>
                        </a:spcBef>
                        <a:buNone/>
                      </a:pPr>
                      <a:r>
                        <a:rPr lang="en">
                          <a:solidFill>
                            <a:schemeClr val="lt1"/>
                          </a:solidFill>
                        </a:rPr>
                        <a:t>26</a:t>
                      </a:r>
                    </a:p>
                  </a:txBody>
                  <a:tcPr marL="91425" marR="91425" marT="91425" marB="91425"/>
                </a:tc>
              </a:tr>
              <a:tr h="269275">
                <a:tc>
                  <a:txBody>
                    <a:bodyPr/>
                    <a:lstStyle/>
                    <a:p>
                      <a:pPr lvl="0" rtl="0">
                        <a:spcBef>
                          <a:spcPts val="0"/>
                        </a:spcBef>
                        <a:buNone/>
                      </a:pPr>
                      <a:r>
                        <a:rPr lang="en">
                          <a:solidFill>
                            <a:schemeClr val="lt1"/>
                          </a:solidFill>
                        </a:rPr>
                        <a:t>DS2</a:t>
                      </a:r>
                    </a:p>
                  </a:txBody>
                  <a:tcPr marL="91425" marR="91425" marT="91425" marB="91425"/>
                </a:tc>
                <a:tc>
                  <a:txBody>
                    <a:bodyPr/>
                    <a:lstStyle/>
                    <a:p>
                      <a:pPr lvl="0" rtl="0">
                        <a:spcBef>
                          <a:spcPts val="0"/>
                        </a:spcBef>
                        <a:buNone/>
                      </a:pPr>
                      <a:r>
                        <a:rPr lang="en">
                          <a:solidFill>
                            <a:schemeClr val="lt1"/>
                          </a:solidFill>
                        </a:rPr>
                        <a:t>31</a:t>
                      </a:r>
                    </a:p>
                  </a:txBody>
                  <a:tcPr marL="91425" marR="91425" marT="91425" marB="91425"/>
                </a:tc>
              </a:tr>
              <a:tr h="269275">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sp>
        <p:nvSpPr>
          <p:cNvPr id="875" name="Shape 875"/>
          <p:cNvSpPr/>
          <p:nvPr/>
        </p:nvSpPr>
        <p:spPr>
          <a:xfrm>
            <a:off x="5487625" y="3580250"/>
            <a:ext cx="3224100" cy="1411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chemeClr val="dk1"/>
                </a:solidFill>
              </a:rPr>
              <a:t>Cache / TR</a:t>
            </a:r>
          </a:p>
        </p:txBody>
      </p:sp>
      <p:pic>
        <p:nvPicPr>
          <p:cNvPr id="876" name="Shape 876"/>
          <p:cNvPicPr preferRelativeResize="0"/>
          <p:nvPr/>
        </p:nvPicPr>
        <p:blipFill>
          <a:blip r:embed="rId3">
            <a:alphaModFix/>
          </a:blip>
          <a:stretch>
            <a:fillRect/>
          </a:stretch>
        </p:blipFill>
        <p:spPr>
          <a:xfrm>
            <a:off x="7895550" y="1220124"/>
            <a:ext cx="585588" cy="604725"/>
          </a:xfrm>
          <a:prstGeom prst="rect">
            <a:avLst/>
          </a:prstGeom>
          <a:noFill/>
          <a:ln>
            <a:noFill/>
          </a:ln>
        </p:spPr>
      </p:pic>
      <p:pic>
        <p:nvPicPr>
          <p:cNvPr id="877" name="Shape 877"/>
          <p:cNvPicPr preferRelativeResize="0"/>
          <p:nvPr/>
        </p:nvPicPr>
        <p:blipFill>
          <a:blip r:embed="rId4">
            <a:alphaModFix/>
          </a:blip>
          <a:stretch>
            <a:fillRect/>
          </a:stretch>
        </p:blipFill>
        <p:spPr>
          <a:xfrm flipH="1">
            <a:off x="4229025" y="1220123"/>
            <a:ext cx="732899" cy="604723"/>
          </a:xfrm>
          <a:prstGeom prst="rect">
            <a:avLst/>
          </a:prstGeom>
          <a:noFill/>
          <a:ln w="38100" cap="flat" cmpd="sng">
            <a:solidFill>
              <a:schemeClr val="accent1"/>
            </a:solidFill>
            <a:prstDash val="solid"/>
            <a:round/>
            <a:headEnd type="none" w="med" len="med"/>
            <a:tailEnd type="none" w="med" len="med"/>
          </a:ln>
        </p:spPr>
      </p:pic>
      <p:graphicFrame>
        <p:nvGraphicFramePr>
          <p:cNvPr id="878" name="Shape 878"/>
          <p:cNvGraphicFramePr/>
          <p:nvPr/>
        </p:nvGraphicFramePr>
        <p:xfrm>
          <a:off x="5624362" y="4077020"/>
          <a:ext cx="3041625" cy="827385"/>
        </p:xfrm>
        <a:graphic>
          <a:graphicData uri="http://schemas.openxmlformats.org/drawingml/2006/table">
            <a:tbl>
              <a:tblPr>
                <a:noFill/>
                <a:tableStyleId>{81E4F1E5-74D6-47AF-918F-104935F24809}</a:tableStyleId>
              </a:tblPr>
              <a:tblGrid>
                <a:gridCol w="569950"/>
                <a:gridCol w="727200"/>
                <a:gridCol w="1744475"/>
              </a:tblGrid>
              <a:tr h="396200">
                <a:tc>
                  <a:txBody>
                    <a:bodyPr/>
                    <a:lstStyle/>
                    <a:p>
                      <a:pPr lvl="0" rtl="0">
                        <a:spcBef>
                          <a:spcPts val="0"/>
                        </a:spcBef>
                        <a:buNone/>
                      </a:pPr>
                      <a:r>
                        <a:rPr lang="en"/>
                        <a:t>DS1</a:t>
                      </a:r>
                    </a:p>
                  </a:txBody>
                  <a:tcPr marL="91425" marR="91425" marT="91425" marB="91425"/>
                </a:tc>
                <a:tc>
                  <a:txBody>
                    <a:bodyPr/>
                    <a:lstStyle/>
                    <a:p>
                      <a:pPr lvl="0" rtl="0">
                        <a:spcBef>
                          <a:spcPts val="0"/>
                        </a:spcBef>
                        <a:buNone/>
                      </a:pPr>
                      <a:r>
                        <a:rPr lang="en"/>
                        <a:t>use</a:t>
                      </a:r>
                    </a:p>
                  </a:txBody>
                  <a:tcPr marL="91425" marR="91425" marT="91425" marB="91425"/>
                </a:tc>
                <a:tc>
                  <a:txBody>
                    <a:bodyPr/>
                    <a:lstStyle/>
                    <a:p>
                      <a:pPr lvl="0" rtl="0">
                        <a:spcBef>
                          <a:spcPts val="0"/>
                        </a:spcBef>
                        <a:buNone/>
                      </a:pPr>
                      <a:r>
                        <a:rPr lang="en"/>
                        <a:t>my-site1.com</a:t>
                      </a:r>
                    </a:p>
                  </a:txBody>
                  <a:tcPr marL="91425" marR="91425" marT="91425" marB="91425"/>
                </a:tc>
              </a:tr>
              <a:tr h="431175">
                <a:tc>
                  <a:txBody>
                    <a:bodyPr/>
                    <a:lstStyle/>
                    <a:p>
                      <a:pPr lvl="0" rtl="0">
                        <a:spcBef>
                          <a:spcPts val="0"/>
                        </a:spcBef>
                        <a:buNone/>
                      </a:pPr>
                      <a:r>
                        <a:rPr lang="en"/>
                        <a:t>DS2</a:t>
                      </a:r>
                    </a:p>
                  </a:txBody>
                  <a:tcPr marL="91425" marR="91425" marT="91425" marB="91425"/>
                </a:tc>
                <a:tc>
                  <a:txBody>
                    <a:bodyPr/>
                    <a:lstStyle/>
                    <a:p>
                      <a:pPr lvl="0" rtl="0">
                        <a:spcBef>
                          <a:spcPts val="0"/>
                        </a:spcBef>
                        <a:buNone/>
                      </a:pPr>
                      <a:r>
                        <a:rPr lang="en"/>
                        <a:t>ignore</a:t>
                      </a:r>
                    </a:p>
                  </a:txBody>
                  <a:tcPr marL="91425" marR="91425" marT="91425" marB="91425"/>
                </a:tc>
                <a:tc>
                  <a:txBody>
                    <a:bodyPr/>
                    <a:lstStyle/>
                    <a:p>
                      <a:pPr lvl="0" rtl="0">
                        <a:spcBef>
                          <a:spcPts val="0"/>
                        </a:spcBef>
                        <a:buNone/>
                      </a:pPr>
                      <a:r>
                        <a:rPr lang="en"/>
                        <a:t>cool-site.com</a:t>
                      </a:r>
                    </a:p>
                  </a:txBody>
                  <a:tcPr marL="91425" marR="91425" marT="91425" marB="91425"/>
                </a:tc>
              </a:tr>
            </a:tbl>
          </a:graphicData>
        </a:graphic>
      </p:graphicFrame>
      <p:sp>
        <p:nvSpPr>
          <p:cNvPr id="879" name="Shape 879"/>
          <p:cNvSpPr txBox="1"/>
          <p:nvPr/>
        </p:nvSpPr>
        <p:spPr>
          <a:xfrm>
            <a:off x="5008850" y="1180300"/>
            <a:ext cx="834900" cy="484800"/>
          </a:xfrm>
          <a:prstGeom prst="rect">
            <a:avLst/>
          </a:prstGeom>
          <a:noFill/>
          <a:ln>
            <a:noFill/>
          </a:ln>
        </p:spPr>
        <p:txBody>
          <a:bodyPr lIns="91425" tIns="91425" rIns="91425" bIns="91425" anchor="t" anchorCtr="0">
            <a:noAutofit/>
          </a:bodyPr>
          <a:lstStyle/>
          <a:p>
            <a:pPr lvl="0" rtl="0">
              <a:spcBef>
                <a:spcPts val="0"/>
              </a:spcBef>
              <a:buNone/>
            </a:pPr>
            <a:r>
              <a:rPr lang="en">
                <a:solidFill>
                  <a:srgbClr val="00FF00"/>
                </a:solidFill>
              </a:rPr>
              <a:t>Save</a:t>
            </a:r>
          </a:p>
        </p:txBody>
      </p:sp>
      <p:sp>
        <p:nvSpPr>
          <p:cNvPr id="880" name="Shape 880"/>
          <p:cNvSpPr txBox="1"/>
          <p:nvPr/>
        </p:nvSpPr>
        <p:spPr>
          <a:xfrm>
            <a:off x="34480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a:t>
            </a:r>
          </a:p>
        </p:txBody>
      </p:sp>
      <p:sp>
        <p:nvSpPr>
          <p:cNvPr id="881" name="Shape 881"/>
          <p:cNvSpPr txBox="1"/>
          <p:nvPr/>
        </p:nvSpPr>
        <p:spPr>
          <a:xfrm>
            <a:off x="6036975"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Deployed DS Table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Shape 886"/>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a:t>
            </a:r>
            <a:r>
              <a:rPr lang="en">
                <a:solidFill>
                  <a:schemeClr val="accent5"/>
                </a:solidFill>
              </a:rPr>
              <a:t>Scratch Pad (“Staged Version”)</a:t>
            </a:r>
          </a:p>
        </p:txBody>
      </p:sp>
      <p:graphicFrame>
        <p:nvGraphicFramePr>
          <p:cNvPr id="887" name="Shape 887"/>
          <p:cNvGraphicFramePr/>
          <p:nvPr/>
        </p:nvGraphicFramePr>
        <p:xfrm>
          <a:off x="421000" y="1220125"/>
          <a:ext cx="4540925" cy="3779250"/>
        </p:xfrm>
        <a:graphic>
          <a:graphicData uri="http://schemas.openxmlformats.org/drawingml/2006/table">
            <a:tbl>
              <a:tblPr>
                <a:noFill/>
                <a:tableStyleId>{81E4F1E5-74D6-47AF-918F-104935F24809}</a:tableStyleId>
              </a:tblPr>
              <a:tblGrid>
                <a:gridCol w="599275"/>
                <a:gridCol w="507275"/>
                <a:gridCol w="919875"/>
                <a:gridCol w="2514500"/>
              </a:tblGrid>
              <a:tr h="376850">
                <a:tc>
                  <a:txBody>
                    <a:bodyPr/>
                    <a:lstStyle/>
                    <a:p>
                      <a:pPr lvl="0" rtl="0">
                        <a:spcBef>
                          <a:spcPts val="0"/>
                        </a:spcBef>
                        <a:buNone/>
                      </a:pPr>
                      <a:r>
                        <a:rPr lang="en">
                          <a:solidFill>
                            <a:schemeClr val="lt1"/>
                          </a:solidFill>
                        </a:rPr>
                        <a:t>DS</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Ver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Query str handling</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Origin Server</a:t>
                      </a: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25</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26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http://my-site1.com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http://my-site1.com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31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ignore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accen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32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accen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accent1"/>
                          </a:solidFill>
                        </a:rPr>
                        <a:t>drop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r>
            </a:tbl>
          </a:graphicData>
        </a:graphic>
      </p:graphicFrame>
      <p:graphicFrame>
        <p:nvGraphicFramePr>
          <p:cNvPr id="888" name="Shape 888"/>
          <p:cNvGraphicFramePr/>
          <p:nvPr/>
        </p:nvGraphicFramePr>
        <p:xfrm>
          <a:off x="6113175" y="1220134"/>
          <a:ext cx="1794950" cy="1798200"/>
        </p:xfrm>
        <a:graphic>
          <a:graphicData uri="http://schemas.openxmlformats.org/drawingml/2006/table">
            <a:tbl>
              <a:tblPr>
                <a:noFill/>
                <a:tableStyleId>{81E4F1E5-74D6-47AF-918F-104935F24809}</a:tableStyleId>
              </a:tblPr>
              <a:tblGrid>
                <a:gridCol w="897475"/>
                <a:gridCol w="897475"/>
              </a:tblGrid>
              <a:tr h="289775">
                <a:tc>
                  <a:txBody>
                    <a:bodyPr/>
                    <a:lstStyle/>
                    <a:p>
                      <a:pPr lvl="0" rtl="0">
                        <a:spcBef>
                          <a:spcPts val="0"/>
                        </a:spcBef>
                        <a:buNone/>
                      </a:pPr>
                      <a:r>
                        <a:rPr lang="en">
                          <a:solidFill>
                            <a:schemeClr val="lt1"/>
                          </a:solidFill>
                        </a:rPr>
                        <a:t>DS</a:t>
                      </a:r>
                    </a:p>
                  </a:txBody>
                  <a:tcPr marL="91425" marR="91425" marT="91425" marB="91425"/>
                </a:tc>
                <a:tc>
                  <a:txBody>
                    <a:bodyPr/>
                    <a:lstStyle/>
                    <a:p>
                      <a:pPr lvl="0" rtl="0">
                        <a:spcBef>
                          <a:spcPts val="0"/>
                        </a:spcBef>
                        <a:buNone/>
                      </a:pPr>
                      <a:r>
                        <a:rPr lang="en">
                          <a:solidFill>
                            <a:schemeClr val="lt1"/>
                          </a:solidFill>
                        </a:rPr>
                        <a:t>Deploy Version</a:t>
                      </a:r>
                    </a:p>
                  </a:txBody>
                  <a:tcPr marL="91425" marR="91425" marT="91425" marB="91425"/>
                </a:tc>
              </a:tr>
              <a:tr h="269275">
                <a:tc>
                  <a:txBody>
                    <a:bodyPr/>
                    <a:lstStyle/>
                    <a:p>
                      <a:pPr lvl="0" rtl="0">
                        <a:spcBef>
                          <a:spcPts val="0"/>
                        </a:spcBef>
                        <a:buNone/>
                      </a:pPr>
                      <a:r>
                        <a:rPr lang="en">
                          <a:solidFill>
                            <a:schemeClr val="lt1"/>
                          </a:solidFill>
                        </a:rPr>
                        <a:t>DS1</a:t>
                      </a:r>
                    </a:p>
                  </a:txBody>
                  <a:tcPr marL="91425" marR="91425" marT="91425" marB="91425"/>
                </a:tc>
                <a:tc>
                  <a:txBody>
                    <a:bodyPr/>
                    <a:lstStyle/>
                    <a:p>
                      <a:pPr lvl="0" rtl="0">
                        <a:spcBef>
                          <a:spcPts val="0"/>
                        </a:spcBef>
                        <a:buNone/>
                      </a:pPr>
                      <a:r>
                        <a:rPr lang="en">
                          <a:solidFill>
                            <a:schemeClr val="lt1"/>
                          </a:solidFill>
                        </a:rPr>
                        <a:t>26</a:t>
                      </a:r>
                    </a:p>
                  </a:txBody>
                  <a:tcPr marL="91425" marR="91425" marT="91425" marB="91425"/>
                </a:tc>
              </a:tr>
              <a:tr h="269275">
                <a:tc>
                  <a:txBody>
                    <a:bodyPr/>
                    <a:lstStyle/>
                    <a:p>
                      <a:pPr lvl="0" rtl="0">
                        <a:spcBef>
                          <a:spcPts val="0"/>
                        </a:spcBef>
                        <a:buNone/>
                      </a:pPr>
                      <a:r>
                        <a:rPr lang="en">
                          <a:solidFill>
                            <a:schemeClr val="lt1"/>
                          </a:solidFill>
                        </a:rPr>
                        <a:t>DS2</a:t>
                      </a:r>
                    </a:p>
                  </a:txBody>
                  <a:tcPr marL="91425" marR="91425" marT="91425" marB="91425"/>
                </a:tc>
                <a:tc>
                  <a:txBody>
                    <a:bodyPr/>
                    <a:lstStyle/>
                    <a:p>
                      <a:pPr lvl="0" rtl="0">
                        <a:spcBef>
                          <a:spcPts val="0"/>
                        </a:spcBef>
                        <a:buNone/>
                      </a:pPr>
                      <a:r>
                        <a:rPr lang="en">
                          <a:solidFill>
                            <a:schemeClr val="lt1"/>
                          </a:solidFill>
                        </a:rPr>
                        <a:t>31</a:t>
                      </a:r>
                    </a:p>
                  </a:txBody>
                  <a:tcPr marL="91425" marR="91425" marT="91425" marB="91425"/>
                </a:tc>
              </a:tr>
              <a:tr h="269275">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sp>
        <p:nvSpPr>
          <p:cNvPr id="889" name="Shape 889"/>
          <p:cNvSpPr/>
          <p:nvPr/>
        </p:nvSpPr>
        <p:spPr>
          <a:xfrm>
            <a:off x="5487625" y="3580250"/>
            <a:ext cx="3224100" cy="1411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chemeClr val="dk1"/>
                </a:solidFill>
              </a:rPr>
              <a:t>Cache / TR</a:t>
            </a:r>
          </a:p>
        </p:txBody>
      </p:sp>
      <p:pic>
        <p:nvPicPr>
          <p:cNvPr id="890" name="Shape 890"/>
          <p:cNvPicPr preferRelativeResize="0"/>
          <p:nvPr/>
        </p:nvPicPr>
        <p:blipFill>
          <a:blip r:embed="rId3">
            <a:alphaModFix/>
          </a:blip>
          <a:stretch>
            <a:fillRect/>
          </a:stretch>
        </p:blipFill>
        <p:spPr>
          <a:xfrm flipH="1">
            <a:off x="4229025" y="1220123"/>
            <a:ext cx="732899" cy="604723"/>
          </a:xfrm>
          <a:prstGeom prst="rect">
            <a:avLst/>
          </a:prstGeom>
          <a:noFill/>
          <a:ln w="38100" cap="flat" cmpd="sng">
            <a:solidFill>
              <a:schemeClr val="accent1"/>
            </a:solidFill>
            <a:prstDash val="solid"/>
            <a:round/>
            <a:headEnd type="none" w="med" len="med"/>
            <a:tailEnd type="none" w="med" len="med"/>
          </a:ln>
        </p:spPr>
      </p:pic>
      <p:pic>
        <p:nvPicPr>
          <p:cNvPr id="891" name="Shape 891"/>
          <p:cNvPicPr preferRelativeResize="0"/>
          <p:nvPr/>
        </p:nvPicPr>
        <p:blipFill>
          <a:blip r:embed="rId4">
            <a:alphaModFix/>
          </a:blip>
          <a:stretch>
            <a:fillRect/>
          </a:stretch>
        </p:blipFill>
        <p:spPr>
          <a:xfrm>
            <a:off x="7895550" y="1220124"/>
            <a:ext cx="585588" cy="604725"/>
          </a:xfrm>
          <a:prstGeom prst="rect">
            <a:avLst/>
          </a:prstGeom>
          <a:noFill/>
          <a:ln>
            <a:noFill/>
          </a:ln>
        </p:spPr>
      </p:pic>
      <p:graphicFrame>
        <p:nvGraphicFramePr>
          <p:cNvPr id="892" name="Shape 892"/>
          <p:cNvGraphicFramePr/>
          <p:nvPr/>
        </p:nvGraphicFramePr>
        <p:xfrm>
          <a:off x="5624362" y="4077020"/>
          <a:ext cx="3041625" cy="827385"/>
        </p:xfrm>
        <a:graphic>
          <a:graphicData uri="http://schemas.openxmlformats.org/drawingml/2006/table">
            <a:tbl>
              <a:tblPr>
                <a:noFill/>
                <a:tableStyleId>{81E4F1E5-74D6-47AF-918F-104935F24809}</a:tableStyleId>
              </a:tblPr>
              <a:tblGrid>
                <a:gridCol w="569950"/>
                <a:gridCol w="727200"/>
                <a:gridCol w="1744475"/>
              </a:tblGrid>
              <a:tr h="396200">
                <a:tc>
                  <a:txBody>
                    <a:bodyPr/>
                    <a:lstStyle/>
                    <a:p>
                      <a:pPr lvl="0" rtl="0">
                        <a:spcBef>
                          <a:spcPts val="0"/>
                        </a:spcBef>
                        <a:buNone/>
                      </a:pPr>
                      <a:r>
                        <a:rPr lang="en"/>
                        <a:t>DS1</a:t>
                      </a:r>
                    </a:p>
                  </a:txBody>
                  <a:tcPr marL="91425" marR="91425" marT="91425" marB="91425"/>
                </a:tc>
                <a:tc>
                  <a:txBody>
                    <a:bodyPr/>
                    <a:lstStyle/>
                    <a:p>
                      <a:pPr lvl="0" rtl="0">
                        <a:spcBef>
                          <a:spcPts val="0"/>
                        </a:spcBef>
                        <a:buNone/>
                      </a:pPr>
                      <a:r>
                        <a:rPr lang="en"/>
                        <a:t>use</a:t>
                      </a:r>
                    </a:p>
                  </a:txBody>
                  <a:tcPr marL="91425" marR="91425" marT="91425" marB="91425"/>
                </a:tc>
                <a:tc>
                  <a:txBody>
                    <a:bodyPr/>
                    <a:lstStyle/>
                    <a:p>
                      <a:pPr lvl="0" rtl="0">
                        <a:spcBef>
                          <a:spcPts val="0"/>
                        </a:spcBef>
                        <a:buNone/>
                      </a:pPr>
                      <a:r>
                        <a:rPr lang="en"/>
                        <a:t>my-site1.com</a:t>
                      </a:r>
                    </a:p>
                  </a:txBody>
                  <a:tcPr marL="91425" marR="91425" marT="91425" marB="91425"/>
                </a:tc>
              </a:tr>
              <a:tr h="431175">
                <a:tc>
                  <a:txBody>
                    <a:bodyPr/>
                    <a:lstStyle/>
                    <a:p>
                      <a:pPr lvl="0" rtl="0">
                        <a:spcBef>
                          <a:spcPts val="0"/>
                        </a:spcBef>
                        <a:buNone/>
                      </a:pPr>
                      <a:r>
                        <a:rPr lang="en"/>
                        <a:t>DS2</a:t>
                      </a:r>
                    </a:p>
                  </a:txBody>
                  <a:tcPr marL="91425" marR="91425" marT="91425" marB="91425"/>
                </a:tc>
                <a:tc>
                  <a:txBody>
                    <a:bodyPr/>
                    <a:lstStyle/>
                    <a:p>
                      <a:pPr lvl="0" rtl="0">
                        <a:spcBef>
                          <a:spcPts val="0"/>
                        </a:spcBef>
                        <a:buNone/>
                      </a:pPr>
                      <a:r>
                        <a:rPr lang="en"/>
                        <a:t>ignore</a:t>
                      </a:r>
                    </a:p>
                  </a:txBody>
                  <a:tcPr marL="91425" marR="91425" marT="91425" marB="91425"/>
                </a:tc>
                <a:tc>
                  <a:txBody>
                    <a:bodyPr/>
                    <a:lstStyle/>
                    <a:p>
                      <a:pPr lvl="0" rtl="0">
                        <a:spcBef>
                          <a:spcPts val="0"/>
                        </a:spcBef>
                        <a:buNone/>
                      </a:pPr>
                      <a:r>
                        <a:rPr lang="en"/>
                        <a:t>cool-site.com</a:t>
                      </a:r>
                    </a:p>
                  </a:txBody>
                  <a:tcPr marL="91425" marR="91425" marT="91425" marB="91425"/>
                </a:tc>
              </a:tr>
            </a:tbl>
          </a:graphicData>
        </a:graphic>
      </p:graphicFrame>
      <p:sp>
        <p:nvSpPr>
          <p:cNvPr id="893" name="Shape 893"/>
          <p:cNvSpPr txBox="1"/>
          <p:nvPr/>
        </p:nvSpPr>
        <p:spPr>
          <a:xfrm>
            <a:off x="5008850" y="1180300"/>
            <a:ext cx="834900" cy="484800"/>
          </a:xfrm>
          <a:prstGeom prst="rect">
            <a:avLst/>
          </a:prstGeom>
          <a:noFill/>
          <a:ln>
            <a:noFill/>
          </a:ln>
        </p:spPr>
        <p:txBody>
          <a:bodyPr lIns="91425" tIns="91425" rIns="91425" bIns="91425" anchor="t" anchorCtr="0">
            <a:noAutofit/>
          </a:bodyPr>
          <a:lstStyle/>
          <a:p>
            <a:pPr lvl="0" rtl="0">
              <a:spcBef>
                <a:spcPts val="0"/>
              </a:spcBef>
              <a:buNone/>
            </a:pPr>
            <a:r>
              <a:rPr lang="en">
                <a:solidFill>
                  <a:srgbClr val="00FF00"/>
                </a:solidFill>
              </a:rPr>
              <a:t>Commit</a:t>
            </a:r>
          </a:p>
        </p:txBody>
      </p:sp>
      <p:sp>
        <p:nvSpPr>
          <p:cNvPr id="894" name="Shape 894"/>
          <p:cNvSpPr txBox="1"/>
          <p:nvPr/>
        </p:nvSpPr>
        <p:spPr>
          <a:xfrm>
            <a:off x="34480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a:t>
            </a:r>
          </a:p>
        </p:txBody>
      </p:sp>
      <p:sp>
        <p:nvSpPr>
          <p:cNvPr id="895" name="Shape 895"/>
          <p:cNvSpPr txBox="1"/>
          <p:nvPr/>
        </p:nvSpPr>
        <p:spPr>
          <a:xfrm>
            <a:off x="6036975"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Deployed DS Table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Shape 900"/>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DSCV - TC </a:t>
            </a:r>
            <a:r>
              <a:rPr lang="en">
                <a:solidFill>
                  <a:schemeClr val="accent5"/>
                </a:solidFill>
              </a:rPr>
              <a:t>Upgrade</a:t>
            </a:r>
          </a:p>
        </p:txBody>
      </p:sp>
      <p:graphicFrame>
        <p:nvGraphicFramePr>
          <p:cNvPr id="901" name="Shape 901"/>
          <p:cNvGraphicFramePr/>
          <p:nvPr/>
        </p:nvGraphicFramePr>
        <p:xfrm>
          <a:off x="421000" y="1220125"/>
          <a:ext cx="4540925" cy="3779250"/>
        </p:xfrm>
        <a:graphic>
          <a:graphicData uri="http://schemas.openxmlformats.org/drawingml/2006/table">
            <a:tbl>
              <a:tblPr>
                <a:noFill/>
                <a:tableStyleId>{81E4F1E5-74D6-47AF-918F-104935F24809}</a:tableStyleId>
              </a:tblPr>
              <a:tblGrid>
                <a:gridCol w="599275"/>
                <a:gridCol w="507275"/>
                <a:gridCol w="919875"/>
                <a:gridCol w="2514500"/>
              </a:tblGrid>
              <a:tr h="376850">
                <a:tc>
                  <a:txBody>
                    <a:bodyPr/>
                    <a:lstStyle/>
                    <a:p>
                      <a:pPr lvl="0" rtl="0">
                        <a:spcBef>
                          <a:spcPts val="0"/>
                        </a:spcBef>
                        <a:buNone/>
                      </a:pPr>
                      <a:r>
                        <a:rPr lang="en">
                          <a:solidFill>
                            <a:schemeClr val="lt1"/>
                          </a:solidFill>
                        </a:rPr>
                        <a:t>DS</a:t>
                      </a:r>
                    </a:p>
                  </a:txBody>
                  <a:tcPr marL="91425" marR="91425" marT="91425" marB="91425"/>
                </a:tc>
                <a:tc>
                  <a:txBody>
                    <a:bodyPr/>
                    <a:lstStyle/>
                    <a:p>
                      <a:pPr lvl="0" rtl="0">
                        <a:spcBef>
                          <a:spcPts val="0"/>
                        </a:spcBef>
                        <a:buNone/>
                      </a:pPr>
                      <a:r>
                        <a:rPr lang="en">
                          <a:solidFill>
                            <a:srgbClr val="00FF00"/>
                          </a:solidFill>
                        </a:rPr>
                        <a:t>Ver</a:t>
                      </a:r>
                    </a:p>
                  </a:txBody>
                  <a:tcPr marL="91425" marR="91425" marT="91425" marB="91425"/>
                </a:tc>
                <a:tc>
                  <a:txBody>
                    <a:bodyPr/>
                    <a:lstStyle/>
                    <a:p>
                      <a:pPr lvl="0" rtl="0">
                        <a:spcBef>
                          <a:spcPts val="0"/>
                        </a:spcBef>
                        <a:buNone/>
                      </a:pPr>
                      <a:r>
                        <a:rPr lang="en">
                          <a:solidFill>
                            <a:schemeClr val="lt1"/>
                          </a:solidFill>
                        </a:rPr>
                        <a:t>Query str handling</a:t>
                      </a:r>
                    </a:p>
                  </a:txBody>
                  <a:tcPr marL="91425" marR="91425" marT="91425" marB="91425"/>
                </a:tc>
                <a:tc>
                  <a:txBody>
                    <a:bodyPr/>
                    <a:lstStyle/>
                    <a:p>
                      <a:pPr lvl="0" rtl="0">
                        <a:spcBef>
                          <a:spcPts val="0"/>
                        </a:spcBef>
                        <a:buClr>
                          <a:schemeClr val="dk1"/>
                        </a:buClr>
                        <a:buSzPct val="78571"/>
                        <a:buFont typeface="Arial"/>
                        <a:buNone/>
                      </a:pPr>
                      <a:r>
                        <a:rPr lang="en">
                          <a:solidFill>
                            <a:schemeClr val="lt1"/>
                          </a:solidFill>
                        </a:rPr>
                        <a:t>Origin Server</a:t>
                      </a:r>
                    </a:p>
                  </a:txBody>
                  <a:tcPr marL="91425" marR="91425" marT="91425" marB="91425"/>
                </a:tc>
              </a:tr>
              <a:tr h="376850">
                <a:tc>
                  <a:txBody>
                    <a:bodyPr/>
                    <a:lstStyle/>
                    <a:p>
                      <a:pPr lvl="0" rtl="0">
                        <a:spcBef>
                          <a:spcPts val="0"/>
                        </a:spcBef>
                        <a:buNone/>
                      </a:pPr>
                      <a:r>
                        <a:rPr lang="en">
                          <a:solidFill>
                            <a:schemeClr val="lt1"/>
                          </a:solidFill>
                        </a:rPr>
                        <a:t>DS1</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rgbClr val="00FF00"/>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use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http://my-site.com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r>
              <a:tr h="376850">
                <a:tc>
                  <a:txBody>
                    <a:bodyPr/>
                    <a:lstStyle/>
                    <a:p>
                      <a:pPr lvl="0" rtl="0">
                        <a:spcBef>
                          <a:spcPts val="0"/>
                        </a:spcBef>
                        <a:buNone/>
                      </a:pPr>
                      <a:endParaRPr>
                        <a:solidFill>
                          <a:schemeClr val="lt1"/>
                        </a:solidFill>
                      </a:endParaRP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chemeClr val="lt1"/>
                        </a:solidFill>
                      </a:endParaRPr>
                    </a:p>
                  </a:txBody>
                  <a:tcPr marL="91425" marR="91425" marT="91425" marB="91425">
                    <a:lnB w="9525" cap="flat" cmpd="sng">
                      <a:solidFill>
                        <a:srgbClr val="9E9E9E"/>
                      </a:solidFill>
                      <a:prstDash val="solid"/>
                      <a:round/>
                      <a:headEnd type="none" w="med" len="med"/>
                      <a:tailEnd type="none" w="med" len="med"/>
                    </a:lnB>
                  </a:tcPr>
                </a:tc>
              </a:tr>
              <a:tr h="376850">
                <a:tc>
                  <a:txBody>
                    <a:bodyPr/>
                    <a:lstStyle/>
                    <a:p>
                      <a:pPr lvl="0" rtl="0">
                        <a:spcBef>
                          <a:spcPts val="0"/>
                        </a:spcBef>
                        <a:buNone/>
                      </a:pPr>
                      <a:r>
                        <a:rPr lang="en">
                          <a:solidFill>
                            <a:schemeClr val="lt1"/>
                          </a:solidFill>
                        </a:rPr>
                        <a:t>DS2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endParaRPr>
                        <a:solidFill>
                          <a:srgbClr val="00FF00"/>
                        </a:solidFill>
                      </a:endParaRP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
                          <a:solidFill>
                            <a:schemeClr val="lt1"/>
                          </a:solidFill>
                        </a:rPr>
                        <a:t>ignore</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78571"/>
                        <a:buFont typeface="Arial"/>
                        <a:buNone/>
                      </a:pPr>
                      <a:r>
                        <a:rPr lang="en">
                          <a:solidFill>
                            <a:schemeClr val="lt1"/>
                          </a:solidFill>
                        </a:rPr>
                        <a:t>http://cool-site.com</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76850">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c>
                  <a:txBody>
                    <a:bodyPr/>
                    <a:lstStyle/>
                    <a:p>
                      <a:pPr lvl="0" rtl="0">
                        <a:spcBef>
                          <a:spcPts val="0"/>
                        </a:spcBef>
                        <a:buNone/>
                      </a:pPr>
                      <a:endParaRPr>
                        <a:solidFill>
                          <a:schemeClr val="lt1"/>
                        </a:solidFill>
                      </a:endParaRPr>
                    </a:p>
                  </a:txBody>
                  <a:tcPr marL="91425" marR="91425" marT="91425" marB="91425">
                    <a:lnT w="9525" cap="flat" cmpd="sng">
                      <a:solidFill>
                        <a:srgbClr val="9E9E9E"/>
                      </a:solidFill>
                      <a:prstDash val="solid"/>
                      <a:round/>
                      <a:headEnd type="none" w="med" len="med"/>
                      <a:tailEnd type="none" w="med" len="med"/>
                    </a:lnT>
                  </a:tcPr>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r h="376850">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c>
                  <a:txBody>
                    <a:bodyPr/>
                    <a:lstStyle/>
                    <a:p>
                      <a:pPr lvl="0" rtl="0">
                        <a:spcBef>
                          <a:spcPts val="0"/>
                        </a:spcBef>
                        <a:buNone/>
                      </a:pPr>
                      <a:endParaRPr>
                        <a:solidFill>
                          <a:schemeClr val="lt1"/>
                        </a:solidFill>
                      </a:endParaRPr>
                    </a:p>
                  </a:txBody>
                  <a:tcPr marL="91425" marR="91425" marT="91425" marB="91425"/>
                </a:tc>
              </a:tr>
            </a:tbl>
          </a:graphicData>
        </a:graphic>
      </p:graphicFrame>
      <p:graphicFrame>
        <p:nvGraphicFramePr>
          <p:cNvPr id="902" name="Shape 902"/>
          <p:cNvGraphicFramePr/>
          <p:nvPr/>
        </p:nvGraphicFramePr>
        <p:xfrm>
          <a:off x="6113175" y="1220134"/>
          <a:ext cx="1794950" cy="1798200"/>
        </p:xfrm>
        <a:graphic>
          <a:graphicData uri="http://schemas.openxmlformats.org/drawingml/2006/table">
            <a:tbl>
              <a:tblPr>
                <a:noFill/>
                <a:tableStyleId>{81E4F1E5-74D6-47AF-918F-104935F24809}</a:tableStyleId>
              </a:tblPr>
              <a:tblGrid>
                <a:gridCol w="897475"/>
                <a:gridCol w="897475"/>
              </a:tblGrid>
              <a:tr h="289775">
                <a:tc>
                  <a:txBody>
                    <a:bodyPr/>
                    <a:lstStyle/>
                    <a:p>
                      <a:pPr lvl="0" rtl="0">
                        <a:spcBef>
                          <a:spcPts val="0"/>
                        </a:spcBef>
                        <a:buNone/>
                      </a:pPr>
                      <a:r>
                        <a:rPr lang="en">
                          <a:solidFill>
                            <a:srgbClr val="00FF00"/>
                          </a:solidFill>
                        </a:rPr>
                        <a:t>DS</a:t>
                      </a:r>
                    </a:p>
                  </a:txBody>
                  <a:tcPr marL="91425" marR="91425" marT="91425" marB="91425"/>
                </a:tc>
                <a:tc>
                  <a:txBody>
                    <a:bodyPr/>
                    <a:lstStyle/>
                    <a:p>
                      <a:pPr lvl="0" rtl="0">
                        <a:spcBef>
                          <a:spcPts val="0"/>
                        </a:spcBef>
                        <a:buNone/>
                      </a:pPr>
                      <a:r>
                        <a:rPr lang="en">
                          <a:solidFill>
                            <a:srgbClr val="00FF00"/>
                          </a:solidFill>
                        </a:rPr>
                        <a:t>Deploy Version</a:t>
                      </a:r>
                    </a:p>
                  </a:txBody>
                  <a:tcPr marL="91425" marR="91425" marT="91425" marB="91425"/>
                </a:tc>
              </a:tr>
              <a:tr h="269275">
                <a:tc>
                  <a:txBody>
                    <a:bodyPr/>
                    <a:lstStyle/>
                    <a:p>
                      <a:pPr lvl="0" rtl="0">
                        <a:spcBef>
                          <a:spcPts val="0"/>
                        </a:spcBef>
                        <a:buNone/>
                      </a:pPr>
                      <a:r>
                        <a:rPr lang="en">
                          <a:solidFill>
                            <a:srgbClr val="00FF00"/>
                          </a:solidFill>
                        </a:rPr>
                        <a:t>DS1</a:t>
                      </a:r>
                    </a:p>
                  </a:txBody>
                  <a:tcPr marL="91425" marR="91425" marT="91425" marB="91425"/>
                </a:tc>
                <a:tc>
                  <a:txBody>
                    <a:bodyPr/>
                    <a:lstStyle/>
                    <a:p>
                      <a:pPr lvl="0" rtl="0">
                        <a:spcBef>
                          <a:spcPts val="0"/>
                        </a:spcBef>
                        <a:buNone/>
                      </a:pPr>
                      <a:r>
                        <a:rPr lang="en">
                          <a:solidFill>
                            <a:srgbClr val="00FF00"/>
                          </a:solidFill>
                        </a:rPr>
                        <a:t>undef</a:t>
                      </a:r>
                    </a:p>
                  </a:txBody>
                  <a:tcPr marL="91425" marR="91425" marT="91425" marB="91425"/>
                </a:tc>
              </a:tr>
              <a:tr h="269275">
                <a:tc>
                  <a:txBody>
                    <a:bodyPr/>
                    <a:lstStyle/>
                    <a:p>
                      <a:pPr lvl="0" rtl="0">
                        <a:spcBef>
                          <a:spcPts val="0"/>
                        </a:spcBef>
                        <a:buNone/>
                      </a:pPr>
                      <a:r>
                        <a:rPr lang="en">
                          <a:solidFill>
                            <a:srgbClr val="00FF00"/>
                          </a:solidFill>
                        </a:rPr>
                        <a:t>DS2</a:t>
                      </a:r>
                    </a:p>
                  </a:txBody>
                  <a:tcPr marL="91425" marR="91425" marT="91425" marB="91425"/>
                </a:tc>
                <a:tc>
                  <a:txBody>
                    <a:bodyPr/>
                    <a:lstStyle/>
                    <a:p>
                      <a:pPr lvl="0" rtl="0">
                        <a:spcBef>
                          <a:spcPts val="0"/>
                        </a:spcBef>
                        <a:buClr>
                          <a:schemeClr val="dk1"/>
                        </a:buClr>
                        <a:buSzPct val="78571"/>
                        <a:buFont typeface="Arial"/>
                        <a:buNone/>
                      </a:pPr>
                      <a:r>
                        <a:rPr lang="en">
                          <a:solidFill>
                            <a:srgbClr val="00FF00"/>
                          </a:solidFill>
                        </a:rPr>
                        <a:t>undef</a:t>
                      </a:r>
                    </a:p>
                  </a:txBody>
                  <a:tcPr marL="91425" marR="91425" marT="91425" marB="91425"/>
                </a:tc>
              </a:tr>
              <a:tr h="269275">
                <a:tc>
                  <a:txBody>
                    <a:bodyPr/>
                    <a:lstStyle/>
                    <a:p>
                      <a:pPr lvl="0" rtl="0">
                        <a:spcBef>
                          <a:spcPts val="0"/>
                        </a:spcBef>
                        <a:buNone/>
                      </a:pPr>
                      <a:endParaRPr>
                        <a:solidFill>
                          <a:srgbClr val="FF0000"/>
                        </a:solidFill>
                      </a:endParaRPr>
                    </a:p>
                  </a:txBody>
                  <a:tcPr marL="91425" marR="91425" marT="91425" marB="91425"/>
                </a:tc>
                <a:tc>
                  <a:txBody>
                    <a:bodyPr/>
                    <a:lstStyle/>
                    <a:p>
                      <a:pPr lvl="0" rtl="0">
                        <a:spcBef>
                          <a:spcPts val="0"/>
                        </a:spcBef>
                        <a:buNone/>
                      </a:pPr>
                      <a:endParaRPr>
                        <a:solidFill>
                          <a:srgbClr val="FF0000"/>
                        </a:solidFill>
                      </a:endParaRPr>
                    </a:p>
                  </a:txBody>
                  <a:tcPr marL="91425" marR="91425" marT="91425" marB="91425"/>
                </a:tc>
              </a:tr>
            </a:tbl>
          </a:graphicData>
        </a:graphic>
      </p:graphicFrame>
      <p:pic>
        <p:nvPicPr>
          <p:cNvPr id="903" name="Shape 903"/>
          <p:cNvPicPr preferRelativeResize="0"/>
          <p:nvPr/>
        </p:nvPicPr>
        <p:blipFill>
          <a:blip r:embed="rId3">
            <a:alphaModFix/>
          </a:blip>
          <a:stretch>
            <a:fillRect/>
          </a:stretch>
        </p:blipFill>
        <p:spPr>
          <a:xfrm flipH="1">
            <a:off x="4229025" y="1220123"/>
            <a:ext cx="732899" cy="604723"/>
          </a:xfrm>
          <a:prstGeom prst="rect">
            <a:avLst/>
          </a:prstGeom>
          <a:noFill/>
          <a:ln>
            <a:noFill/>
          </a:ln>
        </p:spPr>
      </p:pic>
      <p:pic>
        <p:nvPicPr>
          <p:cNvPr id="904" name="Shape 904"/>
          <p:cNvPicPr preferRelativeResize="0"/>
          <p:nvPr/>
        </p:nvPicPr>
        <p:blipFill>
          <a:blip r:embed="rId4">
            <a:alphaModFix/>
          </a:blip>
          <a:stretch>
            <a:fillRect/>
          </a:stretch>
        </p:blipFill>
        <p:spPr>
          <a:xfrm>
            <a:off x="7895550" y="1220124"/>
            <a:ext cx="585588" cy="604725"/>
          </a:xfrm>
          <a:prstGeom prst="rect">
            <a:avLst/>
          </a:prstGeom>
          <a:noFill/>
          <a:ln>
            <a:noFill/>
          </a:ln>
        </p:spPr>
      </p:pic>
      <p:sp>
        <p:nvSpPr>
          <p:cNvPr id="905" name="Shape 905"/>
          <p:cNvSpPr/>
          <p:nvPr/>
        </p:nvSpPr>
        <p:spPr>
          <a:xfrm>
            <a:off x="5487625" y="3580250"/>
            <a:ext cx="3224100" cy="1411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1"/>
              </a:buClr>
              <a:buFont typeface="Arial"/>
              <a:buNone/>
            </a:pPr>
            <a:r>
              <a:rPr lang="en" b="1">
                <a:solidFill>
                  <a:schemeClr val="dk1"/>
                </a:solidFill>
              </a:rPr>
              <a:t>Cache / TR</a:t>
            </a:r>
          </a:p>
        </p:txBody>
      </p:sp>
      <p:graphicFrame>
        <p:nvGraphicFramePr>
          <p:cNvPr id="906" name="Shape 906"/>
          <p:cNvGraphicFramePr/>
          <p:nvPr/>
        </p:nvGraphicFramePr>
        <p:xfrm>
          <a:off x="5624362" y="4077020"/>
          <a:ext cx="3041625" cy="827385"/>
        </p:xfrm>
        <a:graphic>
          <a:graphicData uri="http://schemas.openxmlformats.org/drawingml/2006/table">
            <a:tbl>
              <a:tblPr>
                <a:noFill/>
                <a:tableStyleId>{81E4F1E5-74D6-47AF-918F-104935F24809}</a:tableStyleId>
              </a:tblPr>
              <a:tblGrid>
                <a:gridCol w="569950"/>
                <a:gridCol w="727200"/>
                <a:gridCol w="1744475"/>
              </a:tblGrid>
              <a:tr h="396200">
                <a:tc>
                  <a:txBody>
                    <a:bodyPr/>
                    <a:lstStyle/>
                    <a:p>
                      <a:pPr lvl="0" rtl="0">
                        <a:spcBef>
                          <a:spcPts val="0"/>
                        </a:spcBef>
                        <a:buNone/>
                      </a:pPr>
                      <a:r>
                        <a:rPr lang="en"/>
                        <a:t>DS1</a:t>
                      </a:r>
                    </a:p>
                  </a:txBody>
                  <a:tcPr marL="91425" marR="91425" marT="91425" marB="91425"/>
                </a:tc>
                <a:tc>
                  <a:txBody>
                    <a:bodyPr/>
                    <a:lstStyle/>
                    <a:p>
                      <a:pPr lvl="0" rtl="0">
                        <a:spcBef>
                          <a:spcPts val="0"/>
                        </a:spcBef>
                        <a:buNone/>
                      </a:pPr>
                      <a:r>
                        <a:rPr lang="en"/>
                        <a:t>use</a:t>
                      </a:r>
                    </a:p>
                  </a:txBody>
                  <a:tcPr marL="91425" marR="91425" marT="91425" marB="91425"/>
                </a:tc>
                <a:tc>
                  <a:txBody>
                    <a:bodyPr/>
                    <a:lstStyle/>
                    <a:p>
                      <a:pPr lvl="0" rtl="0">
                        <a:spcBef>
                          <a:spcPts val="0"/>
                        </a:spcBef>
                        <a:buNone/>
                      </a:pPr>
                      <a:r>
                        <a:rPr lang="en"/>
                        <a:t>my-site.com</a:t>
                      </a:r>
                    </a:p>
                  </a:txBody>
                  <a:tcPr marL="91425" marR="91425" marT="91425" marB="91425"/>
                </a:tc>
              </a:tr>
              <a:tr h="431175">
                <a:tc>
                  <a:txBody>
                    <a:bodyPr/>
                    <a:lstStyle/>
                    <a:p>
                      <a:pPr lvl="0" rtl="0">
                        <a:spcBef>
                          <a:spcPts val="0"/>
                        </a:spcBef>
                        <a:buNone/>
                      </a:pPr>
                      <a:r>
                        <a:rPr lang="en"/>
                        <a:t>DS2</a:t>
                      </a:r>
                    </a:p>
                  </a:txBody>
                  <a:tcPr marL="91425" marR="91425" marT="91425" marB="91425"/>
                </a:tc>
                <a:tc>
                  <a:txBody>
                    <a:bodyPr/>
                    <a:lstStyle/>
                    <a:p>
                      <a:pPr lvl="0" rtl="0">
                        <a:spcBef>
                          <a:spcPts val="0"/>
                        </a:spcBef>
                        <a:buNone/>
                      </a:pPr>
                      <a:r>
                        <a:rPr lang="en"/>
                        <a:t>ignore</a:t>
                      </a:r>
                    </a:p>
                  </a:txBody>
                  <a:tcPr marL="91425" marR="91425" marT="91425" marB="91425"/>
                </a:tc>
                <a:tc>
                  <a:txBody>
                    <a:bodyPr/>
                    <a:lstStyle/>
                    <a:p>
                      <a:pPr lvl="0" rtl="0">
                        <a:spcBef>
                          <a:spcPts val="0"/>
                        </a:spcBef>
                        <a:buNone/>
                      </a:pPr>
                      <a:r>
                        <a:rPr lang="en"/>
                        <a:t>cool-site.com</a:t>
                      </a:r>
                    </a:p>
                  </a:txBody>
                  <a:tcPr marL="91425" marR="91425" marT="91425" marB="91425"/>
                </a:tc>
              </a:tr>
            </a:tbl>
          </a:graphicData>
        </a:graphic>
      </p:graphicFrame>
      <p:sp>
        <p:nvSpPr>
          <p:cNvPr id="907" name="Shape 907"/>
          <p:cNvSpPr txBox="1"/>
          <p:nvPr/>
        </p:nvSpPr>
        <p:spPr>
          <a:xfrm>
            <a:off x="344800"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lt2"/>
                </a:solidFill>
              </a:rPr>
              <a:t>Delivery Service Table</a:t>
            </a:r>
          </a:p>
        </p:txBody>
      </p:sp>
      <p:sp>
        <p:nvSpPr>
          <p:cNvPr id="908" name="Shape 908"/>
          <p:cNvSpPr txBox="1"/>
          <p:nvPr/>
        </p:nvSpPr>
        <p:spPr>
          <a:xfrm>
            <a:off x="6036975" y="931525"/>
            <a:ext cx="2568300" cy="288600"/>
          </a:xfrm>
          <a:prstGeom prst="rect">
            <a:avLst/>
          </a:prstGeom>
          <a:noFill/>
          <a:ln>
            <a:noFill/>
          </a:ln>
        </p:spPr>
        <p:txBody>
          <a:bodyPr lIns="91425" tIns="91425" rIns="91425" bIns="91425" anchor="t" anchorCtr="0">
            <a:noAutofit/>
          </a:bodyPr>
          <a:lstStyle/>
          <a:p>
            <a:pPr lvl="0" rtl="0">
              <a:spcBef>
                <a:spcPts val="0"/>
              </a:spcBef>
              <a:buNone/>
            </a:pPr>
            <a:r>
              <a:rPr lang="en" b="1">
                <a:solidFill>
                  <a:schemeClr val="accent3"/>
                </a:solidFill>
              </a:rPr>
              <a:t>Deployed DS Table</a:t>
            </a:r>
          </a:p>
        </p:txBody>
      </p:sp>
      <p:sp>
        <p:nvSpPr>
          <p:cNvPr id="909" name="Shape 909"/>
          <p:cNvSpPr txBox="1"/>
          <p:nvPr/>
        </p:nvSpPr>
        <p:spPr>
          <a:xfrm>
            <a:off x="7895550" y="1824850"/>
            <a:ext cx="1360800" cy="449400"/>
          </a:xfrm>
          <a:prstGeom prst="rect">
            <a:avLst/>
          </a:prstGeom>
          <a:noFill/>
          <a:ln>
            <a:noFill/>
          </a:ln>
        </p:spPr>
        <p:txBody>
          <a:bodyPr lIns="91425" tIns="91425" rIns="91425" bIns="91425" anchor="t" anchorCtr="0">
            <a:noAutofit/>
          </a:bodyPr>
          <a:lstStyle/>
          <a:p>
            <a:pPr lvl="0">
              <a:spcBef>
                <a:spcPts val="0"/>
              </a:spcBef>
              <a:buNone/>
            </a:pPr>
            <a:r>
              <a:rPr lang="en" sz="1200" b="1">
                <a:solidFill>
                  <a:srgbClr val="FF3C3C"/>
                </a:solidFill>
              </a:rPr>
              <a:t>Using the staged version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Self-Service - Configuration Simplicity</a:t>
            </a:r>
          </a:p>
        </p:txBody>
      </p:sp>
      <p:sp>
        <p:nvSpPr>
          <p:cNvPr id="143" name="Shape 14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Current</a:t>
            </a:r>
          </a:p>
          <a:p>
            <a:pPr marL="914400" lvl="1" indent="-228600" rtl="0">
              <a:spcBef>
                <a:spcPts val="0"/>
              </a:spcBef>
            </a:pPr>
            <a:r>
              <a:rPr lang="en"/>
              <a:t>Detailed</a:t>
            </a:r>
          </a:p>
          <a:p>
            <a:pPr marL="914400" lvl="1" indent="-228600" rtl="0">
              <a:spcBef>
                <a:spcPts val="0"/>
              </a:spcBef>
            </a:pPr>
            <a:r>
              <a:rPr lang="en"/>
              <a:t>Requires expertise</a:t>
            </a:r>
          </a:p>
          <a:p>
            <a:pPr marL="0" marR="0" lvl="0" indent="0" algn="l" rtl="0">
              <a:lnSpc>
                <a:spcPct val="100000"/>
              </a:lnSpc>
              <a:spcBef>
                <a:spcPts val="520"/>
              </a:spcBef>
              <a:spcAft>
                <a:spcPts val="0"/>
              </a:spcAft>
              <a:buNone/>
            </a:pPr>
            <a:endParaRPr/>
          </a:p>
        </p:txBody>
      </p:sp>
      <p:pic>
        <p:nvPicPr>
          <p:cNvPr id="144" name="Shape 144"/>
          <p:cNvPicPr preferRelativeResize="0"/>
          <p:nvPr/>
        </p:nvPicPr>
        <p:blipFill>
          <a:blip r:embed="rId3">
            <a:alphaModFix/>
          </a:blip>
          <a:stretch>
            <a:fillRect/>
          </a:stretch>
        </p:blipFill>
        <p:spPr>
          <a:xfrm>
            <a:off x="5740850" y="1379112"/>
            <a:ext cx="1114549" cy="1114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Self-Service - Configuration Simplicity</a:t>
            </a:r>
          </a:p>
        </p:txBody>
      </p:sp>
      <p:sp>
        <p:nvSpPr>
          <p:cNvPr id="150" name="Shape 15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Current</a:t>
            </a:r>
          </a:p>
          <a:p>
            <a:pPr marL="914400" lvl="1" indent="-228600" rtl="0">
              <a:spcBef>
                <a:spcPts val="0"/>
              </a:spcBef>
            </a:pPr>
            <a:r>
              <a:rPr lang="en"/>
              <a:t>Detailed</a:t>
            </a:r>
          </a:p>
          <a:p>
            <a:pPr marL="914400" lvl="1" indent="-228600" rtl="0">
              <a:spcBef>
                <a:spcPts val="0"/>
              </a:spcBef>
            </a:pPr>
            <a:r>
              <a:rPr lang="en"/>
              <a:t>Requires expertise</a:t>
            </a:r>
          </a:p>
          <a:p>
            <a:pPr marL="457200" marR="0" lvl="0" indent="-393700" algn="l" rtl="0">
              <a:lnSpc>
                <a:spcPct val="100000"/>
              </a:lnSpc>
              <a:spcBef>
                <a:spcPts val="520"/>
              </a:spcBef>
              <a:spcAft>
                <a:spcPts val="0"/>
              </a:spcAft>
              <a:buClr>
                <a:schemeClr val="lt1"/>
              </a:buClr>
              <a:buSzPct val="92857"/>
              <a:buFont typeface="Arial"/>
            </a:pPr>
            <a:r>
              <a:rPr lang="en"/>
              <a:t>Self-Service</a:t>
            </a:r>
          </a:p>
          <a:p>
            <a:pPr marL="914400" lvl="1" indent="-228600" rtl="0">
              <a:spcBef>
                <a:spcPts val="0"/>
              </a:spcBef>
            </a:pPr>
            <a:r>
              <a:rPr lang="en"/>
              <a:t>Basic / Advanced profile</a:t>
            </a:r>
          </a:p>
          <a:p>
            <a:pPr marL="914400" lvl="1" indent="-228600" rtl="0">
              <a:spcBef>
                <a:spcPts val="0"/>
              </a:spcBef>
            </a:pPr>
            <a:r>
              <a:rPr lang="en"/>
              <a:t>Default values &amp; templating</a:t>
            </a:r>
          </a:p>
          <a:p>
            <a:pPr marL="914400" lvl="1" indent="-228600" rtl="0">
              <a:spcBef>
                <a:spcPts val="0"/>
              </a:spcBef>
            </a:pPr>
            <a:r>
              <a:rPr lang="en"/>
              <a:t>Friendly terminology</a:t>
            </a:r>
          </a:p>
        </p:txBody>
      </p:sp>
      <p:pic>
        <p:nvPicPr>
          <p:cNvPr id="151" name="Shape 151"/>
          <p:cNvPicPr preferRelativeResize="0"/>
          <p:nvPr/>
        </p:nvPicPr>
        <p:blipFill>
          <a:blip r:embed="rId3">
            <a:alphaModFix/>
          </a:blip>
          <a:stretch>
            <a:fillRect/>
          </a:stretch>
        </p:blipFill>
        <p:spPr>
          <a:xfrm>
            <a:off x="5740852" y="2855041"/>
            <a:ext cx="2460874" cy="1646825"/>
          </a:xfrm>
          <a:prstGeom prst="rect">
            <a:avLst/>
          </a:prstGeom>
          <a:noFill/>
          <a:ln>
            <a:noFill/>
          </a:ln>
        </p:spPr>
      </p:pic>
      <p:pic>
        <p:nvPicPr>
          <p:cNvPr id="152" name="Shape 152"/>
          <p:cNvPicPr preferRelativeResize="0"/>
          <p:nvPr/>
        </p:nvPicPr>
        <p:blipFill>
          <a:blip r:embed="rId4">
            <a:alphaModFix/>
          </a:blip>
          <a:stretch>
            <a:fillRect/>
          </a:stretch>
        </p:blipFill>
        <p:spPr>
          <a:xfrm>
            <a:off x="5740850" y="1379112"/>
            <a:ext cx="1114549" cy="1114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rtl="0">
              <a:spcBef>
                <a:spcPts val="0"/>
              </a:spcBef>
              <a:buNone/>
            </a:pPr>
            <a:r>
              <a:rPr lang="en"/>
              <a:t>Self-Service - Configuration </a:t>
            </a:r>
            <a:r>
              <a:rPr lang="en">
                <a:solidFill>
                  <a:schemeClr val="accent5"/>
                </a:solidFill>
              </a:rPr>
              <a:t>Update &amp; Rollout</a:t>
            </a:r>
          </a:p>
        </p:txBody>
      </p:sp>
      <p:sp>
        <p:nvSpPr>
          <p:cNvPr id="158" name="Shape 15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Current</a:t>
            </a:r>
          </a:p>
          <a:p>
            <a:pPr marL="914400" lvl="1" indent="-228600" rtl="0">
              <a:spcBef>
                <a:spcPts val="0"/>
              </a:spcBef>
            </a:pPr>
            <a:r>
              <a:rPr lang="en"/>
              <a:t>Done by “Ops” team only</a:t>
            </a:r>
          </a:p>
          <a:p>
            <a:pPr marL="457200" lvl="0" indent="0" rtl="0">
              <a:spcBef>
                <a:spcPts val="0"/>
              </a:spcBef>
              <a:buNone/>
            </a:pPr>
            <a:endParaRPr/>
          </a:p>
          <a:p>
            <a:pPr marL="457200" lvl="0" indent="0" rtl="0">
              <a:spcBef>
                <a:spcPts val="0"/>
              </a:spcBef>
              <a:buNone/>
            </a:pPr>
            <a:endParaRPr/>
          </a:p>
        </p:txBody>
      </p:sp>
      <p:sp>
        <p:nvSpPr>
          <p:cNvPr id="159" name="Shape 159"/>
          <p:cNvSpPr/>
          <p:nvPr/>
        </p:nvSpPr>
        <p:spPr>
          <a:xfrm>
            <a:off x="5134225" y="2541725"/>
            <a:ext cx="3565500" cy="2520600"/>
          </a:xfrm>
          <a:prstGeom prst="rect">
            <a:avLst/>
          </a:prstGeom>
          <a:solidFill>
            <a:srgbClr val="FF9900"/>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Traffic Control</a:t>
            </a:r>
          </a:p>
        </p:txBody>
      </p:sp>
      <p:sp>
        <p:nvSpPr>
          <p:cNvPr id="160" name="Shape 160"/>
          <p:cNvSpPr/>
          <p:nvPr/>
        </p:nvSpPr>
        <p:spPr>
          <a:xfrm>
            <a:off x="7979425" y="3393475"/>
            <a:ext cx="539700" cy="81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r" rtl="0">
              <a:spcBef>
                <a:spcPts val="0"/>
              </a:spcBef>
              <a:buNone/>
            </a:pPr>
            <a:r>
              <a:rPr lang="en" sz="800"/>
              <a:t>S3</a:t>
            </a:r>
          </a:p>
        </p:txBody>
      </p:sp>
      <p:sp>
        <p:nvSpPr>
          <p:cNvPr id="161" name="Shape 161"/>
          <p:cNvSpPr/>
          <p:nvPr/>
        </p:nvSpPr>
        <p:spPr>
          <a:xfrm>
            <a:off x="7855425" y="3562125"/>
            <a:ext cx="539700" cy="81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r" rtl="0">
              <a:spcBef>
                <a:spcPts val="0"/>
              </a:spcBef>
              <a:buNone/>
            </a:pPr>
            <a:r>
              <a:rPr lang="en" sz="800"/>
              <a:t>S2</a:t>
            </a:r>
          </a:p>
        </p:txBody>
      </p:sp>
      <p:sp>
        <p:nvSpPr>
          <p:cNvPr id="162" name="Shape 162"/>
          <p:cNvSpPr/>
          <p:nvPr/>
        </p:nvSpPr>
        <p:spPr>
          <a:xfrm>
            <a:off x="5243625" y="3100800"/>
            <a:ext cx="2008200" cy="1837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Traffic-Ops</a:t>
            </a:r>
          </a:p>
        </p:txBody>
      </p:sp>
      <p:sp>
        <p:nvSpPr>
          <p:cNvPr id="163" name="Shape 163"/>
          <p:cNvSpPr/>
          <p:nvPr/>
        </p:nvSpPr>
        <p:spPr>
          <a:xfrm>
            <a:off x="7703025" y="3714525"/>
            <a:ext cx="539700" cy="81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r" rtl="0">
              <a:spcBef>
                <a:spcPts val="0"/>
              </a:spcBef>
              <a:buNone/>
            </a:pPr>
            <a:r>
              <a:rPr lang="en" sz="800"/>
              <a:t>S1</a:t>
            </a:r>
          </a:p>
        </p:txBody>
      </p:sp>
      <p:pic>
        <p:nvPicPr>
          <p:cNvPr id="164" name="Shape 164"/>
          <p:cNvPicPr preferRelativeResize="0"/>
          <p:nvPr/>
        </p:nvPicPr>
        <p:blipFill>
          <a:blip r:embed="rId3">
            <a:alphaModFix/>
          </a:blip>
          <a:stretch>
            <a:fillRect/>
          </a:stretch>
        </p:blipFill>
        <p:spPr>
          <a:xfrm>
            <a:off x="7703025" y="3870887"/>
            <a:ext cx="539700" cy="663236"/>
          </a:xfrm>
          <a:prstGeom prst="rect">
            <a:avLst/>
          </a:prstGeom>
          <a:noFill/>
          <a:ln>
            <a:noFill/>
          </a:ln>
        </p:spPr>
      </p:pic>
      <p:pic>
        <p:nvPicPr>
          <p:cNvPr id="165" name="Shape 165"/>
          <p:cNvPicPr preferRelativeResize="0"/>
          <p:nvPr/>
        </p:nvPicPr>
        <p:blipFill>
          <a:blip r:embed="rId4">
            <a:alphaModFix/>
          </a:blip>
          <a:stretch>
            <a:fillRect/>
          </a:stretch>
        </p:blipFill>
        <p:spPr>
          <a:xfrm>
            <a:off x="5134225" y="2541725"/>
            <a:ext cx="1728399" cy="466252"/>
          </a:xfrm>
          <a:prstGeom prst="rect">
            <a:avLst/>
          </a:prstGeom>
          <a:noFill/>
          <a:ln>
            <a:noFill/>
          </a:ln>
        </p:spPr>
      </p:pic>
      <p:sp>
        <p:nvSpPr>
          <p:cNvPr id="166" name="Shape 166"/>
          <p:cNvSpPr/>
          <p:nvPr/>
        </p:nvSpPr>
        <p:spPr>
          <a:xfrm rot="-4753">
            <a:off x="2452966" y="3718080"/>
            <a:ext cx="651000" cy="1704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7" name="Shape 167"/>
          <p:cNvSpPr/>
          <p:nvPr/>
        </p:nvSpPr>
        <p:spPr>
          <a:xfrm rot="-5658">
            <a:off x="4394599" y="4123617"/>
            <a:ext cx="911401" cy="1578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aphicFrame>
        <p:nvGraphicFramePr>
          <p:cNvPr id="168" name="Shape 168"/>
          <p:cNvGraphicFramePr/>
          <p:nvPr/>
        </p:nvGraphicFramePr>
        <p:xfrm>
          <a:off x="5299950" y="3581887"/>
          <a:ext cx="730650" cy="1325760"/>
        </p:xfrm>
        <a:graphic>
          <a:graphicData uri="http://schemas.openxmlformats.org/drawingml/2006/table">
            <a:tbl>
              <a:tblPr>
                <a:noFill/>
                <a:tableStyleId>{81E4F1E5-74D6-47AF-918F-104935F24809}</a:tableStyleId>
              </a:tblPr>
              <a:tblGrid>
                <a:gridCol w="730650"/>
              </a:tblGrid>
              <a:tr h="451725">
                <a:tc>
                  <a:txBody>
                    <a:bodyPr/>
                    <a:lstStyle/>
                    <a:p>
                      <a:pPr lvl="0" rtl="0">
                        <a:spcBef>
                          <a:spcPts val="0"/>
                        </a:spcBef>
                        <a:buNone/>
                      </a:pPr>
                      <a:r>
                        <a:rPr lang="en" sz="900" b="1"/>
                        <a:t>Delivery Service</a:t>
                      </a:r>
                    </a:p>
                  </a:txBody>
                  <a:tcPr marL="91425" marR="91425" marT="91425" marB="91425"/>
                </a:tc>
              </a:tr>
              <a:tr h="258425">
                <a:tc>
                  <a:txBody>
                    <a:bodyPr/>
                    <a:lstStyle/>
                    <a:p>
                      <a:pPr lvl="0" rtl="0">
                        <a:spcBef>
                          <a:spcPts val="0"/>
                        </a:spcBef>
                        <a:buClr>
                          <a:schemeClr val="dk1"/>
                        </a:buClr>
                        <a:buSzPct val="157142"/>
                        <a:buFont typeface="Arial"/>
                        <a:buNone/>
                      </a:pPr>
                      <a:r>
                        <a:rPr lang="en" sz="700">
                          <a:solidFill>
                            <a:schemeClr val="dk1"/>
                          </a:solidFill>
                        </a:rPr>
                        <a:t>DS1</a:t>
                      </a:r>
                    </a:p>
                  </a:txBody>
                  <a:tcPr marL="91425" marR="91425" marT="91425" marB="91425"/>
                </a:tc>
              </a:tr>
              <a:tr h="258425">
                <a:tc>
                  <a:txBody>
                    <a:bodyPr/>
                    <a:lstStyle/>
                    <a:p>
                      <a:pPr lvl="0" rtl="0">
                        <a:spcBef>
                          <a:spcPts val="0"/>
                        </a:spcBef>
                        <a:buClr>
                          <a:schemeClr val="dk1"/>
                        </a:buClr>
                        <a:buSzPct val="157142"/>
                        <a:buFont typeface="Arial"/>
                        <a:buNone/>
                      </a:pPr>
                      <a:r>
                        <a:rPr lang="en" sz="700"/>
                        <a:t>DS2</a:t>
                      </a:r>
                    </a:p>
                  </a:txBody>
                  <a:tcPr marL="91425" marR="91425" marT="91425" marB="91425"/>
                </a:tc>
              </a:tr>
              <a:tr h="280775">
                <a:tc>
                  <a:txBody>
                    <a:bodyPr/>
                    <a:lstStyle/>
                    <a:p>
                      <a:pPr lvl="0" rtl="0">
                        <a:spcBef>
                          <a:spcPts val="0"/>
                        </a:spcBef>
                        <a:buNone/>
                      </a:pPr>
                      <a:r>
                        <a:rPr lang="en" sz="700"/>
                        <a:t>DS3</a:t>
                      </a:r>
                    </a:p>
                  </a:txBody>
                  <a:tcPr marL="91425" marR="91425" marT="91425" marB="91425"/>
                </a:tc>
              </a:tr>
            </a:tbl>
          </a:graphicData>
        </a:graphic>
      </p:graphicFrame>
      <p:pic>
        <p:nvPicPr>
          <p:cNvPr id="169" name="Shape 169"/>
          <p:cNvPicPr preferRelativeResize="0"/>
          <p:nvPr/>
        </p:nvPicPr>
        <p:blipFill>
          <a:blip r:embed="rId5">
            <a:alphaModFix/>
          </a:blip>
          <a:stretch>
            <a:fillRect/>
          </a:stretch>
        </p:blipFill>
        <p:spPr>
          <a:xfrm flipH="1">
            <a:off x="1429634" y="3084856"/>
            <a:ext cx="1138099" cy="939045"/>
          </a:xfrm>
          <a:prstGeom prst="rect">
            <a:avLst/>
          </a:prstGeom>
          <a:noFill/>
          <a:ln>
            <a:noFill/>
          </a:ln>
        </p:spPr>
      </p:pic>
      <p:pic>
        <p:nvPicPr>
          <p:cNvPr id="170" name="Shape 170"/>
          <p:cNvPicPr preferRelativeResize="0"/>
          <p:nvPr/>
        </p:nvPicPr>
        <p:blipFill>
          <a:blip r:embed="rId6">
            <a:alphaModFix/>
          </a:blip>
          <a:stretch>
            <a:fillRect/>
          </a:stretch>
        </p:blipFill>
        <p:spPr>
          <a:xfrm>
            <a:off x="3129804" y="3590850"/>
            <a:ext cx="1307121" cy="1314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fade">
                                      <p:cBhvr>
                                        <p:cTn id="7" dur="1000"/>
                                        <p:tgtEl>
                                          <p:spTgt spid="16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6"/>
                                        </p:tgtEl>
                                        <p:attrNameLst>
                                          <p:attrName>style.visibility</p:attrName>
                                        </p:attrNameLst>
                                      </p:cBhvr>
                                      <p:to>
                                        <p:strVal val="visible"/>
                                      </p:to>
                                    </p:set>
                                    <p:animEffect transition="in" filter="fade">
                                      <p:cBhvr>
                                        <p:cTn id="11" dur="1000"/>
                                        <p:tgtEl>
                                          <p:spTgt spid="166"/>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fade">
                                      <p:cBhvr>
                                        <p:cTn id="15" dur="1000"/>
                                        <p:tgtEl>
                                          <p:spTgt spid="170"/>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67"/>
                                        </p:tgtEl>
                                        <p:attrNameLst>
                                          <p:attrName>style.visibility</p:attrName>
                                        </p:attrNameLst>
                                      </p:cBhvr>
                                      <p:to>
                                        <p:strVal val="visible"/>
                                      </p:to>
                                    </p:set>
                                    <p:animEffect transition="in" filter="fade">
                                      <p:cBhvr>
                                        <p:cTn id="19" dur="10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Qwilt-New-Black">
  <a:themeElements>
    <a:clrScheme name="Qwilt">
      <a:dk1>
        <a:srgbClr val="000000"/>
      </a:dk1>
      <a:lt1>
        <a:srgbClr val="FFFFFF"/>
      </a:lt1>
      <a:dk2>
        <a:srgbClr val="000000"/>
      </a:dk2>
      <a:lt2>
        <a:srgbClr val="FFFFFF"/>
      </a:lt2>
      <a:accent1>
        <a:srgbClr val="00ACED"/>
      </a:accent1>
      <a:accent2>
        <a:srgbClr val="FFF61B"/>
      </a:accent2>
      <a:accent3>
        <a:srgbClr val="7CE600"/>
      </a:accent3>
      <a:accent4>
        <a:srgbClr val="FF0000"/>
      </a:accent4>
      <a:accent5>
        <a:srgbClr val="BFBFBF"/>
      </a:accent5>
      <a:accent6>
        <a:srgbClr val="2D2D8A"/>
      </a:accent6>
      <a:hlink>
        <a:srgbClr val="00ACED"/>
      </a:hlink>
      <a:folHlink>
        <a:srgbClr val="FFF61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4249</Words>
  <Application>Microsoft Office PowerPoint</Application>
  <PresentationFormat>On-screen Show (16:9)</PresentationFormat>
  <Paragraphs>1572</Paragraphs>
  <Slides>68</Slides>
  <Notes>68</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Qwilt-New-Black</vt:lpstr>
      <vt:lpstr>PowerPoint Presentation</vt:lpstr>
      <vt:lpstr>Agenda</vt:lpstr>
      <vt:lpstr>Self-Service</vt:lpstr>
      <vt:lpstr>Self-Service</vt:lpstr>
      <vt:lpstr>Self-Service - Customer Data Isolation</vt:lpstr>
      <vt:lpstr>Self-Service - User Authorization</vt:lpstr>
      <vt:lpstr>Self-Service - Configuration Simplicity</vt:lpstr>
      <vt:lpstr>Self-Service - Configuration Simplicity</vt:lpstr>
      <vt:lpstr>Self-Service - Configuration Update &amp; Rollout</vt:lpstr>
      <vt:lpstr>Self-Service - Configuration Update &amp; Rollout</vt:lpstr>
      <vt:lpstr>Self-Service - Configuration Update &amp; Rollout</vt:lpstr>
      <vt:lpstr>Self-Service - Configuration Update &amp; Rollout</vt:lpstr>
      <vt:lpstr>Self-Service - Configuration Update &amp; Rollout</vt:lpstr>
      <vt:lpstr>Self-Service - Configuration Update &amp; Rollout</vt:lpstr>
      <vt:lpstr>Self-Service - Configuration Update &amp; Rollout</vt:lpstr>
      <vt:lpstr>Self-Service - System Robustness</vt:lpstr>
      <vt:lpstr>Self-Service: Audit and Troubleshooting</vt:lpstr>
      <vt:lpstr>Self-Service - Checklist</vt:lpstr>
      <vt:lpstr>Self-Service - Checklist - Controlled-Rollout</vt:lpstr>
      <vt:lpstr>Controlled Rollout &amp; More  with  Delivery Service  Configuration  Versioning  (DSCV)</vt:lpstr>
      <vt:lpstr>DSCV - Introducing New Rollout Process</vt:lpstr>
      <vt:lpstr>DSCV - Introducing New Rollout Process</vt:lpstr>
      <vt:lpstr>DSCV - Introducing New Rollout Process</vt:lpstr>
      <vt:lpstr>DSCV - Introducing New Rollout Process</vt:lpstr>
      <vt:lpstr>DSCV - Introducing New Rollout Process</vt:lpstr>
      <vt:lpstr>DSCV - Gains</vt:lpstr>
      <vt:lpstr>DSCV - High Level - Today</vt:lpstr>
      <vt:lpstr>DSCV - High Level - Tomorrow</vt:lpstr>
      <vt:lpstr>DSCV - DS Update</vt:lpstr>
      <vt:lpstr>DSCV - DS Update</vt:lpstr>
      <vt:lpstr>DSCV - DS Update</vt:lpstr>
      <vt:lpstr>DSCV - DS Update</vt:lpstr>
      <vt:lpstr>DSCV - Selective Rollout</vt:lpstr>
      <vt:lpstr>DSCV - Selective Rollout</vt:lpstr>
      <vt:lpstr>DSCV - Selective Rollout</vt:lpstr>
      <vt:lpstr>DSCV - Selective Rollout</vt:lpstr>
      <vt:lpstr>DSCV - Selective Rollout</vt:lpstr>
      <vt:lpstr>DSCV - Selective Rollout</vt:lpstr>
      <vt:lpstr>DSCV - Selective Rollout</vt:lpstr>
      <vt:lpstr>DSCV - Built-In Rollback</vt:lpstr>
      <vt:lpstr>DSCV - Built-In Rollback</vt:lpstr>
      <vt:lpstr>DSCV - Built-In Rollback</vt:lpstr>
      <vt:lpstr>DSCV - Audit &amp; Troubleshoot</vt:lpstr>
      <vt:lpstr>DSCV - Audit &amp; Troubleshoot</vt:lpstr>
      <vt:lpstr>DSCV - Audit &amp; Troubleshoot (2)</vt:lpstr>
      <vt:lpstr>DSCV - Audit &amp; Troubleshoot (3)</vt:lpstr>
      <vt:lpstr>DSCV - Gains So Far </vt:lpstr>
      <vt:lpstr>DSCV - Multi Version Steering</vt:lpstr>
      <vt:lpstr>DSCV - Multi Version Deployment</vt:lpstr>
      <vt:lpstr>DSCV - Multi Version Deployment</vt:lpstr>
      <vt:lpstr>DSCV - Multi Version Deployment</vt:lpstr>
      <vt:lpstr>DSCV - Multi Version Steering</vt:lpstr>
      <vt:lpstr>DSCV - Multi Version - Canary Testing</vt:lpstr>
      <vt:lpstr>DSCV - Multi Version - Gradual Transition</vt:lpstr>
      <vt:lpstr>DSCV - Multi Version - A/B Testing</vt:lpstr>
      <vt:lpstr>DSCV - Multi Version - Version Switch</vt:lpstr>
      <vt:lpstr>DSCV - Multi Version - Near Instant Rollback</vt:lpstr>
      <vt:lpstr>DSCV - More To Deal With</vt:lpstr>
      <vt:lpstr>DSCV - Summary</vt:lpstr>
      <vt:lpstr>DSCV - Summary</vt:lpstr>
      <vt:lpstr>Thank You!</vt:lpstr>
      <vt:lpstr>Backup Slides</vt:lpstr>
      <vt:lpstr>DSCV - Multi Version - Data Path</vt:lpstr>
      <vt:lpstr>DSCV - Scratch Pad (“Staged Version”)</vt:lpstr>
      <vt:lpstr>DSCV - Scratch Pad (“Staged Version”)</vt:lpstr>
      <vt:lpstr>DSCV - Scratch Pad (“Staged Version”)</vt:lpstr>
      <vt:lpstr>DSCV - Scratch Pad (“Staged Version”)</vt:lpstr>
      <vt:lpstr>DSCV - TC Upgrade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nirs</dc:creator>
  <cp:lastModifiedBy>nirs</cp:lastModifiedBy>
  <cp:revision>3</cp:revision>
  <dcterms:modified xsi:type="dcterms:W3CDTF">2017-05-21T06:21:20Z</dcterms:modified>
</cp:coreProperties>
</file>