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7" r:id="rId21"/>
    <p:sldId id="286" r:id="rId22"/>
    <p:sldId id="283" r:id="rId23"/>
    <p:sldId id="284" r:id="rId24"/>
    <p:sldId id="285" r:id="rId25"/>
    <p:sldId id="275" r:id="rId26"/>
    <p:sldId id="276" r:id="rId27"/>
    <p:sldId id="277" r:id="rId28"/>
    <p:sldId id="278" r:id="rId29"/>
    <p:sldId id="282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ima.apache.org/d/uimaj-3.0.0-beta/version_3_users_guide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  <a:p>
            <a:r>
              <a:rPr lang="en-US" dirty="0"/>
              <a:t>https://uima.apache.org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74086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</a:t>
            </a:r>
            <a:br>
              <a:rPr lang="en-US" sz="3600" dirty="0"/>
            </a:br>
            <a:r>
              <a:rPr lang="en-US" sz="3600" dirty="0"/>
              <a:t>getting FSs within bounds of another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3C39B0-DA3C-40CE-B26D-7622C0A3E571}"/>
              </a:ext>
            </a:extLst>
          </p:cNvPr>
          <p:cNvSpPr txBox="1"/>
          <p:nvPr/>
        </p:nvSpPr>
        <p:spPr>
          <a:xfrm>
            <a:off x="4854649" y="5085040"/>
            <a:ext cx="601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“builder” methods: </a:t>
            </a:r>
            <a:r>
              <a:rPr lang="en-US" dirty="0" err="1"/>
              <a:t>xxx.select</a:t>
            </a:r>
            <a:r>
              <a:rPr lang="en-US" dirty="0"/>
              <a:t>().nonoverlapping()…</a:t>
            </a:r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8666669" cy="23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By default: </a:t>
            </a:r>
            <a:r>
              <a:rPr lang="en-US" sz="2400" dirty="0" err="1">
                <a:cs typeface="Courier New" panose="02070309020205020404" pitchFamily="49" charset="0"/>
              </a:rPr>
              <a:t>typePriority</a:t>
            </a:r>
            <a:r>
              <a:rPr lang="en-US" sz="2400" dirty="0">
                <a:cs typeface="Courier New" panose="02070309020205020404" pitchFamily="49" charset="0"/>
              </a:rPr>
              <a:t> ordering is ignored 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556296"/>
            <a:ext cx="11054727" cy="19721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884308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391378"/>
            <a:ext cx="11054727" cy="1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Java objects in the CAS (!)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11572886" cy="4444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this, which has both </a:t>
            </a:r>
          </a:p>
          <a:p>
            <a:pPr lvl="1"/>
            <a:r>
              <a:rPr lang="en-US" dirty="0"/>
              <a:t>the Java Object (as a normal Java field, with whatever custom accessors you want</a:t>
            </a:r>
          </a:p>
          <a:p>
            <a:pPr lvl="1"/>
            <a:r>
              <a:rPr lang="en-US" dirty="0"/>
              <a:t>A representation as normal CAS data objects, as internal features,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Automatically 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7043327" cy="43381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Built using this new capability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FSLinkedHashSet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Int2FS (map)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Extremely lazy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1/11/2018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E5BFA-A6B3-404D-800C-65B3D1C6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4" y="2977412"/>
            <a:ext cx="4665406" cy="3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A feature which holds 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the new (semi)built-in type </a:t>
            </a:r>
          </a:p>
          <a:p>
            <a:pPr lvl="1"/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FSLinkedHashSet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from </a:t>
            </a:r>
            <a:r>
              <a:rPr lang="en-US" dirty="0" err="1"/>
              <a:t>int</a:t>
            </a:r>
            <a:r>
              <a:rPr lang="en-US" dirty="0"/>
              <a:t>(s) to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Some users like to keep a table of </a:t>
            </a:r>
            <a:r>
              <a:rPr lang="en-US" dirty="0" err="1"/>
              <a:t>ints</a:t>
            </a:r>
            <a:r>
              <a:rPr lang="en-US" dirty="0"/>
              <a:t>, and associate these to particular Feature Structure instances. </a:t>
            </a:r>
          </a:p>
          <a:p>
            <a:endParaRPr lang="en-US" dirty="0"/>
          </a:p>
          <a:p>
            <a:r>
              <a:rPr lang="en-US" dirty="0"/>
              <a:t>Int2FS is a new (semi)built-in type supporting this</a:t>
            </a:r>
          </a:p>
          <a:p>
            <a:pPr lvl="1"/>
            <a:r>
              <a:rPr lang="en-US" dirty="0"/>
              <a:t>Keys are </a:t>
            </a:r>
            <a:r>
              <a:rPr lang="en-US" dirty="0" err="1"/>
              <a:t>int</a:t>
            </a:r>
            <a:r>
              <a:rPr lang="en-US" dirty="0"/>
              <a:t>(s), Values are Feature Structures</a:t>
            </a:r>
          </a:p>
          <a:p>
            <a:pPr lvl="1"/>
            <a:r>
              <a:rPr lang="en-US" dirty="0"/>
              <a:t>Works like a </a:t>
            </a:r>
            <a:r>
              <a:rPr lang="en-US" dirty="0" err="1"/>
              <a:t>HashMap</a:t>
            </a:r>
            <a:r>
              <a:rPr lang="en-US" dirty="0"/>
              <a:t> (except for </a:t>
            </a:r>
            <a:r>
              <a:rPr lang="en-US" dirty="0" err="1"/>
              <a:t>int</a:t>
            </a:r>
            <a:r>
              <a:rPr lang="en-US" dirty="0"/>
              <a:t> keys, not Integer keys)</a:t>
            </a:r>
          </a:p>
          <a:p>
            <a:pPr lvl="1"/>
            <a:r>
              <a:rPr lang="en-US" dirty="0"/>
              <a:t>Includes “iterator()” returning an Iterator&lt;</a:t>
            </a:r>
            <a:r>
              <a:rPr lang="en-US" dirty="0" err="1"/>
              <a:t>IntEntry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IntEntry</a:t>
            </a:r>
            <a:r>
              <a:rPr lang="en-US" dirty="0"/>
              <a:t>&lt;T&gt; is like Entry, but the </a:t>
            </a:r>
            <a:r>
              <a:rPr lang="en-US" dirty="0" err="1"/>
              <a:t>getKey</a:t>
            </a:r>
            <a:r>
              <a:rPr lang="en-US" dirty="0"/>
              <a:t>() returns an int.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of UIMA v3</a:t>
            </a:r>
          </a:p>
          <a:p>
            <a:pPr lvl="1"/>
            <a:r>
              <a:rPr lang="en-US" dirty="0"/>
              <a:t>Fixes for decades-old problems</a:t>
            </a:r>
          </a:p>
          <a:p>
            <a:pPr lvl="1"/>
            <a:r>
              <a:rPr lang="en-US" dirty="0"/>
              <a:t>From the programmers’ perspective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Doesn’t cover </a:t>
            </a:r>
            <a:r>
              <a:rPr lang="en-US" b="1" i="1" u="sng" dirty="0"/>
              <a:t>all</a:t>
            </a:r>
            <a:r>
              <a:rPr lang="en-US" dirty="0"/>
              <a:t> the new features</a:t>
            </a:r>
          </a:p>
          <a:p>
            <a:pPr lvl="1"/>
            <a:r>
              <a:rPr lang="en-US" dirty="0"/>
              <a:t>More here: </a:t>
            </a:r>
            <a:r>
              <a:rPr lang="en-US" dirty="0">
                <a:hlinkClick r:id="rId2"/>
              </a:rPr>
              <a:t>https://uima.apache.org/d/uimaj-3.0.0-beta/version_3_users_guide.pdf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C9-1C6A-4FE7-AFC1-99EA84F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complaints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D5E6-83F7-4A28-B58A-F6AE83AE2E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5957" y="2065275"/>
            <a:ext cx="6294444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 to write efficient log statements</a:t>
            </a:r>
          </a:p>
          <a:p>
            <a:pPr lvl="1"/>
            <a:r>
              <a:rPr lang="en-US" dirty="0"/>
              <a:t>New and old style of message embedding syntax</a:t>
            </a:r>
          </a:p>
          <a:p>
            <a:endParaRPr lang="en-US" dirty="0"/>
          </a:p>
          <a:p>
            <a:r>
              <a:rPr lang="en-US" dirty="0"/>
              <a:t>No support for cross-cutting filtering/ triggering per log message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No support for run-time configurable context info augmentation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Need to merge with other logging systems when UIMA is embedded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116F-F4BA-4F5D-8A48-51FDEA862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E0DD-70AD-4AF9-AEBA-041810883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F56C-EFA4-4BDF-9F00-9A4396D0F6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1/11/2018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7937E-BC5D-4BA1-A503-821128F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09" y="1912201"/>
            <a:ext cx="4721666" cy="36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UIMA logger too old-fashioned to easily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1209866" cy="4522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1" indent="0">
              <a:lnSpc>
                <a:spcPct val="12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the argument computation evaluation is done even when not logging!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Message embedding syntax change coupled to logger invoking form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etc., backward compatible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7078133" y="2111775"/>
            <a:ext cx="46192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may be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8D80D-A7FB-444A-BC9B-E227F00DB157}"/>
              </a:ext>
            </a:extLst>
          </p:cNvPr>
          <p:cNvSpPr txBox="1"/>
          <p:nvPr/>
        </p:nvSpPr>
        <p:spPr>
          <a:xfrm>
            <a:off x="838200" y="2163007"/>
            <a:ext cx="49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21156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V2 UIMA logger:  missing “marker”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use Markers on individual log messages</a:t>
            </a:r>
          </a:p>
          <a:p>
            <a:pPr lvl="1"/>
            <a:r>
              <a:rPr lang="en-US" dirty="0"/>
              <a:t>Configurable in production for debugging</a:t>
            </a:r>
          </a:p>
          <a:p>
            <a:pPr lvl="1"/>
            <a:r>
              <a:rPr lang="en-US" dirty="0"/>
              <a:t>Can trigger actions (send an email to the admin when this happens)</a:t>
            </a:r>
          </a:p>
          <a:p>
            <a:pPr lvl="1"/>
            <a:r>
              <a:rPr lang="en-US" dirty="0"/>
              <a:t>Can have cross-cutting filtering control (log things related to DB access)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UIMA’s new logging APIs support new standard “Markers”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…)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https://logging.apache.org/log4j/2.0/manual/markers.html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logger: context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add context info (by thread)</a:t>
            </a:r>
          </a:p>
          <a:p>
            <a:pPr lvl="1"/>
            <a:r>
              <a:rPr lang="en-US" dirty="0"/>
              <a:t>Following modern logging standards, using MDC (Mapped Diagnostic Context)</a:t>
            </a:r>
          </a:p>
          <a:p>
            <a:pPr lvl="1"/>
            <a:r>
              <a:rPr lang="en-US" dirty="0"/>
              <a:t>Context information gets insert into log messages</a:t>
            </a:r>
          </a:p>
          <a:p>
            <a:pPr lvl="2"/>
            <a:r>
              <a:rPr lang="en-US" dirty="0"/>
              <a:t>Via run-time configuration of </a:t>
            </a:r>
            <a:r>
              <a:rPr lang="en-US" dirty="0" err="1"/>
              <a:t>appenders</a:t>
            </a:r>
            <a:r>
              <a:rPr lang="en-US" dirty="0"/>
              <a:t>/ handlers</a:t>
            </a:r>
          </a:p>
          <a:p>
            <a:pPr lvl="2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Solution: UIMA logging backends log4j and </a:t>
            </a:r>
            <a:r>
              <a:rPr lang="en-US" dirty="0" err="1">
                <a:cs typeface="Courier New" panose="02070309020205020404" pitchFamily="49" charset="0"/>
              </a:rPr>
              <a:t>logback</a:t>
            </a:r>
            <a:r>
              <a:rPr lang="en-US" dirty="0">
                <a:cs typeface="Courier New" panose="02070309020205020404" pitchFamily="49" charset="0"/>
              </a:rPr>
              <a:t> support these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Older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r>
              <a:rPr lang="en-US" dirty="0">
                <a:cs typeface="Courier New" panose="02070309020205020404" pitchFamily="49" charset="0"/>
              </a:rPr>
              <a:t> backend does not.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Contexts: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pipeline is running, what annotator in the pipeline is running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CAS is being 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“living” with other loggers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Embedding a UIMA pipeline inside another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is already set up to use another logging system (e.g. log4j)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 loggers are now built on top of slf4j, allowing: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Runtime determination of what logging framework is in use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Adapting UIMA logging to that framework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Defaults to v2 back-end logger: Java’s own built-in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, </a:t>
            </a:r>
            <a:r>
              <a:rPr lang="en-US" dirty="0" err="1"/>
              <a:t>StringArrays</a:t>
            </a:r>
            <a:r>
              <a:rPr lang="en-US" dirty="0"/>
              <a:t>, etc.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enhanced-for-loops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normal Java idioms now supported: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supports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Lots of new convenience APIs for lists</a:t>
            </a:r>
          </a:p>
          <a:p>
            <a:r>
              <a:rPr lang="en-US" dirty="0"/>
              <a:t>Example: want to build a list from the end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emptyXXX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, empty(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XxxList.class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 (why this is important)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A07-AE29-4F5B-87C5-A258E9B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speed?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69A9-B5B7-4688-961A-A06293518F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8496010" cy="4569623"/>
          </a:xfrm>
        </p:spPr>
        <p:txBody>
          <a:bodyPr>
            <a:normAutofit/>
          </a:bodyPr>
          <a:lstStyle/>
          <a:p>
            <a:r>
              <a:rPr lang="en-US" dirty="0"/>
              <a:t>Speedups accrue from two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Converting to V3 (with no rewrites)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Exploiting V3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V3 puts smaller demand on memory caches</a:t>
            </a:r>
          </a:p>
          <a:p>
            <a:pPr lvl="1"/>
            <a:r>
              <a:rPr lang="en-US" dirty="0"/>
              <a:t>More cache space is left for application code</a:t>
            </a:r>
          </a:p>
          <a:p>
            <a:pPr lvl="2"/>
            <a:r>
              <a:rPr lang="en-US" dirty="0"/>
              <a:t>With just conversion, have seen 10-15 % speedups in overall application speed</a:t>
            </a:r>
          </a:p>
          <a:p>
            <a:pPr lvl="2"/>
            <a:r>
              <a:rPr lang="en-US" dirty="0"/>
              <a:t>Highly dependent on exact situations</a:t>
            </a:r>
          </a:p>
          <a:p>
            <a:pPr lvl="1"/>
            <a:r>
              <a:rPr lang="en-US" dirty="0"/>
              <a:t>V3 internals reworked for better locality of reference, much less copying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5E58-BBB2-4D96-A239-E56CD8E68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32FC-B74A-4C57-AB1D-A5B7C91F5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A8A2-58E5-43C9-8924-B9B270EF48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1/11/2018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D9192-31C1-4680-8FC3-FBA87168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204" y="666728"/>
            <a:ext cx="8469030" cy="56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76239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0"/>
            <a:ext cx="6426296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GC works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!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454397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While iterating with UIMA Feature Structure iterators,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Eliminated in V3!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OK to modify index while iterating over it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Iteration continues with pre-modified version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22215" y="2933124"/>
            <a:ext cx="182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Concurrent Modification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followingToken.prefix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6989505" y="5306947"/>
            <a:ext cx="4428357" cy="913199"/>
            <a:chOff x="5058494" y="3399018"/>
            <a:chExt cx="3321281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5638924" y="3399018"/>
              <a:ext cx="2740851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5058494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08030" y="1712166"/>
            <a:ext cx="339935" cy="1129125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8900914" y="1585707"/>
            <a:ext cx="315485" cy="1341120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9983A-07A1-496A-A48D-A525811C648B}"/>
              </a:ext>
            </a:extLst>
          </p:cNvPr>
          <p:cNvGrpSpPr/>
          <p:nvPr/>
        </p:nvGrpSpPr>
        <p:grpSpPr>
          <a:xfrm>
            <a:off x="8432801" y="3735479"/>
            <a:ext cx="3321798" cy="2266040"/>
            <a:chOff x="9090591" y="3476637"/>
            <a:chExt cx="2096528" cy="1166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969E1-03CC-44EC-B648-13303D355FC1}"/>
                </a:ext>
              </a:extLst>
            </p:cNvPr>
            <p:cNvSpPr/>
            <p:nvPr/>
          </p:nvSpPr>
          <p:spPr>
            <a:xfrm>
              <a:off x="909059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873372-EA25-4285-B597-8E2CC1389EAA}"/>
                </a:ext>
              </a:extLst>
            </p:cNvPr>
            <p:cNvSpPr/>
            <p:nvPr/>
          </p:nvSpPr>
          <p:spPr>
            <a:xfrm>
              <a:off x="924034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83E5BC-7A38-4460-94D9-16075AC17342}"/>
                </a:ext>
              </a:extLst>
            </p:cNvPr>
            <p:cNvSpPr/>
            <p:nvPr/>
          </p:nvSpPr>
          <p:spPr>
            <a:xfrm>
              <a:off x="939009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1D942E-55F3-4C74-98E9-DE2C8438FE7B}"/>
                </a:ext>
              </a:extLst>
            </p:cNvPr>
            <p:cNvSpPr/>
            <p:nvPr/>
          </p:nvSpPr>
          <p:spPr>
            <a:xfrm>
              <a:off x="953984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DD2788-4DBD-4F08-8BB7-6C64AA9DECB9}"/>
                </a:ext>
              </a:extLst>
            </p:cNvPr>
            <p:cNvSpPr/>
            <p:nvPr/>
          </p:nvSpPr>
          <p:spPr>
            <a:xfrm>
              <a:off x="968959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8B9C3F-EEF3-4B7D-8AC1-26D648837EBA}"/>
                </a:ext>
              </a:extLst>
            </p:cNvPr>
            <p:cNvSpPr/>
            <p:nvPr/>
          </p:nvSpPr>
          <p:spPr>
            <a:xfrm>
              <a:off x="983935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83BE79-7D59-4965-BB9E-C6492E47FBFA}"/>
                </a:ext>
              </a:extLst>
            </p:cNvPr>
            <p:cNvSpPr/>
            <p:nvPr/>
          </p:nvSpPr>
          <p:spPr>
            <a:xfrm>
              <a:off x="998910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0F7223-5D86-413A-AA64-4826764D5E10}"/>
                </a:ext>
              </a:extLst>
            </p:cNvPr>
            <p:cNvSpPr/>
            <p:nvPr/>
          </p:nvSpPr>
          <p:spPr>
            <a:xfrm>
              <a:off x="1013885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09803C6-1A90-4C89-87A8-2F3A8C50E57A}"/>
                </a:ext>
              </a:extLst>
            </p:cNvPr>
            <p:cNvSpPr/>
            <p:nvPr/>
          </p:nvSpPr>
          <p:spPr>
            <a:xfrm>
              <a:off x="1028860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D83187-3996-4A72-9074-DD832BA92CA6}"/>
                </a:ext>
              </a:extLst>
            </p:cNvPr>
            <p:cNvSpPr/>
            <p:nvPr/>
          </p:nvSpPr>
          <p:spPr>
            <a:xfrm>
              <a:off x="1043835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487FA8-F813-4018-AD10-E70B6E9B658C}"/>
                </a:ext>
              </a:extLst>
            </p:cNvPr>
            <p:cNvSpPr/>
            <p:nvPr/>
          </p:nvSpPr>
          <p:spPr>
            <a:xfrm>
              <a:off x="1058811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ECC10B-5510-44D1-A2ED-61A84852B5CE}"/>
                </a:ext>
              </a:extLst>
            </p:cNvPr>
            <p:cNvSpPr/>
            <p:nvPr/>
          </p:nvSpPr>
          <p:spPr>
            <a:xfrm>
              <a:off x="1073786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8D501-2212-497E-96FA-68C3DB90B90F}"/>
                </a:ext>
              </a:extLst>
            </p:cNvPr>
            <p:cNvSpPr/>
            <p:nvPr/>
          </p:nvSpPr>
          <p:spPr>
            <a:xfrm>
              <a:off x="1088761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5802C3-E8FA-46C0-86E0-137FED57E0D0}"/>
                </a:ext>
              </a:extLst>
            </p:cNvPr>
            <p:cNvSpPr/>
            <p:nvPr/>
          </p:nvSpPr>
          <p:spPr>
            <a:xfrm>
              <a:off x="1103736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AE64C1-8982-4380-B858-359C8C199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5947" y="3674345"/>
              <a:ext cx="0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AFAC192-19E1-4A23-979D-C0D8BC3B9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8944" y="3674345"/>
              <a:ext cx="15053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7DFA08-A9D0-4A1E-AC98-2BDE0B407EAA}"/>
                </a:ext>
              </a:extLst>
            </p:cNvPr>
            <p:cNvSpPr/>
            <p:nvPr/>
          </p:nvSpPr>
          <p:spPr>
            <a:xfrm>
              <a:off x="9944797" y="3977335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2A1830-3C0E-44AD-AB45-CF28C5BA3F04}"/>
                </a:ext>
              </a:extLst>
            </p:cNvPr>
            <p:cNvSpPr/>
            <p:nvPr/>
          </p:nvSpPr>
          <p:spPr>
            <a:xfrm>
              <a:off x="9943986" y="4158723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x2</a:t>
              </a:r>
              <a:endParaRPr lang="en-US" sz="1333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1622F7-6B26-4999-B499-C80F89249B01}"/>
                </a:ext>
              </a:extLst>
            </p:cNvPr>
            <p:cNvSpPr/>
            <p:nvPr/>
          </p:nvSpPr>
          <p:spPr>
            <a:xfrm>
              <a:off x="9939623" y="4348317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0F6B214-400F-41F8-B2D5-414A768B8C49}"/>
                </a:ext>
              </a:extLst>
            </p:cNvPr>
            <p:cNvSpPr/>
            <p:nvPr/>
          </p:nvSpPr>
          <p:spPr>
            <a:xfrm>
              <a:off x="9930882" y="4566901"/>
              <a:ext cx="495300" cy="762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aa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13DF8B-4FD7-41FF-B2A3-9C76B6C6FA5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745948" y="4015435"/>
              <a:ext cx="198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1AA976F-87C5-4414-9F88-BF44BA530A2B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9745947" y="4196823"/>
              <a:ext cx="198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BDCDD2-FB45-4D5C-ADCB-BE51B5188984}"/>
                </a:ext>
              </a:extLst>
            </p:cNvPr>
            <p:cNvCxnSpPr>
              <a:stCxn id="108" idx="1"/>
            </p:cNvCxnSpPr>
            <p:nvPr/>
          </p:nvCxnSpPr>
          <p:spPr>
            <a:xfrm flipH="1">
              <a:off x="9745947" y="4386417"/>
              <a:ext cx="1936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4C2057F-5979-43AB-AE28-AB536787299D}"/>
                </a:ext>
              </a:extLst>
            </p:cNvPr>
            <p:cNvCxnSpPr>
              <a:stCxn id="109" idx="1"/>
            </p:cNvCxnSpPr>
            <p:nvPr/>
          </p:nvCxnSpPr>
          <p:spPr>
            <a:xfrm flipH="1">
              <a:off x="9745947" y="4605001"/>
              <a:ext cx="1849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EF7230-5E5F-4615-90D6-42CE0B2912E8}"/>
                </a:ext>
              </a:extLst>
            </p:cNvPr>
            <p:cNvCxnSpPr>
              <a:stCxn id="109" idx="3"/>
            </p:cNvCxnSpPr>
            <p:nvPr/>
          </p:nvCxnSpPr>
          <p:spPr>
            <a:xfrm>
              <a:off x="10426181" y="4605001"/>
              <a:ext cx="2127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513A364-EBF1-4949-A6C0-02C47AF65CFE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10434923" y="4386417"/>
              <a:ext cx="2158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A55872-D608-4FB9-817B-BD7B919F3063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10439286" y="4196823"/>
              <a:ext cx="211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88CCCFF-D204-441C-A55D-B8994136704D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10440096" y="4015435"/>
              <a:ext cx="1988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1566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3491418"/>
            <a:ext cx="5175104" cy="16135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601564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3435509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5354304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6030636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2FF8A9-BD55-4D6B-9E7D-8A597ACE0F19}"/>
              </a:ext>
            </a:extLst>
          </p:cNvPr>
          <p:cNvSpPr txBox="1">
            <a:spLocks/>
          </p:cNvSpPr>
          <p:nvPr/>
        </p:nvSpPr>
        <p:spPr>
          <a:xfrm>
            <a:off x="609599" y="1890717"/>
            <a:ext cx="6502401" cy="61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Credit: many ideas from </a:t>
            </a:r>
            <a:r>
              <a:rPr lang="en-US" dirty="0" err="1"/>
              <a:t>uimaFIT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785600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already is a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6400801" y="4840238"/>
            <a:ext cx="5705856" cy="584775"/>
            <a:chOff x="6462143" y="3509263"/>
            <a:chExt cx="3337559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7" y="3509263"/>
              <a:ext cx="261234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Iterators (Unsorted)</a:t>
              </a: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1874</Words>
  <Application>Microsoft Office PowerPoint</Application>
  <PresentationFormat>Widescreen</PresentationFormat>
  <Paragraphs>405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 getting FSs within bounds of another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Arbitrary Java objects in the CAS (!)</vt:lpstr>
      <vt:lpstr>Some new (semi-)built-in types</vt:lpstr>
      <vt:lpstr>A feature which is an adjustable array</vt:lpstr>
      <vt:lpstr>Feature holding a set of Feature Structures</vt:lpstr>
      <vt:lpstr>Mapping from int(s) to Feature Structures</vt:lpstr>
      <vt:lpstr>UIMA Logger complaints</vt:lpstr>
      <vt:lpstr>UIMA logger too old-fashioned to easily use efficiently</vt:lpstr>
      <vt:lpstr>V2 UIMA logger:  missing “marker” support</vt:lpstr>
      <vt:lpstr>UIMA logger: context information</vt:lpstr>
      <vt:lpstr>UIMA “living” with other loggers</vt:lpstr>
      <vt:lpstr>FSArrays, StringArrays, etc. too hard to use</vt:lpstr>
      <vt:lpstr>FSArrays and generic typing</vt:lpstr>
      <vt:lpstr>UIMA Lists too hard to use</vt:lpstr>
      <vt:lpstr>Common operations on UIMA lists and arrays</vt:lpstr>
      <vt:lpstr>How about speed?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75</cp:revision>
  <dcterms:created xsi:type="dcterms:W3CDTF">2017-11-08T21:27:09Z</dcterms:created>
  <dcterms:modified xsi:type="dcterms:W3CDTF">2018-01-11T19:57:42Z</dcterms:modified>
</cp:coreProperties>
</file>