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86" r:id="rId21"/>
    <p:sldId id="283" r:id="rId22"/>
    <p:sldId id="285" r:id="rId23"/>
    <p:sldId id="284" r:id="rId24"/>
    <p:sldId id="275" r:id="rId25"/>
    <p:sldId id="276" r:id="rId26"/>
    <p:sldId id="277" r:id="rId27"/>
    <p:sldId id="278" r:id="rId28"/>
    <p:sldId id="282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  <a:p>
            <a:r>
              <a:rPr lang="en-US" dirty="0"/>
              <a:t>https://uima.apache.org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90517" y="2765043"/>
            <a:ext cx="0" cy="56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970201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getting FSs at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63446" y="3477116"/>
            <a:ext cx="204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67145" y="2761858"/>
            <a:ext cx="0" cy="34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467145" y="3102947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790517" y="3332576"/>
            <a:ext cx="188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35349" y="3287521"/>
            <a:ext cx="228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4"/>
            <a:ext cx="0" cy="50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7618405" cy="17253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713946" y="971274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4"/>
            <a:ext cx="11054727" cy="1146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81075" y="3390239"/>
            <a:ext cx="4648114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208363"/>
            <a:ext cx="11054727" cy="116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holds an arbitrary Java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 which has both </a:t>
            </a:r>
          </a:p>
          <a:p>
            <a:pPr lvl="1"/>
            <a:r>
              <a:rPr lang="en-US" dirty="0"/>
              <a:t>the Java Object (as a field, with whatever custom accessors you want</a:t>
            </a:r>
          </a:p>
          <a:p>
            <a:pPr lvl="1"/>
            <a:r>
              <a:rPr lang="en-US" dirty="0"/>
              <a:t>A representation as normal CAS data objects,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</a:t>
            </a:r>
            <a:br>
              <a:rPr lang="en-US" dirty="0"/>
            </a:br>
            <a:r>
              <a:rPr lang="en-US" dirty="0"/>
              <a:t>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490237" cy="4033208"/>
          </a:xfrm>
        </p:spPr>
        <p:txBody>
          <a:bodyPr/>
          <a:lstStyle/>
          <a:p>
            <a:r>
              <a:rPr lang="en-US" dirty="0"/>
              <a:t>Built using previous slide’s new capability</a:t>
            </a:r>
          </a:p>
          <a:p>
            <a:endParaRPr lang="en-US" dirty="0"/>
          </a:p>
          <a:p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Problem: you want to have a feature which holds </a:t>
            </a:r>
            <a:br>
              <a:rPr lang="en-US" dirty="0"/>
            </a:br>
            <a:r>
              <a:rPr lang="en-US" dirty="0"/>
              <a:t>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Solution: use the new (semi)built-in type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C9-1C6A-4FE7-AFC1-99EA84F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complaints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D5E6-83F7-4A28-B58A-F6AE83AE2E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5956" y="2065275"/>
            <a:ext cx="6429953" cy="4444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 to write efficient log statements</a:t>
            </a:r>
          </a:p>
          <a:p>
            <a:pPr lvl="1"/>
            <a:r>
              <a:rPr lang="en-US" dirty="0"/>
              <a:t>New and old style of message embedding syntax</a:t>
            </a:r>
          </a:p>
          <a:p>
            <a:endParaRPr lang="en-US" dirty="0"/>
          </a:p>
          <a:p>
            <a:r>
              <a:rPr lang="en-US" dirty="0"/>
              <a:t>No support for cross-cutting filtering/ triggering per log message</a:t>
            </a:r>
          </a:p>
          <a:p>
            <a:endParaRPr lang="en-US" dirty="0"/>
          </a:p>
          <a:p>
            <a:r>
              <a:rPr lang="en-US" dirty="0"/>
              <a:t>No support for run-time configurable context info augmentation</a:t>
            </a:r>
          </a:p>
          <a:p>
            <a:endParaRPr lang="en-US" dirty="0"/>
          </a:p>
          <a:p>
            <a:r>
              <a:rPr lang="en-US" dirty="0"/>
              <a:t>Need to merge with other logging systems when UIMA is embedded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116F-F4BA-4F5D-8A48-51FDEA862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E0DD-70AD-4AF9-AEBA-041810883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1F56C-EFA4-4BDF-9F00-9A4396D0F6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11/22/2017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7937E-BC5D-4BA1-A503-821128FD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09" y="1912201"/>
            <a:ext cx="4721666" cy="36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deck shows off many of the new features of UIMA v3 </a:t>
            </a:r>
          </a:p>
          <a:p>
            <a:pPr lvl="1"/>
            <a:r>
              <a:rPr lang="en-US" dirty="0"/>
              <a:t>From the perspective of programmers, having complaints and</a:t>
            </a:r>
            <a:br>
              <a:rPr lang="en-US" dirty="0"/>
            </a:br>
            <a:r>
              <a:rPr lang="en-US" dirty="0"/>
              <a:t>seeing how UIMA v3 (uv3) addresses these</a:t>
            </a:r>
          </a:p>
          <a:p>
            <a:endParaRPr lang="en-US" dirty="0"/>
          </a:p>
          <a:p>
            <a:r>
              <a:rPr lang="en-US" dirty="0"/>
              <a:t>It doesn’t cover all the features; for that, please see the UIMA V3 User’s Guide documentation book.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11/22/2017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UIMA logger too old-fashioned to easily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1209866" cy="4522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422" lvl="1" indent="0">
              <a:lnSpc>
                <a:spcPct val="12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Otherwise, the argument computation evaluation is done even when not logging!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Message embedding syntax change coupled to logger invoking form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etc., backward compatible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7420399" y="2111775"/>
            <a:ext cx="42769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V2 UIMA logger not supporting modern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: Want to use Markers on individual log messages</a:t>
            </a:r>
          </a:p>
          <a:p>
            <a:pPr lvl="1"/>
            <a:r>
              <a:rPr lang="en-US" dirty="0"/>
              <a:t>To trigger actions (send an email to the admin when this happens)</a:t>
            </a:r>
          </a:p>
          <a:p>
            <a:pPr lvl="1"/>
            <a:r>
              <a:rPr lang="en-US" dirty="0"/>
              <a:t>To have cross-cutting filtering control (log things related to DB access) 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UIMA’s new logging APIs support Markers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aMarker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…)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Markers examples: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Tracing filters: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annotator/flow controller enter/exit,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Feature Structure creation/updating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Index modification, index auto-remove/add-back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serialization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6472132" y="2247242"/>
            <a:ext cx="427693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V2 UIMA logger needs to “live” with other loggers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Embedding a UIMA pipeline inside another application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Which is already set up to use another logging system (e.g. log4j)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 loggers are now built on top of slf4j, allowing: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Runtime determination of what logging framework is in use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Adapting UIMA logging to that framework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Defaults to v2 back-end logger: Java’s own built-in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V2 UIMA logging missing context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add context info (by thread)</a:t>
            </a:r>
          </a:p>
          <a:p>
            <a:pPr lvl="1"/>
            <a:r>
              <a:rPr lang="en-US" dirty="0"/>
              <a:t>Following modern logging standards, using MDC NDC</a:t>
            </a:r>
          </a:p>
          <a:p>
            <a:pPr lvl="2"/>
            <a:r>
              <a:rPr lang="en-US" dirty="0"/>
              <a:t>NDC Nested Diagnostic Context</a:t>
            </a:r>
          </a:p>
          <a:p>
            <a:pPr lvl="2"/>
            <a:r>
              <a:rPr lang="en-US" dirty="0"/>
              <a:t>MDC Mapped Diagnostic Context</a:t>
            </a:r>
          </a:p>
          <a:p>
            <a:pPr lvl="1"/>
            <a:r>
              <a:rPr lang="en-US" dirty="0"/>
              <a:t>Context info </a:t>
            </a:r>
            <a:r>
              <a:rPr lang="en-US" dirty="0" err="1"/>
              <a:t>insertable</a:t>
            </a:r>
            <a:r>
              <a:rPr lang="en-US" dirty="0"/>
              <a:t> into log messages</a:t>
            </a:r>
          </a:p>
          <a:p>
            <a:pPr lvl="2"/>
            <a:r>
              <a:rPr lang="en-US" dirty="0"/>
              <a:t>Via run-time configuration of </a:t>
            </a:r>
            <a:r>
              <a:rPr lang="en-US" dirty="0" err="1"/>
              <a:t>appenders</a:t>
            </a:r>
            <a:r>
              <a:rPr lang="en-US" dirty="0"/>
              <a:t>/ handlers</a:t>
            </a:r>
          </a:p>
          <a:p>
            <a:pPr lvl="2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Solution: UIMA logging backends log4j and </a:t>
            </a:r>
            <a:r>
              <a:rPr lang="en-US" dirty="0" err="1">
                <a:cs typeface="Courier New" panose="02070309020205020404" pitchFamily="49" charset="0"/>
              </a:rPr>
              <a:t>logback</a:t>
            </a:r>
            <a:r>
              <a:rPr lang="en-US" dirty="0">
                <a:cs typeface="Courier New" panose="02070309020205020404" pitchFamily="49" charset="0"/>
              </a:rPr>
              <a:t> support these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Older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r>
              <a:rPr lang="en-US" dirty="0">
                <a:cs typeface="Courier New" panose="02070309020205020404" pitchFamily="49" charset="0"/>
              </a:rPr>
              <a:t> backend does not.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 for 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support these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have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980232" y="5246950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544061" cy="4919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Problem: want to build a list from the end</a:t>
            </a:r>
          </a:p>
          <a:p>
            <a:endParaRPr lang="en-US" dirty="0"/>
          </a:p>
          <a:p>
            <a:r>
              <a:rPr lang="en-US" dirty="0"/>
              <a:t>Solution: lots of new APIs on UIMA Lists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/>
              <a:t>emptyXXX</a:t>
            </a:r>
            <a:r>
              <a:rPr lang="en-US" dirty="0"/>
              <a:t>, empty(</a:t>
            </a:r>
            <a:r>
              <a:rPr lang="en-US" dirty="0" err="1"/>
              <a:t>XxxList.class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AA07-AE29-4F5B-87C5-A258E9B9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speed?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69A9-B5B7-4688-961A-A06293518F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8496010" cy="4305719"/>
          </a:xfrm>
        </p:spPr>
        <p:txBody>
          <a:bodyPr>
            <a:normAutofit/>
          </a:bodyPr>
          <a:lstStyle/>
          <a:p>
            <a:r>
              <a:rPr lang="en-US" dirty="0"/>
              <a:t>Speedups accrue from two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Converting to V3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Exploiting V3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V3 puts smaller demand on memory caches</a:t>
            </a:r>
          </a:p>
          <a:p>
            <a:pPr lvl="1"/>
            <a:r>
              <a:rPr lang="en-US" dirty="0"/>
              <a:t>More left for application code</a:t>
            </a:r>
          </a:p>
          <a:p>
            <a:pPr lvl="1"/>
            <a:r>
              <a:rPr lang="en-US" dirty="0"/>
              <a:t>Have seen 10-15 % speedups in overall application speed</a:t>
            </a:r>
          </a:p>
          <a:p>
            <a:pPr lvl="2"/>
            <a:r>
              <a:rPr lang="en-US" dirty="0"/>
              <a:t>Highly dependent on exact situations</a:t>
            </a:r>
          </a:p>
          <a:p>
            <a:pPr lvl="1"/>
            <a:r>
              <a:rPr lang="en-US" dirty="0"/>
              <a:t>V3 internals reworked for better locality of reference, much less copying of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5E58-BBB2-4D96-A239-E56CD8E68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32FC-B74A-4C57-AB1D-A5B7C91F5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A8A2-58E5-43C9-8924-B9B270EF48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11/22/2017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CC7EA-7B8B-4C61-B4E2-86276B8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52" y="1169904"/>
            <a:ext cx="8102519" cy="51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76239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1"/>
            <a:ext cx="6426296" cy="40332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GC works </a:t>
            </a:r>
            <a:r>
              <a:rPr lang="en-US" dirty="0">
                <a:sym typeface="Wingdings" panose="05000000000000000000" pitchFamily="2" charset="2"/>
              </a:rPr>
              <a:t>!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/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267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iterating,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/>
              <a:t>Eliminated in V3!</a:t>
            </a:r>
          </a:p>
          <a:p>
            <a:pPr lvl="1"/>
            <a:r>
              <a:rPr lang="en-US" dirty="0"/>
              <a:t>OK to modify index while iterating over it</a:t>
            </a:r>
          </a:p>
          <a:p>
            <a:pPr lvl="2"/>
            <a:r>
              <a:rPr lang="en-US" sz="2133" dirty="0"/>
              <a:t>Iteration continues with pre-modified version</a:t>
            </a:r>
          </a:p>
          <a:p>
            <a:pPr lvl="2"/>
            <a:r>
              <a:rPr lang="en-US" sz="2133" dirty="0"/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89949" y="2966991"/>
            <a:ext cx="1702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C.M.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t2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t2.prefix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t2.setBegin(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5349054" y="4895467"/>
            <a:ext cx="6312833" cy="913199"/>
            <a:chOff x="3906982" y="3399018"/>
            <a:chExt cx="4734625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4521322" y="3399018"/>
              <a:ext cx="4120285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3906982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61277" y="1658920"/>
            <a:ext cx="339935" cy="1235619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9309902" y="1563912"/>
            <a:ext cx="315485" cy="1384713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9983A-07A1-496A-A48D-A525811C648B}"/>
              </a:ext>
            </a:extLst>
          </p:cNvPr>
          <p:cNvGrpSpPr/>
          <p:nvPr/>
        </p:nvGrpSpPr>
        <p:grpSpPr>
          <a:xfrm>
            <a:off x="8432801" y="3735479"/>
            <a:ext cx="3321798" cy="2266040"/>
            <a:chOff x="9090591" y="3476637"/>
            <a:chExt cx="2096528" cy="1166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6969E1-03CC-44EC-B648-13303D355FC1}"/>
                </a:ext>
              </a:extLst>
            </p:cNvPr>
            <p:cNvSpPr/>
            <p:nvPr/>
          </p:nvSpPr>
          <p:spPr>
            <a:xfrm>
              <a:off x="909059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873372-EA25-4285-B597-8E2CC1389EAA}"/>
                </a:ext>
              </a:extLst>
            </p:cNvPr>
            <p:cNvSpPr/>
            <p:nvPr/>
          </p:nvSpPr>
          <p:spPr>
            <a:xfrm>
              <a:off x="924034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83E5BC-7A38-4460-94D9-16075AC17342}"/>
                </a:ext>
              </a:extLst>
            </p:cNvPr>
            <p:cNvSpPr/>
            <p:nvPr/>
          </p:nvSpPr>
          <p:spPr>
            <a:xfrm>
              <a:off x="939009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1D942E-55F3-4C74-98E9-DE2C8438FE7B}"/>
                </a:ext>
              </a:extLst>
            </p:cNvPr>
            <p:cNvSpPr/>
            <p:nvPr/>
          </p:nvSpPr>
          <p:spPr>
            <a:xfrm>
              <a:off x="953984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DD2788-4DBD-4F08-8BB7-6C64AA9DECB9}"/>
                </a:ext>
              </a:extLst>
            </p:cNvPr>
            <p:cNvSpPr/>
            <p:nvPr/>
          </p:nvSpPr>
          <p:spPr>
            <a:xfrm>
              <a:off x="968959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8B9C3F-EEF3-4B7D-8AC1-26D648837EBA}"/>
                </a:ext>
              </a:extLst>
            </p:cNvPr>
            <p:cNvSpPr/>
            <p:nvPr/>
          </p:nvSpPr>
          <p:spPr>
            <a:xfrm>
              <a:off x="983935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683BE79-7D59-4965-BB9E-C6492E47FBFA}"/>
                </a:ext>
              </a:extLst>
            </p:cNvPr>
            <p:cNvSpPr/>
            <p:nvPr/>
          </p:nvSpPr>
          <p:spPr>
            <a:xfrm>
              <a:off x="998910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0F7223-5D86-413A-AA64-4826764D5E10}"/>
                </a:ext>
              </a:extLst>
            </p:cNvPr>
            <p:cNvSpPr/>
            <p:nvPr/>
          </p:nvSpPr>
          <p:spPr>
            <a:xfrm>
              <a:off x="1013885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09803C6-1A90-4C89-87A8-2F3A8C50E57A}"/>
                </a:ext>
              </a:extLst>
            </p:cNvPr>
            <p:cNvSpPr/>
            <p:nvPr/>
          </p:nvSpPr>
          <p:spPr>
            <a:xfrm>
              <a:off x="1028860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D83187-3996-4A72-9074-DD832BA92CA6}"/>
                </a:ext>
              </a:extLst>
            </p:cNvPr>
            <p:cNvSpPr/>
            <p:nvPr/>
          </p:nvSpPr>
          <p:spPr>
            <a:xfrm>
              <a:off x="1043835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487FA8-F813-4018-AD10-E70B6E9B658C}"/>
                </a:ext>
              </a:extLst>
            </p:cNvPr>
            <p:cNvSpPr/>
            <p:nvPr/>
          </p:nvSpPr>
          <p:spPr>
            <a:xfrm>
              <a:off x="1058811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ECC10B-5510-44D1-A2ED-61A84852B5CE}"/>
                </a:ext>
              </a:extLst>
            </p:cNvPr>
            <p:cNvSpPr/>
            <p:nvPr/>
          </p:nvSpPr>
          <p:spPr>
            <a:xfrm>
              <a:off x="1073786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8D501-2212-497E-96FA-68C3DB90B90F}"/>
                </a:ext>
              </a:extLst>
            </p:cNvPr>
            <p:cNvSpPr/>
            <p:nvPr/>
          </p:nvSpPr>
          <p:spPr>
            <a:xfrm>
              <a:off x="1088761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5802C3-E8FA-46C0-86E0-137FED57E0D0}"/>
                </a:ext>
              </a:extLst>
            </p:cNvPr>
            <p:cNvSpPr/>
            <p:nvPr/>
          </p:nvSpPr>
          <p:spPr>
            <a:xfrm>
              <a:off x="1103736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CAE64C1-8982-4380-B858-359C8C199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5947" y="3674345"/>
              <a:ext cx="0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AFAC192-19E1-4A23-979D-C0D8BC3B9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8944" y="3674345"/>
              <a:ext cx="15053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7DFA08-A9D0-4A1E-AC98-2BDE0B407EAA}"/>
                </a:ext>
              </a:extLst>
            </p:cNvPr>
            <p:cNvSpPr/>
            <p:nvPr/>
          </p:nvSpPr>
          <p:spPr>
            <a:xfrm>
              <a:off x="9944797" y="3977335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2A1830-3C0E-44AD-AB45-CF28C5BA3F04}"/>
                </a:ext>
              </a:extLst>
            </p:cNvPr>
            <p:cNvSpPr/>
            <p:nvPr/>
          </p:nvSpPr>
          <p:spPr>
            <a:xfrm>
              <a:off x="9943986" y="4158723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x2</a:t>
              </a:r>
              <a:endParaRPr lang="en-US" sz="1333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1622F7-6B26-4999-B499-C80F89249B01}"/>
                </a:ext>
              </a:extLst>
            </p:cNvPr>
            <p:cNvSpPr/>
            <p:nvPr/>
          </p:nvSpPr>
          <p:spPr>
            <a:xfrm>
              <a:off x="9939623" y="4348317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0F6B214-400F-41F8-B2D5-414A768B8C49}"/>
                </a:ext>
              </a:extLst>
            </p:cNvPr>
            <p:cNvSpPr/>
            <p:nvPr/>
          </p:nvSpPr>
          <p:spPr>
            <a:xfrm>
              <a:off x="9930882" y="4566901"/>
              <a:ext cx="495300" cy="76200"/>
            </a:xfrm>
            <a:prstGeom prst="rect">
              <a:avLst/>
            </a:prstGeom>
            <a:solidFill>
              <a:srgbClr val="FFCC99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aa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313DF8B-4FD7-41FF-B2A3-9C76B6C6FA5D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745948" y="4015435"/>
              <a:ext cx="1988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1AA976F-87C5-4414-9F88-BF44BA530A2B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9745947" y="4196823"/>
              <a:ext cx="1980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BDCDD2-FB45-4D5C-ADCB-BE51B5188984}"/>
                </a:ext>
              </a:extLst>
            </p:cNvPr>
            <p:cNvCxnSpPr>
              <a:stCxn id="108" idx="1"/>
            </p:cNvCxnSpPr>
            <p:nvPr/>
          </p:nvCxnSpPr>
          <p:spPr>
            <a:xfrm flipH="1">
              <a:off x="9745947" y="4386417"/>
              <a:ext cx="1936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4C2057F-5979-43AB-AE28-AB536787299D}"/>
                </a:ext>
              </a:extLst>
            </p:cNvPr>
            <p:cNvCxnSpPr>
              <a:stCxn id="109" idx="1"/>
            </p:cNvCxnSpPr>
            <p:nvPr/>
          </p:nvCxnSpPr>
          <p:spPr>
            <a:xfrm flipH="1">
              <a:off x="9745947" y="4605001"/>
              <a:ext cx="1849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EF7230-5E5F-4615-90D6-42CE0B2912E8}"/>
                </a:ext>
              </a:extLst>
            </p:cNvPr>
            <p:cNvCxnSpPr>
              <a:stCxn id="109" idx="3"/>
            </p:cNvCxnSpPr>
            <p:nvPr/>
          </p:nvCxnSpPr>
          <p:spPr>
            <a:xfrm>
              <a:off x="10426181" y="4605001"/>
              <a:ext cx="2127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513A364-EBF1-4949-A6C0-02C47AF65CFE}"/>
                </a:ext>
              </a:extLst>
            </p:cNvPr>
            <p:cNvCxnSpPr>
              <a:stCxn id="108" idx="3"/>
            </p:cNvCxnSpPr>
            <p:nvPr/>
          </p:nvCxnSpPr>
          <p:spPr>
            <a:xfrm>
              <a:off x="10434923" y="4386417"/>
              <a:ext cx="2158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A55872-D608-4FB9-817B-BD7B919F3063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10439286" y="4196823"/>
              <a:ext cx="211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88CCCFF-D204-441C-A55D-B8994136704D}"/>
                </a:ext>
              </a:extLst>
            </p:cNvPr>
            <p:cNvCxnSpPr>
              <a:stCxn id="106" idx="3"/>
            </p:cNvCxnSpPr>
            <p:nvPr/>
          </p:nvCxnSpPr>
          <p:spPr>
            <a:xfrm>
              <a:off x="10440096" y="4015435"/>
              <a:ext cx="1988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48405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2938257"/>
            <a:ext cx="5175104" cy="16135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048403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2882348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4801143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5477475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100584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7819485" y="4828046"/>
            <a:ext cx="4372515" cy="584775"/>
            <a:chOff x="6462143" y="3509263"/>
            <a:chExt cx="3279386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8" y="3509263"/>
              <a:ext cx="2554171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(Unsorted)</a:t>
              </a:r>
              <a:endPara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11/22/2017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1653</Words>
  <Application>Microsoft Office PowerPoint</Application>
  <PresentationFormat>Widescreen</PresentationFormat>
  <Paragraphs>387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getting FSs at a particular spot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 feature which holds an arbitrary Java object</vt:lpstr>
      <vt:lpstr>Some new (semi-)built-in types</vt:lpstr>
      <vt:lpstr>A feature which is an adjustable array</vt:lpstr>
      <vt:lpstr>Feature holding a set of Feature Structures</vt:lpstr>
      <vt:lpstr>UIMA Logger complaints</vt:lpstr>
      <vt:lpstr>UIMA logger too old-fashioned to easily use efficiently</vt:lpstr>
      <vt:lpstr>V2 UIMA logger not supporting modern logging</vt:lpstr>
      <vt:lpstr>V2 UIMA logger needs to “live” with other loggers</vt:lpstr>
      <vt:lpstr>V2 UIMA logging missing context info</vt:lpstr>
      <vt:lpstr>FSArrays too hard to use</vt:lpstr>
      <vt:lpstr>FSArrays and generic typing</vt:lpstr>
      <vt:lpstr>UIMA Lists too hard to use</vt:lpstr>
      <vt:lpstr>Common operations on UIMA lists and arrays</vt:lpstr>
      <vt:lpstr>How about speed?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27</cp:revision>
  <dcterms:created xsi:type="dcterms:W3CDTF">2017-11-08T21:27:09Z</dcterms:created>
  <dcterms:modified xsi:type="dcterms:W3CDTF">2017-11-22T14:05:22Z</dcterms:modified>
</cp:coreProperties>
</file>