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1" r:id="rId3"/>
    <p:sldId id="282" r:id="rId4"/>
    <p:sldId id="258" r:id="rId5"/>
    <p:sldId id="261" r:id="rId6"/>
    <p:sldId id="262" r:id="rId7"/>
    <p:sldId id="263" r:id="rId8"/>
    <p:sldId id="264" r:id="rId9"/>
    <p:sldId id="265" r:id="rId10"/>
    <p:sldId id="283" r:id="rId11"/>
    <p:sldId id="284" r:id="rId12"/>
    <p:sldId id="274" r:id="rId13"/>
    <p:sldId id="279" r:id="rId14"/>
    <p:sldId id="275" r:id="rId15"/>
    <p:sldId id="278" r:id="rId16"/>
    <p:sldId id="268" r:id="rId17"/>
    <p:sldId id="272" r:id="rId18"/>
    <p:sldId id="271" r:id="rId19"/>
    <p:sldId id="276" r:id="rId20"/>
    <p:sldId id="280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CC9900"/>
    <a:srgbClr val="FF9933"/>
    <a:srgbClr val="FFCC99"/>
    <a:srgbClr val="CC99FF"/>
    <a:srgbClr val="FF66FF"/>
    <a:srgbClr val="9900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CE8DC-5FC8-4F70-B5EF-1C157433EDFC}" type="datetimeFigureOut">
              <a:rPr lang="de-DE" smtClean="0"/>
              <a:pPr/>
              <a:t>22.09.2013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45C2F-54E8-4A5D-8641-42E4770453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00113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43608" y="6376243"/>
            <a:ext cx="1800200" cy="365125"/>
          </a:xfrm>
        </p:spPr>
        <p:txBody>
          <a:bodyPr/>
          <a:lstStyle/>
          <a:p>
            <a:r>
              <a:rPr lang="de-DE" smtClean="0"/>
              <a:t>23.09.2013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76243"/>
            <a:ext cx="2895600" cy="365125"/>
          </a:xfrm>
        </p:spPr>
        <p:txBody>
          <a:bodyPr/>
          <a:lstStyle/>
          <a:p>
            <a:r>
              <a:rPr lang="en-US" b="1" smtClean="0"/>
              <a:t>Georg Fette</a:t>
            </a:r>
            <a:r>
              <a:rPr lang="en-US" smtClean="0"/>
              <a:t>, Martin Toepfer, Frank Puppe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76243"/>
            <a:ext cx="2133600" cy="365125"/>
          </a:xfrm>
        </p:spPr>
        <p:txBody>
          <a:bodyPr/>
          <a:lstStyle/>
          <a:p>
            <a:fld id="{46902230-AC51-4BD3-AD93-C4856A05088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18" descr="unilogo4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0525"/>
          <a:stretch>
            <a:fillRect/>
          </a:stretch>
        </p:blipFill>
        <p:spPr bwMode="auto">
          <a:xfrm>
            <a:off x="0" y="431800"/>
            <a:ext cx="91440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23.09.2013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Georg Fette, Martin Toepfer, Frank Puppe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02230-AC51-4BD3-AD93-C4856A05088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Storing</a:t>
            </a:r>
            <a:r>
              <a:rPr lang="de-DE" smtClean="0"/>
              <a:t> UIMA CASes in a relational database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23.09.2013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Georg Fette</a:t>
            </a:r>
            <a:r>
              <a:rPr lang="en-US" smtClean="0"/>
              <a:t>, Martin Toepfer, Frank Puppe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2230-AC51-4BD3-AD93-C4856A050883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23.09.2013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Georg Fette</a:t>
            </a:r>
            <a:r>
              <a:rPr lang="en-US" smtClean="0"/>
              <a:t>, Martin Toepfer, Frank Puppe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2230-AC51-4BD3-AD93-C4856A050883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1403648" y="1628800"/>
            <a:ext cx="691276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 err="1" smtClean="0"/>
              <a:t>Possible</a:t>
            </a:r>
            <a:r>
              <a:rPr lang="de-DE" sz="2000" b="1" u="sng" dirty="0" smtClean="0"/>
              <a:t> </a:t>
            </a:r>
            <a:r>
              <a:rPr lang="de-DE" sz="2000" b="1" u="sng" dirty="0" err="1" smtClean="0"/>
              <a:t>solutions</a:t>
            </a:r>
            <a:r>
              <a:rPr lang="de-DE" sz="2000" b="1" u="sng" dirty="0" smtClean="0"/>
              <a:t>:</a:t>
            </a:r>
            <a:endParaRPr lang="de-DE" sz="2000" b="1" u="sng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Store </a:t>
            </a:r>
            <a:r>
              <a:rPr lang="de-DE" dirty="0" err="1" smtClean="0"/>
              <a:t>CASes</a:t>
            </a:r>
            <a:r>
              <a:rPr lang="de-DE" dirty="0" smtClean="0"/>
              <a:t> </a:t>
            </a:r>
            <a:r>
              <a:rPr lang="de-DE" dirty="0" err="1" smtClean="0"/>
              <a:t>binary</a:t>
            </a:r>
            <a:r>
              <a:rPr lang="de-DE" dirty="0" smtClean="0"/>
              <a:t> </a:t>
            </a:r>
            <a:r>
              <a:rPr lang="de-DE" dirty="0" err="1" smtClean="0"/>
              <a:t>serialized</a:t>
            </a:r>
            <a:r>
              <a:rPr lang="de-DE" dirty="0" smtClean="0"/>
              <a:t> in a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base</a:t>
            </a:r>
            <a:endParaRPr lang="de-DE" dirty="0" smtClean="0"/>
          </a:p>
          <a:p>
            <a:r>
              <a:rPr lang="de-DE" dirty="0" smtClean="0"/>
              <a:t>   But: 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smtClean="0"/>
              <a:t>proper type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Index </a:t>
            </a:r>
            <a:r>
              <a:rPr lang="de-DE" dirty="0" err="1" smtClean="0"/>
              <a:t>engines</a:t>
            </a:r>
            <a:r>
              <a:rPr lang="de-DE" dirty="0" smtClean="0"/>
              <a:t> on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like</a:t>
            </a:r>
            <a:r>
              <a:rPr lang="de-DE" dirty="0" smtClean="0"/>
              <a:t> Lucas, </a:t>
            </a:r>
            <a:r>
              <a:rPr lang="de-DE" dirty="0" err="1" smtClean="0"/>
              <a:t>Fangorn</a:t>
            </a:r>
            <a:r>
              <a:rPr lang="de-DE" dirty="0" smtClean="0"/>
              <a:t>, </a:t>
            </a:r>
            <a:r>
              <a:rPr lang="de-DE" dirty="0" err="1" smtClean="0"/>
              <a:t>Tgrep</a:t>
            </a:r>
            <a:r>
              <a:rPr lang="de-DE" dirty="0" smtClean="0"/>
              <a:t>)</a:t>
            </a:r>
            <a:endParaRPr lang="de-DE" dirty="0" smtClean="0"/>
          </a:p>
          <a:p>
            <a:r>
              <a:rPr lang="de-DE" dirty="0" smtClean="0"/>
              <a:t> </a:t>
            </a:r>
            <a:r>
              <a:rPr lang="de-DE" dirty="0" smtClean="0"/>
              <a:t>  But: 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proper type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indices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designed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structures</a:t>
            </a:r>
            <a:r>
              <a:rPr lang="de-DE" dirty="0" smtClean="0"/>
              <a:t> (e.g. </a:t>
            </a:r>
            <a:r>
              <a:rPr lang="de-DE" dirty="0" err="1" smtClean="0"/>
              <a:t>Fangorn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parse </a:t>
            </a:r>
            <a:r>
              <a:rPr lang="de-DE" dirty="0" err="1" smtClean="0"/>
              <a:t>tree</a:t>
            </a:r>
            <a:r>
              <a:rPr lang="de-DE" dirty="0" smtClean="0"/>
              <a:t> </a:t>
            </a:r>
            <a:r>
              <a:rPr lang="de-DE" dirty="0" err="1" smtClean="0"/>
              <a:t>banks</a:t>
            </a:r>
            <a:r>
              <a:rPr lang="de-DE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Query </a:t>
            </a:r>
            <a:r>
              <a:rPr lang="de-DE" dirty="0" err="1" smtClean="0"/>
              <a:t>tools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RUTA-</a:t>
            </a:r>
            <a:r>
              <a:rPr lang="de-DE" dirty="0" err="1" smtClean="0"/>
              <a:t>query</a:t>
            </a:r>
            <a:r>
              <a:rPr lang="de-DE" dirty="0" smtClean="0"/>
              <a:t>-</a:t>
            </a:r>
            <a:r>
              <a:rPr lang="de-DE" dirty="0" err="1" smtClean="0"/>
              <a:t>view</a:t>
            </a:r>
            <a:endParaRPr lang="de-DE" dirty="0" smtClean="0"/>
          </a:p>
          <a:p>
            <a:r>
              <a:rPr lang="de-DE" dirty="0" smtClean="0"/>
              <a:t>   But: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=&gt; </a:t>
            </a:r>
            <a:r>
              <a:rPr lang="de-DE" dirty="0" err="1" smtClean="0"/>
              <a:t>slow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r>
              <a:rPr lang="de-DE" dirty="0" smtClean="0"/>
              <a:t> </a:t>
            </a:r>
            <a:r>
              <a:rPr lang="de-DE" dirty="0" err="1" smtClean="0"/>
              <a:t>speed</a:t>
            </a:r>
            <a:endParaRPr lang="de-DE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23.09.2013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Georg Fette</a:t>
            </a:r>
            <a:r>
              <a:rPr lang="en-US" smtClean="0"/>
              <a:t>, Martin Toepfer, Frank Puppe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2230-AC51-4BD3-AD93-C4856A050883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1475656" y="1988840"/>
            <a:ext cx="69127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 dirty="0" smtClean="0"/>
              <a:t>Solution</a:t>
            </a:r>
            <a:r>
              <a:rPr lang="de-DE" sz="2000" u="sng" dirty="0" smtClean="0"/>
              <a:t>:</a:t>
            </a:r>
          </a:p>
          <a:p>
            <a:endParaRPr lang="de-DE" sz="2000" u="sng" dirty="0" smtClean="0"/>
          </a:p>
          <a:p>
            <a:r>
              <a:rPr lang="de-DE" sz="2000" dirty="0" smtClean="0"/>
              <a:t>A </a:t>
            </a:r>
            <a:r>
              <a:rPr lang="de-DE" sz="2000" dirty="0" err="1" smtClean="0"/>
              <a:t>storage</a:t>
            </a:r>
            <a:r>
              <a:rPr lang="de-DE" sz="2000" dirty="0" smtClean="0"/>
              <a:t> </a:t>
            </a:r>
            <a:r>
              <a:rPr lang="de-DE" sz="2000" dirty="0" err="1" smtClean="0"/>
              <a:t>possibility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needed</a:t>
            </a:r>
            <a:r>
              <a:rPr lang="de-DE" sz="2000" dirty="0" smtClean="0"/>
              <a:t> </a:t>
            </a:r>
            <a:r>
              <a:rPr lang="de-DE" sz="2000" dirty="0" err="1" smtClean="0"/>
              <a:t>which</a:t>
            </a:r>
            <a:r>
              <a:rPr lang="de-DE" sz="2000" dirty="0" smtClean="0"/>
              <a:t> </a:t>
            </a:r>
            <a:r>
              <a:rPr lang="de-DE" sz="2000" dirty="0" err="1" smtClean="0"/>
              <a:t>provides</a:t>
            </a:r>
            <a:endParaRPr lang="de-DE" sz="2000" dirty="0" smtClean="0"/>
          </a:p>
          <a:p>
            <a:pPr>
              <a:buFontTx/>
              <a:buChar char="-"/>
            </a:pPr>
            <a:r>
              <a:rPr lang="de-DE" sz="2000" dirty="0" smtClean="0"/>
              <a:t> </a:t>
            </a:r>
            <a:r>
              <a:rPr lang="de-DE" sz="2000" dirty="0" err="1" smtClean="0"/>
              <a:t>indices</a:t>
            </a:r>
            <a:r>
              <a:rPr lang="de-DE" sz="2000" dirty="0" smtClean="0"/>
              <a:t> on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endParaRPr lang="de-DE" sz="2000" dirty="0" smtClean="0"/>
          </a:p>
          <a:p>
            <a:pPr>
              <a:buFontTx/>
              <a:buChar char="-"/>
            </a:pPr>
            <a:r>
              <a:rPr lang="de-DE" sz="2000" dirty="0" smtClean="0"/>
              <a:t> </a:t>
            </a:r>
            <a:r>
              <a:rPr lang="de-DE" sz="2000" dirty="0" err="1" smtClean="0"/>
              <a:t>combined</a:t>
            </a:r>
            <a:r>
              <a:rPr lang="de-DE" sz="2000" dirty="0" smtClean="0"/>
              <a:t> </a:t>
            </a:r>
            <a:r>
              <a:rPr lang="de-DE" sz="2000" dirty="0" err="1" smtClean="0"/>
              <a:t>storage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CASes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type </a:t>
            </a:r>
            <a:r>
              <a:rPr lang="de-DE" sz="2000" dirty="0" err="1" smtClean="0"/>
              <a:t>systems</a:t>
            </a:r>
            <a:endParaRPr lang="de-DE" sz="2000" dirty="0" smtClean="0"/>
          </a:p>
          <a:p>
            <a:pPr>
              <a:buFontTx/>
              <a:buChar char="-"/>
            </a:pPr>
            <a:r>
              <a:rPr lang="de-DE" sz="2000" dirty="0" smtClean="0"/>
              <a:t> </a:t>
            </a:r>
            <a:r>
              <a:rPr lang="de-DE" sz="2000" dirty="0" smtClean="0"/>
              <a:t>easy </a:t>
            </a:r>
            <a:r>
              <a:rPr lang="de-DE" sz="2000" dirty="0" err="1" smtClean="0"/>
              <a:t>access</a:t>
            </a:r>
            <a:r>
              <a:rPr lang="de-DE" sz="2000" dirty="0" smtClean="0"/>
              <a:t> </a:t>
            </a:r>
            <a:r>
              <a:rPr lang="de-DE" sz="2000" dirty="0" err="1" smtClean="0"/>
              <a:t>possibilities</a:t>
            </a:r>
            <a:endParaRPr lang="de-DE" sz="2000" dirty="0" smtClean="0"/>
          </a:p>
          <a:p>
            <a:pPr>
              <a:buFontTx/>
              <a:buChar char="-"/>
            </a:pPr>
            <a:r>
              <a:rPr lang="de-DE" sz="2000" dirty="0" smtClean="0"/>
              <a:t> </a:t>
            </a:r>
            <a:r>
              <a:rPr lang="de-DE" sz="2000" dirty="0" smtClean="0"/>
              <a:t>easy </a:t>
            </a:r>
            <a:r>
              <a:rPr lang="de-DE" sz="2000" dirty="0" err="1" smtClean="0"/>
              <a:t>refactoring</a:t>
            </a:r>
            <a:r>
              <a:rPr lang="de-DE" sz="2000" dirty="0" smtClean="0"/>
              <a:t> </a:t>
            </a:r>
            <a:r>
              <a:rPr lang="de-DE" sz="2000" dirty="0" err="1" smtClean="0"/>
              <a:t>possibilities</a:t>
            </a:r>
            <a:endParaRPr lang="de-DE" sz="2000" dirty="0" smtClean="0"/>
          </a:p>
          <a:p>
            <a:endParaRPr lang="de-DE" sz="2000" dirty="0" smtClean="0"/>
          </a:p>
          <a:p>
            <a:r>
              <a:rPr lang="de-DE" sz="2000" dirty="0" smtClean="0"/>
              <a:t>=&gt; Relational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base</a:t>
            </a:r>
            <a:endParaRPr lang="de-DE" sz="20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251520" y="1772816"/>
            <a:ext cx="8820472" cy="45365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mtClean="0">
              <a:solidFill>
                <a:schemeClr val="tx1"/>
              </a:solidFill>
            </a:endParaRPr>
          </a:p>
        </p:txBody>
      </p:sp>
      <p:pic>
        <p:nvPicPr>
          <p:cNvPr id="16" name="Picture 2" descr="D:\Dokumente\2013-GSCL_DB\DBStorage_schema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787" y="2348880"/>
            <a:ext cx="8690621" cy="3600400"/>
          </a:xfrm>
          <a:prstGeom prst="rect">
            <a:avLst/>
          </a:prstGeom>
          <a:noFill/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23.09.2013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Georg Fette</a:t>
            </a:r>
            <a:r>
              <a:rPr lang="en-US" smtClean="0"/>
              <a:t>, Martin Toepfer, Frank Puppe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2230-AC51-4BD3-AD93-C4856A050883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971600" y="1340768"/>
            <a:ext cx="365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Solution: </a:t>
            </a:r>
            <a:r>
              <a:rPr lang="de-DE" u="sng" dirty="0" err="1" smtClean="0"/>
              <a:t>Storing</a:t>
            </a:r>
            <a:r>
              <a:rPr lang="de-DE" u="sng" dirty="0" smtClean="0"/>
              <a:t> </a:t>
            </a:r>
            <a:r>
              <a:rPr lang="de-DE" u="sng" dirty="0" err="1" smtClean="0"/>
              <a:t>CASes</a:t>
            </a:r>
            <a:r>
              <a:rPr lang="de-DE" u="sng" dirty="0" smtClean="0"/>
              <a:t> in a </a:t>
            </a:r>
            <a:r>
              <a:rPr lang="de-DE" u="sng" dirty="0" err="1" smtClean="0"/>
              <a:t>database</a:t>
            </a:r>
            <a:endParaRPr lang="de-DE" u="sng" dirty="0"/>
          </a:p>
        </p:txBody>
      </p:sp>
      <p:sp>
        <p:nvSpPr>
          <p:cNvPr id="8" name="Rechteck 7"/>
          <p:cNvSpPr/>
          <p:nvPr/>
        </p:nvSpPr>
        <p:spPr>
          <a:xfrm>
            <a:off x="107504" y="2204864"/>
            <a:ext cx="2304256" cy="259228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mtClean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20697" y="4859868"/>
            <a:ext cx="125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>
                <a:solidFill>
                  <a:schemeClr val="accent3">
                    <a:lumMod val="75000"/>
                  </a:schemeClr>
                </a:solidFill>
              </a:rPr>
              <a:t>Documents</a:t>
            </a:r>
            <a:endParaRPr lang="de-DE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627784" y="2276872"/>
            <a:ext cx="3168352" cy="374441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mtClean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211960" y="1844824"/>
            <a:ext cx="1329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Annotations</a:t>
            </a:r>
            <a:endParaRPr lang="de-DE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868144" y="2708920"/>
            <a:ext cx="2880320" cy="29523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mtClean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804248" y="5723964"/>
            <a:ext cx="141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>
                <a:solidFill>
                  <a:schemeClr val="accent6">
                    <a:lumMod val="75000"/>
                  </a:schemeClr>
                </a:solidFill>
              </a:rPr>
              <a:t>Type systems</a:t>
            </a:r>
            <a:endParaRPr lang="de-DE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23.09.2013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Georg Fette</a:t>
            </a:r>
            <a:r>
              <a:rPr lang="en-US" smtClean="0"/>
              <a:t>, Martin Toepfer, Frank Puppe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2230-AC51-4BD3-AD93-C4856A050883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971600" y="1340768"/>
            <a:ext cx="365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smtClean="0"/>
              <a:t>Solution: Storing CASes in a database</a:t>
            </a:r>
            <a:endParaRPr lang="de-DE" u="sng"/>
          </a:p>
        </p:txBody>
      </p:sp>
      <p:sp>
        <p:nvSpPr>
          <p:cNvPr id="12" name="Textfeld 11"/>
          <p:cNvSpPr txBox="1"/>
          <p:nvPr/>
        </p:nvSpPr>
        <p:spPr>
          <a:xfrm>
            <a:off x="1259632" y="2132856"/>
            <a:ext cx="7272808" cy="3175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de-DE" sz="2400" u="sng" smtClean="0"/>
              <a:t>Java library which provides functionality for:</a:t>
            </a:r>
          </a:p>
          <a:p>
            <a:pPr marL="357188" indent="-357188">
              <a:spcAft>
                <a:spcPts val="200"/>
              </a:spcAft>
              <a:buFont typeface="Wingdings" pitchFamily="2" charset="2"/>
              <a:buChar char="Ø"/>
            </a:pPr>
            <a:r>
              <a:rPr lang="de-DE" sz="2400" smtClean="0"/>
              <a:t>saving/loading CASes</a:t>
            </a:r>
          </a:p>
          <a:p>
            <a:pPr marL="357188" indent="-357188">
              <a:spcAft>
                <a:spcPts val="200"/>
              </a:spcAft>
              <a:buFont typeface="Wingdings" pitchFamily="2" charset="2"/>
              <a:buChar char="Ø"/>
            </a:pPr>
            <a:r>
              <a:rPr lang="de-DE" sz="2400" smtClean="0"/>
              <a:t>creating CASCollectionReader/Writer</a:t>
            </a:r>
          </a:p>
          <a:p>
            <a:pPr marL="357188" indent="-357188">
              <a:spcAft>
                <a:spcPts val="200"/>
              </a:spcAft>
              <a:buFont typeface="Wingdings" pitchFamily="2" charset="2"/>
              <a:buChar char="Ø"/>
            </a:pPr>
            <a:r>
              <a:rPr lang="de-DE" sz="2400" smtClean="0"/>
              <a:t>loading/saving only parts of a collection of CASes (only texts/only selected Types)</a:t>
            </a:r>
          </a:p>
          <a:p>
            <a:pPr marL="357188" indent="-357188">
              <a:spcAft>
                <a:spcPts val="200"/>
              </a:spcAft>
              <a:buFont typeface="Wingdings" pitchFamily="2" charset="2"/>
              <a:buChar char="Ø"/>
            </a:pPr>
            <a:r>
              <a:rPr lang="de-DE" sz="2400" smtClean="0"/>
              <a:t>quickly delete selected types in a collection of CASes</a:t>
            </a:r>
          </a:p>
          <a:p>
            <a:pPr marL="357188" indent="-357188">
              <a:spcAft>
                <a:spcPts val="200"/>
              </a:spcAft>
              <a:buFont typeface="Wingdings" pitchFamily="2" charset="2"/>
              <a:buChar char="Ø"/>
            </a:pPr>
            <a:r>
              <a:rPr lang="de-DE" sz="2400" smtClean="0"/>
              <a:t>loading the type system for an arbitrary collection of CASes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23.09.2013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Georg Fette</a:t>
            </a:r>
            <a:r>
              <a:rPr lang="en-US" smtClean="0"/>
              <a:t>, Martin Toepfer, Frank Puppe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2230-AC51-4BD3-AD93-C4856A050883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971600" y="1340768"/>
            <a:ext cx="365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smtClean="0"/>
              <a:t>Solution: Storing CASes in a database</a:t>
            </a:r>
            <a:endParaRPr lang="de-DE" u="sng"/>
          </a:p>
        </p:txBody>
      </p:sp>
      <p:sp>
        <p:nvSpPr>
          <p:cNvPr id="12" name="Textfeld 11"/>
          <p:cNvSpPr txBox="1"/>
          <p:nvPr/>
        </p:nvSpPr>
        <p:spPr>
          <a:xfrm>
            <a:off x="1475657" y="2132856"/>
            <a:ext cx="6984776" cy="268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de-DE" sz="2000" u="sng" smtClean="0"/>
              <a:t>Features available via direct SQL statements on the database:</a:t>
            </a:r>
          </a:p>
          <a:p>
            <a:pPr marL="265113" indent="-265113">
              <a:spcAft>
                <a:spcPts val="200"/>
              </a:spcAft>
              <a:buFont typeface="Wingdings" pitchFamily="2" charset="2"/>
              <a:buChar char="Ø"/>
            </a:pPr>
            <a:r>
              <a:rPr lang="de-DE" sz="2000" smtClean="0"/>
              <a:t>queries with database indices for</a:t>
            </a:r>
          </a:p>
          <a:p>
            <a:pPr marL="639763" lvl="2" indent="-182563">
              <a:spcAft>
                <a:spcPts val="200"/>
              </a:spcAft>
              <a:buFont typeface="Wingdings" pitchFamily="2" charset="2"/>
              <a:buChar char="§"/>
            </a:pPr>
            <a:r>
              <a:rPr lang="de-DE" sz="2000" smtClean="0"/>
              <a:t> document-/annotation-texts (for pure textual queries)</a:t>
            </a:r>
          </a:p>
          <a:p>
            <a:pPr marL="639763" lvl="2" indent="-182563">
              <a:spcAft>
                <a:spcPts val="200"/>
              </a:spcAft>
              <a:buFont typeface="Wingdings" pitchFamily="2" charset="2"/>
              <a:buChar char="§"/>
            </a:pPr>
            <a:r>
              <a:rPr lang="de-DE" sz="2000" smtClean="0"/>
              <a:t> existence/counts of specific annotations/features</a:t>
            </a:r>
          </a:p>
          <a:p>
            <a:pPr marL="639763" lvl="2" indent="-182563">
              <a:spcAft>
                <a:spcPts val="200"/>
              </a:spcAft>
              <a:buFont typeface="Wingdings" pitchFamily="2" charset="2"/>
              <a:buChar char="§"/>
            </a:pPr>
            <a:r>
              <a:rPr lang="de-DE" sz="2000" smtClean="0"/>
              <a:t> structures of interlinked annotations/features (e.g. querying parse trees)</a:t>
            </a:r>
          </a:p>
          <a:p>
            <a:pPr marL="265113" indent="-265113">
              <a:spcAft>
                <a:spcPts val="200"/>
              </a:spcAft>
              <a:buFont typeface="Wingdings" pitchFamily="2" charset="2"/>
              <a:buChar char="Ø"/>
            </a:pPr>
            <a:r>
              <a:rPr lang="de-DE" sz="2000" smtClean="0"/>
              <a:t>renaming/refactoring of type names (simply rename the type in a type table, as all instances are references by internal IDs)</a:t>
            </a:r>
            <a:endParaRPr lang="de-DE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23.09.2013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Georg Fette</a:t>
            </a:r>
            <a:r>
              <a:rPr lang="en-US" smtClean="0"/>
              <a:t>, Martin Toepfer, Frank Puppe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2230-AC51-4BD3-AD93-C4856A050883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971600" y="1340768"/>
            <a:ext cx="5564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smtClean="0"/>
              <a:t>query for structures of interlinked annotations/features: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971600" y="170080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smtClean="0"/>
              <a:t>Which words are dependent of the word „take“in the parse trees of a corpus ?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71600" y="3212976"/>
            <a:ext cx="240835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&lt;</a:t>
            </a:r>
            <a:r>
              <a:rPr lang="de-DE" sz="1600" dirty="0" err="1" smtClean="0"/>
              <a:t>typeDescription</a:t>
            </a:r>
            <a:r>
              <a:rPr lang="de-DE" sz="1600" dirty="0" smtClean="0"/>
              <a:t>&gt;</a:t>
            </a:r>
          </a:p>
          <a:p>
            <a:r>
              <a:rPr lang="de-DE" sz="1600" dirty="0" smtClean="0"/>
              <a:t>&lt;</a:t>
            </a:r>
            <a:r>
              <a:rPr lang="de-DE" sz="1600" dirty="0" err="1" smtClean="0"/>
              <a:t>name</a:t>
            </a:r>
            <a:r>
              <a:rPr lang="de-DE" sz="1600" dirty="0" smtClean="0"/>
              <a:t>&gt;Token&lt;/</a:t>
            </a:r>
            <a:r>
              <a:rPr lang="de-DE" sz="1600" dirty="0" err="1" smtClean="0"/>
              <a:t>name</a:t>
            </a:r>
            <a:r>
              <a:rPr lang="de-DE" sz="1600" dirty="0" smtClean="0"/>
              <a:t>&gt;</a:t>
            </a:r>
          </a:p>
          <a:p>
            <a:r>
              <a:rPr lang="de-DE" sz="1600" dirty="0" smtClean="0"/>
              <a:t>&lt;</a:t>
            </a:r>
            <a:r>
              <a:rPr lang="de-DE" sz="1600" dirty="0" err="1" smtClean="0"/>
              <a:t>features</a:t>
            </a:r>
            <a:r>
              <a:rPr lang="de-DE" sz="1600" dirty="0" smtClean="0"/>
              <a:t>&gt;</a:t>
            </a:r>
          </a:p>
          <a:p>
            <a:r>
              <a:rPr lang="de-DE" sz="1600" dirty="0" smtClean="0"/>
              <a:t>&lt;</a:t>
            </a:r>
            <a:r>
              <a:rPr lang="de-DE" sz="1600" dirty="0" err="1" smtClean="0"/>
              <a:t>featureDescription</a:t>
            </a:r>
            <a:r>
              <a:rPr lang="de-DE" sz="1600" dirty="0" smtClean="0"/>
              <a:t>&gt;</a:t>
            </a:r>
          </a:p>
          <a:p>
            <a:r>
              <a:rPr lang="de-DE" sz="1600" dirty="0" smtClean="0"/>
              <a:t>&lt;</a:t>
            </a:r>
            <a:r>
              <a:rPr lang="de-DE" sz="1600" dirty="0" err="1" smtClean="0"/>
              <a:t>name</a:t>
            </a:r>
            <a:r>
              <a:rPr lang="de-DE" sz="1600" dirty="0" smtClean="0"/>
              <a:t>&gt;</a:t>
            </a:r>
            <a:r>
              <a:rPr lang="de-DE" sz="1600" dirty="0" err="1" smtClean="0">
                <a:solidFill>
                  <a:srgbClr val="FFFF00"/>
                </a:solidFill>
              </a:rPr>
              <a:t>Governor</a:t>
            </a:r>
            <a:r>
              <a:rPr lang="de-DE" sz="1600" dirty="0" smtClean="0"/>
              <a:t>&lt;/</a:t>
            </a:r>
            <a:r>
              <a:rPr lang="de-DE" sz="1600" dirty="0" err="1" smtClean="0"/>
              <a:t>name</a:t>
            </a:r>
            <a:r>
              <a:rPr lang="de-DE" sz="1600" dirty="0" smtClean="0"/>
              <a:t>&gt;</a:t>
            </a:r>
          </a:p>
          <a:p>
            <a:r>
              <a:rPr lang="de-DE" sz="1600" dirty="0" smtClean="0"/>
              <a:t>&lt;</a:t>
            </a:r>
            <a:r>
              <a:rPr lang="de-DE" sz="1600" dirty="0" err="1" smtClean="0"/>
              <a:t>rangeTypeName</a:t>
            </a:r>
            <a:r>
              <a:rPr lang="de-DE" sz="1600" dirty="0" smtClean="0"/>
              <a:t>&gt;Token</a:t>
            </a:r>
          </a:p>
          <a:p>
            <a:r>
              <a:rPr lang="de-DE" sz="1600" dirty="0" smtClean="0"/>
              <a:t>&lt;/</a:t>
            </a:r>
            <a:r>
              <a:rPr lang="de-DE" sz="1600" dirty="0" err="1" smtClean="0"/>
              <a:t>rangeTypeName</a:t>
            </a:r>
            <a:r>
              <a:rPr lang="de-DE" sz="1600" dirty="0" smtClean="0"/>
              <a:t>&gt;</a:t>
            </a:r>
          </a:p>
          <a:p>
            <a:r>
              <a:rPr lang="de-DE" sz="1600" dirty="0" smtClean="0"/>
              <a:t>&lt;/</a:t>
            </a:r>
            <a:r>
              <a:rPr lang="de-DE" sz="1600" dirty="0" err="1" smtClean="0"/>
              <a:t>featureDescription</a:t>
            </a:r>
            <a:r>
              <a:rPr lang="de-DE" sz="1600" dirty="0" smtClean="0"/>
              <a:t>&gt;</a:t>
            </a:r>
          </a:p>
          <a:p>
            <a:r>
              <a:rPr lang="de-DE" sz="1600" dirty="0" smtClean="0"/>
              <a:t>&lt;/</a:t>
            </a:r>
            <a:r>
              <a:rPr lang="de-DE" sz="1600" dirty="0" err="1" smtClean="0"/>
              <a:t>features</a:t>
            </a:r>
            <a:r>
              <a:rPr lang="de-DE" sz="1600" dirty="0" smtClean="0"/>
              <a:t>&gt;</a:t>
            </a:r>
          </a:p>
          <a:p>
            <a:r>
              <a:rPr lang="de-DE" sz="1600" dirty="0" smtClean="0"/>
              <a:t>&lt;/</a:t>
            </a:r>
            <a:r>
              <a:rPr lang="de-DE" sz="1600" dirty="0" err="1" smtClean="0"/>
              <a:t>typeDescription</a:t>
            </a:r>
            <a:r>
              <a:rPr lang="de-DE" sz="1600" dirty="0" smtClean="0"/>
              <a:t>&gt;</a:t>
            </a:r>
            <a:endParaRPr lang="de-DE" sz="1600" dirty="0"/>
          </a:p>
        </p:txBody>
      </p:sp>
      <p:sp>
        <p:nvSpPr>
          <p:cNvPr id="9" name="Textfeld 8"/>
          <p:cNvSpPr txBox="1"/>
          <p:nvPr/>
        </p:nvSpPr>
        <p:spPr>
          <a:xfrm>
            <a:off x="3491880" y="2852936"/>
            <a:ext cx="554324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 smtClean="0"/>
              <a:t>SELECT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depText</a:t>
            </a:r>
            <a:r>
              <a:rPr lang="de-DE" dirty="0" err="1" smtClean="0"/>
              <a:t>.covered</a:t>
            </a:r>
            <a:r>
              <a:rPr lang="de-DE" dirty="0" smtClean="0"/>
              <a:t> </a:t>
            </a:r>
            <a:r>
              <a:rPr lang="de-DE" b="1" i="1" dirty="0" smtClean="0"/>
              <a:t>FROM</a:t>
            </a:r>
          </a:p>
          <a:p>
            <a:r>
              <a:rPr lang="de-DE" dirty="0" smtClean="0"/>
              <a:t>   </a:t>
            </a:r>
            <a:r>
              <a:rPr lang="de-DE" dirty="0" err="1" smtClean="0"/>
              <a:t>annot_inst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govToken</a:t>
            </a:r>
            <a:r>
              <a:rPr lang="de-DE" dirty="0" smtClean="0"/>
              <a:t>, </a:t>
            </a:r>
            <a:r>
              <a:rPr lang="de-DE" dirty="0" err="1" smtClean="0"/>
              <a:t>annot_inst_covered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govText</a:t>
            </a:r>
            <a:r>
              <a:rPr lang="de-DE" dirty="0" smtClean="0"/>
              <a:t>,</a:t>
            </a:r>
          </a:p>
          <a:p>
            <a:r>
              <a:rPr lang="de-DE" dirty="0" smtClean="0"/>
              <a:t>   </a:t>
            </a:r>
            <a:r>
              <a:rPr lang="de-DE" dirty="0" err="1" smtClean="0"/>
              <a:t>annot_inst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depToken</a:t>
            </a:r>
            <a:r>
              <a:rPr lang="de-DE" dirty="0" smtClean="0"/>
              <a:t>, </a:t>
            </a:r>
            <a:r>
              <a:rPr lang="de-DE" dirty="0" err="1" smtClean="0"/>
              <a:t>annot_inst_covered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depText</a:t>
            </a:r>
            <a:r>
              <a:rPr lang="de-DE" dirty="0" smtClean="0"/>
              <a:t>,</a:t>
            </a:r>
          </a:p>
          <a:p>
            <a:r>
              <a:rPr lang="de-DE" dirty="0" smtClean="0">
                <a:solidFill>
                  <a:srgbClr val="CCCC00"/>
                </a:solidFill>
              </a:rPr>
              <a:t>   </a:t>
            </a:r>
            <a:r>
              <a:rPr lang="de-DE" dirty="0" err="1" smtClean="0">
                <a:solidFill>
                  <a:srgbClr val="CCCC00"/>
                </a:solidFill>
              </a:rPr>
              <a:t>feat_inst</a:t>
            </a:r>
            <a:r>
              <a:rPr lang="de-DE" dirty="0" smtClean="0"/>
              <a:t>, </a:t>
            </a:r>
            <a:r>
              <a:rPr lang="de-DE" dirty="0" err="1" smtClean="0">
                <a:solidFill>
                  <a:srgbClr val="FF9933"/>
                </a:solidFill>
              </a:rPr>
              <a:t>feat_type</a:t>
            </a:r>
            <a:r>
              <a:rPr lang="de-DE" dirty="0" smtClean="0"/>
              <a:t> </a:t>
            </a:r>
            <a:r>
              <a:rPr lang="de-DE" b="1" i="1" dirty="0" smtClean="0"/>
              <a:t>WHERE</a:t>
            </a:r>
          </a:p>
          <a:p>
            <a:r>
              <a:rPr lang="de-DE" dirty="0" smtClean="0">
                <a:solidFill>
                  <a:srgbClr val="FF9933"/>
                </a:solidFill>
              </a:rPr>
              <a:t>feat_type</a:t>
            </a:r>
            <a:r>
              <a:rPr lang="de-DE" dirty="0" smtClean="0"/>
              <a:t>.name = '</a:t>
            </a:r>
            <a:r>
              <a:rPr lang="de-DE" dirty="0" err="1" smtClean="0">
                <a:solidFill>
                  <a:srgbClr val="FFFF00"/>
                </a:solidFill>
              </a:rPr>
              <a:t>Governor</a:t>
            </a:r>
            <a:r>
              <a:rPr lang="de-DE" dirty="0" smtClean="0"/>
              <a:t>' </a:t>
            </a:r>
            <a:r>
              <a:rPr lang="de-DE" b="1" i="1" dirty="0" smtClean="0"/>
              <a:t>AND</a:t>
            </a:r>
          </a:p>
          <a:p>
            <a:r>
              <a:rPr lang="de-DE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govText</a:t>
            </a:r>
            <a:r>
              <a:rPr lang="de-DE" dirty="0" err="1" smtClean="0"/>
              <a:t>.covered</a:t>
            </a:r>
            <a:r>
              <a:rPr lang="de-DE" dirty="0" smtClean="0"/>
              <a:t> = </a:t>
            </a:r>
            <a:r>
              <a:rPr lang="de-DE" dirty="0" smtClean="0"/>
              <a:t>'</a:t>
            </a:r>
            <a:r>
              <a:rPr lang="de-DE" dirty="0" err="1" smtClean="0"/>
              <a:t>take</a:t>
            </a:r>
            <a:r>
              <a:rPr lang="de-DE" dirty="0" smtClean="0"/>
              <a:t>' </a:t>
            </a:r>
            <a:r>
              <a:rPr lang="de-DE" b="1" i="1" dirty="0" smtClean="0"/>
              <a:t>AND</a:t>
            </a:r>
            <a:endParaRPr lang="de-DE" b="1" i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de-DE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 </a:t>
            </a:r>
            <a:r>
              <a:rPr lang="de-DE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depText</a:t>
            </a:r>
            <a:r>
              <a:rPr lang="de-DE" dirty="0" err="1" smtClean="0"/>
              <a:t>.covered_ID</a:t>
            </a:r>
            <a:r>
              <a:rPr lang="de-DE" dirty="0" smtClean="0"/>
              <a:t> </a:t>
            </a:r>
            <a:r>
              <a:rPr lang="de-DE" dirty="0" smtClean="0"/>
              <a:t>= 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depToken</a:t>
            </a:r>
            <a:r>
              <a:rPr lang="de-DE" dirty="0" err="1" smtClean="0"/>
              <a:t>.covered_ID</a:t>
            </a:r>
            <a:r>
              <a:rPr lang="de-DE" dirty="0" smtClean="0"/>
              <a:t> </a:t>
            </a:r>
            <a:r>
              <a:rPr lang="de-DE" b="1" i="1" dirty="0" smtClean="0"/>
              <a:t>AND</a:t>
            </a:r>
          </a:p>
          <a:p>
            <a:r>
              <a:rPr lang="de-DE" dirty="0" smtClean="0">
                <a:solidFill>
                  <a:srgbClr val="CCCC00"/>
                </a:solidFill>
              </a:rPr>
              <a:t>   </a:t>
            </a:r>
            <a:r>
              <a:rPr lang="de-DE" dirty="0" err="1" smtClean="0">
                <a:solidFill>
                  <a:srgbClr val="CCCC00"/>
                </a:solidFill>
              </a:rPr>
              <a:t>feat_inst</a:t>
            </a:r>
            <a:r>
              <a:rPr lang="de-DE" dirty="0" err="1" smtClean="0"/>
              <a:t>.annot_inst_ID</a:t>
            </a:r>
            <a:r>
              <a:rPr lang="de-DE" dirty="0" smtClean="0"/>
              <a:t> </a:t>
            </a:r>
            <a:r>
              <a:rPr lang="de-DE" dirty="0" smtClean="0"/>
              <a:t>= </a:t>
            </a:r>
            <a:r>
              <a:rPr lang="de-DE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depToken</a:t>
            </a:r>
            <a:r>
              <a:rPr lang="de-DE" dirty="0" err="1" smtClean="0"/>
              <a:t>.annot_inst_ID</a:t>
            </a:r>
            <a:r>
              <a:rPr lang="de-DE" dirty="0" smtClean="0"/>
              <a:t> </a:t>
            </a:r>
            <a:r>
              <a:rPr lang="de-DE" b="1" i="1" dirty="0" smtClean="0"/>
              <a:t>AND</a:t>
            </a:r>
          </a:p>
          <a:p>
            <a:r>
              <a:rPr lang="de-DE" dirty="0" smtClean="0">
                <a:solidFill>
                  <a:srgbClr val="CCCC00"/>
                </a:solidFill>
              </a:rPr>
              <a:t>   </a:t>
            </a:r>
            <a:r>
              <a:rPr lang="de-DE" dirty="0" err="1" smtClean="0">
                <a:solidFill>
                  <a:srgbClr val="CCCC00"/>
                </a:solidFill>
              </a:rPr>
              <a:t>feat_inst</a:t>
            </a:r>
            <a:r>
              <a:rPr lang="de-DE" dirty="0" err="1" smtClean="0"/>
              <a:t>.feat_type_ID</a:t>
            </a:r>
            <a:r>
              <a:rPr lang="de-DE" dirty="0" smtClean="0"/>
              <a:t> </a:t>
            </a:r>
            <a:r>
              <a:rPr lang="de-DE" dirty="0" smtClean="0"/>
              <a:t>= </a:t>
            </a:r>
            <a:r>
              <a:rPr lang="de-DE" dirty="0" err="1" smtClean="0">
                <a:solidFill>
                  <a:srgbClr val="FF9933"/>
                </a:solidFill>
              </a:rPr>
              <a:t>feat_type</a:t>
            </a:r>
            <a:r>
              <a:rPr lang="de-DE" dirty="0" err="1" smtClean="0"/>
              <a:t>.feat_type_ID</a:t>
            </a:r>
            <a:r>
              <a:rPr lang="de-DE" dirty="0" smtClean="0"/>
              <a:t> </a:t>
            </a:r>
            <a:r>
              <a:rPr lang="de-DE" b="1" i="1" dirty="0" smtClean="0"/>
              <a:t>AND</a:t>
            </a:r>
          </a:p>
          <a:p>
            <a:r>
              <a:rPr lang="de-DE" dirty="0" smtClean="0">
                <a:solidFill>
                  <a:srgbClr val="CCCC00"/>
                </a:solidFill>
              </a:rPr>
              <a:t>   </a:t>
            </a:r>
            <a:r>
              <a:rPr lang="de-DE" dirty="0" err="1" smtClean="0">
                <a:solidFill>
                  <a:srgbClr val="CCCC00"/>
                </a:solidFill>
              </a:rPr>
              <a:t>feat_inst</a:t>
            </a:r>
            <a:r>
              <a:rPr lang="de-DE" dirty="0" err="1" smtClean="0"/>
              <a:t>.value</a:t>
            </a:r>
            <a:r>
              <a:rPr lang="de-DE" dirty="0" smtClean="0"/>
              <a:t> </a:t>
            </a:r>
            <a:r>
              <a:rPr lang="de-DE" dirty="0" smtClean="0"/>
              <a:t>= </a:t>
            </a:r>
            <a:r>
              <a:rPr lang="de-DE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govToken</a:t>
            </a:r>
            <a:r>
              <a:rPr lang="de-DE" dirty="0" err="1" smtClean="0"/>
              <a:t>.annot_inst_ID</a:t>
            </a:r>
            <a:r>
              <a:rPr lang="de-DE" dirty="0" smtClean="0"/>
              <a:t> </a:t>
            </a:r>
            <a:r>
              <a:rPr lang="de-DE" b="1" i="1" dirty="0" smtClean="0"/>
              <a:t>AND</a:t>
            </a:r>
          </a:p>
          <a:p>
            <a:r>
              <a:rPr lang="de-DE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</a:t>
            </a:r>
            <a:r>
              <a:rPr lang="de-DE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govText</a:t>
            </a:r>
            <a:r>
              <a:rPr lang="de-DE" dirty="0" err="1" smtClean="0"/>
              <a:t>.covered_ID</a:t>
            </a:r>
            <a:r>
              <a:rPr lang="de-DE" dirty="0" smtClean="0"/>
              <a:t> </a:t>
            </a:r>
            <a:r>
              <a:rPr lang="de-DE" dirty="0" smtClean="0"/>
              <a:t>= </a:t>
            </a:r>
            <a:r>
              <a:rPr lang="de-DE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govToken</a:t>
            </a:r>
            <a:r>
              <a:rPr lang="de-DE" dirty="0" err="1" smtClean="0"/>
              <a:t>.covered_ID</a:t>
            </a:r>
            <a:endParaRPr lang="de-DE" dirty="0" smtClean="0"/>
          </a:p>
        </p:txBody>
      </p:sp>
      <p:sp>
        <p:nvSpPr>
          <p:cNvPr id="10" name="Textfeld 9"/>
          <p:cNvSpPr txBox="1"/>
          <p:nvPr/>
        </p:nvSpPr>
        <p:spPr>
          <a:xfrm>
            <a:off x="1259632" y="6011996"/>
            <a:ext cx="133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smtClean="0"/>
              <a:t>type system</a:t>
            </a:r>
            <a:endParaRPr lang="de-DE" b="1" i="1"/>
          </a:p>
        </p:txBody>
      </p:sp>
      <p:sp>
        <p:nvSpPr>
          <p:cNvPr id="11" name="Textfeld 10"/>
          <p:cNvSpPr txBox="1"/>
          <p:nvPr/>
        </p:nvSpPr>
        <p:spPr>
          <a:xfrm>
            <a:off x="4644008" y="6011996"/>
            <a:ext cx="311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smtClean="0"/>
              <a:t>SQL query for governed tokens</a:t>
            </a:r>
            <a:endParaRPr lang="de-DE" b="1" i="1"/>
          </a:p>
        </p:txBody>
      </p:sp>
      <p:grpSp>
        <p:nvGrpSpPr>
          <p:cNvPr id="21" name="Gruppieren 20"/>
          <p:cNvGrpSpPr/>
          <p:nvPr/>
        </p:nvGrpSpPr>
        <p:grpSpPr>
          <a:xfrm>
            <a:off x="1043608" y="2132856"/>
            <a:ext cx="2710486" cy="690376"/>
            <a:chOff x="2915816" y="1988840"/>
            <a:chExt cx="2710486" cy="690376"/>
          </a:xfrm>
        </p:grpSpPr>
        <p:sp>
          <p:nvSpPr>
            <p:cNvPr id="13" name="Textfeld 12"/>
            <p:cNvSpPr txBox="1"/>
            <p:nvPr/>
          </p:nvSpPr>
          <p:spPr>
            <a:xfrm>
              <a:off x="2915816" y="2276872"/>
              <a:ext cx="2710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mtClean="0"/>
                <a:t>The </a:t>
              </a:r>
              <a:r>
                <a:rPr lang="de-DE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students</a:t>
              </a:r>
              <a:r>
                <a:rPr lang="de-DE" smtClean="0"/>
                <a:t> </a:t>
              </a:r>
              <a:r>
                <a:rPr lang="de-DE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take</a:t>
              </a:r>
              <a:r>
                <a:rPr lang="de-DE" smtClean="0"/>
                <a:t> the </a:t>
              </a:r>
              <a:r>
                <a:rPr lang="de-DE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bus</a:t>
              </a:r>
              <a:r>
                <a:rPr lang="de-DE" smtClean="0"/>
                <a:t>.</a:t>
              </a:r>
              <a:endParaRPr lang="de-DE"/>
            </a:p>
          </p:txBody>
        </p:sp>
        <p:sp>
          <p:nvSpPr>
            <p:cNvPr id="18" name="Gebogener Pfeil 17"/>
            <p:cNvSpPr/>
            <p:nvPr/>
          </p:nvSpPr>
          <p:spPr>
            <a:xfrm>
              <a:off x="3707904" y="1988840"/>
              <a:ext cx="720080" cy="690376"/>
            </a:xfrm>
            <a:prstGeom prst="circularArrow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mtClean="0">
                <a:solidFill>
                  <a:schemeClr val="bg1"/>
                </a:solidFill>
              </a:endParaRPr>
            </a:p>
          </p:txBody>
        </p:sp>
        <p:sp>
          <p:nvSpPr>
            <p:cNvPr id="20" name="Gebogener Pfeil 19"/>
            <p:cNvSpPr/>
            <p:nvPr/>
          </p:nvSpPr>
          <p:spPr>
            <a:xfrm rot="10800000" flipV="1">
              <a:off x="4499992" y="1988840"/>
              <a:ext cx="720080" cy="677776"/>
            </a:xfrm>
            <a:prstGeom prst="circularArrow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23.09.2013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Georg Fette</a:t>
            </a:r>
            <a:r>
              <a:rPr lang="en-US" smtClean="0"/>
              <a:t>, Martin Toepfer, Frank Puppe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2230-AC51-4BD3-AD93-C4856A050883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971600" y="1340768"/>
            <a:ext cx="387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smtClean="0"/>
              <a:t>Evaluation on randomly created corpus</a:t>
            </a:r>
          </a:p>
        </p:txBody>
      </p:sp>
      <p:grpSp>
        <p:nvGrpSpPr>
          <p:cNvPr id="20" name="Gruppieren 19"/>
          <p:cNvGrpSpPr/>
          <p:nvPr/>
        </p:nvGrpSpPr>
        <p:grpSpPr>
          <a:xfrm>
            <a:off x="3779912" y="2708920"/>
            <a:ext cx="1471364" cy="1599778"/>
            <a:chOff x="1316038" y="2852936"/>
            <a:chExt cx="1471364" cy="1599778"/>
          </a:xfrm>
        </p:grpSpPr>
        <p:pic>
          <p:nvPicPr>
            <p:cNvPr id="3075" name="Picture 3" descr="D:\Dokumente\2013-GSCL_DB\Vortrag\MC90043260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16038" y="3041998"/>
              <a:ext cx="807690" cy="807690"/>
            </a:xfrm>
            <a:prstGeom prst="rect">
              <a:avLst/>
            </a:prstGeom>
            <a:noFill/>
          </p:spPr>
        </p:pic>
        <p:pic>
          <p:nvPicPr>
            <p:cNvPr id="13" name="Picture 3" descr="D:\Dokumente\2013-GSCL_DB\Vortrag\MC90043260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68438" y="3194398"/>
              <a:ext cx="807690" cy="807690"/>
            </a:xfrm>
            <a:prstGeom prst="rect">
              <a:avLst/>
            </a:prstGeom>
            <a:noFill/>
          </p:spPr>
        </p:pic>
        <p:pic>
          <p:nvPicPr>
            <p:cNvPr id="14" name="Picture 3" descr="D:\Dokumente\2013-GSCL_DB\Vortrag\MC90043260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20838" y="3346798"/>
              <a:ext cx="807690" cy="807690"/>
            </a:xfrm>
            <a:prstGeom prst="rect">
              <a:avLst/>
            </a:prstGeom>
            <a:noFill/>
          </p:spPr>
        </p:pic>
        <p:pic>
          <p:nvPicPr>
            <p:cNvPr id="16" name="Picture 3" descr="D:\Dokumente\2013-GSCL_DB\Vortrag\MC90043260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91680" y="3212976"/>
              <a:ext cx="807690" cy="807690"/>
            </a:xfrm>
            <a:prstGeom prst="rect">
              <a:avLst/>
            </a:prstGeom>
            <a:noFill/>
          </p:spPr>
        </p:pic>
        <p:pic>
          <p:nvPicPr>
            <p:cNvPr id="17" name="Picture 3" descr="D:\Dokumente\2013-GSCL_DB\Vortrag\MC90043260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63688" y="2852936"/>
              <a:ext cx="807690" cy="807690"/>
            </a:xfrm>
            <a:prstGeom prst="rect">
              <a:avLst/>
            </a:prstGeom>
            <a:noFill/>
          </p:spPr>
        </p:pic>
        <p:pic>
          <p:nvPicPr>
            <p:cNvPr id="18" name="Picture 3" descr="D:\Dokumente\2013-GSCL_DB\Vortrag\MC90043260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47664" y="3645024"/>
              <a:ext cx="807690" cy="807690"/>
            </a:xfrm>
            <a:prstGeom prst="rect">
              <a:avLst/>
            </a:prstGeom>
            <a:noFill/>
          </p:spPr>
        </p:pic>
        <p:pic>
          <p:nvPicPr>
            <p:cNvPr id="19" name="Picture 3" descr="D:\Dokumente\2013-GSCL_DB\Vortrag\MC90043260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79712" y="3356992"/>
              <a:ext cx="807690" cy="807690"/>
            </a:xfrm>
            <a:prstGeom prst="rect">
              <a:avLst/>
            </a:prstGeom>
            <a:noFill/>
          </p:spPr>
        </p:pic>
      </p:grpSp>
      <p:sp>
        <p:nvSpPr>
          <p:cNvPr id="21" name="Textfeld 20"/>
          <p:cNvSpPr txBox="1"/>
          <p:nvPr/>
        </p:nvSpPr>
        <p:spPr>
          <a:xfrm>
            <a:off x="3131840" y="4437112"/>
            <a:ext cx="2088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1000 docs with 1000 random words from dictionary</a:t>
            </a:r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6444208" y="1556792"/>
            <a:ext cx="23223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Annotation: „TestAnnot1“</a:t>
            </a:r>
          </a:p>
          <a:p>
            <a:r>
              <a:rPr lang="de-DE" sz="1600" smtClean="0"/>
              <a:t>  Feature1: String</a:t>
            </a:r>
          </a:p>
          <a:p>
            <a:r>
              <a:rPr lang="de-DE" sz="1600" smtClean="0"/>
              <a:t>  Feature2: Long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1259632" y="2060848"/>
            <a:ext cx="15841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Dictionary of 1000 random 8-char words</a:t>
            </a:r>
          </a:p>
          <a:p>
            <a:endParaRPr lang="de-DE" smtClean="0"/>
          </a:p>
          <a:p>
            <a:pPr>
              <a:buFontTx/>
              <a:buChar char="-"/>
            </a:pPr>
            <a:r>
              <a:rPr lang="de-DE" smtClean="0"/>
              <a:t> aakbvagj</a:t>
            </a:r>
          </a:p>
          <a:p>
            <a:pPr>
              <a:buFontTx/>
              <a:buChar char="-"/>
            </a:pPr>
            <a:r>
              <a:rPr lang="de-DE" smtClean="0"/>
              <a:t> pcfqmhyk</a:t>
            </a:r>
          </a:p>
          <a:p>
            <a:pPr>
              <a:buFontTx/>
              <a:buChar char="-"/>
            </a:pPr>
            <a:r>
              <a:rPr lang="de-DE" smtClean="0"/>
              <a:t> cspnjaaw</a:t>
            </a:r>
          </a:p>
          <a:p>
            <a:pPr>
              <a:buFontTx/>
              <a:buChar char="-"/>
            </a:pPr>
            <a:r>
              <a:rPr lang="de-DE" smtClean="0"/>
              <a:t> ...</a:t>
            </a:r>
            <a:endParaRPr lang="de-DE"/>
          </a:p>
        </p:txBody>
      </p:sp>
      <p:sp>
        <p:nvSpPr>
          <p:cNvPr id="65" name="Eingekerbter Pfeil nach rechts 64"/>
          <p:cNvSpPr/>
          <p:nvPr/>
        </p:nvSpPr>
        <p:spPr>
          <a:xfrm rot="1330814">
            <a:off x="5428925" y="3619000"/>
            <a:ext cx="720080" cy="484632"/>
          </a:xfrm>
          <a:prstGeom prst="notched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mtClean="0">
              <a:solidFill>
                <a:schemeClr val="bg1"/>
              </a:solidFill>
            </a:endParaRPr>
          </a:p>
        </p:txBody>
      </p:sp>
      <p:grpSp>
        <p:nvGrpSpPr>
          <p:cNvPr id="66" name="Gruppieren 65"/>
          <p:cNvGrpSpPr/>
          <p:nvPr/>
        </p:nvGrpSpPr>
        <p:grpSpPr>
          <a:xfrm>
            <a:off x="6228184" y="3501008"/>
            <a:ext cx="1471364" cy="1599778"/>
            <a:chOff x="1316038" y="2852936"/>
            <a:chExt cx="1471364" cy="1599778"/>
          </a:xfrm>
        </p:grpSpPr>
        <p:pic>
          <p:nvPicPr>
            <p:cNvPr id="67" name="Picture 3" descr="D:\Dokumente\2013-GSCL_DB\Vortrag\MC90043260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16038" y="3041998"/>
              <a:ext cx="807690" cy="807690"/>
            </a:xfrm>
            <a:prstGeom prst="rect">
              <a:avLst/>
            </a:prstGeom>
            <a:noFill/>
          </p:spPr>
        </p:pic>
        <p:pic>
          <p:nvPicPr>
            <p:cNvPr id="68" name="Picture 3" descr="D:\Dokumente\2013-GSCL_DB\Vortrag\MC90043260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68438" y="3194398"/>
              <a:ext cx="807690" cy="807690"/>
            </a:xfrm>
            <a:prstGeom prst="rect">
              <a:avLst/>
            </a:prstGeom>
            <a:noFill/>
          </p:spPr>
        </p:pic>
        <p:pic>
          <p:nvPicPr>
            <p:cNvPr id="69" name="Picture 3" descr="D:\Dokumente\2013-GSCL_DB\Vortrag\MC90043260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20838" y="3346798"/>
              <a:ext cx="807690" cy="807690"/>
            </a:xfrm>
            <a:prstGeom prst="rect">
              <a:avLst/>
            </a:prstGeom>
            <a:noFill/>
          </p:spPr>
        </p:pic>
        <p:pic>
          <p:nvPicPr>
            <p:cNvPr id="70" name="Picture 3" descr="D:\Dokumente\2013-GSCL_DB\Vortrag\MC90043260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91680" y="3212976"/>
              <a:ext cx="807690" cy="807690"/>
            </a:xfrm>
            <a:prstGeom prst="rect">
              <a:avLst/>
            </a:prstGeom>
            <a:noFill/>
          </p:spPr>
        </p:pic>
        <p:pic>
          <p:nvPicPr>
            <p:cNvPr id="71" name="Picture 3" descr="D:\Dokumente\2013-GSCL_DB\Vortrag\MC90043260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63688" y="2852936"/>
              <a:ext cx="807690" cy="807690"/>
            </a:xfrm>
            <a:prstGeom prst="rect">
              <a:avLst/>
            </a:prstGeom>
            <a:noFill/>
          </p:spPr>
        </p:pic>
        <p:pic>
          <p:nvPicPr>
            <p:cNvPr id="72" name="Picture 3" descr="D:\Dokumente\2013-GSCL_DB\Vortrag\MC90043260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47664" y="3645024"/>
              <a:ext cx="807690" cy="807690"/>
            </a:xfrm>
            <a:prstGeom prst="rect">
              <a:avLst/>
            </a:prstGeom>
            <a:noFill/>
          </p:spPr>
        </p:pic>
        <p:pic>
          <p:nvPicPr>
            <p:cNvPr id="73" name="Picture 3" descr="D:\Dokumente\2013-GSCL_DB\Vortrag\MC90043260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79712" y="3356992"/>
              <a:ext cx="807690" cy="807690"/>
            </a:xfrm>
            <a:prstGeom prst="rect">
              <a:avLst/>
            </a:prstGeom>
            <a:noFill/>
          </p:spPr>
        </p:pic>
      </p:grpSp>
      <p:sp>
        <p:nvSpPr>
          <p:cNvPr id="74" name="Textfeld 73"/>
          <p:cNvSpPr txBox="1"/>
          <p:nvPr/>
        </p:nvSpPr>
        <p:spPr>
          <a:xfrm>
            <a:off x="6012160" y="5229200"/>
            <a:ext cx="2772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smtClean="0">
                <a:solidFill>
                  <a:srgbClr val="FF0000"/>
                </a:solidFill>
              </a:rPr>
              <a:t>Lorem ipsum dolor </a:t>
            </a:r>
            <a:r>
              <a:rPr lang="de-DE" sz="1200" smtClean="0">
                <a:solidFill>
                  <a:schemeClr val="accent3"/>
                </a:solidFill>
              </a:rPr>
              <a:t>sit amet</a:t>
            </a:r>
            <a:r>
              <a:rPr lang="de-DE" sz="1200" smtClean="0"/>
              <a:t>, </a:t>
            </a:r>
            <a:r>
              <a:rPr lang="de-DE" sz="120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consetetur sadipscing elitr</a:t>
            </a:r>
            <a:r>
              <a:rPr lang="de-DE" sz="1200" smtClean="0">
                <a:solidFill>
                  <a:srgbClr val="FF0000"/>
                </a:solidFill>
              </a:rPr>
              <a:t>, sed diam nonumy eirmod </a:t>
            </a:r>
            <a:r>
              <a:rPr lang="de-DE" sz="1200" smtClean="0">
                <a:solidFill>
                  <a:schemeClr val="accent3"/>
                </a:solidFill>
              </a:rPr>
              <a:t>tempor invidunt ut </a:t>
            </a:r>
            <a:r>
              <a:rPr lang="de-DE" sz="1200" smtClean="0">
                <a:solidFill>
                  <a:schemeClr val="accent1"/>
                </a:solidFill>
              </a:rPr>
              <a:t>labore et </a:t>
            </a:r>
            <a:r>
              <a:rPr lang="de-DE" sz="1200" smtClean="0"/>
              <a:t>...</a:t>
            </a:r>
            <a:endParaRPr lang="de-DE" sz="1200"/>
          </a:p>
        </p:txBody>
      </p:sp>
      <p:sp>
        <p:nvSpPr>
          <p:cNvPr id="75" name="Textfeld 74"/>
          <p:cNvSpPr txBox="1"/>
          <p:nvPr/>
        </p:nvSpPr>
        <p:spPr>
          <a:xfrm>
            <a:off x="5292080" y="285293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added each about 300 annotations</a:t>
            </a:r>
            <a:endParaRPr lang="de-DE"/>
          </a:p>
        </p:txBody>
      </p:sp>
      <p:sp>
        <p:nvSpPr>
          <p:cNvPr id="76" name="Eingekerbter Pfeil nach rechts 75"/>
          <p:cNvSpPr/>
          <p:nvPr/>
        </p:nvSpPr>
        <p:spPr>
          <a:xfrm rot="1330814">
            <a:off x="2908645" y="2754903"/>
            <a:ext cx="720080" cy="484632"/>
          </a:xfrm>
          <a:prstGeom prst="notched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23.09.2013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Georg Fette</a:t>
            </a:r>
            <a:r>
              <a:rPr lang="en-US" smtClean="0"/>
              <a:t>, Martin Toepfer, Frank Puppe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2230-AC51-4BD3-AD93-C4856A050883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971600" y="1340768"/>
            <a:ext cx="2522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smtClean="0"/>
              <a:t>Evaluation: experiment 1</a:t>
            </a:r>
          </a:p>
        </p:txBody>
      </p:sp>
      <p:grpSp>
        <p:nvGrpSpPr>
          <p:cNvPr id="2" name="Gruppieren 19"/>
          <p:cNvGrpSpPr/>
          <p:nvPr/>
        </p:nvGrpSpPr>
        <p:grpSpPr>
          <a:xfrm>
            <a:off x="1259632" y="2204864"/>
            <a:ext cx="1471364" cy="1599778"/>
            <a:chOff x="1316038" y="2852936"/>
            <a:chExt cx="1471364" cy="1599778"/>
          </a:xfrm>
        </p:grpSpPr>
        <p:pic>
          <p:nvPicPr>
            <p:cNvPr id="3075" name="Picture 3" descr="D:\Dokumente\2013-GSCL_DB\Vortrag\MC90043260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16038" y="3041998"/>
              <a:ext cx="807690" cy="807690"/>
            </a:xfrm>
            <a:prstGeom prst="rect">
              <a:avLst/>
            </a:prstGeom>
            <a:noFill/>
          </p:spPr>
        </p:pic>
        <p:pic>
          <p:nvPicPr>
            <p:cNvPr id="13" name="Picture 3" descr="D:\Dokumente\2013-GSCL_DB\Vortrag\MC90043260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68438" y="3194398"/>
              <a:ext cx="807690" cy="807690"/>
            </a:xfrm>
            <a:prstGeom prst="rect">
              <a:avLst/>
            </a:prstGeom>
            <a:noFill/>
          </p:spPr>
        </p:pic>
        <p:pic>
          <p:nvPicPr>
            <p:cNvPr id="14" name="Picture 3" descr="D:\Dokumente\2013-GSCL_DB\Vortrag\MC90043260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20838" y="3346798"/>
              <a:ext cx="807690" cy="807690"/>
            </a:xfrm>
            <a:prstGeom prst="rect">
              <a:avLst/>
            </a:prstGeom>
            <a:noFill/>
          </p:spPr>
        </p:pic>
        <p:pic>
          <p:nvPicPr>
            <p:cNvPr id="16" name="Picture 3" descr="D:\Dokumente\2013-GSCL_DB\Vortrag\MC90043260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91680" y="3212976"/>
              <a:ext cx="807690" cy="807690"/>
            </a:xfrm>
            <a:prstGeom prst="rect">
              <a:avLst/>
            </a:prstGeom>
            <a:noFill/>
          </p:spPr>
        </p:pic>
        <p:pic>
          <p:nvPicPr>
            <p:cNvPr id="17" name="Picture 3" descr="D:\Dokumente\2013-GSCL_DB\Vortrag\MC90043260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63688" y="2852936"/>
              <a:ext cx="807690" cy="807690"/>
            </a:xfrm>
            <a:prstGeom prst="rect">
              <a:avLst/>
            </a:prstGeom>
            <a:noFill/>
          </p:spPr>
        </p:pic>
        <p:pic>
          <p:nvPicPr>
            <p:cNvPr id="18" name="Picture 3" descr="D:\Dokumente\2013-GSCL_DB\Vortrag\MC90043260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47664" y="3645024"/>
              <a:ext cx="807690" cy="807690"/>
            </a:xfrm>
            <a:prstGeom prst="rect">
              <a:avLst/>
            </a:prstGeom>
            <a:noFill/>
          </p:spPr>
        </p:pic>
        <p:pic>
          <p:nvPicPr>
            <p:cNvPr id="19" name="Picture 3" descr="D:\Dokumente\2013-GSCL_DB\Vortrag\MC90043260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79712" y="3356992"/>
              <a:ext cx="807690" cy="807690"/>
            </a:xfrm>
            <a:prstGeom prst="rect">
              <a:avLst/>
            </a:prstGeom>
            <a:noFill/>
          </p:spPr>
        </p:pic>
      </p:grpSp>
      <p:sp>
        <p:nvSpPr>
          <p:cNvPr id="24" name="Flussdiagramm: Magnetplattenspeicher 23"/>
          <p:cNvSpPr/>
          <p:nvPr/>
        </p:nvSpPr>
        <p:spPr>
          <a:xfrm>
            <a:off x="3491880" y="1700808"/>
            <a:ext cx="864096" cy="1008112"/>
          </a:xfrm>
          <a:prstGeom prst="flowChartMagneticDis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DB</a:t>
            </a:r>
          </a:p>
        </p:txBody>
      </p:sp>
      <p:sp>
        <p:nvSpPr>
          <p:cNvPr id="25" name="Flussdiagramm: Magnetplattenspeicher 24"/>
          <p:cNvSpPr/>
          <p:nvPr/>
        </p:nvSpPr>
        <p:spPr>
          <a:xfrm>
            <a:off x="3491880" y="3140968"/>
            <a:ext cx="1008112" cy="1008112"/>
          </a:xfrm>
          <a:prstGeom prst="flowChartMagneticDis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file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system</a:t>
            </a:r>
            <a:endParaRPr lang="de-DE" dirty="0" smtClean="0">
              <a:solidFill>
                <a:schemeClr val="bg1"/>
              </a:solidFill>
            </a:endParaRPr>
          </a:p>
        </p:txBody>
      </p:sp>
      <p:cxnSp>
        <p:nvCxnSpPr>
          <p:cNvPr id="27" name="Gerade Verbindung mit Pfeil 26"/>
          <p:cNvCxnSpPr/>
          <p:nvPr/>
        </p:nvCxnSpPr>
        <p:spPr>
          <a:xfrm flipV="1">
            <a:off x="2699792" y="2132856"/>
            <a:ext cx="576064" cy="504056"/>
          </a:xfrm>
          <a:prstGeom prst="straightConnector1">
            <a:avLst/>
          </a:prstGeom>
          <a:ln w="635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2699792" y="3284984"/>
            <a:ext cx="648072" cy="360040"/>
          </a:xfrm>
          <a:prstGeom prst="straightConnector1">
            <a:avLst/>
          </a:prstGeom>
          <a:ln w="635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4572000" y="2060848"/>
            <a:ext cx="576064" cy="576064"/>
          </a:xfrm>
          <a:prstGeom prst="straightConnector1">
            <a:avLst/>
          </a:prstGeom>
          <a:ln w="635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4644008" y="3212976"/>
            <a:ext cx="504056" cy="648072"/>
          </a:xfrm>
          <a:prstGeom prst="straightConnector1">
            <a:avLst/>
          </a:prstGeom>
          <a:ln w="635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35"/>
          <p:cNvGrpSpPr/>
          <p:nvPr/>
        </p:nvGrpSpPr>
        <p:grpSpPr>
          <a:xfrm>
            <a:off x="5116860" y="2204864"/>
            <a:ext cx="1471364" cy="1599778"/>
            <a:chOff x="1316038" y="2852936"/>
            <a:chExt cx="1471364" cy="1599778"/>
          </a:xfrm>
        </p:grpSpPr>
        <p:pic>
          <p:nvPicPr>
            <p:cNvPr id="37" name="Picture 3" descr="D:\Dokumente\2013-GSCL_DB\Vortrag\MC90043260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16038" y="3041998"/>
              <a:ext cx="807690" cy="807690"/>
            </a:xfrm>
            <a:prstGeom prst="rect">
              <a:avLst/>
            </a:prstGeom>
            <a:noFill/>
          </p:spPr>
        </p:pic>
        <p:pic>
          <p:nvPicPr>
            <p:cNvPr id="38" name="Picture 3" descr="D:\Dokumente\2013-GSCL_DB\Vortrag\MC90043260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68438" y="3194398"/>
              <a:ext cx="807690" cy="807690"/>
            </a:xfrm>
            <a:prstGeom prst="rect">
              <a:avLst/>
            </a:prstGeom>
            <a:noFill/>
          </p:spPr>
        </p:pic>
        <p:pic>
          <p:nvPicPr>
            <p:cNvPr id="39" name="Picture 3" descr="D:\Dokumente\2013-GSCL_DB\Vortrag\MC90043260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20838" y="3346798"/>
              <a:ext cx="807690" cy="807690"/>
            </a:xfrm>
            <a:prstGeom prst="rect">
              <a:avLst/>
            </a:prstGeom>
            <a:noFill/>
          </p:spPr>
        </p:pic>
        <p:pic>
          <p:nvPicPr>
            <p:cNvPr id="40" name="Picture 3" descr="D:\Dokumente\2013-GSCL_DB\Vortrag\MC90043260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91680" y="3212976"/>
              <a:ext cx="807690" cy="807690"/>
            </a:xfrm>
            <a:prstGeom prst="rect">
              <a:avLst/>
            </a:prstGeom>
            <a:noFill/>
          </p:spPr>
        </p:pic>
        <p:pic>
          <p:nvPicPr>
            <p:cNvPr id="41" name="Picture 3" descr="D:\Dokumente\2013-GSCL_DB\Vortrag\MC90043260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63688" y="2852936"/>
              <a:ext cx="807690" cy="807690"/>
            </a:xfrm>
            <a:prstGeom prst="rect">
              <a:avLst/>
            </a:prstGeom>
            <a:noFill/>
          </p:spPr>
        </p:pic>
        <p:pic>
          <p:nvPicPr>
            <p:cNvPr id="42" name="Picture 3" descr="D:\Dokumente\2013-GSCL_DB\Vortrag\MC90043260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47664" y="3645024"/>
              <a:ext cx="807690" cy="807690"/>
            </a:xfrm>
            <a:prstGeom prst="rect">
              <a:avLst/>
            </a:prstGeom>
            <a:noFill/>
          </p:spPr>
        </p:pic>
        <p:pic>
          <p:nvPicPr>
            <p:cNvPr id="43" name="Picture 3" descr="D:\Dokumente\2013-GSCL_DB\Vortrag\MC90043260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79712" y="3356992"/>
              <a:ext cx="807690" cy="807690"/>
            </a:xfrm>
            <a:prstGeom prst="rect">
              <a:avLst/>
            </a:prstGeom>
            <a:noFill/>
          </p:spPr>
        </p:pic>
      </p:grpSp>
      <p:sp>
        <p:nvSpPr>
          <p:cNvPr id="57" name="Flussdiagramm: Magnetplattenspeicher 56"/>
          <p:cNvSpPr/>
          <p:nvPr/>
        </p:nvSpPr>
        <p:spPr>
          <a:xfrm>
            <a:off x="7452320" y="1700808"/>
            <a:ext cx="864096" cy="1008112"/>
          </a:xfrm>
          <a:prstGeom prst="flowChartMagneticDis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DB</a:t>
            </a:r>
          </a:p>
        </p:txBody>
      </p:sp>
      <p:sp>
        <p:nvSpPr>
          <p:cNvPr id="58" name="Flussdiagramm: Magnetplattenspeicher 57"/>
          <p:cNvSpPr/>
          <p:nvPr/>
        </p:nvSpPr>
        <p:spPr>
          <a:xfrm>
            <a:off x="7380312" y="3212976"/>
            <a:ext cx="1008112" cy="1008112"/>
          </a:xfrm>
          <a:prstGeom prst="flowChartMagneticDis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file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system</a:t>
            </a:r>
            <a:endParaRPr lang="de-DE" dirty="0" smtClean="0">
              <a:solidFill>
                <a:schemeClr val="bg1"/>
              </a:solidFill>
            </a:endParaRPr>
          </a:p>
        </p:txBody>
      </p:sp>
      <p:cxnSp>
        <p:nvCxnSpPr>
          <p:cNvPr id="59" name="Gerade Verbindung mit Pfeil 58"/>
          <p:cNvCxnSpPr/>
          <p:nvPr/>
        </p:nvCxnSpPr>
        <p:spPr>
          <a:xfrm flipV="1">
            <a:off x="6588224" y="2204864"/>
            <a:ext cx="576064" cy="504056"/>
          </a:xfrm>
          <a:prstGeom prst="straightConnector1">
            <a:avLst/>
          </a:prstGeom>
          <a:ln w="635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>
            <a:off x="6588224" y="3356992"/>
            <a:ext cx="648072" cy="360040"/>
          </a:xfrm>
          <a:prstGeom prst="straightConnector1">
            <a:avLst/>
          </a:prstGeom>
          <a:ln w="635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elle 60"/>
          <p:cNvGraphicFramePr>
            <a:graphicFrameLocks noGrp="1"/>
          </p:cNvGraphicFramePr>
          <p:nvPr/>
        </p:nvGraphicFramePr>
        <p:xfrm>
          <a:off x="2555776" y="4725144"/>
          <a:ext cx="5181346" cy="1162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36"/>
                <a:gridCol w="1379284"/>
                <a:gridCol w="1203642"/>
                <a:gridCol w="1379284"/>
              </a:tblGrid>
              <a:tr h="421248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save 1 (sec.)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load (sec.)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mtClean="0"/>
                        <a:t>save 2 (sec.)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DB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36.0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1.1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7.2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file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system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2.6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1.1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2.7</a:t>
                      </a:r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feld 61"/>
          <p:cNvSpPr txBox="1"/>
          <p:nvPr/>
        </p:nvSpPr>
        <p:spPr>
          <a:xfrm>
            <a:off x="4860032" y="3933056"/>
            <a:ext cx="2424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+Annotation: „TestAnnot2“</a:t>
            </a:r>
          </a:p>
          <a:p>
            <a:r>
              <a:rPr lang="de-DE" sz="1600" smtClean="0"/>
              <a:t>Feature3: Long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1187624" y="3933056"/>
            <a:ext cx="1604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random corpus</a:t>
            </a:r>
            <a:endParaRPr lang="de-D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23.09.2013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Georg Fette</a:t>
            </a:r>
            <a:r>
              <a:rPr lang="en-US" smtClean="0"/>
              <a:t>, Martin Toepfer, Frank Puppe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2230-AC51-4BD3-AD93-C4856A050883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971600" y="1340768"/>
            <a:ext cx="2522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smtClean="0"/>
              <a:t>Evaluation: experiment 2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2195736" y="1700808"/>
            <a:ext cx="5256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for all 1000 words X in the random corpus: </a:t>
            </a:r>
          </a:p>
          <a:p>
            <a:r>
              <a:rPr lang="de-DE" smtClean="0"/>
              <a:t>How many annotations of type „TestAnnot1“ with covered text X do exist ?</a:t>
            </a:r>
            <a:endParaRPr lang="de-DE"/>
          </a:p>
        </p:txBody>
      </p:sp>
      <p:cxnSp>
        <p:nvCxnSpPr>
          <p:cNvPr id="52" name="Gerade Verbindung mit Pfeil 51"/>
          <p:cNvCxnSpPr/>
          <p:nvPr/>
        </p:nvCxnSpPr>
        <p:spPr>
          <a:xfrm>
            <a:off x="3347864" y="3861048"/>
            <a:ext cx="288032" cy="864096"/>
          </a:xfrm>
          <a:prstGeom prst="straightConnector1">
            <a:avLst/>
          </a:prstGeom>
          <a:ln w="635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H="1">
            <a:off x="5292080" y="3861048"/>
            <a:ext cx="432048" cy="864096"/>
          </a:xfrm>
          <a:prstGeom prst="straightConnector1">
            <a:avLst/>
          </a:prstGeom>
          <a:ln w="635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3347864" y="4941168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List of counts for all words in corpus</a:t>
            </a:r>
            <a:endParaRPr lang="de-DE"/>
          </a:p>
        </p:txBody>
      </p:sp>
      <p:graphicFrame>
        <p:nvGraphicFramePr>
          <p:cNvPr id="61" name="Tabelle 60"/>
          <p:cNvGraphicFramePr>
            <a:graphicFrameLocks noGrp="1"/>
          </p:cNvGraphicFramePr>
          <p:nvPr/>
        </p:nvGraphicFramePr>
        <p:xfrm>
          <a:off x="6372200" y="5229200"/>
          <a:ext cx="251528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36"/>
                <a:gridCol w="1296144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query (sec.)</a:t>
                      </a:r>
                      <a:endParaRPr lang="de-DE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DB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0.16</a:t>
                      </a:r>
                      <a:endParaRPr lang="de-DE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file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system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7.0</a:t>
                      </a:r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Textfeld 61"/>
          <p:cNvSpPr txBox="1"/>
          <p:nvPr/>
        </p:nvSpPr>
        <p:spPr>
          <a:xfrm>
            <a:off x="899592" y="3573016"/>
            <a:ext cx="2304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smtClean="0"/>
              <a:t>iterate over file folder,</a:t>
            </a:r>
          </a:p>
          <a:p>
            <a:r>
              <a:rPr lang="de-DE" sz="1600" smtClean="0"/>
              <a:t>deserialize CAS,</a:t>
            </a:r>
          </a:p>
          <a:p>
            <a:r>
              <a:rPr lang="de-DE" sz="1600" smtClean="0"/>
              <a:t>iterate over annotations,</a:t>
            </a:r>
          </a:p>
          <a:p>
            <a:r>
              <a:rPr lang="de-DE" sz="1600" smtClean="0"/>
              <a:t>accumulate counts</a:t>
            </a:r>
            <a:endParaRPr lang="de-DE" sz="1600"/>
          </a:p>
        </p:txBody>
      </p:sp>
      <p:sp>
        <p:nvSpPr>
          <p:cNvPr id="66" name="Textfeld 65"/>
          <p:cNvSpPr txBox="1"/>
          <p:nvPr/>
        </p:nvSpPr>
        <p:spPr>
          <a:xfrm>
            <a:off x="6012160" y="3645024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one SQL-query for each word X in corpus</a:t>
            </a:r>
            <a:endParaRPr lang="de-DE"/>
          </a:p>
        </p:txBody>
      </p:sp>
      <p:sp>
        <p:nvSpPr>
          <p:cNvPr id="15" name="Flussdiagramm: Magnetplattenspeicher 14"/>
          <p:cNvSpPr/>
          <p:nvPr/>
        </p:nvSpPr>
        <p:spPr>
          <a:xfrm>
            <a:off x="2771800" y="2636912"/>
            <a:ext cx="1008112" cy="1008112"/>
          </a:xfrm>
          <a:prstGeom prst="flowChartMagneticDis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file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system</a:t>
            </a:r>
            <a:endParaRPr lang="de-DE" dirty="0" smtClean="0">
              <a:solidFill>
                <a:schemeClr val="bg1"/>
              </a:solidFill>
            </a:endParaRPr>
          </a:p>
        </p:txBody>
      </p:sp>
      <p:sp>
        <p:nvSpPr>
          <p:cNvPr id="17" name="Flussdiagramm: Magnetplattenspeicher 16"/>
          <p:cNvSpPr/>
          <p:nvPr/>
        </p:nvSpPr>
        <p:spPr>
          <a:xfrm>
            <a:off x="5436096" y="2636912"/>
            <a:ext cx="864096" cy="1008112"/>
          </a:xfrm>
          <a:prstGeom prst="flowChartMagneticDis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DB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23.09.2013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Georg Fette</a:t>
            </a:r>
            <a:r>
              <a:rPr lang="en-US" smtClean="0"/>
              <a:t>, Martin Toepfer, Frank Puppe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2230-AC51-4BD3-AD93-C4856A050883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1043608" y="1484784"/>
            <a:ext cx="71287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 smtClean="0"/>
              <a:t>Disadvantages</a:t>
            </a:r>
            <a:r>
              <a:rPr lang="de-DE" u="sng" dirty="0" smtClean="0"/>
              <a:t>/Future </a:t>
            </a:r>
            <a:r>
              <a:rPr lang="de-DE" u="sng" dirty="0" err="1" smtClean="0"/>
              <a:t>work</a:t>
            </a:r>
            <a:r>
              <a:rPr lang="de-DE" u="sng" dirty="0" smtClean="0"/>
              <a:t>: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complicated</a:t>
            </a:r>
            <a:r>
              <a:rPr lang="de-DE" dirty="0" smtClean="0"/>
              <a:t> SQL-</a:t>
            </a:r>
            <a:r>
              <a:rPr lang="de-DE" dirty="0" err="1" smtClean="0"/>
              <a:t>queries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slow</a:t>
            </a:r>
            <a:r>
              <a:rPr lang="de-DE" dirty="0" smtClean="0"/>
              <a:t> (e.g. parse </a:t>
            </a:r>
            <a:r>
              <a:rPr lang="de-DE" dirty="0" err="1" smtClean="0"/>
              <a:t>tree</a:t>
            </a:r>
            <a:r>
              <a:rPr lang="de-DE" dirty="0" smtClean="0"/>
              <a:t> </a:t>
            </a:r>
            <a:r>
              <a:rPr lang="de-DE" dirty="0" err="1" smtClean="0"/>
              <a:t>queries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„</a:t>
            </a:r>
            <a:r>
              <a:rPr lang="de-DE" dirty="0" err="1" smtClean="0"/>
              <a:t>tokens</a:t>
            </a:r>
            <a:r>
              <a:rPr lang="de-DE" dirty="0" smtClean="0"/>
              <a:t> </a:t>
            </a:r>
            <a:r>
              <a:rPr lang="de-DE" dirty="0" err="1" smtClean="0"/>
              <a:t>governing</a:t>
            </a:r>
            <a:r>
              <a:rPr lang="de-DE" dirty="0" smtClean="0"/>
              <a:t> </a:t>
            </a:r>
            <a:r>
              <a:rPr lang="de-DE" dirty="0" err="1" smtClean="0"/>
              <a:t>tokens</a:t>
            </a:r>
            <a:r>
              <a:rPr lang="de-DE" dirty="0" smtClean="0"/>
              <a:t> </a:t>
            </a:r>
            <a:r>
              <a:rPr lang="de-DE" dirty="0" err="1" smtClean="0"/>
              <a:t>governing</a:t>
            </a:r>
            <a:r>
              <a:rPr lang="de-DE" dirty="0" smtClean="0"/>
              <a:t> </a:t>
            </a:r>
            <a:r>
              <a:rPr lang="de-DE" dirty="0" err="1" smtClean="0"/>
              <a:t>tokens</a:t>
            </a:r>
            <a:r>
              <a:rPr lang="de-DE" dirty="0" smtClean="0"/>
              <a:t>“)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complicated</a:t>
            </a:r>
            <a:r>
              <a:rPr lang="de-DE" dirty="0" smtClean="0"/>
              <a:t> SQL-</a:t>
            </a:r>
            <a:r>
              <a:rPr lang="de-DE" dirty="0" err="1" smtClean="0"/>
              <a:t>queries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ugly</a:t>
            </a:r>
            <a:r>
              <a:rPr lang="de-DE" dirty="0" smtClean="0"/>
              <a:t> (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„easy“ SQL-</a:t>
            </a:r>
            <a:r>
              <a:rPr lang="de-DE" dirty="0" err="1" smtClean="0"/>
              <a:t>queries</a:t>
            </a:r>
            <a:r>
              <a:rPr lang="de-DE" dirty="0" smtClean="0"/>
              <a:t> do not </a:t>
            </a:r>
            <a:r>
              <a:rPr lang="de-DE" dirty="0" err="1" smtClean="0"/>
              <a:t>yet</a:t>
            </a:r>
            <a:r>
              <a:rPr lang="de-DE" dirty="0" smtClean="0"/>
              <a:t> </a:t>
            </a:r>
            <a:r>
              <a:rPr lang="de-DE" dirty="0" err="1" smtClean="0"/>
              <a:t>look</a:t>
            </a:r>
            <a:r>
              <a:rPr lang="de-DE" dirty="0" smtClean="0"/>
              <a:t> </a:t>
            </a:r>
            <a:r>
              <a:rPr lang="de-DE" dirty="0" err="1" smtClean="0"/>
              <a:t>ugly</a:t>
            </a:r>
            <a:r>
              <a:rPr lang="de-DE" dirty="0" smtClean="0"/>
              <a:t> </a:t>
            </a:r>
            <a:r>
              <a:rPr lang="de-DE" dirty="0" err="1" smtClean="0"/>
              <a:t>enough</a:t>
            </a:r>
            <a:r>
              <a:rPr lang="de-DE" dirty="0" smtClean="0"/>
              <a:t>...) </a:t>
            </a:r>
          </a:p>
          <a:p>
            <a:r>
              <a:rPr lang="de-DE" dirty="0" smtClean="0"/>
              <a:t>=&gt; find </a:t>
            </a:r>
            <a:r>
              <a:rPr lang="de-DE" dirty="0" smtClean="0"/>
              <a:t>a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query</a:t>
            </a:r>
            <a:r>
              <a:rPr lang="de-DE" dirty="0" smtClean="0"/>
              <a:t> </a:t>
            </a:r>
            <a:r>
              <a:rPr lang="de-DE" dirty="0" err="1" smtClean="0"/>
              <a:t>speed</a:t>
            </a:r>
            <a:r>
              <a:rPr lang="de-DE" dirty="0" smtClean="0"/>
              <a:t>/</a:t>
            </a:r>
            <a:r>
              <a:rPr lang="de-DE" dirty="0" err="1" smtClean="0"/>
              <a:t>look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complicated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queries</a:t>
            </a:r>
            <a:r>
              <a:rPr lang="de-DE" dirty="0" smtClean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perhaps</a:t>
            </a:r>
            <a:r>
              <a:rPr lang="de-DE" dirty="0" smtClean="0"/>
              <a:t> </a:t>
            </a:r>
            <a:r>
              <a:rPr lang="de-DE" dirty="0" err="1" smtClean="0"/>
              <a:t>integrating</a:t>
            </a:r>
            <a:r>
              <a:rPr lang="de-DE" dirty="0" smtClean="0"/>
              <a:t> </a:t>
            </a:r>
            <a:r>
              <a:rPr lang="de-DE" dirty="0" err="1" smtClean="0"/>
              <a:t>Fangorn</a:t>
            </a:r>
            <a:r>
              <a:rPr lang="de-DE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storing</a:t>
            </a:r>
            <a:r>
              <a:rPr lang="de-DE" dirty="0" smtClean="0"/>
              <a:t> </a:t>
            </a:r>
            <a:r>
              <a:rPr lang="de-DE" dirty="0" smtClean="0"/>
              <a:t>in </a:t>
            </a:r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slower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storing</a:t>
            </a:r>
            <a:r>
              <a:rPr lang="de-DE" dirty="0" smtClean="0"/>
              <a:t> in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, but </a:t>
            </a: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scenario</a:t>
            </a:r>
            <a:r>
              <a:rPr lang="de-DE" dirty="0" smtClean="0"/>
              <a:t>, </a:t>
            </a:r>
            <a:r>
              <a:rPr lang="de-DE" dirty="0" err="1" smtClean="0"/>
              <a:t>storage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endParaRPr lang="de-DE" dirty="0" smtClean="0"/>
          </a:p>
          <a:p>
            <a:endParaRPr lang="de-DE" u="sng" dirty="0" smtClean="0"/>
          </a:p>
          <a:p>
            <a:r>
              <a:rPr lang="de-DE" u="sng" dirty="0" smtClean="0"/>
              <a:t>Advantages</a:t>
            </a:r>
            <a:r>
              <a:rPr lang="de-DE" u="sng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useful</a:t>
            </a:r>
            <a:r>
              <a:rPr lang="de-DE" dirty="0" smtClean="0"/>
              <a:t> </a:t>
            </a:r>
            <a:r>
              <a:rPr lang="de-DE" dirty="0" err="1" smtClean="0"/>
              <a:t>query</a:t>
            </a:r>
            <a:r>
              <a:rPr lang="de-DE" dirty="0" smtClean="0"/>
              <a:t> </a:t>
            </a:r>
            <a:r>
              <a:rPr lang="de-DE" dirty="0" err="1" smtClean="0"/>
              <a:t>capabilities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combination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annotations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type </a:t>
            </a:r>
            <a:r>
              <a:rPr lang="de-DE" dirty="0" err="1" smtClean="0"/>
              <a:t>systems</a:t>
            </a:r>
            <a:r>
              <a:rPr lang="de-DE" dirty="0" smtClean="0"/>
              <a:t> </a:t>
            </a:r>
            <a:r>
              <a:rPr lang="de-DE" dirty="0" err="1" smtClean="0"/>
              <a:t>eleminate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proper type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easy </a:t>
            </a:r>
            <a:r>
              <a:rPr lang="de-DE" dirty="0" err="1" smtClean="0"/>
              <a:t>refactoring</a:t>
            </a:r>
            <a:r>
              <a:rPr lang="de-DE" dirty="0" smtClean="0"/>
              <a:t> </a:t>
            </a:r>
            <a:r>
              <a:rPr lang="de-DE" dirty="0" err="1" smtClean="0"/>
              <a:t>capabilities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smtClean="0"/>
              <a:t>all UIMA </a:t>
            </a:r>
            <a:r>
              <a:rPr lang="de-DE" dirty="0" err="1" smtClean="0"/>
              <a:t>data</a:t>
            </a:r>
            <a:r>
              <a:rPr lang="de-DE" dirty="0" smtClean="0"/>
              <a:t> in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place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Storing</a:t>
            </a:r>
            <a:r>
              <a:rPr lang="de-DE" smtClean="0"/>
              <a:t> UIMA CASes in a relational database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23.09.2013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Georg Fette</a:t>
            </a:r>
            <a:r>
              <a:rPr lang="en-US" smtClean="0"/>
              <a:t>, Martin Toepfer, Frank Puppe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2230-AC51-4BD3-AD93-C4856A050883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987824" y="4005064"/>
            <a:ext cx="3166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de-DE" sz="2400" smtClean="0"/>
              <a:t> Problems/Motivation</a:t>
            </a:r>
          </a:p>
          <a:p>
            <a:pPr>
              <a:buFont typeface="Wingdings" pitchFamily="2" charset="2"/>
              <a:buChar char="Ø"/>
            </a:pPr>
            <a:r>
              <a:rPr lang="de-DE" sz="2400" smtClean="0"/>
              <a:t> Solution</a:t>
            </a:r>
          </a:p>
          <a:p>
            <a:pPr>
              <a:buFont typeface="Wingdings" pitchFamily="2" charset="2"/>
              <a:buChar char="Ø"/>
            </a:pPr>
            <a:r>
              <a:rPr lang="de-DE" sz="2400" smtClean="0"/>
              <a:t> Evaluation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23.09.2013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Georg Fette</a:t>
            </a:r>
            <a:r>
              <a:rPr lang="en-US" smtClean="0"/>
              <a:t>, Martin Toepfer, Frank Puppe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2230-AC51-4BD3-AD93-C4856A050883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1475656" y="2117755"/>
            <a:ext cx="71287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/>
              <a:t>Give</a:t>
            </a:r>
            <a:r>
              <a:rPr lang="de-DE" sz="2000" dirty="0" smtClean="0"/>
              <a:t> </a:t>
            </a:r>
            <a:r>
              <a:rPr lang="de-DE" sz="2000" dirty="0" err="1" smtClean="0"/>
              <a:t>it</a:t>
            </a:r>
            <a:r>
              <a:rPr lang="de-DE" sz="2000" dirty="0" smtClean="0"/>
              <a:t> a </a:t>
            </a:r>
            <a:r>
              <a:rPr lang="de-DE" sz="2000" dirty="0" err="1" smtClean="0"/>
              <a:t>try</a:t>
            </a:r>
            <a:r>
              <a:rPr lang="de-DE" sz="2000" dirty="0" smtClean="0"/>
              <a:t>:</a:t>
            </a:r>
          </a:p>
          <a:p>
            <a:endParaRPr lang="de-DE" sz="2800" dirty="0" smtClean="0"/>
          </a:p>
          <a:p>
            <a:r>
              <a:rPr lang="de-DE" sz="2800" dirty="0" smtClean="0"/>
              <a:t>http://code.google.com/p/uima-sql/</a:t>
            </a:r>
            <a:endParaRPr lang="de-DE" sz="2800" dirty="0"/>
          </a:p>
        </p:txBody>
      </p:sp>
      <p:sp>
        <p:nvSpPr>
          <p:cNvPr id="7" name="Textfeld 6"/>
          <p:cNvSpPr txBox="1"/>
          <p:nvPr/>
        </p:nvSpPr>
        <p:spPr>
          <a:xfrm>
            <a:off x="2339752" y="4293096"/>
            <a:ext cx="5153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smtClean="0"/>
              <a:t>Thank you for your attention</a:t>
            </a:r>
            <a:r>
              <a:rPr lang="de-DE" sz="2400" smtClean="0"/>
              <a:t>.</a:t>
            </a:r>
            <a:endParaRPr lang="de-DE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23.09.2013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Georg Fette</a:t>
            </a:r>
            <a:r>
              <a:rPr lang="en-US" smtClean="0"/>
              <a:t>, Martin Toepfer, Frank Puppe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2230-AC51-4BD3-AD93-C4856A050883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403648" y="1628800"/>
            <a:ext cx="633670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CAS</a:t>
            </a:r>
          </a:p>
          <a:p>
            <a:pPr>
              <a:buFont typeface="Arial" pitchFamily="34" charset="0"/>
              <a:buChar char="•"/>
            </a:pP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structure</a:t>
            </a:r>
            <a:r>
              <a:rPr lang="de-DE" sz="2000" dirty="0" smtClean="0"/>
              <a:t> </a:t>
            </a:r>
            <a:r>
              <a:rPr lang="de-DE" sz="2000" dirty="0" err="1" smtClean="0"/>
              <a:t>storing</a:t>
            </a:r>
            <a:r>
              <a:rPr lang="de-DE" sz="2000" dirty="0" smtClean="0"/>
              <a:t> </a:t>
            </a:r>
            <a:r>
              <a:rPr lang="de-DE" sz="2000" dirty="0" err="1" smtClean="0"/>
              <a:t>document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annotation</a:t>
            </a: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endParaRPr lang="de-DE" sz="2000" dirty="0" smtClean="0"/>
          </a:p>
          <a:p>
            <a:pPr>
              <a:buFont typeface="Arial" pitchFamily="34" charset="0"/>
              <a:buChar char="•"/>
            </a:pPr>
            <a:r>
              <a:rPr lang="de-DE" sz="2000" dirty="0" smtClean="0"/>
              <a:t> </a:t>
            </a:r>
            <a:r>
              <a:rPr lang="de-DE" sz="2000" dirty="0" err="1" smtClean="0"/>
              <a:t>usually</a:t>
            </a:r>
            <a:r>
              <a:rPr lang="de-DE" sz="2000" dirty="0" smtClean="0"/>
              <a:t> </a:t>
            </a:r>
            <a:r>
              <a:rPr lang="de-DE" sz="2000" dirty="0" err="1" smtClean="0"/>
              <a:t>stored</a:t>
            </a:r>
            <a:r>
              <a:rPr lang="de-DE" sz="2000" dirty="0" smtClean="0"/>
              <a:t>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serialized</a:t>
            </a:r>
            <a:r>
              <a:rPr lang="de-DE" sz="2000" dirty="0" smtClean="0"/>
              <a:t> </a:t>
            </a:r>
            <a:r>
              <a:rPr lang="de-DE" sz="2000" dirty="0" err="1" smtClean="0"/>
              <a:t>xml</a:t>
            </a:r>
            <a:r>
              <a:rPr lang="de-DE" sz="2000" dirty="0" smtClean="0"/>
              <a:t> </a:t>
            </a:r>
            <a:r>
              <a:rPr lang="de-DE" sz="2000" dirty="0" err="1" smtClean="0"/>
              <a:t>files</a:t>
            </a:r>
            <a:r>
              <a:rPr lang="de-DE" sz="2000" dirty="0" smtClean="0"/>
              <a:t> in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file</a:t>
            </a:r>
            <a:r>
              <a:rPr lang="de-DE" sz="2000" dirty="0" smtClean="0"/>
              <a:t> </a:t>
            </a:r>
            <a:r>
              <a:rPr lang="de-DE" sz="2000" dirty="0" err="1" smtClean="0"/>
              <a:t>system</a:t>
            </a:r>
            <a:endParaRPr lang="de-DE" sz="2000" dirty="0" smtClean="0"/>
          </a:p>
          <a:p>
            <a:endParaRPr lang="de-DE" sz="2000" dirty="0" smtClean="0"/>
          </a:p>
          <a:p>
            <a:r>
              <a:rPr lang="de-DE" sz="2400" dirty="0" smtClean="0"/>
              <a:t>Type System</a:t>
            </a:r>
          </a:p>
          <a:p>
            <a:pPr>
              <a:buFont typeface="Arial" pitchFamily="34" charset="0"/>
              <a:buChar char="•"/>
            </a:pP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structure</a:t>
            </a:r>
            <a:r>
              <a:rPr lang="de-DE" sz="2000" dirty="0" smtClean="0"/>
              <a:t> </a:t>
            </a:r>
            <a:r>
              <a:rPr lang="de-DE" sz="2000" dirty="0" err="1" smtClean="0"/>
              <a:t>storing</a:t>
            </a:r>
            <a:r>
              <a:rPr lang="de-DE" sz="2000" dirty="0" smtClean="0"/>
              <a:t> </a:t>
            </a:r>
            <a:r>
              <a:rPr lang="de-DE" sz="2000" dirty="0" err="1" smtClean="0"/>
              <a:t>meta</a:t>
            </a: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about</a:t>
            </a:r>
            <a:r>
              <a:rPr lang="de-DE" sz="2000" dirty="0" smtClean="0"/>
              <a:t> </a:t>
            </a:r>
            <a:r>
              <a:rPr lang="de-DE" sz="2000" dirty="0" err="1" smtClean="0"/>
              <a:t>annotations</a:t>
            </a:r>
            <a:endParaRPr lang="de-DE" sz="2000" dirty="0" smtClean="0"/>
          </a:p>
          <a:p>
            <a:pPr>
              <a:buFont typeface="Arial" pitchFamily="34" charset="0"/>
              <a:buChar char="•"/>
            </a:pPr>
            <a:r>
              <a:rPr lang="de-DE" sz="2000" dirty="0" smtClean="0"/>
              <a:t> </a:t>
            </a:r>
            <a:r>
              <a:rPr lang="de-DE" sz="2000" dirty="0" err="1" smtClean="0"/>
              <a:t>usually</a:t>
            </a:r>
            <a:r>
              <a:rPr lang="de-DE" sz="2000" dirty="0" smtClean="0"/>
              <a:t> </a:t>
            </a:r>
            <a:r>
              <a:rPr lang="de-DE" sz="2000" dirty="0" err="1" smtClean="0"/>
              <a:t>stored</a:t>
            </a:r>
            <a:r>
              <a:rPr lang="de-DE" sz="2000" dirty="0" smtClean="0"/>
              <a:t>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serialized</a:t>
            </a:r>
            <a:r>
              <a:rPr lang="de-DE" sz="2000" dirty="0" smtClean="0"/>
              <a:t> </a:t>
            </a:r>
            <a:r>
              <a:rPr lang="de-DE" sz="2000" dirty="0" err="1" smtClean="0"/>
              <a:t>xml</a:t>
            </a:r>
            <a:r>
              <a:rPr lang="de-DE" sz="2000" dirty="0" smtClean="0"/>
              <a:t> </a:t>
            </a:r>
            <a:r>
              <a:rPr lang="de-DE" sz="2000" dirty="0" err="1" smtClean="0"/>
              <a:t>files</a:t>
            </a:r>
            <a:r>
              <a:rPr lang="de-DE" sz="2000" dirty="0" smtClean="0"/>
              <a:t> in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file</a:t>
            </a:r>
            <a:r>
              <a:rPr lang="de-DE" sz="2000" dirty="0" smtClean="0"/>
              <a:t> </a:t>
            </a:r>
            <a:r>
              <a:rPr lang="de-DE" sz="2000" dirty="0" err="1" smtClean="0"/>
              <a:t>system</a:t>
            </a:r>
            <a:endParaRPr lang="de-DE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23.09.2013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Georg Fette</a:t>
            </a:r>
            <a:r>
              <a:rPr lang="en-US" dirty="0" smtClean="0"/>
              <a:t>, Martin Toepfer, Frank </a:t>
            </a:r>
            <a:r>
              <a:rPr lang="en-US" smtClean="0"/>
              <a:t>Puppe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2230-AC51-4BD3-AD93-C4856A050883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971600" y="1340768"/>
            <a:ext cx="504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1. Problem: </a:t>
            </a:r>
            <a:r>
              <a:rPr lang="de-DE" u="sng" dirty="0" err="1" smtClean="0"/>
              <a:t>Organization</a:t>
            </a:r>
            <a:r>
              <a:rPr lang="de-DE" u="sng" smtClean="0"/>
              <a:t> of CASes and type systems</a:t>
            </a:r>
            <a:endParaRPr lang="de-DE" u="sng"/>
          </a:p>
        </p:txBody>
      </p:sp>
      <p:pic>
        <p:nvPicPr>
          <p:cNvPr id="1030" name="Picture 6" descr="D:\Dokumente\2013-GSCL_DB\Vortrag\MC9004326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789040"/>
            <a:ext cx="965522" cy="965522"/>
          </a:xfrm>
          <a:prstGeom prst="rect">
            <a:avLst/>
          </a:prstGeom>
          <a:noFill/>
        </p:spPr>
      </p:pic>
      <p:pic>
        <p:nvPicPr>
          <p:cNvPr id="1032" name="Picture 8" descr="D:\Dokumente\2013-GSCL_DB\Vortrag\MC9004316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4077072"/>
            <a:ext cx="1175866" cy="1175866"/>
          </a:xfrm>
          <a:prstGeom prst="rect">
            <a:avLst/>
          </a:prstGeom>
          <a:noFill/>
        </p:spPr>
      </p:pic>
      <p:sp>
        <p:nvSpPr>
          <p:cNvPr id="15" name="Ellipse 14"/>
          <p:cNvSpPr/>
          <p:nvPr/>
        </p:nvSpPr>
        <p:spPr>
          <a:xfrm>
            <a:off x="1187624" y="1988840"/>
            <a:ext cx="3816424" cy="163448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Peter, could you tell me where the CASes for your latest Named-Entity-Recognition experiments are stored?</a:t>
            </a:r>
            <a:endParaRPr lang="de-DE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23.09.2013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Georg Fette</a:t>
            </a:r>
            <a:r>
              <a:rPr lang="en-US" smtClean="0"/>
              <a:t>, Martin Toepfer, Frank Puppe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2230-AC51-4BD3-AD93-C4856A050883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1030" name="Picture 6" descr="D:\Dokumente\2013-GSCL_DB\Vortrag\MC9004326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789040"/>
            <a:ext cx="965522" cy="965522"/>
          </a:xfrm>
          <a:prstGeom prst="rect">
            <a:avLst/>
          </a:prstGeom>
          <a:noFill/>
        </p:spPr>
      </p:pic>
      <p:pic>
        <p:nvPicPr>
          <p:cNvPr id="1032" name="Picture 8" descr="D:\Dokumente\2013-GSCL_DB\Vortrag\MC9004316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4077072"/>
            <a:ext cx="1175866" cy="1175866"/>
          </a:xfrm>
          <a:prstGeom prst="rect">
            <a:avLst/>
          </a:prstGeom>
          <a:noFill/>
        </p:spPr>
      </p:pic>
      <p:sp>
        <p:nvSpPr>
          <p:cNvPr id="9" name="Ellipse 8"/>
          <p:cNvSpPr/>
          <p:nvPr/>
        </p:nvSpPr>
        <p:spPr>
          <a:xfrm>
            <a:off x="3635896" y="2924944"/>
            <a:ext cx="5328592" cy="98640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Sure, </a:t>
            </a:r>
            <a:r>
              <a:rPr lang="de-DE" dirty="0" err="1" smtClean="0">
                <a:solidFill>
                  <a:schemeClr val="bg1"/>
                </a:solidFill>
              </a:rPr>
              <a:t>look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here</a:t>
            </a:r>
            <a:r>
              <a:rPr lang="de-DE" dirty="0" smtClean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de-DE" dirty="0" smtClean="0">
                <a:solidFill>
                  <a:schemeClr val="bg1"/>
                </a:solidFill>
              </a:rPr>
              <a:t>G</a:t>
            </a:r>
            <a:r>
              <a:rPr lang="de-DE" dirty="0" smtClean="0">
                <a:solidFill>
                  <a:schemeClr val="bg1"/>
                </a:solidFill>
              </a:rPr>
              <a:t>:\MyFiles\docs\Peters\ner_2_31_15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971600" y="1340768"/>
            <a:ext cx="504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smtClean="0"/>
              <a:t>1. Problem: Organization of CASes and type systems</a:t>
            </a:r>
            <a:endParaRPr lang="de-DE" u="sng"/>
          </a:p>
        </p:txBody>
      </p:sp>
      <p:sp>
        <p:nvSpPr>
          <p:cNvPr id="11" name="Wolke 10"/>
          <p:cNvSpPr/>
          <p:nvPr/>
        </p:nvSpPr>
        <p:spPr>
          <a:xfrm>
            <a:off x="2339752" y="4293096"/>
            <a:ext cx="3240360" cy="1850504"/>
          </a:xfrm>
          <a:prstGeom prst="cloud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I hope he has already shared that folder and I have the rights to access it...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23.09.2013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Georg Fette</a:t>
            </a:r>
            <a:r>
              <a:rPr lang="en-US" smtClean="0"/>
              <a:t>, Martin Toepfer, Frank Puppe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2230-AC51-4BD3-AD93-C4856A050883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1030" name="Picture 6" descr="D:\Dokumente\2013-GSCL_DB\Vortrag\MC9004326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789040"/>
            <a:ext cx="965522" cy="965522"/>
          </a:xfrm>
          <a:prstGeom prst="rect">
            <a:avLst/>
          </a:prstGeom>
          <a:noFill/>
        </p:spPr>
      </p:pic>
      <p:pic>
        <p:nvPicPr>
          <p:cNvPr id="1032" name="Picture 8" descr="D:\Dokumente\2013-GSCL_DB\Vortrag\MC9004316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4077072"/>
            <a:ext cx="1175866" cy="1175866"/>
          </a:xfrm>
          <a:prstGeom prst="rect">
            <a:avLst/>
          </a:prstGeom>
          <a:noFill/>
        </p:spPr>
      </p:pic>
      <p:sp>
        <p:nvSpPr>
          <p:cNvPr id="9" name="Ellipse 8"/>
          <p:cNvSpPr/>
          <p:nvPr/>
        </p:nvSpPr>
        <p:spPr>
          <a:xfrm>
            <a:off x="1115616" y="2564904"/>
            <a:ext cx="4104456" cy="98640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Cool, but where is the type system for those CASes ?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971600" y="1340768"/>
            <a:ext cx="504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smtClean="0"/>
              <a:t>1. Problem: Organization of CASes and type systems</a:t>
            </a:r>
            <a:endParaRPr lang="de-DE"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23.09.2013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Georg Fette</a:t>
            </a:r>
            <a:r>
              <a:rPr lang="en-US" smtClean="0"/>
              <a:t>, Martin Toepfer, Frank Puppe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2230-AC51-4BD3-AD93-C4856A050883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1030" name="Picture 6" descr="D:\Dokumente\2013-GSCL_DB\Vortrag\MC9004326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789040"/>
            <a:ext cx="965522" cy="965522"/>
          </a:xfrm>
          <a:prstGeom prst="rect">
            <a:avLst/>
          </a:prstGeom>
          <a:noFill/>
        </p:spPr>
      </p:pic>
      <p:pic>
        <p:nvPicPr>
          <p:cNvPr id="1032" name="Picture 8" descr="D:\Dokumente\2013-GSCL_DB\Vortrag\MC9004316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4077072"/>
            <a:ext cx="1175866" cy="1175866"/>
          </a:xfrm>
          <a:prstGeom prst="rect">
            <a:avLst/>
          </a:prstGeom>
          <a:noFill/>
        </p:spPr>
      </p:pic>
      <p:sp>
        <p:nvSpPr>
          <p:cNvPr id="9" name="Ellipse 8"/>
          <p:cNvSpPr/>
          <p:nvPr/>
        </p:nvSpPr>
        <p:spPr>
          <a:xfrm>
            <a:off x="3635896" y="1700808"/>
            <a:ext cx="5328592" cy="221054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hm, let me look...</a:t>
            </a:r>
          </a:p>
          <a:p>
            <a:pPr algn="ctr"/>
            <a:r>
              <a:rPr lang="de-DE" smtClean="0">
                <a:solidFill>
                  <a:schemeClr val="bg1"/>
                </a:solidFill>
              </a:rPr>
              <a:t>They must be somewhere in the same folder, or in the folder above. And you also need Jeff‘s new type system for the POS-tags, and you also need the DKPro type system,....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10" name="Wolke 9"/>
          <p:cNvSpPr/>
          <p:nvPr/>
        </p:nvSpPr>
        <p:spPr>
          <a:xfrm>
            <a:off x="2123728" y="3212976"/>
            <a:ext cx="1368152" cy="554360"/>
          </a:xfrm>
          <a:prstGeom prst="cloud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???!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971600" y="1340768"/>
            <a:ext cx="504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smtClean="0"/>
              <a:t>1. Problem: Organization of CASes and type systems</a:t>
            </a:r>
            <a:endParaRPr lang="de-DE"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23.09.2013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Georg Fette</a:t>
            </a:r>
            <a:r>
              <a:rPr lang="en-US" smtClean="0"/>
              <a:t>, Martin Toepfer, Frank Puppe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2230-AC51-4BD3-AD93-C4856A05088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971600" y="1340768"/>
            <a:ext cx="23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smtClean="0"/>
              <a:t>2. Problem: Refactoring</a:t>
            </a:r>
            <a:endParaRPr lang="de-DE" u="sng"/>
          </a:p>
        </p:txBody>
      </p:sp>
      <p:pic>
        <p:nvPicPr>
          <p:cNvPr id="1030" name="Picture 6" descr="D:\Dokumente\2013-GSCL_DB\Vortrag\MC9004326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5301208"/>
            <a:ext cx="965522" cy="965522"/>
          </a:xfrm>
          <a:prstGeom prst="rect">
            <a:avLst/>
          </a:prstGeom>
          <a:noFill/>
        </p:spPr>
      </p:pic>
      <p:pic>
        <p:nvPicPr>
          <p:cNvPr id="1032" name="Picture 8" descr="D:\Dokumente\2013-GSCL_DB\Vortrag\MC9004316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3933056"/>
            <a:ext cx="1175866" cy="1175866"/>
          </a:xfrm>
          <a:prstGeom prst="rect">
            <a:avLst/>
          </a:prstGeom>
          <a:noFill/>
        </p:spPr>
      </p:pic>
      <p:sp>
        <p:nvSpPr>
          <p:cNvPr id="9" name="Ellipse 8"/>
          <p:cNvSpPr/>
          <p:nvPr/>
        </p:nvSpPr>
        <p:spPr>
          <a:xfrm>
            <a:off x="3347864" y="2204864"/>
            <a:ext cx="5616624" cy="156247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Hey, George, I </a:t>
            </a:r>
            <a:r>
              <a:rPr lang="de-DE" dirty="0" err="1" smtClean="0">
                <a:solidFill>
                  <a:schemeClr val="bg1"/>
                </a:solidFill>
              </a:rPr>
              <a:t>refactored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the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messy</a:t>
            </a:r>
            <a:r>
              <a:rPr lang="de-DE" dirty="0" smtClean="0">
                <a:solidFill>
                  <a:schemeClr val="bg1"/>
                </a:solidFill>
              </a:rPr>
              <a:t> type </a:t>
            </a:r>
            <a:r>
              <a:rPr lang="de-DE" dirty="0" err="1" smtClean="0">
                <a:solidFill>
                  <a:schemeClr val="bg1"/>
                </a:solidFill>
              </a:rPr>
              <a:t>system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for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that</a:t>
            </a:r>
            <a:r>
              <a:rPr lang="de-DE" dirty="0" smtClean="0">
                <a:solidFill>
                  <a:schemeClr val="bg1"/>
                </a:solidFill>
              </a:rPr>
              <a:t> NER-Experiment. </a:t>
            </a:r>
            <a:r>
              <a:rPr lang="de-DE" dirty="0" err="1" smtClean="0">
                <a:solidFill>
                  <a:schemeClr val="bg1"/>
                </a:solidFill>
              </a:rPr>
              <a:t>Finally</a:t>
            </a:r>
            <a:r>
              <a:rPr lang="de-DE" dirty="0" smtClean="0">
                <a:solidFill>
                  <a:schemeClr val="bg1"/>
                </a:solidFill>
              </a:rPr>
              <a:t> all </a:t>
            </a:r>
            <a:r>
              <a:rPr lang="de-DE" dirty="0" err="1" smtClean="0">
                <a:solidFill>
                  <a:schemeClr val="bg1"/>
                </a:solidFill>
              </a:rPr>
              <a:t>types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have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proper </a:t>
            </a:r>
            <a:r>
              <a:rPr lang="de-DE" dirty="0" err="1" smtClean="0">
                <a:solidFill>
                  <a:schemeClr val="bg1"/>
                </a:solidFill>
              </a:rPr>
              <a:t>speaking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names</a:t>
            </a:r>
            <a:r>
              <a:rPr lang="de-DE" dirty="0" smtClean="0">
                <a:solidFill>
                  <a:schemeClr val="bg1"/>
                </a:solidFill>
              </a:rPr>
              <a:t> 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Wolke 9"/>
          <p:cNvSpPr/>
          <p:nvPr/>
        </p:nvSpPr>
        <p:spPr>
          <a:xfrm>
            <a:off x="1403648" y="4221088"/>
            <a:ext cx="4752528" cy="986408"/>
          </a:xfrm>
          <a:prstGeom prst="cloud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OMG. How can I easily update all my gold standard files ?!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23.09.2013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Georg Fette</a:t>
            </a:r>
            <a:r>
              <a:rPr lang="en-US" smtClean="0"/>
              <a:t>, Martin Toepfer, Frank Puppe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2230-AC51-4BD3-AD93-C4856A05088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971600" y="1340768"/>
            <a:ext cx="6751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smtClean="0"/>
              <a:t>3. Problem: Querying CAS collections for desired annotations/features</a:t>
            </a:r>
            <a:endParaRPr lang="de-DE" u="sng"/>
          </a:p>
        </p:txBody>
      </p:sp>
      <p:pic>
        <p:nvPicPr>
          <p:cNvPr id="1030" name="Picture 6" descr="D:\Dokumente\2013-GSCL_DB\Vortrag\MC9004326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5301208"/>
            <a:ext cx="965522" cy="965522"/>
          </a:xfrm>
          <a:prstGeom prst="rect">
            <a:avLst/>
          </a:prstGeom>
          <a:noFill/>
        </p:spPr>
      </p:pic>
      <p:pic>
        <p:nvPicPr>
          <p:cNvPr id="1032" name="Picture 8" descr="D:\Dokumente\2013-GSCL_DB\Vortrag\MC9004316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3140968"/>
            <a:ext cx="1175866" cy="1175866"/>
          </a:xfrm>
          <a:prstGeom prst="rect">
            <a:avLst/>
          </a:prstGeom>
          <a:noFill/>
        </p:spPr>
      </p:pic>
      <p:sp>
        <p:nvSpPr>
          <p:cNvPr id="9" name="Ellipse 8"/>
          <p:cNvSpPr/>
          <p:nvPr/>
        </p:nvSpPr>
        <p:spPr>
          <a:xfrm>
            <a:off x="2627784" y="1988840"/>
            <a:ext cx="6336704" cy="115212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Hey George, quickly: How many noun phrases are in the parsed X corpus as an object for the verb „walk“ ?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10" name="Wolke 9"/>
          <p:cNvSpPr/>
          <p:nvPr/>
        </p:nvSpPr>
        <p:spPr>
          <a:xfrm>
            <a:off x="971600" y="3573016"/>
            <a:ext cx="5616624" cy="1634480"/>
          </a:xfrm>
          <a:prstGeom prst="cloud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bg1"/>
                </a:solidFill>
              </a:rPr>
              <a:t>Hm, ...Java program...iterate over all CASes...iterate over all noun phrase annotations...check for governing token „walk“...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rtlCol="0" anchor="ctr"/>
      <a:lstStyle>
        <a:defPPr algn="ctr">
          <a:defRPr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1188</Words>
  <Application>Microsoft Office PowerPoint</Application>
  <PresentationFormat>Bildschirmpräsentation (4:3)</PresentationFormat>
  <Paragraphs>218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Larissa-Design</vt:lpstr>
      <vt:lpstr>Storing UIMA CASes in a relational database</vt:lpstr>
      <vt:lpstr>Storing UIMA CASes in a relational database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Georg Fette</dc:creator>
  <cp:lastModifiedBy>Boelefeld</cp:lastModifiedBy>
  <cp:revision>149</cp:revision>
  <dcterms:created xsi:type="dcterms:W3CDTF">2013-09-17T10:29:14Z</dcterms:created>
  <dcterms:modified xsi:type="dcterms:W3CDTF">2013-09-22T20:18:28Z</dcterms:modified>
</cp:coreProperties>
</file>