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CAFE-B810-BB48-9C68-511C06E379C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11607-6E33-8248-8F01-4292CB7B50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A680-6281-804E-9E0F-8F4B3F36B8A0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191C-C521-DA43-A313-6DAE6305AB91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DF6F-FAAC-9348-BF7B-9F75490991A7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3442-E1C0-474C-9E65-7D198E05CAC2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ABCF-A745-D642-ADBD-85E5CCCE4345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F140-A017-AA44-BC7B-097C12F95D2D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1778-5587-9847-8AB0-02C87A1BD7B8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3BC1-9BFE-0B49-A4E9-12FE7948BD8D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507-3F72-C54E-B58A-4E35FF7201B9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913D-08EF-3C4F-87E5-1DDB6B700126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8367A6-B641-D841-8FF3-624301AC1DA3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6E7A-E4AD-4E48-922E-CB46BEB1ED38}" type="datetime1">
              <a:rPr lang="en-SG" smtClean="0"/>
              <a:t>26/5/20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7424-53CD-C343-8A98-CAE8BAC89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Comparative Analysis between Singapore &amp; Hong Kong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34807-EE91-CD41-A3D6-2AC4AB433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Chan </a:t>
            </a:r>
            <a:r>
              <a:rPr lang="en-GB" dirty="0" err="1"/>
              <a:t>Kok</a:t>
            </a:r>
            <a:r>
              <a:rPr lang="en-GB" dirty="0"/>
              <a:t> Siang</a:t>
            </a:r>
          </a:p>
          <a:p>
            <a:r>
              <a:rPr lang="en-GB" dirty="0"/>
              <a:t>26 May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C466A-1A3C-DF4B-91E9-8BB144B6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4226-98EB-5647-8C89-AC8B52EF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9F06-2A5E-8C49-9829-66594662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Learnings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4942E-A6E3-F74A-B505-EB0E7034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3BB9-525E-2C40-9B7F-5DE4A11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248B-6EC5-FF4F-BA46-58EDF018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213EE-DCE8-CE43-8031-5D509673CE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Background</a:t>
            </a:r>
          </a:p>
          <a:p>
            <a:pPr lvl="1"/>
            <a:r>
              <a:rPr lang="en-GB" dirty="0"/>
              <a:t>Singapore and Hong Kong have often been associated with one another.</a:t>
            </a:r>
          </a:p>
          <a:p>
            <a:pPr lvl="1"/>
            <a:r>
              <a:rPr lang="en-GB" dirty="0"/>
              <a:t>Travellers often compare their neighbourhoods, shopping belts and CBDs.</a:t>
            </a:r>
          </a:p>
          <a:p>
            <a:pPr lvl="1"/>
            <a:r>
              <a:rPr lang="en-GB" dirty="0"/>
              <a:t>Comparisons can vary widely depending on individual’s experience and inclinations.</a:t>
            </a:r>
          </a:p>
          <a:p>
            <a:r>
              <a:rPr lang="en-GB" dirty="0"/>
              <a:t>Problem</a:t>
            </a:r>
          </a:p>
          <a:p>
            <a:pPr lvl="1"/>
            <a:r>
              <a:rPr lang="en-GB" dirty="0"/>
              <a:t>Analysis done at individual’s level can be subjective.</a:t>
            </a:r>
          </a:p>
          <a:p>
            <a:pPr lvl="1"/>
            <a:r>
              <a:rPr lang="en-GB" dirty="0"/>
              <a:t>Analysis can be limited in scope since it is atypical for an individual to travel to all areas in both cities.</a:t>
            </a:r>
          </a:p>
          <a:p>
            <a:r>
              <a:rPr lang="en-GB" dirty="0"/>
              <a:t>Interested Parties</a:t>
            </a:r>
          </a:p>
          <a:p>
            <a:pPr lvl="1"/>
            <a:r>
              <a:rPr lang="en-GB" dirty="0"/>
              <a:t>People who are planning to visit in near future.</a:t>
            </a:r>
          </a:p>
          <a:p>
            <a:pPr lvl="1"/>
            <a:r>
              <a:rPr lang="en-GB" dirty="0"/>
              <a:t>People who are finding districts with certain amenities and facilities to stay.</a:t>
            </a:r>
          </a:p>
        </p:txBody>
      </p:sp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01515-EF05-7E48-9EE9-D1F9458A0A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613069"/>
            <a:ext cx="4645025" cy="2244637"/>
          </a:xfrm>
        </p:spPr>
      </p:pic>
    </p:spTree>
    <p:extLst>
      <p:ext uri="{BB962C8B-B14F-4D97-AF65-F5344CB8AC3E}">
        <p14:creationId xmlns:p14="http://schemas.microsoft.com/office/powerpoint/2010/main" val="8400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840A-0B2B-1E45-98D3-15636AE3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5F5CF2-0FF0-5648-BC1F-EF23435172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587" y="2159080"/>
            <a:ext cx="2920925" cy="3420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6F5E4-E00E-6443-AC07-4A9186963A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0465" y="2159080"/>
            <a:ext cx="2653203" cy="2340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20A38-DE6D-D34D-B62D-D26D032B3AD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0564" y="2159080"/>
            <a:ext cx="2299503" cy="198000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002258-770D-0441-AACF-187A224B024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0564" y="4499080"/>
            <a:ext cx="2468497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372EA-42EC-E348-A0D8-A49E27AF5897}"/>
              </a:ext>
            </a:extLst>
          </p:cNvPr>
          <p:cNvSpPr txBox="1"/>
          <p:nvPr/>
        </p:nvSpPr>
        <p:spPr>
          <a:xfrm>
            <a:off x="1451579" y="5579905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Singapore Postal Districts (source: Wikipedia)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AD2EA-AA93-704E-A2F8-5549D5C083CB}"/>
              </a:ext>
            </a:extLst>
          </p:cNvPr>
          <p:cNvSpPr txBox="1"/>
          <p:nvPr/>
        </p:nvSpPr>
        <p:spPr>
          <a:xfrm>
            <a:off x="4710465" y="4499905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Hong Kong Districts (source: Wikipedia)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B19F0-974B-8247-8B27-B144B3919458}"/>
              </a:ext>
            </a:extLst>
          </p:cNvPr>
          <p:cNvSpPr txBox="1"/>
          <p:nvPr/>
        </p:nvSpPr>
        <p:spPr>
          <a:xfrm>
            <a:off x="7970564" y="4139905"/>
            <a:ext cx="371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OneMap REST API on Search (source: OneMap)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1CF97-0701-1C42-B4F5-7E5186BA94CB}"/>
              </a:ext>
            </a:extLst>
          </p:cNvPr>
          <p:cNvSpPr txBox="1"/>
          <p:nvPr/>
        </p:nvSpPr>
        <p:spPr>
          <a:xfrm>
            <a:off x="7970564" y="5583149"/>
            <a:ext cx="422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Foursquare Places API on Explore (source: Foursquare)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2C5717-E217-7A4F-B60E-32153FA4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0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674D-DEDE-C144-B40E-E2CB8362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A0232-4270-F441-A609-EEEDE3CA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2C3EF8-59BA-6C45-BFAC-E11A96CA47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579" y="2376671"/>
            <a:ext cx="2845162" cy="720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D8464-6B88-5C45-83FD-A05FE00BE0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579" y="3820022"/>
            <a:ext cx="2156623" cy="78866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08EFB8-7C58-014D-ABED-CF34053780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579" y="4696753"/>
            <a:ext cx="2246134" cy="945284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0F20646-D234-B248-AF3A-DAB7CC0141B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9747" y="2377923"/>
            <a:ext cx="3391381" cy="99309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6E2FE9-579F-9141-9160-3F2946DC51B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935" y="3479840"/>
            <a:ext cx="2528088" cy="900000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5026A7-A23C-214B-AC7C-32C0910712A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4137" y="4118230"/>
            <a:ext cx="2295925" cy="18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376668-8A96-5A41-BA9D-BF6E947115F4}"/>
              </a:ext>
            </a:extLst>
          </p:cNvPr>
          <p:cNvSpPr txBox="1"/>
          <p:nvPr/>
        </p:nvSpPr>
        <p:spPr>
          <a:xfrm>
            <a:off x="1451579" y="1961324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Step 1 - Dataframe Creation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44B12-C042-444E-B673-01110320B1AE}"/>
              </a:ext>
            </a:extLst>
          </p:cNvPr>
          <p:cNvSpPr txBox="1"/>
          <p:nvPr/>
        </p:nvSpPr>
        <p:spPr>
          <a:xfrm>
            <a:off x="1451579" y="3424182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Step 2 - Coordinates 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99FDC-9115-FE41-964C-C04CA88179C5}"/>
              </a:ext>
            </a:extLst>
          </p:cNvPr>
          <p:cNvSpPr txBox="1"/>
          <p:nvPr/>
        </p:nvSpPr>
        <p:spPr>
          <a:xfrm>
            <a:off x="5099747" y="1961323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Step 3 - District Clustering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E678FE-1F6D-5445-A0E1-6FAA5E311F13}"/>
              </a:ext>
            </a:extLst>
          </p:cNvPr>
          <p:cNvCxnSpPr/>
          <p:nvPr/>
        </p:nvCxnSpPr>
        <p:spPr>
          <a:xfrm>
            <a:off x="2711302" y="3181735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EF8EB3-7DC1-AC41-BB7D-B090BAC3E069}"/>
              </a:ext>
            </a:extLst>
          </p:cNvPr>
          <p:cNvCxnSpPr>
            <a:cxnSpLocks/>
          </p:cNvCxnSpPr>
          <p:nvPr/>
        </p:nvCxnSpPr>
        <p:spPr>
          <a:xfrm rot="16200000">
            <a:off x="4692500" y="4620674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59DC00-8BC1-3346-A628-543C790D0CCD}"/>
              </a:ext>
            </a:extLst>
          </p:cNvPr>
          <p:cNvSpPr txBox="1"/>
          <p:nvPr/>
        </p:nvSpPr>
        <p:spPr>
          <a:xfrm>
            <a:off x="9686261" y="2542241"/>
            <a:ext cx="1651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Based on k-means clustering and elbow method to find optimal k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3785D0D-B83D-054F-A701-8609EA31716F}"/>
              </a:ext>
            </a:extLst>
          </p:cNvPr>
          <p:cNvSpPr/>
          <p:nvPr/>
        </p:nvSpPr>
        <p:spPr>
          <a:xfrm>
            <a:off x="8963238" y="2269100"/>
            <a:ext cx="467832" cy="3557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5FF046-0D0E-F544-A59A-429F6ABF1F16}"/>
              </a:ext>
            </a:extLst>
          </p:cNvPr>
          <p:cNvSpPr txBox="1"/>
          <p:nvPr/>
        </p:nvSpPr>
        <p:spPr>
          <a:xfrm>
            <a:off x="7905910" y="4347080"/>
            <a:ext cx="117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... and more clusters</a:t>
            </a:r>
          </a:p>
        </p:txBody>
      </p:sp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1BF3464B-B390-5341-A07B-0ED0884FAA0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6261" y="3687848"/>
            <a:ext cx="1335600" cy="720958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1C6FCEA7-597B-EC40-9339-9B2D375FCF0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037" y="4698799"/>
            <a:ext cx="133382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9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7E2D-E98C-AE45-B6E7-772BFDD6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8640-2ACF-564D-A7C0-274B59E70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64316"/>
              </p:ext>
            </p:extLst>
          </p:nvPr>
        </p:nvGraphicFramePr>
        <p:xfrm>
          <a:off x="1451578" y="2085387"/>
          <a:ext cx="9603274" cy="34213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01637">
                  <a:extLst>
                    <a:ext uri="{9D8B030D-6E8A-4147-A177-3AD203B41FA5}">
                      <a16:colId xmlns:a16="http://schemas.microsoft.com/office/drawing/2014/main" val="1831227662"/>
                    </a:ext>
                  </a:extLst>
                </a:gridCol>
                <a:gridCol w="4801637">
                  <a:extLst>
                    <a:ext uri="{9D8B030D-6E8A-4147-A177-3AD203B41FA5}">
                      <a16:colId xmlns:a16="http://schemas.microsoft.com/office/drawing/2014/main" val="236725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Singapore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Hong Kong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extLst>
                  <a:ext uri="{0D108BD9-81ED-4DB2-BD59-A6C34878D82A}">
                    <a16:rowId xmlns:a16="http://schemas.microsoft.com/office/drawing/2014/main" val="688676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Cluster 1 – Cluster with Commercial Facilities and Multinational F&amp;B Options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1 – Cluster with Varied F&amp;B Options and Commercial Facilities</a:t>
                      </a:r>
                      <a:endParaRPr lang="en-S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S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(Note: This cluster appears to be an amalgamation of Singapore’s Clusters 1, 3 and 4.)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extLst>
                  <a:ext uri="{0D108BD9-81ED-4DB2-BD59-A6C34878D82A}">
                    <a16:rowId xmlns:a16="http://schemas.microsoft.com/office/drawing/2014/main" val="196008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Cluster 3 – Cluster with Residential Facilities and More Individual-Themed Restaurants (i.e. more matured estates, closer to CBD)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89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4 – Cluster with Residential Facilities and More Commoditised F&amp;B Options (less matured estates, further away from CBD)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97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2 – Cluster with Nature-Themed Facilities (outlier)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Cluster 2 – Cluster with Nature-Themed Facilities (outlier)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extLst>
                  <a:ext uri="{0D108BD9-81ED-4DB2-BD59-A6C34878D82A}">
                    <a16:rowId xmlns:a16="http://schemas.microsoft.com/office/drawing/2014/main" val="23167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Nil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Cluster 3 – Cluster with Suburban Facilities &amp; Transport Hub (outlier)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 anchor="ctr"/>
                </a:tc>
                <a:extLst>
                  <a:ext uri="{0D108BD9-81ED-4DB2-BD59-A6C34878D82A}">
                    <a16:rowId xmlns:a16="http://schemas.microsoft.com/office/drawing/2014/main" val="420056227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23559-E884-8744-8142-19661E98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B49DC-FD20-8646-84C5-EEBE4D36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3E618-7070-E646-A1EA-66A35AD9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preparation took more time than expected. Allocate more time for this task for future data science projects.</a:t>
            </a:r>
          </a:p>
          <a:p>
            <a:r>
              <a:rPr lang="en-GB" dirty="0"/>
              <a:t>Data retrieval from online resources was not always ideal. Store retrieved data in a persistent format for subsequent read operations.</a:t>
            </a:r>
          </a:p>
          <a:p>
            <a:r>
              <a:rPr lang="en-GB" dirty="0"/>
              <a:t>Current analysis leveraged limited features during clustering process. Include additional features to improve clustering results.</a:t>
            </a:r>
          </a:p>
          <a:p>
            <a:r>
              <a:rPr lang="en-GB" dirty="0"/>
              <a:t>Standard search radius was used for Foursquare API on Explore. Use specific search radius for each district to increase accuracy of search results.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90BA-652A-294C-AB14-FA846175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663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406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Comparative Analysis between Singapore &amp; Hong Kong</vt:lpstr>
      <vt:lpstr>Agenda</vt:lpstr>
      <vt:lpstr>Introduction</vt:lpstr>
      <vt:lpstr>Data Sources</vt:lpstr>
      <vt:lpstr>Methodology</vt:lpstr>
      <vt:lpstr>Results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between Singapore &amp; Hong Kong</dc:title>
  <dc:creator>KOK SIANG CHAN</dc:creator>
  <cp:lastModifiedBy>KOK SIANG CHAN</cp:lastModifiedBy>
  <cp:revision>24</cp:revision>
  <dcterms:created xsi:type="dcterms:W3CDTF">2020-05-26T05:10:06Z</dcterms:created>
  <dcterms:modified xsi:type="dcterms:W3CDTF">2020-05-26T06:28:19Z</dcterms:modified>
</cp:coreProperties>
</file>