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17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97b1af90a_7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97b1af90a_7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97b1af90a_6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97b1af90a_6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a1113984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a1113984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93e3f95b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93e3f95b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96851d91c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696851d91c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9ae50d511bd3d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69ae50d511bd3d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96851d91c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96851d91c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696851d91c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696851d91c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or zero distance (3,873 / 93,227 in fact_trips, ~4.15%)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698db379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698db379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93e3f95b9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93e3f95b9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96851d91c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96851d91c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98577b80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698577b80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96851d91c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96851d91c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96851d91c_6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96851d91c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97b1af90a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97b1af90a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96851d91c_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96851d91c_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97b1af90a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97b1af90a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97b1af90a_6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97b1af90a_6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97b1af90a_6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97b1af90a_6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itibikenyc.com/system-data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DSAI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6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Hanafi, Ismail, Kok Siang, Shaun, Xiangrong, Zachary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</a:t>
            </a:r>
            <a:r>
              <a:rPr lang="en"/>
              <a:t>using Power BI</a:t>
            </a:r>
            <a:endParaRPr/>
          </a:p>
        </p:txBody>
      </p:sp>
      <p:sp>
        <p:nvSpPr>
          <p:cNvPr id="161" name="Google Shape;161;p22"/>
          <p:cNvSpPr txBox="1"/>
          <p:nvPr>
            <p:ph idx="1" type="body"/>
          </p:nvPr>
        </p:nvSpPr>
        <p:spPr>
          <a:xfrm>
            <a:off x="729450" y="1853850"/>
            <a:ext cx="3030000" cy="26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 Detection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data from duration_minutes and distance_metres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Findings: </a:t>
            </a:r>
            <a:endParaRPr/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2" title="Citibikes_EDAv2_page-0003.jpg"/>
          <p:cNvPicPr preferRelativeResize="0"/>
          <p:nvPr/>
        </p:nvPicPr>
        <p:blipFill rotWithShape="1">
          <a:blip r:embed="rId3">
            <a:alphaModFix/>
          </a:blip>
          <a:srcRect b="0" l="0" r="4214" t="0"/>
          <a:stretch/>
        </p:blipFill>
        <p:spPr>
          <a:xfrm>
            <a:off x="3817400" y="1730225"/>
            <a:ext cx="5077550" cy="30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(Anomaly Detection)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729450" y="1853850"/>
            <a:ext cx="3452100" cy="26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data from duration_minutes and distance_metres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Findings: Most data are clustered within the range of 500 minutes and 5km, but there are outliers found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Actions to take: Investigate the outliers and find out the cause</a:t>
            </a:r>
            <a:endParaRPr/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3" title="Citibikes_EDAv2_page-0003.jpg"/>
          <p:cNvPicPr preferRelativeResize="0"/>
          <p:nvPr/>
        </p:nvPicPr>
        <p:blipFill rotWithShape="1">
          <a:blip r:embed="rId3">
            <a:alphaModFix/>
          </a:blip>
          <a:srcRect b="0" l="0" r="4214" t="0"/>
          <a:stretch/>
        </p:blipFill>
        <p:spPr>
          <a:xfrm>
            <a:off x="4210900" y="1853850"/>
            <a:ext cx="4760750" cy="2873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(Potential Failure Rate)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729450" y="1853850"/>
            <a:ext cx="3409500" cy="26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Calculated using Jupyter Notebook based on outliers in duration_minutes and distance_metres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Findings: Classic bikes seem to have a potentially higher failure rate than electric bikes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Action to take: investigate the failure rate of the </a:t>
            </a:r>
            <a:r>
              <a:rPr lang="en"/>
              <a:t>classic bikes, and see how it can be reduced</a:t>
            </a:r>
            <a:endParaRPr/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4" title="Failure Ra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2775" y="1861525"/>
            <a:ext cx="4732224" cy="2935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516450" y="737550"/>
            <a:ext cx="1790700" cy="2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dbdiagram</a:t>
            </a:r>
            <a:endParaRPr/>
          </a:p>
        </p:txBody>
      </p:sp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5080000" y="2222500"/>
            <a:ext cx="4151400" cy="19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In our star schema the </a:t>
            </a:r>
            <a:r>
              <a:rPr b="1" lang="en" sz="1100"/>
              <a:t>fact_trips</a:t>
            </a:r>
            <a:r>
              <a:rPr lang="en" sz="1100"/>
              <a:t> table uses these five foreign‐key columns to join out to the dimension tables: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980000"/>
                </a:solidFill>
              </a:rPr>
              <a:t>start_station_key</a:t>
            </a:r>
            <a:r>
              <a:rPr lang="en" sz="1100"/>
              <a:t> → </a:t>
            </a:r>
            <a:r>
              <a:rPr b="1" lang="en" sz="1100"/>
              <a:t>dim_stations.station_key</a:t>
            </a:r>
            <a:br>
              <a:rPr b="1" lang="en" sz="1100"/>
            </a:b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980000"/>
                </a:solidFill>
              </a:rPr>
              <a:t>end_station_key</a:t>
            </a:r>
            <a:r>
              <a:rPr lang="en" sz="1100"/>
              <a:t> → </a:t>
            </a:r>
            <a:r>
              <a:rPr b="1" lang="en" sz="1100"/>
              <a:t>dim_stations.station_key</a:t>
            </a:r>
            <a:br>
              <a:rPr b="1" lang="en" sz="1100"/>
            </a:b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980000"/>
                </a:solidFill>
              </a:rPr>
              <a:t>bike_type_id</a:t>
            </a:r>
            <a:r>
              <a:rPr lang="en" sz="1100"/>
              <a:t> → </a:t>
            </a:r>
            <a:r>
              <a:rPr b="1" lang="en" sz="1100"/>
              <a:t>dim_bike_types.bike_type_id</a:t>
            </a:r>
            <a:br>
              <a:rPr b="1" lang="en" sz="1100"/>
            </a:b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980000"/>
                </a:solidFill>
              </a:rPr>
              <a:t>membership_type_id</a:t>
            </a:r>
            <a:r>
              <a:rPr lang="en" sz="1100">
                <a:solidFill>
                  <a:srgbClr val="980000"/>
                </a:solidFill>
              </a:rPr>
              <a:t> </a:t>
            </a:r>
            <a:r>
              <a:rPr lang="en" sz="1100"/>
              <a:t>→ </a:t>
            </a:r>
            <a:r>
              <a:rPr b="1" lang="en" sz="1100"/>
              <a:t>dim_membership_types.membership_type_id</a:t>
            </a:r>
            <a:br>
              <a:rPr b="1" lang="en" sz="1100"/>
            </a:b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rgbClr val="980000"/>
                </a:solidFill>
              </a:rPr>
              <a:t>price_plan_id</a:t>
            </a:r>
            <a:r>
              <a:rPr lang="en" sz="1100">
                <a:solidFill>
                  <a:srgbClr val="980000"/>
                </a:solidFill>
              </a:rPr>
              <a:t> </a:t>
            </a:r>
            <a:r>
              <a:rPr lang="en" sz="1100"/>
              <a:t>→ </a:t>
            </a:r>
            <a:r>
              <a:rPr b="1" lang="en" sz="1100"/>
              <a:t>dim_price_plans.price_plan_id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7912" y="991650"/>
            <a:ext cx="4547088" cy="5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74103"/>
            <a:ext cx="4537900" cy="3226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665950" y="617500"/>
            <a:ext cx="2072400" cy="5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dbdiagram</a:t>
            </a:r>
            <a:endParaRPr/>
          </a:p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26"/>
          <p:cNvSpPr txBox="1"/>
          <p:nvPr/>
        </p:nvSpPr>
        <p:spPr>
          <a:xfrm>
            <a:off x="333375" y="1853850"/>
            <a:ext cx="52362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Ref: fact_trips.bike_type_id &gt; dim_bike_types.bike_type_id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Ref: fact_trips.start_station_key &gt; dim_stations.station_key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Ref: fact_trips.end_station_key &gt; dim_stations.station_key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Ref: fact_trips.membership_type_id &gt; dim_membership_types.membership_type_id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Ref: fact_trips.price_plan_id &gt; dim_price_plans.price_plan_id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6" name="Google Shape;196;p26"/>
          <p:cNvCxnSpPr/>
          <p:nvPr/>
        </p:nvCxnSpPr>
        <p:spPr>
          <a:xfrm flipH="1" rot="10800000">
            <a:off x="4162425" y="2024025"/>
            <a:ext cx="16848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7" name="Google Shape;19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925" y="1528524"/>
            <a:ext cx="2975350" cy="260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 txBox="1"/>
          <p:nvPr/>
        </p:nvSpPr>
        <p:spPr>
          <a:xfrm>
            <a:off x="457675" y="1316375"/>
            <a:ext cx="52887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80000"/>
                </a:solidFill>
                <a:latin typeface="Lato"/>
                <a:ea typeface="Lato"/>
                <a:cs typeface="Lato"/>
                <a:sym typeface="Lato"/>
              </a:rPr>
              <a:t>In  our Citibike star schema, every dimension table row (“one” side) can relate to multiple trip records in the fact table (“many” side)</a:t>
            </a:r>
            <a:endParaRPr sz="1000">
              <a:solidFill>
                <a:srgbClr val="98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476025" y="558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Ingestion </a:t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90450" y="2083975"/>
            <a:ext cx="8963100" cy="22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623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80"/>
              <a:buChar char="●"/>
            </a:pPr>
            <a:r>
              <a:rPr lang="en" sz="1380">
                <a:solidFill>
                  <a:schemeClr val="dk2"/>
                </a:solidFill>
              </a:rPr>
              <a:t>Data is downloaded as csv file from the citybikenyc website and load into DuckDB (local data source).</a:t>
            </a:r>
            <a:br>
              <a:rPr lang="en" sz="1380">
                <a:solidFill>
                  <a:schemeClr val="dk2"/>
                </a:solidFill>
              </a:rPr>
            </a:br>
            <a:endParaRPr sz="1380">
              <a:solidFill>
                <a:schemeClr val="dk2"/>
              </a:solidFill>
            </a:endParaRPr>
          </a:p>
          <a:p>
            <a:pPr indent="-3162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"/>
              <a:buChar char="●"/>
            </a:pPr>
            <a:r>
              <a:rPr lang="en" sz="1380">
                <a:solidFill>
                  <a:schemeClr val="dk2"/>
                </a:solidFill>
              </a:rPr>
              <a:t>We use Meltano to orchestrate an EL pipeline</a:t>
            </a:r>
            <a:br>
              <a:rPr lang="en" sz="1380">
                <a:solidFill>
                  <a:schemeClr val="dk2"/>
                </a:solidFill>
              </a:rPr>
            </a:br>
            <a:endParaRPr sz="1380">
              <a:solidFill>
                <a:schemeClr val="dk2"/>
              </a:solidFill>
            </a:endParaRPr>
          </a:p>
          <a:p>
            <a:pPr indent="-31623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"/>
              <a:buChar char="○"/>
            </a:pPr>
            <a:r>
              <a:rPr b="1" lang="en" sz="1380" u="sng">
                <a:solidFill>
                  <a:schemeClr val="dk2"/>
                </a:solidFill>
              </a:rPr>
              <a:t>Extractor </a:t>
            </a:r>
            <a:r>
              <a:rPr b="1" lang="en" sz="1380">
                <a:solidFill>
                  <a:schemeClr val="dk2"/>
                </a:solidFill>
              </a:rPr>
              <a:t>(</a:t>
            </a:r>
            <a:r>
              <a:rPr b="1" lang="en" sz="1380">
                <a:solidFill>
                  <a:schemeClr val="dk2"/>
                </a:solidFill>
                <a:highlight>
                  <a:srgbClr val="FFFF00"/>
                </a:highlight>
              </a:rPr>
              <a:t> </a:t>
            </a:r>
            <a:r>
              <a:rPr b="1" lang="en" sz="1380">
                <a:solidFill>
                  <a:schemeClr val="dk2"/>
                </a:solidFill>
                <a:highlight>
                  <a:srgbClr val="FFFF00"/>
                </a:highlight>
              </a:rPr>
              <a:t>tap-duckdb </a:t>
            </a:r>
            <a:r>
              <a:rPr lang="en" sz="1380">
                <a:solidFill>
                  <a:schemeClr val="dk2"/>
                </a:solidFill>
              </a:rPr>
              <a:t>)</a:t>
            </a:r>
            <a:r>
              <a:rPr b="1" lang="en" sz="1380">
                <a:solidFill>
                  <a:schemeClr val="dk2"/>
                </a:solidFill>
              </a:rPr>
              <a:t>:</a:t>
            </a:r>
            <a:r>
              <a:rPr lang="en" sz="1380">
                <a:solidFill>
                  <a:schemeClr val="dk2"/>
                </a:solidFill>
              </a:rPr>
              <a:t> to stream the raw data out of DuckDB</a:t>
            </a:r>
            <a:br>
              <a:rPr lang="en" sz="1380">
                <a:solidFill>
                  <a:schemeClr val="dk2"/>
                </a:solidFill>
              </a:rPr>
            </a:br>
            <a:endParaRPr sz="1380">
              <a:solidFill>
                <a:schemeClr val="dk2"/>
              </a:solidFill>
            </a:endParaRPr>
          </a:p>
          <a:p>
            <a:pPr indent="-31623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"/>
              <a:buChar char="○"/>
            </a:pPr>
            <a:r>
              <a:rPr b="1" lang="en" sz="1380" u="sng">
                <a:solidFill>
                  <a:schemeClr val="dk2"/>
                </a:solidFill>
              </a:rPr>
              <a:t>Loader </a:t>
            </a:r>
            <a:r>
              <a:rPr b="1" lang="en" sz="1380">
                <a:solidFill>
                  <a:schemeClr val="dk2"/>
                </a:solidFill>
              </a:rPr>
              <a:t>(</a:t>
            </a:r>
            <a:r>
              <a:rPr b="1" lang="en" sz="1380">
                <a:solidFill>
                  <a:schemeClr val="dk2"/>
                </a:solidFill>
                <a:highlight>
                  <a:srgbClr val="FFFF00"/>
                </a:highlight>
              </a:rPr>
              <a:t> target-bigquery</a:t>
            </a:r>
            <a:r>
              <a:rPr lang="en" sz="1380">
                <a:solidFill>
                  <a:schemeClr val="dk2"/>
                </a:solidFill>
                <a:highlight>
                  <a:srgbClr val="FFFF00"/>
                </a:highlight>
              </a:rPr>
              <a:t> </a:t>
            </a:r>
            <a:r>
              <a:rPr lang="en" sz="1380">
                <a:solidFill>
                  <a:schemeClr val="dk2"/>
                </a:solidFill>
              </a:rPr>
              <a:t>): will receive that </a:t>
            </a:r>
            <a:r>
              <a:rPr lang="en" sz="1380">
                <a:solidFill>
                  <a:schemeClr val="dk2"/>
                </a:solidFill>
              </a:rPr>
              <a:t>stream</a:t>
            </a:r>
            <a:r>
              <a:rPr lang="en" sz="1380">
                <a:solidFill>
                  <a:schemeClr val="dk2"/>
                </a:solidFill>
              </a:rPr>
              <a:t> and load it into BigQuery inside Google Cloud Project</a:t>
            </a:r>
            <a:br>
              <a:rPr lang="en" sz="1380">
                <a:solidFill>
                  <a:schemeClr val="dk2"/>
                </a:solidFill>
              </a:rPr>
            </a:br>
            <a:endParaRPr sz="1380">
              <a:solidFill>
                <a:schemeClr val="dk2"/>
              </a:solidFill>
            </a:endParaRPr>
          </a:p>
          <a:p>
            <a:pPr indent="-31623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80"/>
              <a:buChar char="●"/>
            </a:pPr>
            <a:r>
              <a:rPr lang="en" sz="1380">
                <a:solidFill>
                  <a:schemeClr val="dk2"/>
                </a:solidFill>
              </a:rPr>
              <a:t>Once the raw data is available in BigQuery, we can use dbt to clean, test and model the newly-ingested data.</a:t>
            </a:r>
            <a:endParaRPr sz="1220">
              <a:solidFill>
                <a:schemeClr val="dk2"/>
              </a:solidFill>
            </a:endParaRPr>
          </a:p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550" y="558325"/>
            <a:ext cx="6501274" cy="14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implementation logic for target tables (1/2)</a:t>
            </a:r>
            <a:endParaRPr/>
          </a:p>
        </p:txBody>
      </p:sp>
      <p:sp>
        <p:nvSpPr>
          <p:cNvPr id="212" name="Google Shape;212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59000"/>
            <a:ext cx="4580941" cy="26908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/>
          <p:nvPr/>
        </p:nvSpPr>
        <p:spPr>
          <a:xfrm>
            <a:off x="838200" y="2124075"/>
            <a:ext cx="662100" cy="9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729450" y="1853850"/>
            <a:ext cx="2585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SQL code snippet for </a:t>
            </a:r>
            <a:r>
              <a:rPr b="1" lang="en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fact_trips</a:t>
            </a: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table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838200" y="2538425"/>
            <a:ext cx="2009700" cy="480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838200" y="4308450"/>
            <a:ext cx="2700300" cy="9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838200" y="3216396"/>
            <a:ext cx="4443300" cy="1048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5647300" y="2059000"/>
            <a:ext cx="28890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New features</a:t>
            </a:r>
            <a:endParaRPr b="1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duration_mins</a:t>
            </a: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computing difference between start and end times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distance_metres</a:t>
            </a: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using BigQuery’s functions (ST_DISTANCE, ST_GEOPOINT)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price_paid</a:t>
            </a: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referencing price_plans seed table to compute price paid per trip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Defensive coding</a:t>
            </a:r>
            <a:endParaRPr b="1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Explicit </a:t>
            </a:r>
            <a:r>
              <a:rPr lang="en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casting</a:t>
            </a: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to mitigate inference differences between dbt and BigQuery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Using </a:t>
            </a:r>
            <a:r>
              <a:rPr lang="en" sz="1000">
                <a:solidFill>
                  <a:schemeClr val="accent3"/>
                </a:solidFill>
              </a:rPr>
              <a:t>COALESCE</a:t>
            </a:r>
            <a:r>
              <a:rPr lang="en" sz="1000"/>
              <a:t> function to mitigate errors due to missing/null values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Using </a:t>
            </a:r>
            <a:r>
              <a:rPr lang="en" sz="1000">
                <a:solidFill>
                  <a:schemeClr val="accent3"/>
                </a:solidFill>
              </a:rPr>
              <a:t>common environment variables</a:t>
            </a:r>
            <a:r>
              <a:rPr lang="en" sz="1000"/>
              <a:t> by implementing python-dotenv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838200" y="2331250"/>
            <a:ext cx="3219600" cy="9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8"/>
          <p:cNvSpPr/>
          <p:nvPr/>
        </p:nvSpPr>
        <p:spPr>
          <a:xfrm>
            <a:off x="933450" y="4462275"/>
            <a:ext cx="3124500" cy="28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implementation logic for target tables (2/2)</a:t>
            </a:r>
            <a:endParaRPr/>
          </a:p>
        </p:txBody>
      </p:sp>
      <p:sp>
        <p:nvSpPr>
          <p:cNvPr id="227" name="Google Shape;227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057450"/>
            <a:ext cx="3255466" cy="26924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 txBox="1"/>
          <p:nvPr/>
        </p:nvSpPr>
        <p:spPr>
          <a:xfrm>
            <a:off x="729450" y="1853850"/>
            <a:ext cx="25851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SQL code snippet for </a:t>
            </a:r>
            <a:r>
              <a:rPr lang="en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dim_stations</a:t>
            </a: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table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4456050" y="2059000"/>
            <a:ext cx="4080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New features</a:t>
            </a:r>
            <a:endParaRPr b="1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Every station as an unique record</a:t>
            </a: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using CTE to combine all start and end stations into a temp table and group them by four columns to uniquely identify every station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total_starts, total_ends</a:t>
            </a: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using a temp column to store roles of every station and counting how many times each station is used as the start station for trips, likewise for end station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Data quality</a:t>
            </a:r>
            <a:endParaRPr b="1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Generating </a:t>
            </a:r>
            <a:r>
              <a:rPr lang="en" sz="10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primary key based on four columns</a:t>
            </a: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to mitigate incomplete source data which can give rise to downstream discrepancies (e.g., distance computation with null or zero results)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729450" y="2059000"/>
            <a:ext cx="2804400" cy="192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943750" y="2481275"/>
            <a:ext cx="2118600" cy="153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838200" y="4060050"/>
            <a:ext cx="3105300" cy="9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Dagster Orchestration</a:t>
            </a:r>
            <a:endParaRPr/>
          </a:p>
        </p:txBody>
      </p:sp>
      <p:sp>
        <p:nvSpPr>
          <p:cNvPr id="239" name="Google Shape;239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675" y="1917775"/>
            <a:ext cx="775865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Dagster - Assets</a:t>
            </a:r>
            <a:endParaRPr/>
          </a:p>
        </p:txBody>
      </p:sp>
      <p:sp>
        <p:nvSpPr>
          <p:cNvPr id="246" name="Google Shape;246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413" y="2342650"/>
            <a:ext cx="29241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0375" y="2438725"/>
            <a:ext cx="2915941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(Datase</a:t>
            </a:r>
            <a:r>
              <a:rPr lang="en"/>
              <a:t>t used</a:t>
            </a:r>
            <a:r>
              <a:rPr lang="en"/>
              <a:t>)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7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Citi Bike Trip Histories</a:t>
            </a:r>
            <a:r>
              <a:rPr lang="en"/>
              <a:t> (CSV files)from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https://citibikenyc.com/system-data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JC-202505-citibike-tripdata </a:t>
            </a:r>
            <a:r>
              <a:rPr lang="en"/>
              <a:t>(Jersey City May 2025)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en"/>
              <a:t>Data includes: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Ride ID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Start Time, Ended Time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Start and End Station: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ID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Name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Latitude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Longitude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Member or Casual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 rotWithShape="1">
          <a:blip r:embed="rId4">
            <a:alphaModFix/>
          </a:blip>
          <a:srcRect b="0" l="0" r="34149" t="0"/>
          <a:stretch/>
        </p:blipFill>
        <p:spPr>
          <a:xfrm>
            <a:off x="3794400" y="1801000"/>
            <a:ext cx="3154625" cy="7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729450" y="1318650"/>
            <a:ext cx="2632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54" name="Google Shape;254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975" y="1853850"/>
            <a:ext cx="2541059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2"/>
          <p:cNvSpPr txBox="1"/>
          <p:nvPr>
            <p:ph type="title"/>
          </p:nvPr>
        </p:nvSpPr>
        <p:spPr>
          <a:xfrm>
            <a:off x="4955425" y="1318650"/>
            <a:ext cx="3952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pic>
        <p:nvPicPr>
          <p:cNvPr id="257" name="Google Shape;2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5434" y="2099275"/>
            <a:ext cx="26289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(Project Goal)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Build an automated ELT Data Pipeline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Extract valuable business insights from the dataset, focusing on: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Usage trends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Revenue and Trip Count Composition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Start and End </a:t>
            </a:r>
            <a:r>
              <a:rPr lang="en" sz="1500"/>
              <a:t>Station Popularity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Anomaly Detection</a:t>
            </a:r>
            <a:endParaRPr sz="1500"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5" title="216969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525" y="1024075"/>
            <a:ext cx="1124325" cy="1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871950"/>
            <a:ext cx="7322626" cy="392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775" y="942500"/>
            <a:ext cx="7931607" cy="39227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type="title"/>
          </p:nvPr>
        </p:nvSpPr>
        <p:spPr>
          <a:xfrm>
            <a:off x="0" y="477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(</a:t>
            </a:r>
            <a:r>
              <a:rPr lang="en"/>
              <a:t>ELT Data Warehouse</a:t>
            </a:r>
            <a:r>
              <a:rPr lang="en"/>
              <a:t> Architecture)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0" y="498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(Usage Trends)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0" y="1206625"/>
            <a:ext cx="3989700" cy="8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Usage Trends throughout the Day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Avg Trip Count per Day in 15 mins intervals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Separated by Weekday and Weekends</a:t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3937000" y="498450"/>
            <a:ext cx="5148000" cy="15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Peak timings on </a:t>
            </a:r>
            <a:r>
              <a:rPr b="1" lang="en"/>
              <a:t>Weekdays </a:t>
            </a:r>
            <a:r>
              <a:rPr lang="en"/>
              <a:t>aligns with commute times.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Peak timings on </a:t>
            </a:r>
            <a:r>
              <a:rPr b="1" lang="en"/>
              <a:t>Weekends </a:t>
            </a:r>
            <a:r>
              <a:rPr lang="en"/>
              <a:t>shows a more leisure-oriented usage.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Action to take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Implement Increase price rate on peak periods for casual users</a:t>
            </a:r>
            <a:endParaRPr/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575" y="2037300"/>
            <a:ext cx="8399576" cy="31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0" y="498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(Revenue and Trip Composition)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0" y="1224225"/>
            <a:ext cx="3417300" cy="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Revenue and Trip Count Composition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Based on Membership and Bike Type</a:t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450" y="2447825"/>
            <a:ext cx="3613285" cy="269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935" y="2447825"/>
            <a:ext cx="3613285" cy="26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3884225" y="863150"/>
            <a:ext cx="5148000" cy="16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Findings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Casual </a:t>
            </a:r>
            <a:r>
              <a:rPr lang="en"/>
              <a:t>users  generates more revenue despite having lower trip count in both </a:t>
            </a:r>
            <a:r>
              <a:rPr b="1" lang="en"/>
              <a:t>classic </a:t>
            </a:r>
            <a:r>
              <a:rPr lang="en"/>
              <a:t>and </a:t>
            </a:r>
            <a:r>
              <a:rPr b="1" lang="en"/>
              <a:t>electrical</a:t>
            </a:r>
            <a:r>
              <a:rPr b="1" lang="en"/>
              <a:t> </a:t>
            </a:r>
            <a:r>
              <a:rPr lang="en"/>
              <a:t>bike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Classic </a:t>
            </a:r>
            <a:r>
              <a:rPr lang="en"/>
              <a:t>bike generates lower revenue per trip for </a:t>
            </a:r>
            <a:r>
              <a:rPr b="1" lang="en"/>
              <a:t>member </a:t>
            </a:r>
            <a:r>
              <a:rPr lang="en"/>
              <a:t>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Action to take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Increase the </a:t>
            </a:r>
            <a:r>
              <a:rPr b="1" lang="en"/>
              <a:t>electric </a:t>
            </a:r>
            <a:r>
              <a:rPr lang="en"/>
              <a:t>bike rates for </a:t>
            </a:r>
            <a:r>
              <a:rPr b="1" lang="en"/>
              <a:t>casual </a:t>
            </a:r>
            <a:r>
              <a:rPr lang="en"/>
              <a:t>users to encourage them to use the </a:t>
            </a:r>
            <a:r>
              <a:rPr b="1" lang="en"/>
              <a:t>classic </a:t>
            </a:r>
            <a:r>
              <a:rPr lang="en"/>
              <a:t>bike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0" y="498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using Jupyter Notebook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0" y="1255975"/>
            <a:ext cx="76887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Insights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Price Plan</a:t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00" y="2193025"/>
            <a:ext cx="8713701" cy="27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(Start and End </a:t>
            </a:r>
            <a:r>
              <a:rPr lang="en"/>
              <a:t>Station Popularity)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776625" y="1853850"/>
            <a:ext cx="7868100" cy="28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Calculated based on station_name, latitude and longitude, and total_starts and total_ends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Findings: The popular bike stations are gathered around Hoboken and Jersey City, which is where the metro areas are.  Bergen and Montgomery Park also seem to have a fairly big cluster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Action: Develop more bike stations at Bergen and Montgomery Park</a:t>
            </a:r>
            <a:endParaRPr/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" name="Google Shape;146;p20" title="Citibikes_EDAv2_page-0001.jpg"/>
          <p:cNvPicPr preferRelativeResize="0"/>
          <p:nvPr/>
        </p:nvPicPr>
        <p:blipFill rotWithShape="1">
          <a:blip r:embed="rId3">
            <a:alphaModFix/>
          </a:blip>
          <a:srcRect b="0" l="0" r="4397" t="0"/>
          <a:stretch/>
        </p:blipFill>
        <p:spPr>
          <a:xfrm>
            <a:off x="922788" y="2893400"/>
            <a:ext cx="3528136" cy="2214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0" title="Citibikes_EDAv2_page-0002.jpg"/>
          <p:cNvPicPr preferRelativeResize="0"/>
          <p:nvPr/>
        </p:nvPicPr>
        <p:blipFill rotWithShape="1">
          <a:blip r:embed="rId4">
            <a:alphaModFix/>
          </a:blip>
          <a:srcRect b="0" l="0" r="4297" t="0"/>
          <a:stretch/>
        </p:blipFill>
        <p:spPr>
          <a:xfrm>
            <a:off x="4689345" y="2928456"/>
            <a:ext cx="3531868" cy="2214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(End</a:t>
            </a:r>
            <a:r>
              <a:rPr lang="en"/>
              <a:t> Station Popularity)</a:t>
            </a:r>
            <a:endParaRPr/>
          </a:p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1" title="Citibikes_EDAv2_page-0002.jpg"/>
          <p:cNvPicPr preferRelativeResize="0"/>
          <p:nvPr/>
        </p:nvPicPr>
        <p:blipFill rotWithShape="1">
          <a:blip r:embed="rId3">
            <a:alphaModFix/>
          </a:blip>
          <a:srcRect b="0" l="0" r="4297" t="0"/>
          <a:stretch/>
        </p:blipFill>
        <p:spPr>
          <a:xfrm>
            <a:off x="3775025" y="1807650"/>
            <a:ext cx="5093023" cy="307662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729450" y="1905850"/>
            <a:ext cx="29904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Calculated based on station_name, latitude and longitude, and total_starts and total_ends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