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49E792-777F-4558-A87D-ADB30E7584A7}">
  <a:tblStyle styleId="{F549E792-777F-4558-A87D-ADB30E7584A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BAA0F0-96AF-4CF5-8D5B-FB6D1B70D9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66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4beb1540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4beb1540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Confidence measurement is Conditional probability - probability of y being bought when x is bought</a:t>
            </a:r>
            <a:endParaRPr sz="900"/>
          </a:p>
          <a:p>
            <a:pPr marL="0" lvl="0" indent="0" algn="l" rtl="0">
              <a:spcBef>
                <a:spcPts val="0"/>
              </a:spcBef>
              <a:spcAft>
                <a:spcPts val="0"/>
              </a:spcAft>
              <a:buNone/>
            </a:pPr>
            <a:r>
              <a:rPr lang="en" sz="900"/>
              <a:t>Not symmetric - confidence of y,x is different than xy</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2nd row - Bread &amp; Peanut butter appear in 4 transactions resulting in 40% support</a:t>
            </a:r>
            <a:endParaRPr sz="900"/>
          </a:p>
          <a:p>
            <a:pPr marL="0" lvl="0" indent="0" algn="l" rtl="0">
              <a:spcBef>
                <a:spcPts val="0"/>
              </a:spcBef>
              <a:spcAft>
                <a:spcPts val="0"/>
              </a:spcAft>
              <a:buNone/>
            </a:pPr>
            <a:r>
              <a:rPr lang="en" sz="900"/>
              <a:t>PB is in 6 transactions - probability of bread being bought when PB is bought is 4/6 = confidence of 67%</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6th row</a:t>
            </a:r>
            <a:endParaRPr sz="900"/>
          </a:p>
          <a:p>
            <a:pPr marL="0" lvl="0" indent="0" algn="l" rtl="0">
              <a:spcBef>
                <a:spcPts val="0"/>
              </a:spcBef>
              <a:spcAft>
                <a:spcPts val="0"/>
              </a:spcAft>
              <a:buNone/>
            </a:pPr>
            <a:r>
              <a:rPr lang="en" sz="900"/>
              <a:t>Bread is in 5 transactions - probability of PB being bought when bread is bought is 4/5 = confidence of 80%</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After all confidence calculated, does it meet confidence threshold? 3rd row fails</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7th row, prob of jelly bought when bread is bought meet the confidence threshold</a:t>
            </a:r>
            <a:endParaRPr sz="900"/>
          </a:p>
          <a:p>
            <a:pPr marL="0" lvl="0" indent="0" algn="l" rtl="0">
              <a:spcBef>
                <a:spcPts val="0"/>
              </a:spcBef>
              <a:spcAft>
                <a:spcPts val="0"/>
              </a:spcAft>
              <a:buNone/>
            </a:pPr>
            <a:r>
              <a:rPr lang="en" sz="950">
                <a:solidFill>
                  <a:srgbClr val="242729"/>
                </a:solidFill>
                <a:highlight>
                  <a:schemeClr val="lt1"/>
                </a:highlight>
              </a:rPr>
              <a:t>Confidence measurement doesn’t consider how popular the associated item is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3dc8f9cf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3dc8f9c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a:solidFill>
                  <a:srgbClr val="242729"/>
                </a:solidFill>
                <a:highlight>
                  <a:srgbClr val="FFFFFF"/>
                </a:highlight>
              </a:rPr>
              <a:t>its a measure to check whether this rule is in the list by random chance or expected</a:t>
            </a:r>
            <a:endParaRPr sz="950">
              <a:solidFill>
                <a:srgbClr val="242729"/>
              </a:solidFill>
              <a:highlight>
                <a:srgbClr val="FFFFFF"/>
              </a:highlight>
            </a:endParaRPr>
          </a:p>
          <a:p>
            <a:pPr marL="0" lvl="0" indent="0" algn="l" rtl="0">
              <a:spcBef>
                <a:spcPts val="0"/>
              </a:spcBef>
              <a:spcAft>
                <a:spcPts val="0"/>
              </a:spcAft>
              <a:buNone/>
            </a:pPr>
            <a:r>
              <a:rPr lang="en" sz="950">
                <a:solidFill>
                  <a:srgbClr val="242729"/>
                </a:solidFill>
                <a:highlight>
                  <a:srgbClr val="FFFFFF"/>
                </a:highlight>
              </a:rPr>
              <a:t>Calculation is confidence of rule / support of the associated item</a:t>
            </a:r>
            <a:endParaRPr sz="950">
              <a:solidFill>
                <a:srgbClr val="242729"/>
              </a:solidFill>
              <a:highlight>
                <a:srgbClr val="FFFFFF"/>
              </a:highlight>
            </a:endParaRPr>
          </a:p>
          <a:p>
            <a:pPr marL="0" lvl="0" indent="0" algn="l" rtl="0">
              <a:spcBef>
                <a:spcPts val="0"/>
              </a:spcBef>
              <a:spcAft>
                <a:spcPts val="0"/>
              </a:spcAft>
              <a:buNone/>
            </a:pPr>
            <a:endParaRPr sz="950">
              <a:solidFill>
                <a:srgbClr val="242729"/>
              </a:solidFill>
              <a:highlight>
                <a:srgbClr val="FFFFFF"/>
              </a:highlight>
            </a:endParaRPr>
          </a:p>
          <a:p>
            <a:pPr marL="0" lvl="0" indent="0" algn="l" rtl="0">
              <a:spcBef>
                <a:spcPts val="0"/>
              </a:spcBef>
              <a:spcAft>
                <a:spcPts val="0"/>
              </a:spcAft>
              <a:buNone/>
            </a:pPr>
            <a:r>
              <a:rPr lang="en" sz="950">
                <a:solidFill>
                  <a:srgbClr val="242729"/>
                </a:solidFill>
                <a:highlight>
                  <a:srgbClr val="FFFFFF"/>
                </a:highlight>
              </a:rPr>
              <a:t>Jelly in Jellyville NY might be popular while bread is not very popular. Everytime bread was bought, jelly was bought -&gt; excluded if jelly is popular</a:t>
            </a:r>
            <a:endParaRPr sz="950">
              <a:solidFill>
                <a:srgbClr val="242729"/>
              </a:solidFill>
              <a:highlight>
                <a:srgbClr val="FFFFFF"/>
              </a:highlight>
            </a:endParaRPr>
          </a:p>
          <a:p>
            <a:pPr marL="0" lvl="0" indent="0" algn="l" rtl="0">
              <a:spcBef>
                <a:spcPts val="0"/>
              </a:spcBef>
              <a:spcAft>
                <a:spcPts val="0"/>
              </a:spcAft>
              <a:buNone/>
            </a:pPr>
            <a:endParaRPr sz="950">
              <a:solidFill>
                <a:srgbClr val="242729"/>
              </a:solidFill>
              <a:highlight>
                <a:srgbClr val="FFFFFF"/>
              </a:highlight>
            </a:endParaRPr>
          </a:p>
          <a:p>
            <a:pPr marL="0" lvl="0" indent="0" algn="l" rtl="0">
              <a:spcBef>
                <a:spcPts val="0"/>
              </a:spcBef>
              <a:spcAft>
                <a:spcPts val="0"/>
              </a:spcAft>
              <a:buNone/>
            </a:pPr>
            <a:r>
              <a:rPr lang="en" sz="950">
                <a:solidFill>
                  <a:srgbClr val="242729"/>
                </a:solidFill>
                <a:highlight>
                  <a:srgbClr val="FFFFFF"/>
                </a:highlight>
              </a:rPr>
              <a:t>Overall Apriori </a:t>
            </a:r>
            <a:r>
              <a:rPr lang="en" sz="700"/>
              <a:t>Consists of 2 steps </a:t>
            </a:r>
            <a:endParaRPr sz="700"/>
          </a:p>
          <a:p>
            <a:pPr marL="0" lvl="0" indent="0" algn="l" rtl="0">
              <a:spcBef>
                <a:spcPts val="0"/>
              </a:spcBef>
              <a:spcAft>
                <a:spcPts val="0"/>
              </a:spcAft>
              <a:buNone/>
            </a:pPr>
            <a:r>
              <a:rPr lang="en" sz="700"/>
              <a:t>1) Generate all frequent itemsets whose support &gt;= threshold </a:t>
            </a:r>
            <a:endParaRPr sz="700"/>
          </a:p>
          <a:p>
            <a:pPr marL="0" lvl="0" indent="0" algn="l" rtl="0">
              <a:spcBef>
                <a:spcPts val="0"/>
              </a:spcBef>
              <a:spcAft>
                <a:spcPts val="0"/>
              </a:spcAft>
              <a:buNone/>
            </a:pPr>
            <a:r>
              <a:rPr lang="en" sz="700"/>
              <a:t>2) Use frequent itemsets to generate association rules</a:t>
            </a:r>
            <a:endParaRPr sz="950">
              <a:solidFill>
                <a:srgbClr val="242729"/>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39fd849de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39fd849d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fe163e84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fe163e84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fe163e84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fe163e84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fe163e84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fe163e8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fe163e84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fe163e84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fe163e84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fe163e84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fe163e84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fe163e84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a:t>Most interesting rules typically reside on the support/confidence border</a:t>
            </a:r>
            <a:endParaRPr/>
          </a:p>
          <a:p>
            <a:pPr marL="0" lvl="0" indent="0" algn="l" rtl="0">
              <a:lnSpc>
                <a:spcPct val="115000"/>
              </a:lnSpc>
              <a:spcBef>
                <a:spcPts val="1200"/>
              </a:spcBef>
              <a:spcAft>
                <a:spcPts val="0"/>
              </a:spcAft>
              <a:buNone/>
            </a:pPr>
            <a:r>
              <a:rPr lang="en"/>
              <a:t>Any measure stored in the quality slot of the set of rules can be used for the axes</a:t>
            </a:r>
            <a:endParaRPr/>
          </a:p>
          <a:p>
            <a:pPr marL="0" lvl="0" indent="0" algn="l" rtl="0">
              <a:lnSpc>
                <a:spcPct val="100000"/>
              </a:lnSpc>
              <a:spcBef>
                <a:spcPts val="1200"/>
              </a:spcBef>
              <a:spcAft>
                <a:spcPts val="1200"/>
              </a:spcAft>
              <a:buNone/>
            </a:pPr>
            <a:r>
              <a:rPr lang="en"/>
              <a:t>Order and support have inverse relationship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fe163e84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fe163e84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3c448526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3c448526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fe163e842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fe163e84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latin typeface="Lato"/>
                <a:ea typeface="Lato"/>
                <a:cs typeface="Lato"/>
                <a:sym typeface="Lato"/>
              </a:rPr>
              <a:t>Designed to visualize multidimensional data where each dimension is displayed separately on the x-axis and the y-axis is shared</a:t>
            </a:r>
            <a:endParaRPr>
              <a:latin typeface="Lato"/>
              <a:ea typeface="Lato"/>
              <a:cs typeface="Lato"/>
              <a:sym typeface="Lato"/>
            </a:endParaRPr>
          </a:p>
          <a:p>
            <a:pPr marL="0" lvl="0" indent="0" algn="l" rtl="0">
              <a:lnSpc>
                <a:spcPct val="115000"/>
              </a:lnSpc>
              <a:spcBef>
                <a:spcPts val="1200"/>
              </a:spcBef>
              <a:spcAft>
                <a:spcPts val="1200"/>
              </a:spcAft>
              <a:buNone/>
            </a:pPr>
            <a:r>
              <a:rPr lang="en">
                <a:latin typeface="Lato"/>
                <a:ea typeface="Lato"/>
                <a:cs typeface="Lato"/>
                <a:sym typeface="Lato"/>
              </a:rPr>
              <a:t>x-axis represents the positions in a rule, i.e., first item, second item, etc</a:t>
            </a:r>
            <a:endParaRPr>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fe163e842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fe163e84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39fd849d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39fd849d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39fd849d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39fd849d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39fd849de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39fd849d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20% transaction show Anti-virus software is bought with purchase of a Computer</a:t>
            </a:r>
            <a:endParaRPr sz="1400"/>
          </a:p>
          <a:p>
            <a:pPr marL="0" lvl="0" indent="0" algn="l" rtl="0">
              <a:spcBef>
                <a:spcPts val="0"/>
              </a:spcBef>
              <a:spcAft>
                <a:spcPts val="0"/>
              </a:spcAft>
              <a:buNone/>
            </a:pPr>
            <a:r>
              <a:rPr lang="en" sz="1400"/>
              <a:t>60% of customers who purchase Anti-virus software is bought with purchase of a Computer</a:t>
            </a:r>
            <a:endParaRPr sz="1400"/>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a3b85f6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a3b85f6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a3b85f6a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a3b85f6a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that </a:t>
            </a:r>
            <a:r>
              <a:rPr lang="en" i="1"/>
              <a:t>Diaper is bought with Beer</a:t>
            </a:r>
            <a:r>
              <a:rPr lang="en"/>
              <a:t> in three transactions. Similarly, </a:t>
            </a:r>
            <a:r>
              <a:rPr lang="en" i="1"/>
              <a:t>Bread is bought with milk</a:t>
            </a:r>
            <a:r>
              <a:rPr lang="en"/>
              <a:t> in three transactions making them both frequent item set</a:t>
            </a:r>
            <a:endParaRPr/>
          </a:p>
          <a:p>
            <a:pPr marL="0" lvl="0" indent="0" algn="l" rtl="0">
              <a:spcBef>
                <a:spcPts val="0"/>
              </a:spcBef>
              <a:spcAft>
                <a:spcPts val="0"/>
              </a:spcAft>
              <a:buNone/>
            </a:pPr>
            <a:endParaRPr/>
          </a:p>
          <a:p>
            <a:pPr marL="0" lvl="0" indent="0" algn="l" rtl="0">
              <a:spcBef>
                <a:spcPts val="0"/>
              </a:spcBef>
              <a:spcAft>
                <a:spcPts val="0"/>
              </a:spcAft>
              <a:buNone/>
            </a:pPr>
            <a:r>
              <a:rPr lang="en"/>
              <a:t>Given a database of transactions, find rules that will predict the occurrence of an item based on the occurrences of other items in the transaction.</a:t>
            </a:r>
            <a:endParaRPr/>
          </a:p>
          <a:p>
            <a:pPr marL="0" lvl="0" indent="0" algn="l" rtl="0">
              <a:spcBef>
                <a:spcPts val="0"/>
              </a:spcBef>
              <a:spcAft>
                <a:spcPts val="0"/>
              </a:spcAft>
              <a:buNone/>
            </a:pPr>
            <a:r>
              <a:rPr lang="en"/>
              <a:t>We are interested in finding all rules,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39fd849d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39fd849d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-There are many different algorithm for  Association Rule Mining but Apriori is one of the most common algorithm used</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-Iterative algorithm that scans item list and finds frequent itemsets</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-Frequent Itemsets are items that occur together in transactions</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Example:</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-Frequent itemsets are used to create association rules</a:t>
            </a:r>
            <a:endParaRPr sz="900"/>
          </a:p>
          <a:p>
            <a:pPr marL="0" lvl="0" indent="0" algn="l" rtl="0">
              <a:spcBef>
                <a:spcPts val="0"/>
              </a:spcBef>
              <a:spcAft>
                <a:spcPts val="0"/>
              </a:spcAft>
              <a:buNone/>
            </a:pPr>
            <a:endParaRPr sz="5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dc8f9c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dc8f9c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50000"/>
              </a:lnSpc>
              <a:spcBef>
                <a:spcPts val="0"/>
              </a:spcBef>
              <a:spcAft>
                <a:spcPts val="0"/>
              </a:spcAft>
              <a:buClr>
                <a:srgbClr val="000000"/>
              </a:buClr>
              <a:buSzPts val="900"/>
              <a:buFont typeface="Calibri"/>
              <a:buChar char="●"/>
            </a:pPr>
            <a:r>
              <a:rPr lang="en" sz="900">
                <a:latin typeface="Calibri"/>
                <a:ea typeface="Calibri"/>
                <a:cs typeface="Calibri"/>
                <a:sym typeface="Calibri"/>
              </a:rPr>
              <a:t>What are the calculations used to generate the rules?</a:t>
            </a:r>
            <a:endParaRPr sz="900">
              <a:latin typeface="Calibri"/>
              <a:ea typeface="Calibri"/>
              <a:cs typeface="Calibri"/>
              <a:sym typeface="Calibri"/>
            </a:endParaRPr>
          </a:p>
          <a:p>
            <a:pPr marL="0" lvl="0" indent="0" algn="l" rtl="0">
              <a:lnSpc>
                <a:spcPct val="150000"/>
              </a:lnSpc>
              <a:spcBef>
                <a:spcPts val="1600"/>
              </a:spcBef>
              <a:spcAft>
                <a:spcPts val="1600"/>
              </a:spcAft>
              <a:buNone/>
            </a:pPr>
            <a:r>
              <a:rPr lang="en" sz="900">
                <a:latin typeface="Calibri"/>
                <a:ea typeface="Calibri"/>
                <a:cs typeface="Calibri"/>
                <a:sym typeface="Calibri"/>
              </a:rPr>
              <a:t>Go through measurements in detail in next several slides</a:t>
            </a:r>
            <a:endParaRPr sz="9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3dc8f9cf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3dc8f9c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50000"/>
              </a:lnSpc>
              <a:spcBef>
                <a:spcPts val="0"/>
              </a:spcBef>
              <a:spcAft>
                <a:spcPts val="0"/>
              </a:spcAft>
              <a:buClr>
                <a:srgbClr val="000000"/>
              </a:buClr>
              <a:buSzPts val="900"/>
              <a:buFont typeface="Lato"/>
              <a:buChar char="●"/>
            </a:pPr>
            <a:r>
              <a:rPr lang="en" sz="900">
                <a:latin typeface="Lato"/>
                <a:ea typeface="Lato"/>
                <a:cs typeface="Lato"/>
                <a:sym typeface="Lato"/>
              </a:rPr>
              <a:t>Measures how popular an itemset is and is used in the 1st step of apriori rule, which is to find frequent itemsets</a:t>
            </a:r>
            <a:endParaRPr sz="900">
              <a:latin typeface="Lato"/>
              <a:ea typeface="Lato"/>
              <a:cs typeface="Lato"/>
              <a:sym typeface="Lato"/>
            </a:endParaRPr>
          </a:p>
          <a:p>
            <a:pPr marL="457200" lvl="0" indent="-285750" algn="l" rtl="0">
              <a:lnSpc>
                <a:spcPct val="150000"/>
              </a:lnSpc>
              <a:spcBef>
                <a:spcPts val="0"/>
              </a:spcBef>
              <a:spcAft>
                <a:spcPts val="0"/>
              </a:spcAft>
              <a:buClr>
                <a:schemeClr val="lt1"/>
              </a:buClr>
              <a:buSzPts val="900"/>
              <a:buFont typeface="Lato"/>
              <a:buChar char="●"/>
            </a:pPr>
            <a:r>
              <a:rPr lang="en" sz="900">
                <a:latin typeface="Lato"/>
                <a:ea typeface="Lato"/>
                <a:cs typeface="Lato"/>
                <a:sym typeface="Lato"/>
              </a:rPr>
              <a:t>Probability that 1, 2, 3 or more items appear in a transaction</a:t>
            </a:r>
            <a:endParaRPr sz="900">
              <a:latin typeface="Lato"/>
              <a:ea typeface="Lato"/>
              <a:cs typeface="Lato"/>
              <a:sym typeface="Lato"/>
            </a:endParaRPr>
          </a:p>
          <a:p>
            <a:pPr marL="457200" lvl="0" indent="-285750" algn="l" rtl="0">
              <a:lnSpc>
                <a:spcPct val="150000"/>
              </a:lnSpc>
              <a:spcBef>
                <a:spcPts val="0"/>
              </a:spcBef>
              <a:spcAft>
                <a:spcPts val="0"/>
              </a:spcAft>
              <a:buClr>
                <a:srgbClr val="000000"/>
              </a:buClr>
              <a:buSzPts val="900"/>
              <a:buFont typeface="Lato"/>
              <a:buChar char="●"/>
            </a:pPr>
            <a:r>
              <a:rPr lang="en" sz="900">
                <a:latin typeface="Lato"/>
                <a:ea typeface="Lato"/>
                <a:cs typeface="Lato"/>
                <a:sym typeface="Lato"/>
              </a:rPr>
              <a:t>Step1 : Calculate support by obtaining frequency of each products.  This is called frequent itemsets</a:t>
            </a:r>
            <a:endParaRPr sz="900">
              <a:latin typeface="Lato"/>
              <a:ea typeface="Lato"/>
              <a:cs typeface="Lato"/>
              <a:sym typeface="Lato"/>
            </a:endParaRPr>
          </a:p>
          <a:p>
            <a:pPr marL="457200" lvl="0" indent="-285750" algn="l" rtl="0">
              <a:lnSpc>
                <a:spcPct val="150000"/>
              </a:lnSpc>
              <a:spcBef>
                <a:spcPts val="0"/>
              </a:spcBef>
              <a:spcAft>
                <a:spcPts val="0"/>
              </a:spcAft>
              <a:buClr>
                <a:srgbClr val="000000"/>
              </a:buClr>
              <a:buSzPts val="900"/>
              <a:buFont typeface="Lato"/>
              <a:buChar char="●"/>
            </a:pPr>
            <a:r>
              <a:rPr lang="en" sz="900">
                <a:latin typeface="Lato"/>
                <a:ea typeface="Lato"/>
                <a:cs typeface="Lato"/>
                <a:sym typeface="Lato"/>
              </a:rPr>
              <a:t>Step2: Remove candidates that fail minimum support count. The remaining list is Large itemsets </a:t>
            </a:r>
            <a:endParaRPr sz="900">
              <a:latin typeface="Lato"/>
              <a:ea typeface="Lato"/>
              <a:cs typeface="Lato"/>
              <a:sym typeface="Lato"/>
            </a:endParaRPr>
          </a:p>
          <a:p>
            <a:pPr marL="457200" lvl="0" indent="-285750" algn="l" rtl="0">
              <a:lnSpc>
                <a:spcPct val="150000"/>
              </a:lnSpc>
              <a:spcBef>
                <a:spcPts val="0"/>
              </a:spcBef>
              <a:spcAft>
                <a:spcPts val="0"/>
              </a:spcAft>
              <a:buClr>
                <a:schemeClr val="lt1"/>
              </a:buClr>
              <a:buSzPts val="900"/>
              <a:buFont typeface="Lato"/>
              <a:buChar char="●"/>
            </a:pPr>
            <a:r>
              <a:rPr lang="en" sz="900">
                <a:latin typeface="Lato"/>
                <a:ea typeface="Lato"/>
                <a:cs typeface="Lato"/>
                <a:sym typeface="Lato"/>
              </a:rPr>
              <a:t>Example:  Peanut butter appears 6 times in 10 transactions so it has 60% support -- numbers won't be nice</a:t>
            </a:r>
            <a:endParaRPr sz="900">
              <a:latin typeface="Lato"/>
              <a:ea typeface="Lato"/>
              <a:cs typeface="Lato"/>
              <a:sym typeface="Lato"/>
            </a:endParaRPr>
          </a:p>
          <a:p>
            <a:pPr marL="457200" lvl="0" indent="-285750" algn="l" rtl="0">
              <a:lnSpc>
                <a:spcPct val="150000"/>
              </a:lnSpc>
              <a:spcBef>
                <a:spcPts val="0"/>
              </a:spcBef>
              <a:spcAft>
                <a:spcPts val="0"/>
              </a:spcAft>
              <a:buClr>
                <a:schemeClr val="lt1"/>
              </a:buClr>
              <a:buSzPts val="900"/>
              <a:buFont typeface="Lato"/>
              <a:buChar char="●"/>
            </a:pPr>
            <a:endParaRPr sz="900">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4beb1540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4beb154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Repeat the steps in itemsets of 2 and 3</a:t>
            </a:r>
            <a:endParaRPr/>
          </a:p>
          <a:p>
            <a:pPr marL="0" lvl="0" indent="0" algn="l" rtl="0">
              <a:spcBef>
                <a:spcPts val="0"/>
              </a:spcBef>
              <a:spcAft>
                <a:spcPts val="0"/>
              </a:spcAft>
              <a:buNone/>
            </a:pPr>
            <a:r>
              <a:rPr lang="en"/>
              <a:t>Large itemsets starting with 2 are candidates for association rules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ebfocusinfocenter.informationbuilders.com/wfappent/TLs/TL_rstat/source/marketbasket49.htm" TargetMode="External"/><Relationship Id="rId7" Type="http://schemas.openxmlformats.org/officeDocument/2006/relationships/hyperlink" Target="https://jmhldotorg.files.wordpress.com/2013/11/slidesinfosysbangaloreintroductionmba2011.pd"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upcommons.upc.edu/bitstream/handle/2117/109798/129057.pdf?sequence=1&amp;isAllowed=y" TargetMode="External"/><Relationship Id="rId5" Type="http://schemas.openxmlformats.org/officeDocument/2006/relationships/hyperlink" Target="https://cran.r-project.org/web/packages/arulesViz/vignettes/arulesViz.pdf" TargetMode="External"/><Relationship Id="rId4" Type="http://schemas.openxmlformats.org/officeDocument/2006/relationships/hyperlink" Target="https://cran.r-project.org/web/packages/arules/arules.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00"/>
                </a:solidFill>
              </a:rPr>
              <a:t>DATA 624</a:t>
            </a:r>
            <a:endParaRPr sz="3600">
              <a:solidFill>
                <a:srgbClr val="000000"/>
              </a:solidFill>
            </a:endParaRPr>
          </a:p>
          <a:p>
            <a:pPr marL="0" lvl="0" indent="0" algn="l" rtl="0">
              <a:spcBef>
                <a:spcPts val="0"/>
              </a:spcBef>
              <a:spcAft>
                <a:spcPts val="0"/>
              </a:spcAft>
              <a:buNone/>
            </a:pPr>
            <a:r>
              <a:rPr lang="en" sz="3600">
                <a:solidFill>
                  <a:srgbClr val="000000"/>
                </a:solidFill>
              </a:rPr>
              <a:t>Association Rules</a:t>
            </a:r>
            <a:endParaRPr sz="3600">
              <a:solidFill>
                <a:srgbClr val="000000"/>
              </a:solidFill>
            </a:endParaRPr>
          </a:p>
        </p:txBody>
      </p:sp>
      <p:sp>
        <p:nvSpPr>
          <p:cNvPr id="135" name="Google Shape;135;p13"/>
          <p:cNvSpPr txBox="1">
            <a:spLocks noGrp="1"/>
          </p:cNvSpPr>
          <p:nvPr>
            <p:ph type="subTitle" idx="1"/>
          </p:nvPr>
        </p:nvSpPr>
        <p:spPr>
          <a:xfrm>
            <a:off x="5083950" y="3924925"/>
            <a:ext cx="3470700" cy="1000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Joby John</a:t>
            </a:r>
            <a:endParaRPr>
              <a:solidFill>
                <a:srgbClr val="000000"/>
              </a:solidFill>
            </a:endParaRPr>
          </a:p>
          <a:p>
            <a:pPr marL="0" lvl="0" indent="0" algn="l" rtl="0">
              <a:spcBef>
                <a:spcPts val="0"/>
              </a:spcBef>
              <a:spcAft>
                <a:spcPts val="0"/>
              </a:spcAft>
              <a:buNone/>
            </a:pPr>
            <a:r>
              <a:rPr lang="en">
                <a:solidFill>
                  <a:srgbClr val="000000"/>
                </a:solidFill>
              </a:rPr>
              <a:t>Mike Gankhuyag</a:t>
            </a:r>
            <a:endParaRPr>
              <a:solidFill>
                <a:srgbClr val="000000"/>
              </a:solidFill>
            </a:endParaRPr>
          </a:p>
          <a:p>
            <a:pPr marL="0" lvl="0" indent="0" algn="l" rtl="0">
              <a:spcBef>
                <a:spcPts val="0"/>
              </a:spcBef>
              <a:spcAft>
                <a:spcPts val="0"/>
              </a:spcAft>
              <a:buNone/>
            </a:pPr>
            <a:r>
              <a:rPr lang="en">
                <a:solidFill>
                  <a:srgbClr val="000000"/>
                </a:solidFill>
              </a:rPr>
              <a:t>Albina Gallyavova</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Confidence</a:t>
            </a:r>
            <a:endParaRPr>
              <a:solidFill>
                <a:srgbClr val="000000"/>
              </a:solidFill>
            </a:endParaRPr>
          </a:p>
        </p:txBody>
      </p:sp>
      <p:sp>
        <p:nvSpPr>
          <p:cNvPr id="214" name="Google Shape;214;p22"/>
          <p:cNvSpPr txBox="1">
            <a:spLocks noGrp="1"/>
          </p:cNvSpPr>
          <p:nvPr>
            <p:ph type="body" idx="1"/>
          </p:nvPr>
        </p:nvSpPr>
        <p:spPr>
          <a:xfrm>
            <a:off x="433825" y="1307850"/>
            <a:ext cx="4354500" cy="355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Conditional probability that given x is present, y will also be present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Confidence metric is not symmetric or directed; for instance, the confidence for X-&gt;Y is different than the confidence for Y-&gt;X</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This is compared to the confidence threshold and eliminated if support does not meet threshold</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Item set is considered a strong rule if it satisfies the support and confidence thresholds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Misrepresenting the importance of an association is a drawback</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15" name="Google Shape;215;p22"/>
          <p:cNvPicPr preferRelativeResize="0"/>
          <p:nvPr/>
        </p:nvPicPr>
        <p:blipFill>
          <a:blip r:embed="rId3">
            <a:alphaModFix/>
          </a:blip>
          <a:stretch>
            <a:fillRect/>
          </a:stretch>
        </p:blipFill>
        <p:spPr>
          <a:xfrm>
            <a:off x="3945327" y="393750"/>
            <a:ext cx="4391070" cy="699675"/>
          </a:xfrm>
          <a:prstGeom prst="rect">
            <a:avLst/>
          </a:prstGeom>
          <a:noFill/>
          <a:ln>
            <a:noFill/>
          </a:ln>
        </p:spPr>
      </p:pic>
      <p:graphicFrame>
        <p:nvGraphicFramePr>
          <p:cNvPr id="216" name="Google Shape;216;p22"/>
          <p:cNvGraphicFramePr/>
          <p:nvPr/>
        </p:nvGraphicFramePr>
        <p:xfrm>
          <a:off x="4896800" y="2799975"/>
          <a:ext cx="3707025" cy="1745603"/>
        </p:xfrm>
        <a:graphic>
          <a:graphicData uri="http://schemas.openxmlformats.org/drawingml/2006/table">
            <a:tbl>
              <a:tblPr>
                <a:noFill/>
                <a:tableStyleId>{F549E792-777F-4558-A87D-ADB30E7584A7}</a:tableStyleId>
              </a:tblPr>
              <a:tblGrid>
                <a:gridCol w="1389025">
                  <a:extLst>
                    <a:ext uri="{9D8B030D-6E8A-4147-A177-3AD203B41FA5}">
                      <a16:colId xmlns:a16="http://schemas.microsoft.com/office/drawing/2014/main" val="20000"/>
                    </a:ext>
                  </a:extLst>
                </a:gridCol>
                <a:gridCol w="771025">
                  <a:extLst>
                    <a:ext uri="{9D8B030D-6E8A-4147-A177-3AD203B41FA5}">
                      <a16:colId xmlns:a16="http://schemas.microsoft.com/office/drawing/2014/main" val="20001"/>
                    </a:ext>
                  </a:extLst>
                </a:gridCol>
                <a:gridCol w="796775">
                  <a:extLst>
                    <a:ext uri="{9D8B030D-6E8A-4147-A177-3AD203B41FA5}">
                      <a16:colId xmlns:a16="http://schemas.microsoft.com/office/drawing/2014/main" val="20002"/>
                    </a:ext>
                  </a:extLst>
                </a:gridCol>
                <a:gridCol w="750200">
                  <a:extLst>
                    <a:ext uri="{9D8B030D-6E8A-4147-A177-3AD203B41FA5}">
                      <a16:colId xmlns:a16="http://schemas.microsoft.com/office/drawing/2014/main" val="20003"/>
                    </a:ext>
                  </a:extLst>
                </a:gridCol>
              </a:tblGrid>
              <a:tr h="137550">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Confidence</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37550">
                <a:tc>
                  <a:txBody>
                    <a:bodyPr/>
                    <a:lstStyle/>
                    <a:p>
                      <a:pPr marL="0" lvl="0" indent="0" algn="ctr" rtl="0">
                        <a:lnSpc>
                          <a:spcPct val="115000"/>
                        </a:lnSpc>
                        <a:spcBef>
                          <a:spcPts val="0"/>
                        </a:spcBef>
                        <a:spcAft>
                          <a:spcPts val="0"/>
                        </a:spcAft>
                        <a:buNone/>
                      </a:pPr>
                      <a:r>
                        <a:rPr lang="en" sz="600"/>
                        <a:t>{Peanut Butter -&gt;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137550">
                <a:tc>
                  <a:txBody>
                    <a:bodyPr/>
                    <a:lstStyle/>
                    <a:p>
                      <a:pPr marL="0" lvl="0" indent="0" algn="ctr" rtl="0">
                        <a:lnSpc>
                          <a:spcPct val="115000"/>
                        </a:lnSpc>
                        <a:spcBef>
                          <a:spcPts val="0"/>
                        </a:spcBef>
                        <a:spcAft>
                          <a:spcPts val="0"/>
                        </a:spcAft>
                        <a:buNone/>
                      </a:pPr>
                      <a:r>
                        <a:rPr lang="en" sz="600"/>
                        <a:t>{Peanut Butter -&gt;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67%</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137550">
                <a:tc>
                  <a:txBody>
                    <a:bodyPr/>
                    <a:lstStyle/>
                    <a:p>
                      <a:pPr marL="0" lvl="0" indent="0" algn="ctr" rtl="0">
                        <a:lnSpc>
                          <a:spcPct val="115000"/>
                        </a:lnSpc>
                        <a:spcBef>
                          <a:spcPts val="0"/>
                        </a:spcBef>
                        <a:spcAft>
                          <a:spcPts val="0"/>
                        </a:spcAft>
                        <a:buNone/>
                      </a:pPr>
                      <a:r>
                        <a:rPr lang="en" sz="600"/>
                        <a:t>{Jelly -&gt;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37550">
                <a:tc>
                  <a:txBody>
                    <a:bodyPr/>
                    <a:lstStyle/>
                    <a:p>
                      <a:pPr marL="0" lvl="0" indent="0" algn="ctr" rtl="0">
                        <a:lnSpc>
                          <a:spcPct val="115000"/>
                        </a:lnSpc>
                        <a:spcBef>
                          <a:spcPts val="0"/>
                        </a:spcBef>
                        <a:spcAft>
                          <a:spcPts val="0"/>
                        </a:spcAft>
                        <a:buNone/>
                      </a:pPr>
                      <a:r>
                        <a:rPr lang="en" sz="600"/>
                        <a:t>{Apples -&gt; 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130000">
                <a:tc>
                  <a:txBody>
                    <a:bodyPr/>
                    <a:lstStyle/>
                    <a:p>
                      <a:pPr marL="0" lvl="0" indent="0" algn="ctr" rtl="0">
                        <a:lnSpc>
                          <a:spcPct val="115000"/>
                        </a:lnSpc>
                        <a:spcBef>
                          <a:spcPts val="0"/>
                        </a:spcBef>
                        <a:spcAft>
                          <a:spcPts val="0"/>
                        </a:spcAft>
                        <a:buNone/>
                      </a:pPr>
                      <a:r>
                        <a:rPr lang="en" sz="600"/>
                        <a:t>{Jelly -&gt; 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r h="137550">
                <a:tc>
                  <a:txBody>
                    <a:bodyPr/>
                    <a:lstStyle/>
                    <a:p>
                      <a:pPr marL="0" lvl="0" indent="0" algn="ctr" rtl="0">
                        <a:lnSpc>
                          <a:spcPct val="115000"/>
                        </a:lnSpc>
                        <a:spcBef>
                          <a:spcPts val="0"/>
                        </a:spcBef>
                        <a:spcAft>
                          <a:spcPts val="0"/>
                        </a:spcAft>
                        <a:buNone/>
                      </a:pPr>
                      <a:r>
                        <a:rPr lang="en" sz="600"/>
                        <a:t>{Bread -&gt; 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6"/>
                  </a:ext>
                </a:extLst>
              </a:tr>
              <a:tr h="137550">
                <a:tc>
                  <a:txBody>
                    <a:bodyPr/>
                    <a:lstStyle/>
                    <a:p>
                      <a:pPr marL="0" lvl="0" indent="0" algn="ctr" rtl="0">
                        <a:lnSpc>
                          <a:spcPct val="115000"/>
                        </a:lnSpc>
                        <a:spcBef>
                          <a:spcPts val="0"/>
                        </a:spcBef>
                        <a:spcAft>
                          <a:spcPts val="0"/>
                        </a:spcAft>
                        <a:buNone/>
                      </a:pPr>
                      <a:r>
                        <a:rPr lang="en" sz="600"/>
                        <a:t>{Bread -&gt;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7"/>
                  </a:ext>
                </a:extLst>
              </a:tr>
              <a:tr h="137550">
                <a:tc>
                  <a:txBody>
                    <a:bodyPr/>
                    <a:lstStyle/>
                    <a:p>
                      <a:pPr marL="0" lvl="0" indent="0" algn="ctr" rtl="0">
                        <a:lnSpc>
                          <a:spcPct val="115000"/>
                        </a:lnSpc>
                        <a:spcBef>
                          <a:spcPts val="0"/>
                        </a:spcBef>
                        <a:spcAft>
                          <a:spcPts val="0"/>
                        </a:spcAft>
                        <a:buNone/>
                      </a:pPr>
                      <a:r>
                        <a:rPr lang="en" sz="600"/>
                        <a:t>{Bananas -&gt; 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100%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8"/>
                  </a:ext>
                </a:extLst>
              </a:tr>
              <a:tr h="170300">
                <a:tc>
                  <a:txBody>
                    <a:bodyPr/>
                    <a:lstStyle/>
                    <a:p>
                      <a:pPr marL="0" lvl="0" indent="0" algn="ctr" rtl="0">
                        <a:lnSpc>
                          <a:spcPct val="115000"/>
                        </a:lnSpc>
                        <a:spcBef>
                          <a:spcPts val="0"/>
                        </a:spcBef>
                        <a:spcAft>
                          <a:spcPts val="0"/>
                        </a:spcAft>
                        <a:buNone/>
                      </a:pPr>
                      <a:r>
                        <a:rPr lang="en" sz="600"/>
                        <a:t>{Bread, Peanut Butter -&gt;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75%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9"/>
                  </a:ext>
                </a:extLst>
              </a:tr>
              <a:tr h="170300">
                <a:tc>
                  <a:txBody>
                    <a:bodyPr/>
                    <a:lstStyle/>
                    <a:p>
                      <a:pPr marL="0" lvl="0" indent="0" algn="ctr" rtl="0">
                        <a:lnSpc>
                          <a:spcPct val="115000"/>
                        </a:lnSpc>
                        <a:spcBef>
                          <a:spcPts val="0"/>
                        </a:spcBef>
                        <a:spcAft>
                          <a:spcPts val="0"/>
                        </a:spcAft>
                        <a:buNone/>
                      </a:pPr>
                      <a:r>
                        <a:rPr lang="en" sz="600"/>
                        <a:t>Jelly, Peanut Butter -&gt;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10"/>
                  </a:ext>
                </a:extLst>
              </a:tr>
              <a:tr h="170300">
                <a:tc>
                  <a:txBody>
                    <a:bodyPr/>
                    <a:lstStyle/>
                    <a:p>
                      <a:pPr marL="0" lvl="0" indent="0" algn="ctr" rtl="0">
                        <a:lnSpc>
                          <a:spcPct val="115000"/>
                        </a:lnSpc>
                        <a:spcBef>
                          <a:spcPts val="0"/>
                        </a:spcBef>
                        <a:spcAft>
                          <a:spcPts val="0"/>
                        </a:spcAft>
                        <a:buNone/>
                      </a:pPr>
                      <a:r>
                        <a:rPr lang="en" sz="600"/>
                        <a:t>{Bread, Jelly -&gt; 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100%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11"/>
                  </a:ext>
                </a:extLst>
              </a:tr>
            </a:tbl>
          </a:graphicData>
        </a:graphic>
      </p:graphicFrame>
      <p:graphicFrame>
        <p:nvGraphicFramePr>
          <p:cNvPr id="217" name="Google Shape;217;p22"/>
          <p:cNvGraphicFramePr/>
          <p:nvPr/>
        </p:nvGraphicFramePr>
        <p:xfrm>
          <a:off x="4896800" y="1401275"/>
          <a:ext cx="2796600" cy="910974"/>
        </p:xfrm>
        <a:graphic>
          <a:graphicData uri="http://schemas.openxmlformats.org/drawingml/2006/table">
            <a:tbl>
              <a:tblPr>
                <a:noFill/>
                <a:tableStyleId>{F549E792-777F-4558-A87D-ADB30E7584A7}</a:tableStyleId>
              </a:tblPr>
              <a:tblGrid>
                <a:gridCol w="932200">
                  <a:extLst>
                    <a:ext uri="{9D8B030D-6E8A-4147-A177-3AD203B41FA5}">
                      <a16:colId xmlns:a16="http://schemas.microsoft.com/office/drawing/2014/main" val="20000"/>
                    </a:ext>
                  </a:extLst>
                </a:gridCol>
                <a:gridCol w="932200">
                  <a:extLst>
                    <a:ext uri="{9D8B030D-6E8A-4147-A177-3AD203B41FA5}">
                      <a16:colId xmlns:a16="http://schemas.microsoft.com/office/drawing/2014/main" val="20001"/>
                    </a:ext>
                  </a:extLst>
                </a:gridCol>
                <a:gridCol w="932200">
                  <a:extLst>
                    <a:ext uri="{9D8B030D-6E8A-4147-A177-3AD203B41FA5}">
                      <a16:colId xmlns:a16="http://schemas.microsoft.com/office/drawing/2014/main" val="20002"/>
                    </a:ext>
                  </a:extLst>
                </a:gridCol>
              </a:tblGrid>
              <a:tr h="127350">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27350">
                <a:tc>
                  <a:txBody>
                    <a:bodyPr/>
                    <a:lstStyle/>
                    <a:p>
                      <a:pPr marL="0" lvl="0" indent="0" algn="ctr" rtl="0">
                        <a:lnSpc>
                          <a:spcPct val="115000"/>
                        </a:lnSpc>
                        <a:spcBef>
                          <a:spcPts val="0"/>
                        </a:spcBef>
                        <a:spcAft>
                          <a:spcPts val="0"/>
                        </a:spcAft>
                        <a:buNone/>
                      </a:pPr>
                      <a:r>
                        <a:rPr lang="en" sz="600"/>
                        <a:t>{Peanut Butter,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127350">
                <a:tc>
                  <a:txBody>
                    <a:bodyPr/>
                    <a:lstStyle/>
                    <a:p>
                      <a:pPr marL="0" lvl="0" indent="0" algn="ctr" rtl="0">
                        <a:lnSpc>
                          <a:spcPct val="115000"/>
                        </a:lnSpc>
                        <a:spcBef>
                          <a:spcPts val="0"/>
                        </a:spcBef>
                        <a:spcAft>
                          <a:spcPts val="0"/>
                        </a:spcAft>
                        <a:buNone/>
                      </a:pPr>
                      <a:r>
                        <a:rPr lang="en" sz="600"/>
                        <a:t>{Peanut Butter,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127350">
                <a:tc>
                  <a:txBody>
                    <a:bodyPr/>
                    <a:lstStyle/>
                    <a:p>
                      <a:pPr marL="0" lvl="0" indent="0" algn="ctr" rtl="0">
                        <a:lnSpc>
                          <a:spcPct val="115000"/>
                        </a:lnSpc>
                        <a:spcBef>
                          <a:spcPts val="0"/>
                        </a:spcBef>
                        <a:spcAft>
                          <a:spcPts val="0"/>
                        </a:spcAft>
                        <a:buNone/>
                      </a:pPr>
                      <a:r>
                        <a:rPr lang="en" sz="600"/>
                        <a:t>{Jelly,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127350">
                <a:tc>
                  <a:txBody>
                    <a:bodyPr/>
                    <a:lstStyle/>
                    <a:p>
                      <a:pPr marL="0" lvl="0" indent="0" algn="ctr" rtl="0">
                        <a:lnSpc>
                          <a:spcPct val="115000"/>
                        </a:lnSpc>
                        <a:spcBef>
                          <a:spcPts val="0"/>
                        </a:spcBef>
                        <a:spcAft>
                          <a:spcPts val="0"/>
                        </a:spcAft>
                        <a:buNone/>
                      </a:pPr>
                      <a:r>
                        <a:rPr lang="en" sz="600"/>
                        <a:t>{Apples, 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157675">
                <a:tc>
                  <a:txBody>
                    <a:bodyPr/>
                    <a:lstStyle/>
                    <a:p>
                      <a:pPr marL="0" lvl="0" indent="0" algn="ctr" rtl="0">
                        <a:lnSpc>
                          <a:spcPct val="115000"/>
                        </a:lnSpc>
                        <a:spcBef>
                          <a:spcPts val="0"/>
                        </a:spcBef>
                        <a:spcAft>
                          <a:spcPts val="0"/>
                        </a:spcAft>
                        <a:buNone/>
                      </a:pPr>
                      <a:r>
                        <a:rPr lang="en" sz="600"/>
                        <a:t>{Peanut Butter, 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bl>
          </a:graphicData>
        </a:graphic>
      </p:graphicFrame>
      <p:sp>
        <p:nvSpPr>
          <p:cNvPr id="218" name="Google Shape;218;p22"/>
          <p:cNvSpPr/>
          <p:nvPr/>
        </p:nvSpPr>
        <p:spPr>
          <a:xfrm rot="5400000">
            <a:off x="6320500" y="2485038"/>
            <a:ext cx="303300" cy="193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219" name="Google Shape;219;p22"/>
          <p:cNvPicPr preferRelativeResize="0"/>
          <p:nvPr/>
        </p:nvPicPr>
        <p:blipFill>
          <a:blip r:embed="rId4">
            <a:alphaModFix/>
          </a:blip>
          <a:stretch>
            <a:fillRect/>
          </a:stretch>
        </p:blipFill>
        <p:spPr>
          <a:xfrm>
            <a:off x="807113" y="3964900"/>
            <a:ext cx="3438525" cy="952500"/>
          </a:xfrm>
          <a:prstGeom prst="rect">
            <a:avLst/>
          </a:prstGeom>
          <a:noFill/>
          <a:ln>
            <a:noFill/>
          </a:ln>
        </p:spPr>
      </p:pic>
      <p:sp>
        <p:nvSpPr>
          <p:cNvPr id="220" name="Google Shape;220;p22"/>
          <p:cNvSpPr txBox="1"/>
          <p:nvPr/>
        </p:nvSpPr>
        <p:spPr>
          <a:xfrm>
            <a:off x="4896800" y="1060175"/>
            <a:ext cx="14235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Frequent Itemsets</a:t>
            </a:r>
            <a:endParaRPr sz="1000" b="1">
              <a:latin typeface="Lato"/>
              <a:ea typeface="Lato"/>
              <a:cs typeface="Lato"/>
              <a:sym typeface="Lato"/>
            </a:endParaRPr>
          </a:p>
        </p:txBody>
      </p:sp>
      <p:sp>
        <p:nvSpPr>
          <p:cNvPr id="221" name="Google Shape;221;p22"/>
          <p:cNvSpPr txBox="1"/>
          <p:nvPr/>
        </p:nvSpPr>
        <p:spPr>
          <a:xfrm>
            <a:off x="4896800" y="2456725"/>
            <a:ext cx="14235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Candidate Rules</a:t>
            </a:r>
            <a:endParaRPr sz="1000" b="1">
              <a:latin typeface="Lato"/>
              <a:ea typeface="Lato"/>
              <a:cs typeface="Lato"/>
              <a:sym typeface="Lato"/>
            </a:endParaRPr>
          </a:p>
        </p:txBody>
      </p:sp>
      <p:sp>
        <p:nvSpPr>
          <p:cNvPr id="222" name="Google Shape;222;p22"/>
          <p:cNvSpPr txBox="1"/>
          <p:nvPr/>
        </p:nvSpPr>
        <p:spPr>
          <a:xfrm>
            <a:off x="4896800" y="4661775"/>
            <a:ext cx="37071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Lato"/>
                <a:ea typeface="Lato"/>
                <a:cs typeface="Lato"/>
                <a:sym typeface="Lato"/>
              </a:rPr>
              <a:t>11 possible rules were generated from the frequent itemsets</a:t>
            </a:r>
            <a:endParaRPr sz="800" b="1">
              <a:latin typeface="Lato"/>
              <a:ea typeface="Lato"/>
              <a:cs typeface="Lato"/>
              <a:sym typeface="Lato"/>
            </a:endParaRPr>
          </a:p>
          <a:p>
            <a:pPr marL="0" lvl="0" indent="0" algn="l" rtl="0">
              <a:spcBef>
                <a:spcPts val="0"/>
              </a:spcBef>
              <a:spcAft>
                <a:spcPts val="0"/>
              </a:spcAft>
              <a:buNone/>
            </a:pPr>
            <a:r>
              <a:rPr lang="en" sz="800" b="1">
                <a:latin typeface="Lato"/>
                <a:ea typeface="Lato"/>
                <a:cs typeface="Lato"/>
                <a:sym typeface="Lato"/>
              </a:rPr>
              <a:t>10 rules satisfied the minimum confidence threshold of 60%</a:t>
            </a:r>
            <a:endParaRPr sz="800"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1297500" y="386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highlight>
                  <a:srgbClr val="FFFFFF"/>
                </a:highlight>
              </a:rPr>
              <a:t>Lift</a:t>
            </a:r>
            <a:endParaRPr>
              <a:solidFill>
                <a:srgbClr val="000000"/>
              </a:solidFill>
              <a:highlight>
                <a:srgbClr val="FFFFFF"/>
              </a:highlight>
            </a:endParaRPr>
          </a:p>
        </p:txBody>
      </p:sp>
      <p:sp>
        <p:nvSpPr>
          <p:cNvPr id="228" name="Google Shape;228;p23"/>
          <p:cNvSpPr txBox="1">
            <a:spLocks noGrp="1"/>
          </p:cNvSpPr>
          <p:nvPr>
            <p:ph type="body" idx="1"/>
          </p:nvPr>
        </p:nvSpPr>
        <p:spPr>
          <a:xfrm>
            <a:off x="741275" y="1591150"/>
            <a:ext cx="4503600" cy="33600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Char char="●"/>
            </a:pPr>
            <a:r>
              <a:rPr lang="en">
                <a:solidFill>
                  <a:srgbClr val="000000"/>
                </a:solidFill>
              </a:rPr>
              <a:t>Lift is defined as the ratio of the confidence to the unconditional probability of the consequent B</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Measures the correlation between item sets in the rule. Correlation shows how item set X effects the item set Y</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Interpreting lift:</a:t>
            </a:r>
            <a:endParaRPr>
              <a:solidFill>
                <a:srgbClr val="000000"/>
              </a:solidFill>
            </a:endParaRPr>
          </a:p>
          <a:p>
            <a:pPr marL="914400" lvl="0" indent="-298450" algn="l" rtl="0">
              <a:lnSpc>
                <a:spcPct val="150000"/>
              </a:lnSpc>
              <a:spcBef>
                <a:spcPts val="0"/>
              </a:spcBef>
              <a:spcAft>
                <a:spcPts val="0"/>
              </a:spcAft>
              <a:buClr>
                <a:srgbClr val="000000"/>
              </a:buClr>
              <a:buSzPts val="1100"/>
              <a:buChar char="●"/>
            </a:pPr>
            <a:r>
              <a:rPr lang="en" sz="1000">
                <a:solidFill>
                  <a:srgbClr val="000000"/>
                </a:solidFill>
              </a:rPr>
              <a:t>If the lift is greater than 1, then X &amp; Y are dependent</a:t>
            </a:r>
            <a:endParaRPr sz="1000">
              <a:solidFill>
                <a:srgbClr val="000000"/>
              </a:solidFill>
            </a:endParaRPr>
          </a:p>
          <a:p>
            <a:pPr marL="914400" lvl="0" indent="-298450" algn="l" rtl="0">
              <a:lnSpc>
                <a:spcPct val="150000"/>
              </a:lnSpc>
              <a:spcBef>
                <a:spcPts val="0"/>
              </a:spcBef>
              <a:spcAft>
                <a:spcPts val="0"/>
              </a:spcAft>
              <a:buClr>
                <a:srgbClr val="000000"/>
              </a:buClr>
              <a:buSzPts val="1100"/>
              <a:buChar char="●"/>
            </a:pPr>
            <a:r>
              <a:rPr lang="en" sz="1000">
                <a:solidFill>
                  <a:srgbClr val="000000"/>
                </a:solidFill>
              </a:rPr>
              <a:t>If the lift is less than 1, then X will have negative effect on Y</a:t>
            </a:r>
            <a:endParaRPr sz="1000">
              <a:solidFill>
                <a:srgbClr val="000000"/>
              </a:solidFill>
            </a:endParaRPr>
          </a:p>
          <a:p>
            <a:pPr marL="914400" lvl="0" indent="-298450" algn="l" rtl="0">
              <a:lnSpc>
                <a:spcPct val="150000"/>
              </a:lnSpc>
              <a:spcBef>
                <a:spcPts val="0"/>
              </a:spcBef>
              <a:spcAft>
                <a:spcPts val="0"/>
              </a:spcAft>
              <a:buClr>
                <a:srgbClr val="000000"/>
              </a:buClr>
              <a:buSzPts val="1100"/>
              <a:buChar char="●"/>
            </a:pPr>
            <a:r>
              <a:rPr lang="en" sz="1000">
                <a:solidFill>
                  <a:srgbClr val="000000"/>
                </a:solidFill>
              </a:rPr>
              <a:t>If the lift is equal to 1, then X and Y are independent</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Rules that are considered dependent are “interesting”</a:t>
            </a:r>
            <a:endParaRPr sz="1000">
              <a:solidFill>
                <a:srgbClr val="000000"/>
              </a:solidFill>
            </a:endParaRPr>
          </a:p>
          <a:p>
            <a:pPr marL="914400" lvl="0" indent="0" algn="l" rtl="0">
              <a:lnSpc>
                <a:spcPct val="150000"/>
              </a:lnSpc>
              <a:spcBef>
                <a:spcPts val="1600"/>
              </a:spcBef>
              <a:spcAft>
                <a:spcPts val="0"/>
              </a:spcAft>
              <a:buNone/>
            </a:pPr>
            <a:endParaRPr>
              <a:solidFill>
                <a:srgbClr val="000000"/>
              </a:solidFill>
            </a:endParaRPr>
          </a:p>
          <a:p>
            <a:pPr marL="0" lvl="0" indent="0" algn="l" rtl="0">
              <a:lnSpc>
                <a:spcPct val="150000"/>
              </a:lnSpc>
              <a:spcBef>
                <a:spcPts val="1600"/>
              </a:spcBef>
              <a:spcAft>
                <a:spcPts val="0"/>
              </a:spcAft>
              <a:buNone/>
            </a:pPr>
            <a:endParaRPr sz="1000">
              <a:solidFill>
                <a:srgbClr val="000000"/>
              </a:solidFill>
            </a:endParaRPr>
          </a:p>
          <a:p>
            <a:pPr marL="0" lvl="0" indent="0" algn="l" rtl="0">
              <a:lnSpc>
                <a:spcPct val="150000"/>
              </a:lnSpc>
              <a:spcBef>
                <a:spcPts val="1600"/>
              </a:spcBef>
              <a:spcAft>
                <a:spcPts val="1600"/>
              </a:spcAft>
              <a:buNone/>
            </a:pPr>
            <a:endParaRPr>
              <a:solidFill>
                <a:srgbClr val="000000"/>
              </a:solidFill>
            </a:endParaRPr>
          </a:p>
        </p:txBody>
      </p:sp>
      <p:pic>
        <p:nvPicPr>
          <p:cNvPr id="229" name="Google Shape;229;p23"/>
          <p:cNvPicPr preferRelativeResize="0"/>
          <p:nvPr/>
        </p:nvPicPr>
        <p:blipFill>
          <a:blip r:embed="rId3">
            <a:alphaModFix/>
          </a:blip>
          <a:stretch>
            <a:fillRect/>
          </a:stretch>
        </p:blipFill>
        <p:spPr>
          <a:xfrm>
            <a:off x="2723475" y="386350"/>
            <a:ext cx="5498776" cy="657150"/>
          </a:xfrm>
          <a:prstGeom prst="rect">
            <a:avLst/>
          </a:prstGeom>
          <a:noFill/>
          <a:ln>
            <a:noFill/>
          </a:ln>
        </p:spPr>
      </p:pic>
      <p:graphicFrame>
        <p:nvGraphicFramePr>
          <p:cNvPr id="230" name="Google Shape;230;p23"/>
          <p:cNvGraphicFramePr/>
          <p:nvPr/>
        </p:nvGraphicFramePr>
        <p:xfrm>
          <a:off x="5158975" y="1591150"/>
          <a:ext cx="3462475" cy="2200275"/>
        </p:xfrm>
        <a:graphic>
          <a:graphicData uri="http://schemas.openxmlformats.org/drawingml/2006/table">
            <a:tbl>
              <a:tblPr>
                <a:noFill/>
                <a:tableStyleId>{F549E792-777F-4558-A87D-ADB30E7584A7}</a:tableStyleId>
              </a:tblPr>
              <a:tblGrid>
                <a:gridCol w="1300150">
                  <a:extLst>
                    <a:ext uri="{9D8B030D-6E8A-4147-A177-3AD203B41FA5}">
                      <a16:colId xmlns:a16="http://schemas.microsoft.com/office/drawing/2014/main" val="20000"/>
                    </a:ext>
                  </a:extLst>
                </a:gridCol>
                <a:gridCol w="495900">
                  <a:extLst>
                    <a:ext uri="{9D8B030D-6E8A-4147-A177-3AD203B41FA5}">
                      <a16:colId xmlns:a16="http://schemas.microsoft.com/office/drawing/2014/main" val="20001"/>
                    </a:ext>
                  </a:extLst>
                </a:gridCol>
                <a:gridCol w="520750">
                  <a:extLst>
                    <a:ext uri="{9D8B030D-6E8A-4147-A177-3AD203B41FA5}">
                      <a16:colId xmlns:a16="http://schemas.microsoft.com/office/drawing/2014/main" val="20002"/>
                    </a:ext>
                  </a:extLst>
                </a:gridCol>
                <a:gridCol w="613050">
                  <a:extLst>
                    <a:ext uri="{9D8B030D-6E8A-4147-A177-3AD203B41FA5}">
                      <a16:colId xmlns:a16="http://schemas.microsoft.com/office/drawing/2014/main" val="20003"/>
                    </a:ext>
                  </a:extLst>
                </a:gridCol>
                <a:gridCol w="532625">
                  <a:extLst>
                    <a:ext uri="{9D8B030D-6E8A-4147-A177-3AD203B41FA5}">
                      <a16:colId xmlns:a16="http://schemas.microsoft.com/office/drawing/2014/main" val="20004"/>
                    </a:ext>
                  </a:extLst>
                </a:gridCol>
              </a:tblGrid>
              <a:tr h="200025">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Confidence</a:t>
                      </a:r>
                      <a:endParaRPr sz="6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Lift</a:t>
                      </a:r>
                      <a:endParaRPr sz="6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 sz="600"/>
                        <a:t>{Peanut Butter -&gt; Jelly}</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1.39</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sz="600"/>
                        <a:t>{Peanut Butter -&gt; Bread}</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67%</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1.33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sz="600"/>
                        <a:t>{Apples -&gt; Bananas}</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2.00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 sz="600"/>
                        <a:t>{Jelly -&gt; Peanut Butter}</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1.39</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 sz="600"/>
                        <a:t>{Bread -&gt; Peanut Butter}</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80%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1.33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en" sz="600"/>
                        <a:t>{Bread -&gt; Jelly}</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600"/>
                        <a:t>1.00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en" sz="600"/>
                        <a:t>{Bananas -&gt; Apples}</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100%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2.00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7"/>
                  </a:ext>
                </a:extLst>
              </a:tr>
              <a:tr h="200025">
                <a:tc>
                  <a:txBody>
                    <a:bodyPr/>
                    <a:lstStyle/>
                    <a:p>
                      <a:pPr marL="0" lvl="0" indent="0" algn="ctr" rtl="0">
                        <a:lnSpc>
                          <a:spcPct val="115000"/>
                        </a:lnSpc>
                        <a:spcBef>
                          <a:spcPts val="0"/>
                        </a:spcBef>
                        <a:spcAft>
                          <a:spcPts val="0"/>
                        </a:spcAft>
                        <a:buNone/>
                      </a:pPr>
                      <a:r>
                        <a:rPr lang="en" sz="600"/>
                        <a:t>{Bread, Peanut Butter -&gt; Jelly}</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75%</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1.25</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8"/>
                  </a:ext>
                </a:extLst>
              </a:tr>
              <a:tr h="200025">
                <a:tc>
                  <a:txBody>
                    <a:bodyPr/>
                    <a:lstStyle/>
                    <a:p>
                      <a:pPr marL="0" lvl="0" indent="0" algn="ctr" rtl="0">
                        <a:lnSpc>
                          <a:spcPct val="115000"/>
                        </a:lnSpc>
                        <a:spcBef>
                          <a:spcPts val="0"/>
                        </a:spcBef>
                        <a:spcAft>
                          <a:spcPts val="0"/>
                        </a:spcAft>
                        <a:buNone/>
                      </a:pPr>
                      <a:r>
                        <a:rPr lang="en" sz="600"/>
                        <a:t>{Jelly, Peanut Butter -&gt; Bread}</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1.20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9"/>
                  </a:ext>
                </a:extLst>
              </a:tr>
              <a:tr h="200025">
                <a:tc>
                  <a:txBody>
                    <a:bodyPr/>
                    <a:lstStyle/>
                    <a:p>
                      <a:pPr marL="0" lvl="0" indent="0" algn="ctr" rtl="0">
                        <a:lnSpc>
                          <a:spcPct val="115000"/>
                        </a:lnSpc>
                        <a:spcBef>
                          <a:spcPts val="0"/>
                        </a:spcBef>
                        <a:spcAft>
                          <a:spcPts val="0"/>
                        </a:spcAft>
                        <a:buNone/>
                      </a:pPr>
                      <a:r>
                        <a:rPr lang="en" sz="600"/>
                        <a:t>{Bread, Jelly -&gt; Peanut Butter}</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100%</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1.67</a:t>
                      </a:r>
                      <a:endParaRPr sz="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10"/>
                  </a:ext>
                </a:extLst>
              </a:tr>
            </a:tbl>
          </a:graphicData>
        </a:graphic>
      </p:graphicFrame>
      <p:sp>
        <p:nvSpPr>
          <p:cNvPr id="231" name="Google Shape;231;p23"/>
          <p:cNvSpPr txBox="1"/>
          <p:nvPr/>
        </p:nvSpPr>
        <p:spPr>
          <a:xfrm>
            <a:off x="5158975" y="3953025"/>
            <a:ext cx="37071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Lato"/>
                <a:ea typeface="Lato"/>
                <a:cs typeface="Lato"/>
                <a:sym typeface="Lato"/>
              </a:rPr>
              <a:t>9  rules were considered interesting as they had a lift greater than 1</a:t>
            </a:r>
            <a:endParaRPr sz="800"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1297500" y="393750"/>
            <a:ext cx="7650000" cy="13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37" name="Google Shape;237;p24"/>
          <p:cNvSpPr txBox="1"/>
          <p:nvPr/>
        </p:nvSpPr>
        <p:spPr>
          <a:xfrm>
            <a:off x="425250" y="1494225"/>
            <a:ext cx="7852500" cy="30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Char char="●"/>
            </a:pPr>
            <a:r>
              <a:rPr lang="en"/>
              <a:t>R includes apriori implementation in </a:t>
            </a:r>
            <a:r>
              <a:rPr lang="en" b="1"/>
              <a:t>arules</a:t>
            </a:r>
            <a:r>
              <a:rPr lang="en"/>
              <a:t> package</a:t>
            </a:r>
            <a:endParaRPr/>
          </a:p>
          <a:p>
            <a:pPr marL="457200" lvl="0" indent="-317500" algn="l" rtl="0">
              <a:lnSpc>
                <a:spcPct val="115000"/>
              </a:lnSpc>
              <a:spcBef>
                <a:spcPts val="0"/>
              </a:spcBef>
              <a:spcAft>
                <a:spcPts val="0"/>
              </a:spcAft>
              <a:buSzPts val="1400"/>
              <a:buChar char="●"/>
            </a:pPr>
            <a:r>
              <a:rPr lang="en">
                <a:solidFill>
                  <a:srgbClr val="3A3A3A"/>
                </a:solidFill>
              </a:rPr>
              <a:t>Calls the C implementation of the Apriori algorithm by Christian Borgelt</a:t>
            </a:r>
            <a:endParaRPr>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b="1"/>
              <a:t>arulesViz</a:t>
            </a:r>
            <a:r>
              <a:rPr lang="en"/>
              <a:t> allows to visualize rules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1297500" y="393750"/>
            <a:ext cx="7650000" cy="13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pic>
        <p:nvPicPr>
          <p:cNvPr id="243" name="Google Shape;243;p25"/>
          <p:cNvPicPr preferRelativeResize="0"/>
          <p:nvPr/>
        </p:nvPicPr>
        <p:blipFill>
          <a:blip r:embed="rId3">
            <a:alphaModFix/>
          </a:blip>
          <a:stretch>
            <a:fillRect/>
          </a:stretch>
        </p:blipFill>
        <p:spPr>
          <a:xfrm>
            <a:off x="4014575" y="1265625"/>
            <a:ext cx="4951375" cy="3498475"/>
          </a:xfrm>
          <a:prstGeom prst="rect">
            <a:avLst/>
          </a:prstGeom>
          <a:noFill/>
          <a:ln>
            <a:noFill/>
          </a:ln>
        </p:spPr>
      </p:pic>
      <p:sp>
        <p:nvSpPr>
          <p:cNvPr id="244" name="Google Shape;244;p25"/>
          <p:cNvSpPr txBox="1"/>
          <p:nvPr/>
        </p:nvSpPr>
        <p:spPr>
          <a:xfrm>
            <a:off x="425250" y="2484825"/>
            <a:ext cx="3199500" cy="2481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Char char="●"/>
            </a:pPr>
            <a:r>
              <a:rPr lang="en"/>
              <a:t>read.transactions() to read data in</a:t>
            </a:r>
            <a:endParaRPr/>
          </a:p>
          <a:p>
            <a:pPr marL="457200" lvl="0" indent="-317500" algn="l" rtl="0">
              <a:lnSpc>
                <a:spcPct val="115000"/>
              </a:lnSpc>
              <a:spcBef>
                <a:spcPts val="0"/>
              </a:spcBef>
              <a:spcAft>
                <a:spcPts val="0"/>
              </a:spcAft>
              <a:buSzPts val="1400"/>
              <a:buChar char="●"/>
            </a:pPr>
            <a:r>
              <a:rPr lang="en"/>
              <a:t>summary()</a:t>
            </a:r>
            <a:endParaRPr/>
          </a:p>
          <a:p>
            <a:pPr marL="914400" lvl="1" indent="-317500" algn="l" rtl="0">
              <a:lnSpc>
                <a:spcPct val="115000"/>
              </a:lnSpc>
              <a:spcBef>
                <a:spcPts val="0"/>
              </a:spcBef>
              <a:spcAft>
                <a:spcPts val="0"/>
              </a:spcAft>
              <a:buSzPts val="1400"/>
              <a:buChar char="○"/>
            </a:pPr>
            <a:r>
              <a:rPr lang="en"/>
              <a:t>most frequent items in the data set</a:t>
            </a:r>
            <a:endParaRPr/>
          </a:p>
          <a:p>
            <a:pPr marL="914400" lvl="1" indent="-317500" algn="l" rtl="0">
              <a:lnSpc>
                <a:spcPct val="115000"/>
              </a:lnSpc>
              <a:spcBef>
                <a:spcPts val="0"/>
              </a:spcBef>
              <a:spcAft>
                <a:spcPts val="0"/>
              </a:spcAft>
              <a:buSzPts val="1400"/>
              <a:buChar char="○"/>
            </a:pPr>
            <a:r>
              <a:rPr lang="en"/>
              <a:t>transaction length distribution </a:t>
            </a:r>
            <a:endParaRPr/>
          </a:p>
          <a:p>
            <a:pPr marL="914400" lvl="1" indent="-317500" algn="l" rtl="0">
              <a:lnSpc>
                <a:spcPct val="115000"/>
              </a:lnSpc>
              <a:spcBef>
                <a:spcPts val="0"/>
              </a:spcBef>
              <a:spcAft>
                <a:spcPts val="0"/>
              </a:spcAft>
              <a:buSzPts val="1400"/>
              <a:buChar char="○"/>
            </a:pPr>
            <a:r>
              <a:rPr lang="en"/>
              <a:t>extended transaction info</a:t>
            </a:r>
            <a:endParaRPr/>
          </a:p>
        </p:txBody>
      </p:sp>
      <p:pic>
        <p:nvPicPr>
          <p:cNvPr id="245" name="Google Shape;245;p25"/>
          <p:cNvPicPr preferRelativeResize="0"/>
          <p:nvPr/>
        </p:nvPicPr>
        <p:blipFill>
          <a:blip r:embed="rId4">
            <a:alphaModFix/>
          </a:blip>
          <a:stretch>
            <a:fillRect/>
          </a:stretch>
        </p:blipFill>
        <p:spPr>
          <a:xfrm>
            <a:off x="1297500" y="1184775"/>
            <a:ext cx="1854060" cy="1316100"/>
          </a:xfrm>
          <a:prstGeom prst="rect">
            <a:avLst/>
          </a:prstGeom>
          <a:noFill/>
          <a:ln>
            <a:noFill/>
          </a:ln>
        </p:spPr>
      </p:pic>
      <p:sp>
        <p:nvSpPr>
          <p:cNvPr id="246" name="Google Shape;246;p25"/>
          <p:cNvSpPr/>
          <p:nvPr/>
        </p:nvSpPr>
        <p:spPr>
          <a:xfrm>
            <a:off x="3494700" y="1183575"/>
            <a:ext cx="287100" cy="861300"/>
          </a:xfrm>
          <a:prstGeom prst="rightArrow">
            <a:avLst>
              <a:gd name="adj1" fmla="val 50000"/>
              <a:gd name="adj2" fmla="val 100000"/>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txBox="1"/>
          <p:nvPr/>
        </p:nvSpPr>
        <p:spPr>
          <a:xfrm>
            <a:off x="1297350" y="857925"/>
            <a:ext cx="1860000" cy="1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Data format</a:t>
            </a:r>
            <a:endParaRPr sz="13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1"/>
        <p:cNvGrpSpPr/>
        <p:nvPr/>
      </p:nvGrpSpPr>
      <p:grpSpPr>
        <a:xfrm>
          <a:off x="0" y="0"/>
          <a:ext cx="0" cy="0"/>
          <a:chOff x="0" y="0"/>
          <a:chExt cx="0" cy="0"/>
        </a:xfrm>
      </p:grpSpPr>
      <p:sp>
        <p:nvSpPr>
          <p:cNvPr id="252" name="Google Shape;252;p26"/>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53" name="Google Shape;253;p26"/>
          <p:cNvSpPr txBox="1"/>
          <p:nvPr/>
        </p:nvSpPr>
        <p:spPr>
          <a:xfrm>
            <a:off x="617625" y="1305600"/>
            <a:ext cx="2450400" cy="3351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itemFrequency() calculates the frequency for each item in an itemMatrix</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itemFrequency() also used by itemFrequencyPlot() to produce a bar plot of item count frequencies or support</a:t>
            </a:r>
            <a:endParaRPr>
              <a:latin typeface="Lato"/>
              <a:ea typeface="Lato"/>
              <a:cs typeface="Lato"/>
              <a:sym typeface="Lato"/>
            </a:endParaRPr>
          </a:p>
          <a:p>
            <a:pPr marL="0" lvl="0" indent="0" algn="l" rtl="0">
              <a:lnSpc>
                <a:spcPct val="115000"/>
              </a:lnSpc>
              <a:spcBef>
                <a:spcPts val="1200"/>
              </a:spcBef>
              <a:spcAft>
                <a:spcPts val="0"/>
              </a:spcAft>
              <a:buNone/>
            </a:pPr>
            <a:endParaRPr>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pic>
        <p:nvPicPr>
          <p:cNvPr id="254" name="Google Shape;254;p26"/>
          <p:cNvPicPr preferRelativeResize="0"/>
          <p:nvPr/>
        </p:nvPicPr>
        <p:blipFill>
          <a:blip r:embed="rId3">
            <a:alphaModFix/>
          </a:blip>
          <a:stretch>
            <a:fillRect/>
          </a:stretch>
        </p:blipFill>
        <p:spPr>
          <a:xfrm>
            <a:off x="3281175" y="2971950"/>
            <a:ext cx="2916074" cy="1801726"/>
          </a:xfrm>
          <a:prstGeom prst="rect">
            <a:avLst/>
          </a:prstGeom>
          <a:noFill/>
          <a:ln>
            <a:noFill/>
          </a:ln>
        </p:spPr>
      </p:pic>
      <p:pic>
        <p:nvPicPr>
          <p:cNvPr id="255" name="Google Shape;255;p26"/>
          <p:cNvPicPr preferRelativeResize="0"/>
          <p:nvPr/>
        </p:nvPicPr>
        <p:blipFill>
          <a:blip r:embed="rId4">
            <a:alphaModFix/>
          </a:blip>
          <a:stretch>
            <a:fillRect/>
          </a:stretch>
        </p:blipFill>
        <p:spPr>
          <a:xfrm>
            <a:off x="3535425" y="1427925"/>
            <a:ext cx="5163226" cy="1177850"/>
          </a:xfrm>
          <a:prstGeom prst="rect">
            <a:avLst/>
          </a:prstGeom>
          <a:noFill/>
          <a:ln>
            <a:noFill/>
          </a:ln>
        </p:spPr>
      </p:pic>
      <p:pic>
        <p:nvPicPr>
          <p:cNvPr id="256" name="Google Shape;256;p26"/>
          <p:cNvPicPr preferRelativeResize="0"/>
          <p:nvPr/>
        </p:nvPicPr>
        <p:blipFill>
          <a:blip r:embed="rId5">
            <a:alphaModFix/>
          </a:blip>
          <a:stretch>
            <a:fillRect/>
          </a:stretch>
        </p:blipFill>
        <p:spPr>
          <a:xfrm>
            <a:off x="6068100" y="2971948"/>
            <a:ext cx="2916081" cy="1801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0"/>
        <p:cNvGrpSpPr/>
        <p:nvPr/>
      </p:nvGrpSpPr>
      <p:grpSpPr>
        <a:xfrm>
          <a:off x="0" y="0"/>
          <a:ext cx="0" cy="0"/>
          <a:chOff x="0" y="0"/>
          <a:chExt cx="0" cy="0"/>
        </a:xfrm>
      </p:grpSpPr>
      <p:sp>
        <p:nvSpPr>
          <p:cNvPr id="261" name="Google Shape;261;p27"/>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pic>
        <p:nvPicPr>
          <p:cNvPr id="262" name="Google Shape;262;p27"/>
          <p:cNvPicPr preferRelativeResize="0"/>
          <p:nvPr/>
        </p:nvPicPr>
        <p:blipFill>
          <a:blip r:embed="rId3">
            <a:alphaModFix/>
          </a:blip>
          <a:stretch>
            <a:fillRect/>
          </a:stretch>
        </p:blipFill>
        <p:spPr>
          <a:xfrm>
            <a:off x="4308550" y="1524550"/>
            <a:ext cx="3057224" cy="3557150"/>
          </a:xfrm>
          <a:prstGeom prst="rect">
            <a:avLst/>
          </a:prstGeom>
          <a:noFill/>
          <a:ln>
            <a:noFill/>
          </a:ln>
        </p:spPr>
      </p:pic>
      <p:sp>
        <p:nvSpPr>
          <p:cNvPr id="263" name="Google Shape;263;p27"/>
          <p:cNvSpPr txBox="1"/>
          <p:nvPr/>
        </p:nvSpPr>
        <p:spPr>
          <a:xfrm>
            <a:off x="617625" y="1305600"/>
            <a:ext cx="3057300" cy="3351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apriori() finds all rules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Takes parameters</a:t>
            </a:r>
            <a:endParaRPr>
              <a:latin typeface="Lato"/>
              <a:ea typeface="Lato"/>
              <a:cs typeface="Lato"/>
              <a:sym typeface="Lato"/>
            </a:endParaRPr>
          </a:p>
          <a:p>
            <a:pPr marL="914400" lvl="1" indent="-311150" algn="l" rtl="0">
              <a:lnSpc>
                <a:spcPct val="115000"/>
              </a:lnSpc>
              <a:spcBef>
                <a:spcPts val="0"/>
              </a:spcBef>
              <a:spcAft>
                <a:spcPts val="0"/>
              </a:spcAft>
              <a:buSzPts val="1300"/>
              <a:buFont typeface="Lato"/>
              <a:buChar char="○"/>
            </a:pPr>
            <a:r>
              <a:rPr lang="en" sz="1300">
                <a:latin typeface="Lato"/>
                <a:ea typeface="Lato"/>
                <a:cs typeface="Lato"/>
                <a:sym typeface="Lato"/>
              </a:rPr>
              <a:t>maxlen =  maximum size of mined frequent itemsets (default to 5)</a:t>
            </a:r>
            <a:endParaRPr sz="13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Output of the C implementation with timing</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Number of rules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Most frequent items in the LHS and the RHS and length distributions </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Summary statistics of quality measures</a:t>
            </a:r>
            <a:endParaRPr>
              <a:latin typeface="Lato"/>
              <a:ea typeface="Lato"/>
              <a:cs typeface="Lato"/>
              <a:sym typeface="Lato"/>
            </a:endParaRPr>
          </a:p>
        </p:txBody>
      </p:sp>
      <p:pic>
        <p:nvPicPr>
          <p:cNvPr id="264" name="Google Shape;264;p27"/>
          <p:cNvPicPr preferRelativeResize="0"/>
          <p:nvPr/>
        </p:nvPicPr>
        <p:blipFill rotWithShape="1">
          <a:blip r:embed="rId4">
            <a:alphaModFix/>
          </a:blip>
          <a:srcRect r="3947"/>
          <a:stretch/>
        </p:blipFill>
        <p:spPr>
          <a:xfrm>
            <a:off x="4308550" y="871925"/>
            <a:ext cx="4216699" cy="59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70" name="Google Shape;270;p28"/>
          <p:cNvSpPr txBox="1"/>
          <p:nvPr/>
        </p:nvSpPr>
        <p:spPr>
          <a:xfrm>
            <a:off x="617625" y="1305600"/>
            <a:ext cx="2632500" cy="293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inspect() allows to view the rules </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Can be customized for specific selection</a:t>
            </a:r>
            <a:endParaRPr>
              <a:latin typeface="Lato"/>
              <a:ea typeface="Lato"/>
              <a:cs typeface="Lato"/>
              <a:sym typeface="Lato"/>
            </a:endParaRPr>
          </a:p>
        </p:txBody>
      </p:sp>
      <p:pic>
        <p:nvPicPr>
          <p:cNvPr id="271" name="Google Shape;271;p28"/>
          <p:cNvPicPr preferRelativeResize="0"/>
          <p:nvPr/>
        </p:nvPicPr>
        <p:blipFill>
          <a:blip r:embed="rId3">
            <a:alphaModFix/>
          </a:blip>
          <a:stretch>
            <a:fillRect/>
          </a:stretch>
        </p:blipFill>
        <p:spPr>
          <a:xfrm>
            <a:off x="3331200" y="1154450"/>
            <a:ext cx="5164276" cy="2419674"/>
          </a:xfrm>
          <a:prstGeom prst="rect">
            <a:avLst/>
          </a:prstGeom>
          <a:noFill/>
          <a:ln>
            <a:noFill/>
          </a:ln>
        </p:spPr>
      </p:pic>
      <p:pic>
        <p:nvPicPr>
          <p:cNvPr id="272" name="Google Shape;272;p28"/>
          <p:cNvPicPr preferRelativeResize="0"/>
          <p:nvPr/>
        </p:nvPicPr>
        <p:blipFill>
          <a:blip r:embed="rId4">
            <a:alphaModFix/>
          </a:blip>
          <a:stretch>
            <a:fillRect/>
          </a:stretch>
        </p:blipFill>
        <p:spPr>
          <a:xfrm>
            <a:off x="3331200" y="3665250"/>
            <a:ext cx="5037135" cy="142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78" name="Google Shape;278;p29"/>
          <p:cNvSpPr txBox="1"/>
          <p:nvPr/>
        </p:nvSpPr>
        <p:spPr>
          <a:xfrm>
            <a:off x="617625" y="1305600"/>
            <a:ext cx="2632500" cy="293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Specific product</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appearance</a:t>
            </a:r>
            <a:endParaRPr>
              <a:latin typeface="Lato"/>
              <a:ea typeface="Lato"/>
              <a:cs typeface="Lato"/>
              <a:sym typeface="Lato"/>
            </a:endParaRPr>
          </a:p>
        </p:txBody>
      </p:sp>
      <p:pic>
        <p:nvPicPr>
          <p:cNvPr id="279" name="Google Shape;279;p29"/>
          <p:cNvPicPr preferRelativeResize="0"/>
          <p:nvPr/>
        </p:nvPicPr>
        <p:blipFill>
          <a:blip r:embed="rId3">
            <a:alphaModFix/>
          </a:blip>
          <a:stretch>
            <a:fillRect/>
          </a:stretch>
        </p:blipFill>
        <p:spPr>
          <a:xfrm>
            <a:off x="3250125" y="1153202"/>
            <a:ext cx="5433076" cy="806150"/>
          </a:xfrm>
          <a:prstGeom prst="rect">
            <a:avLst/>
          </a:prstGeom>
          <a:noFill/>
          <a:ln>
            <a:noFill/>
          </a:ln>
        </p:spPr>
      </p:pic>
      <p:pic>
        <p:nvPicPr>
          <p:cNvPr id="280" name="Google Shape;280;p29"/>
          <p:cNvPicPr preferRelativeResize="0"/>
          <p:nvPr/>
        </p:nvPicPr>
        <p:blipFill>
          <a:blip r:embed="rId4">
            <a:alphaModFix/>
          </a:blip>
          <a:stretch>
            <a:fillRect/>
          </a:stretch>
        </p:blipFill>
        <p:spPr>
          <a:xfrm>
            <a:off x="3402525" y="1959350"/>
            <a:ext cx="2939509" cy="303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86" name="Google Shape;286;p30"/>
          <p:cNvSpPr txBox="1"/>
          <p:nvPr/>
        </p:nvSpPr>
        <p:spPr>
          <a:xfrm>
            <a:off x="617625" y="1305600"/>
            <a:ext cx="2318700" cy="293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Scatter plot with two interest measures on the axes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Rules with high lift have typically a relatively low support</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Special version - Two- key plot</a:t>
            </a:r>
            <a:endParaRPr>
              <a:latin typeface="Lato"/>
              <a:ea typeface="Lato"/>
              <a:cs typeface="Lato"/>
              <a:sym typeface="Lato"/>
            </a:endParaRPr>
          </a:p>
          <a:p>
            <a:pPr marL="914400" lvl="1" indent="-311150" algn="l" rtl="0">
              <a:lnSpc>
                <a:spcPct val="115000"/>
              </a:lnSpc>
              <a:spcBef>
                <a:spcPts val="0"/>
              </a:spcBef>
              <a:spcAft>
                <a:spcPts val="0"/>
              </a:spcAft>
              <a:buSzPts val="1300"/>
              <a:buFont typeface="Lato"/>
              <a:buChar char="○"/>
            </a:pPr>
            <a:r>
              <a:rPr lang="en" sz="1300">
                <a:latin typeface="Lato"/>
                <a:ea typeface="Lato"/>
                <a:cs typeface="Lato"/>
                <a:sym typeface="Lato"/>
              </a:rPr>
              <a:t>“order” = the number of items contained in the rule</a:t>
            </a:r>
            <a:endParaRPr>
              <a:latin typeface="Lato"/>
              <a:ea typeface="Lato"/>
              <a:cs typeface="Lato"/>
              <a:sym typeface="Lato"/>
            </a:endParaRPr>
          </a:p>
        </p:txBody>
      </p:sp>
      <p:pic>
        <p:nvPicPr>
          <p:cNvPr id="287" name="Google Shape;287;p30"/>
          <p:cNvPicPr preferRelativeResize="0"/>
          <p:nvPr/>
        </p:nvPicPr>
        <p:blipFill>
          <a:blip r:embed="rId3">
            <a:alphaModFix/>
          </a:blip>
          <a:stretch>
            <a:fillRect/>
          </a:stretch>
        </p:blipFill>
        <p:spPr>
          <a:xfrm>
            <a:off x="3274150" y="1746437"/>
            <a:ext cx="2841349" cy="1755550"/>
          </a:xfrm>
          <a:prstGeom prst="rect">
            <a:avLst/>
          </a:prstGeom>
          <a:noFill/>
          <a:ln>
            <a:noFill/>
          </a:ln>
        </p:spPr>
      </p:pic>
      <p:pic>
        <p:nvPicPr>
          <p:cNvPr id="288" name="Google Shape;288;p30"/>
          <p:cNvPicPr preferRelativeResize="0"/>
          <p:nvPr/>
        </p:nvPicPr>
        <p:blipFill>
          <a:blip r:embed="rId4">
            <a:alphaModFix/>
          </a:blip>
          <a:stretch>
            <a:fillRect/>
          </a:stretch>
        </p:blipFill>
        <p:spPr>
          <a:xfrm>
            <a:off x="6122600" y="1746425"/>
            <a:ext cx="2920974" cy="1755550"/>
          </a:xfrm>
          <a:prstGeom prst="rect">
            <a:avLst/>
          </a:prstGeom>
          <a:noFill/>
          <a:ln>
            <a:noFill/>
          </a:ln>
        </p:spPr>
      </p:pic>
      <p:pic>
        <p:nvPicPr>
          <p:cNvPr id="289" name="Google Shape;289;p30"/>
          <p:cNvPicPr preferRelativeResize="0"/>
          <p:nvPr/>
        </p:nvPicPr>
        <p:blipFill>
          <a:blip r:embed="rId5">
            <a:alphaModFix/>
          </a:blip>
          <a:stretch>
            <a:fillRect/>
          </a:stretch>
        </p:blipFill>
        <p:spPr>
          <a:xfrm>
            <a:off x="3557951" y="1159047"/>
            <a:ext cx="5145048" cy="591900"/>
          </a:xfrm>
          <a:prstGeom prst="rect">
            <a:avLst/>
          </a:prstGeom>
          <a:noFill/>
          <a:ln>
            <a:noFill/>
          </a:ln>
        </p:spPr>
      </p:pic>
      <p:pic>
        <p:nvPicPr>
          <p:cNvPr id="290" name="Google Shape;290;p30"/>
          <p:cNvPicPr preferRelativeResize="0"/>
          <p:nvPr/>
        </p:nvPicPr>
        <p:blipFill>
          <a:blip r:embed="rId6">
            <a:alphaModFix/>
          </a:blip>
          <a:stretch>
            <a:fillRect/>
          </a:stretch>
        </p:blipFill>
        <p:spPr>
          <a:xfrm>
            <a:off x="3274150" y="3331363"/>
            <a:ext cx="2775451" cy="1714832"/>
          </a:xfrm>
          <a:prstGeom prst="rect">
            <a:avLst/>
          </a:prstGeom>
          <a:noFill/>
          <a:ln>
            <a:noFill/>
          </a:ln>
        </p:spPr>
      </p:pic>
      <p:pic>
        <p:nvPicPr>
          <p:cNvPr id="291" name="Google Shape;291;p30"/>
          <p:cNvPicPr preferRelativeResize="0"/>
          <p:nvPr/>
        </p:nvPicPr>
        <p:blipFill>
          <a:blip r:embed="rId7">
            <a:alphaModFix/>
          </a:blip>
          <a:stretch>
            <a:fillRect/>
          </a:stretch>
        </p:blipFill>
        <p:spPr>
          <a:xfrm>
            <a:off x="6122600" y="3331375"/>
            <a:ext cx="2920974" cy="175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5"/>
        <p:cNvGrpSpPr/>
        <p:nvPr/>
      </p:nvGrpSpPr>
      <p:grpSpPr>
        <a:xfrm>
          <a:off x="0" y="0"/>
          <a:ext cx="0" cy="0"/>
          <a:chOff x="0" y="0"/>
          <a:chExt cx="0" cy="0"/>
        </a:xfrm>
      </p:grpSpPr>
      <p:pic>
        <p:nvPicPr>
          <p:cNvPr id="296" name="Google Shape;296;p31"/>
          <p:cNvPicPr preferRelativeResize="0"/>
          <p:nvPr/>
        </p:nvPicPr>
        <p:blipFill rotWithShape="1">
          <a:blip r:embed="rId3">
            <a:alphaModFix/>
          </a:blip>
          <a:srcRect l="1244" t="34439" b="14817"/>
          <a:stretch/>
        </p:blipFill>
        <p:spPr>
          <a:xfrm>
            <a:off x="3788750" y="842650"/>
            <a:ext cx="4974248" cy="723300"/>
          </a:xfrm>
          <a:prstGeom prst="rect">
            <a:avLst/>
          </a:prstGeom>
          <a:noFill/>
          <a:ln>
            <a:noFill/>
          </a:ln>
        </p:spPr>
      </p:pic>
      <p:sp>
        <p:nvSpPr>
          <p:cNvPr id="297" name="Google Shape;297;p31"/>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298" name="Google Shape;298;p31"/>
          <p:cNvSpPr txBox="1"/>
          <p:nvPr/>
        </p:nvSpPr>
        <p:spPr>
          <a:xfrm>
            <a:off x="401825" y="1305600"/>
            <a:ext cx="2996400" cy="3700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Graph methods</a:t>
            </a:r>
            <a:endParaRPr>
              <a:latin typeface="Lato"/>
              <a:ea typeface="Lato"/>
              <a:cs typeface="Lato"/>
              <a:sym typeface="Lato"/>
            </a:endParaRPr>
          </a:p>
          <a:p>
            <a:pPr marL="914400" lvl="1" indent="-317500" algn="l" rtl="0">
              <a:lnSpc>
                <a:spcPct val="115000"/>
              </a:lnSpc>
              <a:spcBef>
                <a:spcPts val="0"/>
              </a:spcBef>
              <a:spcAft>
                <a:spcPts val="0"/>
              </a:spcAft>
              <a:buSzPts val="1400"/>
              <a:buFont typeface="Lato"/>
              <a:buChar char="○"/>
            </a:pPr>
            <a:r>
              <a:rPr lang="en">
                <a:latin typeface="Lato"/>
                <a:ea typeface="Lato"/>
                <a:cs typeface="Lato"/>
                <a:sym typeface="Lato"/>
              </a:rPr>
              <a:t>vertices represent items</a:t>
            </a:r>
            <a:endParaRPr>
              <a:latin typeface="Lato"/>
              <a:ea typeface="Lato"/>
              <a:cs typeface="Lato"/>
              <a:sym typeface="Lato"/>
            </a:endParaRPr>
          </a:p>
          <a:p>
            <a:pPr marL="914400" lvl="1" indent="-317500" algn="l" rtl="0">
              <a:lnSpc>
                <a:spcPct val="115000"/>
              </a:lnSpc>
              <a:spcBef>
                <a:spcPts val="0"/>
              </a:spcBef>
              <a:spcAft>
                <a:spcPts val="0"/>
              </a:spcAft>
              <a:buSzPts val="1400"/>
              <a:buFont typeface="Lato"/>
              <a:buChar char="○"/>
            </a:pPr>
            <a:r>
              <a:rPr lang="en">
                <a:latin typeface="Lato"/>
                <a:ea typeface="Lato"/>
                <a:cs typeface="Lato"/>
                <a:sym typeface="Lato"/>
              </a:rPr>
              <a:t>itemsets or rules as a second set of vertices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Arrows pointing from items to rule vertices indicate LHS </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Arrow from a rule to an item indicates the RHS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Interest measures added to the plot by using color/size of the itemsets/rules vertices </a:t>
            </a:r>
            <a:endParaRPr>
              <a:latin typeface="Lato"/>
              <a:ea typeface="Lato"/>
              <a:cs typeface="Lato"/>
              <a:sym typeface="Lato"/>
            </a:endParaRPr>
          </a:p>
        </p:txBody>
      </p:sp>
      <p:pic>
        <p:nvPicPr>
          <p:cNvPr id="299" name="Google Shape;299;p31"/>
          <p:cNvPicPr preferRelativeResize="0"/>
          <p:nvPr/>
        </p:nvPicPr>
        <p:blipFill rotWithShape="1">
          <a:blip r:embed="rId4">
            <a:alphaModFix/>
          </a:blip>
          <a:srcRect b="2515"/>
          <a:stretch/>
        </p:blipFill>
        <p:spPr>
          <a:xfrm>
            <a:off x="3685075" y="1500255"/>
            <a:ext cx="5068774" cy="3652675"/>
          </a:xfrm>
          <a:prstGeom prst="rect">
            <a:avLst/>
          </a:prstGeom>
          <a:noFill/>
          <a:ln>
            <a:noFill/>
          </a:ln>
        </p:spPr>
      </p:pic>
      <p:pic>
        <p:nvPicPr>
          <p:cNvPr id="300" name="Google Shape;300;p31"/>
          <p:cNvPicPr preferRelativeResize="0"/>
          <p:nvPr/>
        </p:nvPicPr>
        <p:blipFill>
          <a:blip r:embed="rId5">
            <a:alphaModFix/>
          </a:blip>
          <a:stretch>
            <a:fillRect/>
          </a:stretch>
        </p:blipFill>
        <p:spPr>
          <a:xfrm>
            <a:off x="7357900" y="2386988"/>
            <a:ext cx="1348766" cy="369525"/>
          </a:xfrm>
          <a:prstGeom prst="rect">
            <a:avLst/>
          </a:prstGeom>
          <a:noFill/>
          <a:ln>
            <a:noFill/>
          </a:ln>
        </p:spPr>
      </p:pic>
      <p:pic>
        <p:nvPicPr>
          <p:cNvPr id="301" name="Google Shape;301;p31"/>
          <p:cNvPicPr preferRelativeResize="0"/>
          <p:nvPr/>
        </p:nvPicPr>
        <p:blipFill>
          <a:blip r:embed="rId6">
            <a:alphaModFix/>
          </a:blip>
          <a:stretch>
            <a:fillRect/>
          </a:stretch>
        </p:blipFill>
        <p:spPr>
          <a:xfrm>
            <a:off x="7244527" y="3914275"/>
            <a:ext cx="1702976" cy="1091526"/>
          </a:xfrm>
          <a:prstGeom prst="rect">
            <a:avLst/>
          </a:prstGeom>
          <a:noFill/>
          <a:ln>
            <a:noFill/>
          </a:ln>
        </p:spPr>
      </p:pic>
      <p:sp>
        <p:nvSpPr>
          <p:cNvPr id="302" name="Google Shape;302;p31"/>
          <p:cNvSpPr/>
          <p:nvPr/>
        </p:nvSpPr>
        <p:spPr>
          <a:xfrm>
            <a:off x="7233050" y="3915025"/>
            <a:ext cx="1714500" cy="1090800"/>
          </a:xfrm>
          <a:prstGeom prst="wedgeRectCallout">
            <a:avLst>
              <a:gd name="adj1" fmla="val -89509"/>
              <a:gd name="adj2" fmla="val 29994"/>
            </a:avLst>
          </a:prstGeom>
          <a:noFill/>
          <a:ln w="9525" cap="flat" cmpd="sng">
            <a:solidFill>
              <a:srgbClr val="07376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Table of Contents</a:t>
            </a:r>
            <a:endParaRPr>
              <a:solidFill>
                <a:srgbClr val="000000"/>
              </a:solidFill>
            </a:endParaRPr>
          </a:p>
        </p:txBody>
      </p:sp>
      <p:sp>
        <p:nvSpPr>
          <p:cNvPr id="141" name="Google Shape;141;p14"/>
          <p:cNvSpPr txBox="1"/>
          <p:nvPr/>
        </p:nvSpPr>
        <p:spPr>
          <a:xfrm>
            <a:off x="1296000" y="1407375"/>
            <a:ext cx="6692700" cy="3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Association Rules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Market Basket Analysis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Apriori Algorithm</a:t>
            </a:r>
            <a:endParaRPr>
              <a:latin typeface="Lato"/>
              <a:ea typeface="Lato"/>
              <a:cs typeface="Lato"/>
              <a:sym typeface="Lato"/>
            </a:endParaRPr>
          </a:p>
          <a:p>
            <a:pPr marL="0" lvl="0" indent="457200" algn="l" rtl="0">
              <a:spcBef>
                <a:spcPts val="0"/>
              </a:spcBef>
              <a:spcAft>
                <a:spcPts val="0"/>
              </a:spcAft>
              <a:buNone/>
            </a:pPr>
            <a:r>
              <a:rPr lang="en">
                <a:latin typeface="Lato"/>
                <a:ea typeface="Lato"/>
                <a:cs typeface="Lato"/>
                <a:sym typeface="Lato"/>
              </a:rPr>
              <a:t>Overview</a:t>
            </a:r>
            <a:endParaRPr>
              <a:latin typeface="Lato"/>
              <a:ea typeface="Lato"/>
              <a:cs typeface="Lato"/>
              <a:sym typeface="Lato"/>
            </a:endParaRPr>
          </a:p>
          <a:p>
            <a:pPr marL="0" lvl="0" indent="457200" algn="l" rtl="0">
              <a:spcBef>
                <a:spcPts val="0"/>
              </a:spcBef>
              <a:spcAft>
                <a:spcPts val="0"/>
              </a:spcAft>
              <a:buNone/>
            </a:pPr>
            <a:r>
              <a:rPr lang="en">
                <a:latin typeface="Lato"/>
                <a:ea typeface="Lato"/>
                <a:cs typeface="Lato"/>
                <a:sym typeface="Lato"/>
              </a:rPr>
              <a:t>Measures of Interestingness - Support, Confidence, Lift</a:t>
            </a:r>
            <a:endParaRPr>
              <a:latin typeface="Lato"/>
              <a:ea typeface="Lato"/>
              <a:cs typeface="Lato"/>
              <a:sym typeface="Lato"/>
            </a:endParaRPr>
          </a:p>
          <a:p>
            <a:pPr marL="0" lvl="0" indent="45720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R implementation</a:t>
            </a:r>
            <a:endParaRPr>
              <a:latin typeface="Lato"/>
              <a:ea typeface="Lato"/>
              <a:cs typeface="Lato"/>
              <a:sym typeface="Lato"/>
            </a:endParaRPr>
          </a:p>
          <a:p>
            <a:pPr marL="0" lvl="0" indent="45720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Conclusion</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6"/>
        <p:cNvGrpSpPr/>
        <p:nvPr/>
      </p:nvGrpSpPr>
      <p:grpSpPr>
        <a:xfrm>
          <a:off x="0" y="0"/>
          <a:ext cx="0" cy="0"/>
          <a:chOff x="0" y="0"/>
          <a:chExt cx="0" cy="0"/>
        </a:xfrm>
      </p:grpSpPr>
      <p:pic>
        <p:nvPicPr>
          <p:cNvPr id="307" name="Google Shape;307;p32"/>
          <p:cNvPicPr preferRelativeResize="0"/>
          <p:nvPr/>
        </p:nvPicPr>
        <p:blipFill rotWithShape="1">
          <a:blip r:embed="rId3">
            <a:alphaModFix/>
          </a:blip>
          <a:srcRect l="2238" t="34439" b="14817"/>
          <a:stretch/>
        </p:blipFill>
        <p:spPr>
          <a:xfrm>
            <a:off x="3915025" y="842650"/>
            <a:ext cx="4924177" cy="723300"/>
          </a:xfrm>
          <a:prstGeom prst="rect">
            <a:avLst/>
          </a:prstGeom>
          <a:noFill/>
          <a:ln>
            <a:noFill/>
          </a:ln>
        </p:spPr>
      </p:pic>
      <p:sp>
        <p:nvSpPr>
          <p:cNvPr id="308" name="Google Shape;308;p32"/>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MBA - R Implementation</a:t>
            </a:r>
            <a:endParaRPr>
              <a:solidFill>
                <a:srgbClr val="000000"/>
              </a:solidFill>
            </a:endParaRPr>
          </a:p>
        </p:txBody>
      </p:sp>
      <p:sp>
        <p:nvSpPr>
          <p:cNvPr id="309" name="Google Shape;309;p32"/>
          <p:cNvSpPr txBox="1"/>
          <p:nvPr/>
        </p:nvSpPr>
        <p:spPr>
          <a:xfrm>
            <a:off x="617625" y="1305600"/>
            <a:ext cx="2632500" cy="293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ato"/>
              <a:buChar char="●"/>
            </a:pPr>
            <a:r>
              <a:rPr lang="en">
                <a:latin typeface="Lato"/>
                <a:ea typeface="Lato"/>
                <a:cs typeface="Lato"/>
                <a:sym typeface="Lato"/>
              </a:rPr>
              <a:t>Designed to visualize multidimensional data</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Each data point is represented by a line connecting the values for each dimension</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Items on the y-axis are nominal values</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 x-axis represents the positions in a rule</a:t>
            </a: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arrow is used where the head points to the consequent item</a:t>
            </a:r>
            <a:endParaRPr>
              <a:latin typeface="Lato"/>
              <a:ea typeface="Lato"/>
              <a:cs typeface="Lato"/>
              <a:sym typeface="Lato"/>
            </a:endParaRPr>
          </a:p>
          <a:p>
            <a:pPr marL="457200" lvl="0" indent="0" algn="l" rtl="0">
              <a:lnSpc>
                <a:spcPct val="115000"/>
              </a:lnSpc>
              <a:spcBef>
                <a:spcPts val="1200"/>
              </a:spcBef>
              <a:spcAft>
                <a:spcPts val="1200"/>
              </a:spcAft>
              <a:buNone/>
            </a:pPr>
            <a:endParaRPr>
              <a:latin typeface="Lato"/>
              <a:ea typeface="Lato"/>
              <a:cs typeface="Lato"/>
              <a:sym typeface="Lato"/>
            </a:endParaRPr>
          </a:p>
        </p:txBody>
      </p:sp>
      <p:pic>
        <p:nvPicPr>
          <p:cNvPr id="310" name="Google Shape;310;p32"/>
          <p:cNvPicPr preferRelativeResize="0"/>
          <p:nvPr/>
        </p:nvPicPr>
        <p:blipFill>
          <a:blip r:embed="rId4">
            <a:alphaModFix/>
          </a:blip>
          <a:stretch>
            <a:fillRect/>
          </a:stretch>
        </p:blipFill>
        <p:spPr>
          <a:xfrm>
            <a:off x="3787273" y="1519050"/>
            <a:ext cx="4988250" cy="360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1297500" y="393750"/>
            <a:ext cx="76500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Conclusion</a:t>
            </a:r>
            <a:endParaRPr>
              <a:solidFill>
                <a:srgbClr val="000000"/>
              </a:solidFill>
            </a:endParaRPr>
          </a:p>
        </p:txBody>
      </p:sp>
      <p:sp>
        <p:nvSpPr>
          <p:cNvPr id="316" name="Google Shape;316;p33"/>
          <p:cNvSpPr txBox="1"/>
          <p:nvPr/>
        </p:nvSpPr>
        <p:spPr>
          <a:xfrm>
            <a:off x="617625" y="1305600"/>
            <a:ext cx="2632500" cy="2936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endParaRPr>
              <a:latin typeface="Lato"/>
              <a:ea typeface="Lato"/>
              <a:cs typeface="Lato"/>
              <a:sym typeface="Lato"/>
            </a:endParaRPr>
          </a:p>
        </p:txBody>
      </p:sp>
      <p:graphicFrame>
        <p:nvGraphicFramePr>
          <p:cNvPr id="317" name="Google Shape;317;p33"/>
          <p:cNvGraphicFramePr/>
          <p:nvPr/>
        </p:nvGraphicFramePr>
        <p:xfrm>
          <a:off x="1134750" y="1494000"/>
          <a:ext cx="7239000" cy="1784989"/>
        </p:xfrm>
        <a:graphic>
          <a:graphicData uri="http://schemas.openxmlformats.org/drawingml/2006/table">
            <a:tbl>
              <a:tblPr>
                <a:noFill/>
                <a:tableStyleId>{ADBAA0F0-96AF-4CF5-8D5B-FB6D1B70D914}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Pros</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b="1"/>
                        <a:t>Cons</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317500" algn="l" rtl="0">
                        <a:lnSpc>
                          <a:spcPct val="115000"/>
                        </a:lnSpc>
                        <a:spcBef>
                          <a:spcPts val="0"/>
                        </a:spcBef>
                        <a:spcAft>
                          <a:spcPts val="0"/>
                        </a:spcAft>
                        <a:buSzPts val="1400"/>
                        <a:buChar char="●"/>
                      </a:pPr>
                      <a:r>
                        <a:rPr lang="en"/>
                        <a:t>Easy interpretation</a:t>
                      </a:r>
                      <a:endParaRPr/>
                    </a:p>
                    <a:p>
                      <a:pPr marL="457200" lvl="0" indent="-317500" algn="l" rtl="0">
                        <a:lnSpc>
                          <a:spcPct val="115000"/>
                        </a:lnSpc>
                        <a:spcBef>
                          <a:spcPts val="0"/>
                        </a:spcBef>
                        <a:spcAft>
                          <a:spcPts val="0"/>
                        </a:spcAft>
                        <a:buSzPts val="1400"/>
                        <a:buChar char="●"/>
                      </a:pPr>
                      <a:r>
                        <a:rPr lang="en"/>
                        <a:t>Easy implementation</a:t>
                      </a:r>
                      <a:endParaRPr/>
                    </a:p>
                    <a:p>
                      <a:pPr marL="457200" lvl="0" indent="-317500" algn="l" rtl="0">
                        <a:lnSpc>
                          <a:spcPct val="115000"/>
                        </a:lnSpc>
                        <a:spcBef>
                          <a:spcPts val="0"/>
                        </a:spcBef>
                        <a:spcAft>
                          <a:spcPts val="0"/>
                        </a:spcAft>
                        <a:buSzPts val="1400"/>
                        <a:buChar char="●"/>
                      </a:pPr>
                      <a:r>
                        <a:rPr lang="en"/>
                        <a:t>Scalable</a:t>
                      </a:r>
                      <a:endParaRPr/>
                    </a:p>
                    <a:p>
                      <a:pPr marL="457200" lvl="0" indent="-317500" algn="l" rtl="0">
                        <a:lnSpc>
                          <a:spcPct val="115000"/>
                        </a:lnSpc>
                        <a:spcBef>
                          <a:spcPts val="0"/>
                        </a:spcBef>
                        <a:spcAft>
                          <a:spcPts val="0"/>
                        </a:spcAft>
                        <a:buSzPts val="1400"/>
                        <a:buChar char="●"/>
                      </a:pPr>
                      <a:r>
                        <a:rPr lang="en"/>
                        <a:t>Multiple applications</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17500" algn="l" rtl="0">
                        <a:lnSpc>
                          <a:spcPct val="115000"/>
                        </a:lnSpc>
                        <a:spcBef>
                          <a:spcPts val="0"/>
                        </a:spcBef>
                        <a:spcAft>
                          <a:spcPts val="0"/>
                        </a:spcAft>
                        <a:buSzPts val="1400"/>
                        <a:buChar char="●"/>
                      </a:pPr>
                      <a:r>
                        <a:rPr lang="en"/>
                        <a:t>Support calculation is expensive</a:t>
                      </a:r>
                      <a:endParaRPr/>
                    </a:p>
                    <a:p>
                      <a:pPr marL="457200" lvl="0" indent="-317500" algn="l" rtl="0">
                        <a:lnSpc>
                          <a:spcPct val="115000"/>
                        </a:lnSpc>
                        <a:spcBef>
                          <a:spcPts val="0"/>
                        </a:spcBef>
                        <a:spcAft>
                          <a:spcPts val="0"/>
                        </a:spcAft>
                        <a:buSzPts val="1400"/>
                        <a:buChar char="●"/>
                      </a:pPr>
                      <a:r>
                        <a:rPr lang="en"/>
                        <a:t>Computationally expensive to find candidate rules</a:t>
                      </a:r>
                      <a:endParaRPr/>
                    </a:p>
                    <a:p>
                      <a:pPr marL="457200" lvl="0" indent="-317500" algn="l" rtl="0">
                        <a:lnSpc>
                          <a:spcPct val="115000"/>
                        </a:lnSpc>
                        <a:spcBef>
                          <a:spcPts val="0"/>
                        </a:spcBef>
                        <a:spcAft>
                          <a:spcPts val="0"/>
                        </a:spcAft>
                        <a:buSzPts val="1400"/>
                        <a:buChar char="●"/>
                      </a:pPr>
                      <a:r>
                        <a:rPr lang="en"/>
                        <a:t>Does not work with continuous variables</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1297500" y="393750"/>
            <a:ext cx="7650000" cy="13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Resources</a:t>
            </a:r>
            <a:endParaRPr>
              <a:solidFill>
                <a:srgbClr val="000000"/>
              </a:solidFill>
            </a:endParaRPr>
          </a:p>
        </p:txBody>
      </p:sp>
      <p:sp>
        <p:nvSpPr>
          <p:cNvPr id="323" name="Google Shape;323;p34"/>
          <p:cNvSpPr txBox="1"/>
          <p:nvPr/>
        </p:nvSpPr>
        <p:spPr>
          <a:xfrm>
            <a:off x="455625" y="1893375"/>
            <a:ext cx="6844500" cy="23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u="sng">
                <a:latin typeface="Lato"/>
                <a:ea typeface="Lato"/>
                <a:cs typeface="Lato"/>
                <a:sym typeface="Lato"/>
                <a:hlinkClick r:id="rId3"/>
              </a:rPr>
              <a:t>https://webfocusinfocenter.informationbuilders.com/wfappent/TLs/TL_rstat/source/marketbasket49.htm</a:t>
            </a:r>
            <a:endParaRPr sz="1000" i="1">
              <a:latin typeface="Lato"/>
              <a:ea typeface="Lato"/>
              <a:cs typeface="Lato"/>
              <a:sym typeface="Lato"/>
            </a:endParaRPr>
          </a:p>
          <a:p>
            <a:pPr marL="0" lvl="0" indent="0" algn="l" rtl="0">
              <a:spcBef>
                <a:spcPts val="0"/>
              </a:spcBef>
              <a:spcAft>
                <a:spcPts val="0"/>
              </a:spcAft>
              <a:buNone/>
            </a:pPr>
            <a:r>
              <a:rPr lang="en" sz="1000" i="1">
                <a:latin typeface="Lato"/>
                <a:ea typeface="Lato"/>
                <a:cs typeface="Lato"/>
                <a:sym typeface="Lato"/>
              </a:rPr>
              <a:t>https://bcssp10.files.wordpress.com/2013/02/lecture191.pdf</a:t>
            </a:r>
            <a:endParaRPr sz="1000" i="1">
              <a:latin typeface="Lato"/>
              <a:ea typeface="Lato"/>
              <a:cs typeface="Lato"/>
              <a:sym typeface="Lato"/>
            </a:endParaRPr>
          </a:p>
          <a:p>
            <a:pPr marL="0" lvl="0" indent="0" algn="l" rtl="0">
              <a:spcBef>
                <a:spcPts val="0"/>
              </a:spcBef>
              <a:spcAft>
                <a:spcPts val="0"/>
              </a:spcAft>
              <a:buNone/>
            </a:pPr>
            <a:r>
              <a:rPr lang="en" sz="1000" i="1" u="sng">
                <a:latin typeface="Lato"/>
                <a:ea typeface="Lato"/>
                <a:cs typeface="Lato"/>
                <a:sym typeface="Lato"/>
                <a:hlinkClick r:id="rId4"/>
              </a:rPr>
              <a:t>https://cran.r-project.org/web/packages/arules/arules.pdf</a:t>
            </a:r>
            <a:endParaRPr sz="1000" i="1">
              <a:latin typeface="Lato"/>
              <a:ea typeface="Lato"/>
              <a:cs typeface="Lato"/>
              <a:sym typeface="Lato"/>
            </a:endParaRPr>
          </a:p>
          <a:p>
            <a:pPr marL="0" lvl="0" indent="0" algn="l" rtl="0">
              <a:spcBef>
                <a:spcPts val="0"/>
              </a:spcBef>
              <a:spcAft>
                <a:spcPts val="0"/>
              </a:spcAft>
              <a:buNone/>
            </a:pPr>
            <a:r>
              <a:rPr lang="en" sz="1000" i="1">
                <a:latin typeface="Lato"/>
                <a:ea typeface="Lato"/>
                <a:cs typeface="Lato"/>
                <a:sym typeface="Lato"/>
              </a:rPr>
              <a:t>https://cran.r-project.org/web/packages/arules/vignettes/arules.pdf</a:t>
            </a:r>
            <a:endParaRPr sz="1000" i="1">
              <a:latin typeface="Lato"/>
              <a:ea typeface="Lato"/>
              <a:cs typeface="Lato"/>
              <a:sym typeface="Lato"/>
            </a:endParaRPr>
          </a:p>
          <a:p>
            <a:pPr marL="0" lvl="0" indent="0" algn="l" rtl="0">
              <a:spcBef>
                <a:spcPts val="0"/>
              </a:spcBef>
              <a:spcAft>
                <a:spcPts val="0"/>
              </a:spcAft>
              <a:buNone/>
            </a:pPr>
            <a:r>
              <a:rPr lang="en" sz="1000" i="1" u="sng">
                <a:latin typeface="Lato"/>
                <a:ea typeface="Lato"/>
                <a:cs typeface="Lato"/>
                <a:sym typeface="Lato"/>
                <a:hlinkClick r:id="rId5"/>
              </a:rPr>
              <a:t>https://cran.r-project.org/web/packages/arulesViz/vignettes/arulesViz.pdf</a:t>
            </a:r>
            <a:endParaRPr sz="1000" i="1">
              <a:latin typeface="Lato"/>
              <a:ea typeface="Lato"/>
              <a:cs typeface="Lato"/>
              <a:sym typeface="Lato"/>
            </a:endParaRPr>
          </a:p>
          <a:p>
            <a:pPr marL="0" lvl="0" indent="0" algn="l" rtl="0">
              <a:spcBef>
                <a:spcPts val="0"/>
              </a:spcBef>
              <a:spcAft>
                <a:spcPts val="0"/>
              </a:spcAft>
              <a:buNone/>
            </a:pPr>
            <a:r>
              <a:rPr lang="en" sz="1000" i="1" u="sng">
                <a:latin typeface="Lato"/>
                <a:ea typeface="Lato"/>
                <a:cs typeface="Lato"/>
                <a:sym typeface="Lato"/>
                <a:hlinkClick r:id="rId6"/>
              </a:rPr>
              <a:t>https://upcommons.upc.edu/bitstream/handle/2117/109798/129057.pdf?sequence=1&amp;isAllowed=y</a:t>
            </a:r>
            <a:endParaRPr sz="1000" i="1">
              <a:latin typeface="Lato"/>
              <a:ea typeface="Lato"/>
              <a:cs typeface="Lato"/>
              <a:sym typeface="Lato"/>
            </a:endParaRPr>
          </a:p>
          <a:p>
            <a:pPr marL="0" lvl="0" indent="0" algn="l" rtl="0">
              <a:spcBef>
                <a:spcPts val="0"/>
              </a:spcBef>
              <a:spcAft>
                <a:spcPts val="0"/>
              </a:spcAft>
              <a:buNone/>
            </a:pPr>
            <a:r>
              <a:rPr lang="en" sz="1000" i="1" u="sng">
                <a:solidFill>
                  <a:schemeClr val="hlink"/>
                </a:solidFill>
                <a:latin typeface="Lato"/>
                <a:ea typeface="Lato"/>
                <a:cs typeface="Lato"/>
                <a:sym typeface="Lato"/>
                <a:hlinkClick r:id="rId7"/>
              </a:rPr>
              <a:t>https://jmhldotorg.files.wordpress.com/2013/11/slidesinfosysbangaloreintroductionmba2011.pd</a:t>
            </a:r>
            <a:endParaRPr sz="1000" i="1">
              <a:latin typeface="Lato"/>
              <a:ea typeface="Lato"/>
              <a:cs typeface="Lato"/>
              <a:sym typeface="Lato"/>
            </a:endParaRPr>
          </a:p>
          <a:p>
            <a:pPr marL="0" lvl="0" indent="0" algn="l" rtl="0">
              <a:spcBef>
                <a:spcPts val="0"/>
              </a:spcBef>
              <a:spcAft>
                <a:spcPts val="0"/>
              </a:spcAft>
              <a:buNone/>
            </a:pPr>
            <a:r>
              <a:rPr lang="en" sz="1000" i="1">
                <a:latin typeface="Lato"/>
                <a:ea typeface="Lato"/>
                <a:cs typeface="Lato"/>
                <a:sym typeface="Lato"/>
              </a:rPr>
              <a:t>https://www.linkedin.com/pulse/introduction-market-basket-analysis-association-rule-abhishek-kumar/f</a:t>
            </a:r>
            <a:endParaRPr sz="1000" i="1">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1297500" y="393750"/>
            <a:ext cx="76500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AR Algorithms</a:t>
            </a:r>
            <a:endParaRPr>
              <a:solidFill>
                <a:srgbClr val="000000"/>
              </a:solidFill>
            </a:endParaRPr>
          </a:p>
        </p:txBody>
      </p:sp>
      <p:sp>
        <p:nvSpPr>
          <p:cNvPr id="329" name="Google Shape;329;p35"/>
          <p:cNvSpPr txBox="1"/>
          <p:nvPr/>
        </p:nvSpPr>
        <p:spPr>
          <a:xfrm>
            <a:off x="1154250" y="1144125"/>
            <a:ext cx="7401300" cy="34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APRIORI : Apriori Algorithm proceeds by identifying the frequent individual items in the database and then extends them to larger and larger item sets as long as those item sets appear sufficiently often in the database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Eclat - uses a vertical database layout i.e. instead of explicitly listing all transactions ; each item is stored together with its cover (also called tidlist) and uses the intersection based approach to compute the support of an item set. It requires less space but it is suitable for small datasets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FP-growth : generates frequent item set without candidate generation. It uses a divide and conquer strategy while creating a tree based structure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000000"/>
                </a:solidFill>
              </a:rPr>
              <a:t>Association Rules	</a:t>
            </a:r>
            <a:endParaRPr>
              <a:solidFill>
                <a:srgbClr val="000000"/>
              </a:solidFill>
            </a:endParaRPr>
          </a:p>
        </p:txBody>
      </p:sp>
      <p:sp>
        <p:nvSpPr>
          <p:cNvPr id="147" name="Google Shape;147;p15"/>
          <p:cNvSpPr txBox="1">
            <a:spLocks noGrp="1"/>
          </p:cNvSpPr>
          <p:nvPr>
            <p:ph type="body" idx="1"/>
          </p:nvPr>
        </p:nvSpPr>
        <p:spPr>
          <a:xfrm>
            <a:off x="1297500" y="1116150"/>
            <a:ext cx="7283700" cy="3890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Char char="●"/>
            </a:pPr>
            <a:r>
              <a:rPr lang="en" sz="1400">
                <a:solidFill>
                  <a:srgbClr val="000000"/>
                </a:solidFill>
              </a:rPr>
              <a:t>Rule-based machine learning method for discovering interesting relations between variables in large databases</a:t>
            </a:r>
            <a:endParaRPr sz="140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a:solidFill>
                  <a:srgbClr val="000000"/>
                </a:solidFill>
              </a:rPr>
              <a:t>If-then statements that help to show the probability of relationships between data items</a:t>
            </a:r>
            <a:endParaRPr sz="1400">
              <a:solidFill>
                <a:srgbClr val="000000"/>
              </a:solidFill>
            </a:endParaRPr>
          </a:p>
          <a:p>
            <a:pPr marL="914400" lvl="1" indent="-317500" algn="l" rtl="0">
              <a:lnSpc>
                <a:spcPct val="150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A →  B[Support,Confidence]</a:t>
            </a:r>
            <a:endParaRPr sz="1400">
              <a:solidFill>
                <a:srgbClr val="000000"/>
              </a:solidFill>
              <a:latin typeface="Arial"/>
              <a:ea typeface="Arial"/>
              <a:cs typeface="Arial"/>
              <a:sym typeface="Arial"/>
            </a:endParaRPr>
          </a:p>
          <a:p>
            <a:pPr marL="1371600" lvl="2" indent="-3175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Computer -&gt; Anti-virus Software[Support=20%,confidence=60%]</a:t>
            </a:r>
            <a:endParaRPr sz="1400">
              <a:solidFill>
                <a:srgbClr val="000000"/>
              </a:solidFill>
              <a:latin typeface="Arial"/>
              <a:ea typeface="Arial"/>
              <a:cs typeface="Arial"/>
              <a:sym typeface="Arial"/>
            </a:endParaRPr>
          </a:p>
          <a:p>
            <a:pPr marL="914400" lvl="1" indent="-317500" algn="l" rtl="0">
              <a:lnSpc>
                <a:spcPct val="150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{Diaper} → {Beer}</a:t>
            </a:r>
            <a:endParaRPr sz="1400">
              <a:solidFill>
                <a:srgbClr val="000000"/>
              </a:solidFill>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Char char="●"/>
            </a:pPr>
            <a:r>
              <a:rPr lang="en" sz="1400">
                <a:solidFill>
                  <a:srgbClr val="000000"/>
                </a:solidFill>
              </a:rPr>
              <a:t>Marketing, </a:t>
            </a:r>
            <a:r>
              <a:rPr lang="en" sz="1400" b="1">
                <a:solidFill>
                  <a:srgbClr val="000000"/>
                </a:solidFill>
              </a:rPr>
              <a:t>Basket Data Analysis (or Market Basket Analysis)</a:t>
            </a:r>
            <a:r>
              <a:rPr lang="en" sz="1400">
                <a:solidFill>
                  <a:srgbClr val="000000"/>
                </a:solidFill>
              </a:rPr>
              <a:t> in retailing, bioinformatics, medical diagnosis, Web mining, and scientific data analysis</a:t>
            </a:r>
            <a:endParaRPr sz="140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a:solidFill>
                  <a:srgbClr val="000000"/>
                </a:solidFill>
              </a:rPr>
              <a:t>Analysis of credit card purchases, Identification of fraudulent medical insurance claims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Market Basket Analysis</a:t>
            </a:r>
            <a:endParaRPr>
              <a:solidFill>
                <a:srgbClr val="000000"/>
              </a:solidFill>
            </a:endParaRPr>
          </a:p>
        </p:txBody>
      </p:sp>
      <p:sp>
        <p:nvSpPr>
          <p:cNvPr id="153" name="Google Shape;153;p16"/>
          <p:cNvSpPr txBox="1"/>
          <p:nvPr/>
        </p:nvSpPr>
        <p:spPr>
          <a:xfrm>
            <a:off x="1234975" y="1397825"/>
            <a:ext cx="7264800" cy="3000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Uncovers associations between products by looking for combinations of products that frequently co-occur in transactions</a:t>
            </a:r>
            <a:endParaRPr/>
          </a:p>
          <a:p>
            <a:pPr marL="457200" lvl="0" indent="-317500" algn="l" rtl="0">
              <a:lnSpc>
                <a:spcPct val="150000"/>
              </a:lnSpc>
              <a:spcBef>
                <a:spcPts val="0"/>
              </a:spcBef>
              <a:spcAft>
                <a:spcPts val="0"/>
              </a:spcAft>
              <a:buSzPts val="1400"/>
              <a:buChar char="●"/>
            </a:pPr>
            <a:r>
              <a:rPr lang="en"/>
              <a:t>Allows retailers to identify relationships between the items that people buy</a:t>
            </a:r>
            <a:endParaRPr/>
          </a:p>
          <a:p>
            <a:pPr marL="457200" lvl="0" indent="-317500" algn="l" rtl="0">
              <a:lnSpc>
                <a:spcPct val="150000"/>
              </a:lnSpc>
              <a:spcBef>
                <a:spcPts val="0"/>
              </a:spcBef>
              <a:spcAft>
                <a:spcPts val="0"/>
              </a:spcAft>
              <a:buSzPts val="1400"/>
              <a:buChar char="●"/>
            </a:pPr>
            <a:r>
              <a:rPr lang="en"/>
              <a:t>Association Rules are widely used to analyze retail basket or transaction data, and to identify strong rules in transaction data using measures of interestingness</a:t>
            </a:r>
            <a:endParaRPr/>
          </a:p>
          <a:p>
            <a:pPr marL="0" lvl="0" indent="0" algn="l" rtl="0">
              <a:lnSpc>
                <a:spcPct val="150000"/>
              </a:lnSpc>
              <a:spcBef>
                <a:spcPts val="12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Market Basket Analysis cont’d</a:t>
            </a:r>
            <a:endParaRPr>
              <a:solidFill>
                <a:srgbClr val="000000"/>
              </a:solidFill>
            </a:endParaRPr>
          </a:p>
        </p:txBody>
      </p:sp>
      <p:sp>
        <p:nvSpPr>
          <p:cNvPr id="159" name="Google Shape;159;p17"/>
          <p:cNvSpPr txBox="1"/>
          <p:nvPr/>
        </p:nvSpPr>
        <p:spPr>
          <a:xfrm>
            <a:off x="1297500" y="985275"/>
            <a:ext cx="79119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Each row in this table corresponds to a transaction, which contains a uniqueidentifier labeled TID</a:t>
            </a:r>
            <a:endParaRPr/>
          </a:p>
          <a:p>
            <a:pPr marL="0" lvl="0" indent="0" algn="l" rtl="0">
              <a:spcBef>
                <a:spcPts val="0"/>
              </a:spcBef>
              <a:spcAft>
                <a:spcPts val="0"/>
              </a:spcAft>
              <a:buNone/>
            </a:pPr>
            <a:endParaRPr/>
          </a:p>
        </p:txBody>
      </p:sp>
      <p:pic>
        <p:nvPicPr>
          <p:cNvPr id="160" name="Google Shape;160;p17"/>
          <p:cNvPicPr preferRelativeResize="0"/>
          <p:nvPr/>
        </p:nvPicPr>
        <p:blipFill>
          <a:blip r:embed="rId3">
            <a:alphaModFix/>
          </a:blip>
          <a:stretch>
            <a:fillRect/>
          </a:stretch>
        </p:blipFill>
        <p:spPr>
          <a:xfrm>
            <a:off x="1531725" y="1532950"/>
            <a:ext cx="4192766" cy="1636463"/>
          </a:xfrm>
          <a:prstGeom prst="rect">
            <a:avLst/>
          </a:prstGeom>
          <a:noFill/>
          <a:ln>
            <a:noFill/>
          </a:ln>
        </p:spPr>
      </p:pic>
      <p:sp>
        <p:nvSpPr>
          <p:cNvPr id="161" name="Google Shape;161;p17"/>
          <p:cNvSpPr txBox="1"/>
          <p:nvPr/>
        </p:nvSpPr>
        <p:spPr>
          <a:xfrm>
            <a:off x="6228450" y="1532988"/>
            <a:ext cx="2626200" cy="17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{Diaper} → {Beer}</a:t>
            </a:r>
            <a:endParaRPr/>
          </a:p>
          <a:p>
            <a:pPr marL="0" lvl="0" indent="0" algn="l" rtl="0">
              <a:spcBef>
                <a:spcPts val="0"/>
              </a:spcBef>
              <a:spcAft>
                <a:spcPts val="0"/>
              </a:spcAft>
              <a:buNone/>
            </a:pPr>
            <a:r>
              <a:rPr lang="en"/>
              <a:t>{Milk, Bread} → {Diaper}</a:t>
            </a:r>
            <a:endParaRPr/>
          </a:p>
          <a:p>
            <a:pPr marL="0" lvl="0" indent="0" algn="l" rtl="0">
              <a:spcBef>
                <a:spcPts val="0"/>
              </a:spcBef>
              <a:spcAft>
                <a:spcPts val="0"/>
              </a:spcAft>
              <a:buNone/>
            </a:pPr>
            <a:r>
              <a:rPr lang="en"/>
              <a:t>{Beer, Bread} → {Milk}</a:t>
            </a:r>
            <a:endParaRPr/>
          </a:p>
        </p:txBody>
      </p:sp>
      <p:pic>
        <p:nvPicPr>
          <p:cNvPr id="162" name="Google Shape;162;p17"/>
          <p:cNvPicPr preferRelativeResize="0"/>
          <p:nvPr/>
        </p:nvPicPr>
        <p:blipFill>
          <a:blip r:embed="rId4">
            <a:alphaModFix/>
          </a:blip>
          <a:stretch>
            <a:fillRect/>
          </a:stretch>
        </p:blipFill>
        <p:spPr>
          <a:xfrm>
            <a:off x="5426675" y="3750888"/>
            <a:ext cx="3154425" cy="1132875"/>
          </a:xfrm>
          <a:prstGeom prst="rect">
            <a:avLst/>
          </a:prstGeom>
          <a:noFill/>
          <a:ln>
            <a:noFill/>
          </a:ln>
        </p:spPr>
      </p:pic>
      <p:sp>
        <p:nvSpPr>
          <p:cNvPr id="163" name="Google Shape;163;p17"/>
          <p:cNvSpPr txBox="1"/>
          <p:nvPr/>
        </p:nvSpPr>
        <p:spPr>
          <a:xfrm>
            <a:off x="1144050" y="3617275"/>
            <a:ext cx="4192800" cy="140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Itemset</a:t>
            </a:r>
            <a:endParaRPr/>
          </a:p>
          <a:p>
            <a:pPr marL="914400" lvl="1" indent="-317500" algn="l" rtl="0">
              <a:spcBef>
                <a:spcPts val="0"/>
              </a:spcBef>
              <a:spcAft>
                <a:spcPts val="0"/>
              </a:spcAft>
              <a:buSzPts val="1400"/>
              <a:buChar char="○"/>
            </a:pPr>
            <a:r>
              <a:rPr lang="en"/>
              <a:t> A collection of one or more items</a:t>
            </a:r>
            <a:endParaRPr/>
          </a:p>
          <a:p>
            <a:pPr marL="1371600" lvl="2" indent="-317500" algn="l" rtl="0">
              <a:spcBef>
                <a:spcPts val="0"/>
              </a:spcBef>
              <a:spcAft>
                <a:spcPts val="0"/>
              </a:spcAft>
              <a:buSzPts val="1400"/>
              <a:buChar char="■"/>
            </a:pPr>
            <a:r>
              <a:rPr lang="en"/>
              <a:t>Example: {Milk, Bread, Diaper}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650000" cy="13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Apriori Algorithm</a:t>
            </a:r>
            <a:endParaRPr>
              <a:solidFill>
                <a:srgbClr val="000000"/>
              </a:solidFill>
            </a:endParaRPr>
          </a:p>
        </p:txBody>
      </p:sp>
      <p:sp>
        <p:nvSpPr>
          <p:cNvPr id="169" name="Google Shape;169;p18"/>
          <p:cNvSpPr txBox="1"/>
          <p:nvPr/>
        </p:nvSpPr>
        <p:spPr>
          <a:xfrm>
            <a:off x="457050" y="1438125"/>
            <a:ext cx="4462800" cy="32448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Named Apriori because it uses prior knowledge of frequent itemset properties</a:t>
            </a:r>
            <a:endParaRPr sz="1200"/>
          </a:p>
          <a:p>
            <a:pPr marL="457200" lvl="0" indent="-304800" algn="l" rtl="0">
              <a:lnSpc>
                <a:spcPct val="150000"/>
              </a:lnSpc>
              <a:spcBef>
                <a:spcPts val="0"/>
              </a:spcBef>
              <a:spcAft>
                <a:spcPts val="0"/>
              </a:spcAft>
              <a:buSzPts val="1200"/>
              <a:buChar char="●"/>
            </a:pPr>
            <a:r>
              <a:rPr lang="en" sz="1200"/>
              <a:t>An iterative algorithm which looks for so-called frequent itemsets, which are representatives of sets of items that occur together in transactions</a:t>
            </a:r>
            <a:endParaRPr sz="1200"/>
          </a:p>
          <a:p>
            <a:pPr marL="457200" lvl="0" indent="-304800" algn="l" rtl="0">
              <a:lnSpc>
                <a:spcPct val="150000"/>
              </a:lnSpc>
              <a:spcBef>
                <a:spcPts val="0"/>
              </a:spcBef>
              <a:spcAft>
                <a:spcPts val="0"/>
              </a:spcAft>
              <a:buSzPts val="1200"/>
              <a:buChar char="●"/>
            </a:pPr>
            <a:r>
              <a:rPr lang="en" sz="1200"/>
              <a:t>Lists are notated with ‘L’ and ‘C’, which stands for ‘Large Itemset’ and ‘Candidate Itemset’</a:t>
            </a:r>
            <a:endParaRPr sz="1200"/>
          </a:p>
          <a:p>
            <a:pPr marL="457200" lvl="0" indent="-304800" algn="l" rtl="0">
              <a:lnSpc>
                <a:spcPct val="150000"/>
              </a:lnSpc>
              <a:spcBef>
                <a:spcPts val="0"/>
              </a:spcBef>
              <a:spcAft>
                <a:spcPts val="0"/>
              </a:spcAft>
              <a:buSzPts val="1200"/>
              <a:buChar char="●"/>
            </a:pPr>
            <a:r>
              <a:rPr lang="en" sz="1200"/>
              <a:t>It is assumed that the support of a frequent itemset is equal to or greater than a certain minimum support. </a:t>
            </a:r>
            <a:endParaRPr sz="1200"/>
          </a:p>
          <a:p>
            <a:pPr marL="457200" lvl="0" indent="-304800" algn="l" rtl="0">
              <a:lnSpc>
                <a:spcPct val="150000"/>
              </a:lnSpc>
              <a:spcBef>
                <a:spcPts val="0"/>
              </a:spcBef>
              <a:spcAft>
                <a:spcPts val="0"/>
              </a:spcAft>
              <a:buSzPts val="1200"/>
              <a:buChar char="●"/>
            </a:pPr>
            <a:r>
              <a:rPr lang="en" sz="1200"/>
              <a:t>Frequent itemsets are used to create association rules whose confidence is greater than or equal to a predefined minimum</a:t>
            </a:r>
            <a:endParaRPr sz="1200"/>
          </a:p>
          <a:p>
            <a:pPr marL="457200" marR="0" lvl="0" indent="0" algn="l" rtl="0">
              <a:lnSpc>
                <a:spcPct val="150000"/>
              </a:lnSpc>
              <a:spcBef>
                <a:spcPts val="0"/>
              </a:spcBef>
              <a:spcAft>
                <a:spcPts val="0"/>
              </a:spcAft>
              <a:buNone/>
            </a:pPr>
            <a:endParaRPr sz="1200"/>
          </a:p>
          <a:p>
            <a:pPr marL="0" lvl="0" indent="0" algn="l" rtl="0">
              <a:lnSpc>
                <a:spcPct val="150000"/>
              </a:lnSpc>
              <a:spcBef>
                <a:spcPts val="0"/>
              </a:spcBef>
              <a:spcAft>
                <a:spcPts val="0"/>
              </a:spcAft>
              <a:buNone/>
            </a:pPr>
            <a:endParaRPr sz="1100"/>
          </a:p>
        </p:txBody>
      </p:sp>
      <p:pic>
        <p:nvPicPr>
          <p:cNvPr id="170" name="Google Shape;170;p18" descr="Association Rule Mining - ppt download"/>
          <p:cNvPicPr preferRelativeResize="0"/>
          <p:nvPr/>
        </p:nvPicPr>
        <p:blipFill rotWithShape="1">
          <a:blip r:embed="rId3">
            <a:alphaModFix/>
          </a:blip>
          <a:srcRect/>
          <a:stretch/>
        </p:blipFill>
        <p:spPr>
          <a:xfrm>
            <a:off x="5040112" y="1519123"/>
            <a:ext cx="3999987" cy="30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Apriori Measurements</a:t>
            </a:r>
            <a:endParaRPr>
              <a:solidFill>
                <a:srgbClr val="000000"/>
              </a:solidFill>
            </a:endParaRPr>
          </a:p>
        </p:txBody>
      </p:sp>
      <p:sp>
        <p:nvSpPr>
          <p:cNvPr id="176" name="Google Shape;176;p19"/>
          <p:cNvSpPr txBox="1">
            <a:spLocks noGrp="1"/>
          </p:cNvSpPr>
          <p:nvPr>
            <p:ph type="body" idx="1"/>
          </p:nvPr>
        </p:nvSpPr>
        <p:spPr>
          <a:xfrm>
            <a:off x="-184550" y="1378800"/>
            <a:ext cx="6396900" cy="3501600"/>
          </a:xfrm>
          <a:prstGeom prst="rect">
            <a:avLst/>
          </a:prstGeom>
        </p:spPr>
        <p:txBody>
          <a:bodyPr spcFirstLastPara="1" wrap="square" lIns="91425" tIns="91425" rIns="91425" bIns="91425" anchor="t" anchorCtr="0">
            <a:noAutofit/>
          </a:bodyPr>
          <a:lstStyle/>
          <a:p>
            <a:pPr marL="914400" lvl="1"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Apriori primarily uses 3 measurements to generate association rules</a:t>
            </a:r>
            <a:endParaRPr sz="1600">
              <a:solidFill>
                <a:srgbClr val="000000"/>
              </a:solidFill>
              <a:latin typeface="Calibri"/>
              <a:ea typeface="Calibri"/>
              <a:cs typeface="Calibri"/>
              <a:sym typeface="Calibri"/>
            </a:endParaRPr>
          </a:p>
          <a:p>
            <a:pPr marL="1371600" marR="0" lvl="2" indent="-330200" algn="l" rtl="0">
              <a:lnSpc>
                <a:spcPct val="150000"/>
              </a:lnSpc>
              <a:spcBef>
                <a:spcPts val="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Support:</a:t>
            </a:r>
            <a:r>
              <a:rPr lang="en" sz="1600">
                <a:solidFill>
                  <a:srgbClr val="000000"/>
                </a:solidFill>
                <a:latin typeface="Calibri"/>
                <a:ea typeface="Calibri"/>
                <a:cs typeface="Calibri"/>
                <a:sym typeface="Calibri"/>
              </a:rPr>
              <a:t> Measures how popular an itemset is</a:t>
            </a:r>
            <a:endParaRPr sz="1600">
              <a:solidFill>
                <a:srgbClr val="000000"/>
              </a:solidFill>
              <a:latin typeface="Calibri"/>
              <a:ea typeface="Calibri"/>
              <a:cs typeface="Calibri"/>
              <a:sym typeface="Calibri"/>
            </a:endParaRPr>
          </a:p>
          <a:p>
            <a:pPr marL="1371600" marR="0" lvl="2" indent="-330200" algn="l" rtl="0">
              <a:lnSpc>
                <a:spcPct val="150000"/>
              </a:lnSpc>
              <a:spcBef>
                <a:spcPts val="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Confidence: </a:t>
            </a:r>
            <a:r>
              <a:rPr lang="en" sz="1600">
                <a:solidFill>
                  <a:srgbClr val="000000"/>
                </a:solidFill>
                <a:latin typeface="Calibri"/>
                <a:ea typeface="Calibri"/>
                <a:cs typeface="Calibri"/>
                <a:sym typeface="Calibri"/>
              </a:rPr>
              <a:t>Measures how likely item Y is purchased when item X is also purchased</a:t>
            </a:r>
            <a:endParaRPr sz="1600">
              <a:solidFill>
                <a:srgbClr val="000000"/>
              </a:solidFill>
              <a:latin typeface="Calibri"/>
              <a:ea typeface="Calibri"/>
              <a:cs typeface="Calibri"/>
              <a:sym typeface="Calibri"/>
            </a:endParaRPr>
          </a:p>
          <a:p>
            <a:pPr marL="1371600" marR="0" lvl="2" indent="-330200" algn="l" rtl="0">
              <a:lnSpc>
                <a:spcPct val="150000"/>
              </a:lnSpc>
              <a:spcBef>
                <a:spcPts val="0"/>
              </a:spcBef>
              <a:spcAft>
                <a:spcPts val="0"/>
              </a:spcAft>
              <a:buClr>
                <a:srgbClr val="000000"/>
              </a:buClr>
              <a:buSzPts val="1600"/>
              <a:buFont typeface="Calibri"/>
              <a:buChar char="■"/>
            </a:pPr>
            <a:r>
              <a:rPr lang="en" sz="1600" b="1">
                <a:solidFill>
                  <a:srgbClr val="000000"/>
                </a:solidFill>
                <a:latin typeface="Calibri"/>
                <a:ea typeface="Calibri"/>
                <a:cs typeface="Calibri"/>
                <a:sym typeface="Calibri"/>
              </a:rPr>
              <a:t>Lift:</a:t>
            </a:r>
            <a:r>
              <a:rPr lang="en" sz="1600">
                <a:solidFill>
                  <a:srgbClr val="000000"/>
                </a:solidFill>
                <a:latin typeface="Calibri"/>
                <a:ea typeface="Calibri"/>
                <a:cs typeface="Calibri"/>
                <a:sym typeface="Calibri"/>
              </a:rPr>
              <a:t> Measures how likely item Y is purchased when item X is purchased, while controlling for how popular item Y is</a:t>
            </a:r>
            <a:endParaRPr sz="1600">
              <a:solidFill>
                <a:srgbClr val="000000"/>
              </a:solidFill>
              <a:latin typeface="Calibri"/>
              <a:ea typeface="Calibri"/>
              <a:cs typeface="Calibri"/>
              <a:sym typeface="Calibri"/>
            </a:endParaRPr>
          </a:p>
          <a:p>
            <a:pPr marL="914400" marR="0" lvl="1"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Support is used to generate frequent itemsets</a:t>
            </a:r>
            <a:endParaRPr sz="1600">
              <a:solidFill>
                <a:srgbClr val="000000"/>
              </a:solidFill>
              <a:latin typeface="Calibri"/>
              <a:ea typeface="Calibri"/>
              <a:cs typeface="Calibri"/>
              <a:sym typeface="Calibri"/>
            </a:endParaRPr>
          </a:p>
          <a:p>
            <a:pPr marL="914400" marR="0" lvl="1" indent="-330200" algn="l" rtl="0">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Confidence &amp; Lift are used to generate association rules</a:t>
            </a:r>
            <a:endParaRPr sz="1600">
              <a:solidFill>
                <a:srgbClr val="000000"/>
              </a:solidFill>
              <a:latin typeface="Calibri"/>
              <a:ea typeface="Calibri"/>
              <a:cs typeface="Calibri"/>
              <a:sym typeface="Calibri"/>
            </a:endParaRPr>
          </a:p>
          <a:p>
            <a:pPr marL="0" lvl="0" indent="0" algn="l" rtl="0">
              <a:lnSpc>
                <a:spcPct val="150000"/>
              </a:lnSpc>
              <a:spcBef>
                <a:spcPts val="1600"/>
              </a:spcBef>
              <a:spcAft>
                <a:spcPts val="0"/>
              </a:spcAft>
              <a:buNone/>
            </a:pPr>
            <a:endParaRPr>
              <a:solidFill>
                <a:srgbClr val="000000"/>
              </a:solidFill>
              <a:latin typeface="Calibri"/>
              <a:ea typeface="Calibri"/>
              <a:cs typeface="Calibri"/>
              <a:sym typeface="Calibri"/>
            </a:endParaRPr>
          </a:p>
          <a:p>
            <a:pPr marL="0" lvl="0" indent="0" algn="l" rtl="0">
              <a:lnSpc>
                <a:spcPct val="150000"/>
              </a:lnSpc>
              <a:spcBef>
                <a:spcPts val="1600"/>
              </a:spcBef>
              <a:spcAft>
                <a:spcPts val="1600"/>
              </a:spcAft>
              <a:buNone/>
            </a:pPr>
            <a:endParaRPr>
              <a:solidFill>
                <a:srgbClr val="000000"/>
              </a:solidFill>
              <a:latin typeface="Calibri"/>
              <a:ea typeface="Calibri"/>
              <a:cs typeface="Calibri"/>
              <a:sym typeface="Calibri"/>
            </a:endParaRPr>
          </a:p>
        </p:txBody>
      </p:sp>
      <p:pic>
        <p:nvPicPr>
          <p:cNvPr id="177" name="Google Shape;177;p19"/>
          <p:cNvPicPr preferRelativeResize="0"/>
          <p:nvPr/>
        </p:nvPicPr>
        <p:blipFill>
          <a:blip r:embed="rId3">
            <a:alphaModFix/>
          </a:blip>
          <a:stretch>
            <a:fillRect/>
          </a:stretch>
        </p:blipFill>
        <p:spPr>
          <a:xfrm>
            <a:off x="6044625" y="1996550"/>
            <a:ext cx="3099375" cy="186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2275" y="4335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Support</a:t>
            </a:r>
            <a:endParaRPr>
              <a:solidFill>
                <a:srgbClr val="000000"/>
              </a:solidFill>
            </a:endParaRPr>
          </a:p>
        </p:txBody>
      </p:sp>
      <p:sp>
        <p:nvSpPr>
          <p:cNvPr id="183" name="Google Shape;183;p20"/>
          <p:cNvSpPr txBox="1">
            <a:spLocks noGrp="1"/>
          </p:cNvSpPr>
          <p:nvPr>
            <p:ph type="body" idx="1"/>
          </p:nvPr>
        </p:nvSpPr>
        <p:spPr>
          <a:xfrm>
            <a:off x="267450" y="1750300"/>
            <a:ext cx="4995300" cy="3136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Char char="●"/>
            </a:pPr>
            <a:r>
              <a:rPr lang="en">
                <a:solidFill>
                  <a:srgbClr val="000000"/>
                </a:solidFill>
              </a:rPr>
              <a:t>Indicates the proportion of transactions in the dataset of all transactions containing</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Items are a candidate if they meet the support threshold</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Large itemsets are cross joined to generate association rules</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Example: </a:t>
            </a:r>
            <a:endParaRPr>
              <a:solidFill>
                <a:srgbClr val="000000"/>
              </a:solidFill>
            </a:endParaRPr>
          </a:p>
          <a:p>
            <a:pPr marL="914400" lvl="1" indent="-298450" algn="l" rtl="0">
              <a:lnSpc>
                <a:spcPct val="150000"/>
              </a:lnSpc>
              <a:spcBef>
                <a:spcPts val="0"/>
              </a:spcBef>
              <a:spcAft>
                <a:spcPts val="0"/>
              </a:spcAft>
              <a:buClr>
                <a:srgbClr val="000000"/>
              </a:buClr>
              <a:buSzPts val="1100"/>
              <a:buChar char="○"/>
            </a:pPr>
            <a:r>
              <a:rPr lang="en">
                <a:solidFill>
                  <a:srgbClr val="000000"/>
                </a:solidFill>
              </a:rPr>
              <a:t>10 transactions, 5 products</a:t>
            </a:r>
            <a:endParaRPr>
              <a:solidFill>
                <a:srgbClr val="000000"/>
              </a:solidFill>
            </a:endParaRPr>
          </a:p>
          <a:p>
            <a:pPr marL="914400" lvl="1" indent="-298450" algn="l" rtl="0">
              <a:lnSpc>
                <a:spcPct val="150000"/>
              </a:lnSpc>
              <a:spcBef>
                <a:spcPts val="0"/>
              </a:spcBef>
              <a:spcAft>
                <a:spcPts val="0"/>
              </a:spcAft>
              <a:buClr>
                <a:srgbClr val="000000"/>
              </a:buClr>
              <a:buSzPts val="1100"/>
              <a:buChar char="○"/>
            </a:pPr>
            <a:r>
              <a:rPr lang="en">
                <a:solidFill>
                  <a:srgbClr val="000000"/>
                </a:solidFill>
              </a:rPr>
              <a:t>Minimum Support Threshold = 30%</a:t>
            </a:r>
            <a:endParaRPr>
              <a:solidFill>
                <a:srgbClr val="000000"/>
              </a:solidFill>
            </a:endParaRPr>
          </a:p>
          <a:p>
            <a:pPr marL="914400" lvl="1" indent="-298450" algn="l" rtl="0">
              <a:lnSpc>
                <a:spcPct val="150000"/>
              </a:lnSpc>
              <a:spcBef>
                <a:spcPts val="0"/>
              </a:spcBef>
              <a:spcAft>
                <a:spcPts val="0"/>
              </a:spcAft>
              <a:buClr>
                <a:srgbClr val="000000"/>
              </a:buClr>
              <a:buSzPts val="1100"/>
              <a:buChar char="○"/>
            </a:pPr>
            <a:r>
              <a:rPr lang="en">
                <a:solidFill>
                  <a:srgbClr val="000000"/>
                </a:solidFill>
              </a:rPr>
              <a:t>Minimum Confidence Threshold = 60%</a:t>
            </a:r>
            <a:endParaRPr>
              <a:solidFill>
                <a:srgbClr val="000000"/>
              </a:solidFill>
            </a:endParaRPr>
          </a:p>
          <a:p>
            <a:pPr marL="0" lvl="0" indent="0" algn="l" rtl="0">
              <a:lnSpc>
                <a:spcPct val="150000"/>
              </a:lnSpc>
              <a:spcBef>
                <a:spcPts val="1600"/>
              </a:spcBef>
              <a:spcAft>
                <a:spcPts val="0"/>
              </a:spcAft>
              <a:buNone/>
            </a:pPr>
            <a:endParaRPr>
              <a:solidFill>
                <a:srgbClr val="000000"/>
              </a:solidFill>
            </a:endParaRPr>
          </a:p>
          <a:p>
            <a:pPr marL="457200" lvl="0" indent="0" algn="l" rtl="0">
              <a:lnSpc>
                <a:spcPct val="150000"/>
              </a:lnSpc>
              <a:spcBef>
                <a:spcPts val="1600"/>
              </a:spcBef>
              <a:spcAft>
                <a:spcPts val="0"/>
              </a:spcAft>
              <a:buNone/>
            </a:pPr>
            <a:endParaRPr>
              <a:solidFill>
                <a:srgbClr val="000000"/>
              </a:solidFill>
            </a:endParaRPr>
          </a:p>
          <a:p>
            <a:pPr marL="0" lvl="0" indent="0" algn="l" rtl="0">
              <a:lnSpc>
                <a:spcPct val="150000"/>
              </a:lnSpc>
              <a:spcBef>
                <a:spcPts val="1600"/>
              </a:spcBef>
              <a:spcAft>
                <a:spcPts val="1600"/>
              </a:spcAft>
              <a:buNone/>
            </a:pPr>
            <a:endParaRPr>
              <a:solidFill>
                <a:srgbClr val="000000"/>
              </a:solidFill>
            </a:endParaRPr>
          </a:p>
        </p:txBody>
      </p:sp>
      <p:pic>
        <p:nvPicPr>
          <p:cNvPr id="184" name="Google Shape;184;p20"/>
          <p:cNvPicPr preferRelativeResize="0"/>
          <p:nvPr/>
        </p:nvPicPr>
        <p:blipFill>
          <a:blip r:embed="rId3">
            <a:alphaModFix/>
          </a:blip>
          <a:stretch>
            <a:fillRect/>
          </a:stretch>
        </p:blipFill>
        <p:spPr>
          <a:xfrm>
            <a:off x="3142625" y="507625"/>
            <a:ext cx="3526750" cy="426650"/>
          </a:xfrm>
          <a:prstGeom prst="rect">
            <a:avLst/>
          </a:prstGeom>
          <a:noFill/>
          <a:ln>
            <a:noFill/>
          </a:ln>
        </p:spPr>
      </p:pic>
      <p:graphicFrame>
        <p:nvGraphicFramePr>
          <p:cNvPr id="185" name="Google Shape;185;p20"/>
          <p:cNvGraphicFramePr/>
          <p:nvPr/>
        </p:nvGraphicFramePr>
        <p:xfrm>
          <a:off x="5299650" y="1750300"/>
          <a:ext cx="2111450" cy="2647295"/>
        </p:xfrm>
        <a:graphic>
          <a:graphicData uri="http://schemas.openxmlformats.org/drawingml/2006/table">
            <a:tbl>
              <a:tblPr>
                <a:noFill/>
                <a:tableStyleId>{F549E792-777F-4558-A87D-ADB30E7584A7}</a:tableStyleId>
              </a:tblPr>
              <a:tblGrid>
                <a:gridCol w="370625">
                  <a:extLst>
                    <a:ext uri="{9D8B030D-6E8A-4147-A177-3AD203B41FA5}">
                      <a16:colId xmlns:a16="http://schemas.microsoft.com/office/drawing/2014/main" val="20000"/>
                    </a:ext>
                  </a:extLst>
                </a:gridCol>
                <a:gridCol w="643850">
                  <a:extLst>
                    <a:ext uri="{9D8B030D-6E8A-4147-A177-3AD203B41FA5}">
                      <a16:colId xmlns:a16="http://schemas.microsoft.com/office/drawing/2014/main" val="20001"/>
                    </a:ext>
                  </a:extLst>
                </a:gridCol>
                <a:gridCol w="669400">
                  <a:extLst>
                    <a:ext uri="{9D8B030D-6E8A-4147-A177-3AD203B41FA5}">
                      <a16:colId xmlns:a16="http://schemas.microsoft.com/office/drawing/2014/main" val="20002"/>
                    </a:ext>
                  </a:extLst>
                </a:gridCol>
                <a:gridCol w="427575">
                  <a:extLst>
                    <a:ext uri="{9D8B030D-6E8A-4147-A177-3AD203B41FA5}">
                      <a16:colId xmlns:a16="http://schemas.microsoft.com/office/drawing/2014/main" val="20003"/>
                    </a:ext>
                  </a:extLst>
                </a:gridCol>
              </a:tblGrid>
              <a:tr h="165625">
                <a:tc>
                  <a:txBody>
                    <a:bodyPr/>
                    <a:lstStyle/>
                    <a:p>
                      <a:pPr marL="0" lvl="0" indent="0" algn="ctr" rtl="0">
                        <a:lnSpc>
                          <a:spcPct val="115000"/>
                        </a:lnSpc>
                        <a:spcBef>
                          <a:spcPts val="0"/>
                        </a:spcBef>
                        <a:spcAft>
                          <a:spcPts val="0"/>
                        </a:spcAft>
                        <a:buNone/>
                      </a:pPr>
                      <a:r>
                        <a:rPr lang="en" sz="600" b="1"/>
                        <a:t>Basket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Product 1</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Product 2</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Product 3</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96375">
                <a:tc>
                  <a:txBody>
                    <a:bodyPr/>
                    <a:lstStyle/>
                    <a:p>
                      <a:pPr marL="0" lvl="0" indent="0" algn="ctr" rtl="0">
                        <a:lnSpc>
                          <a:spcPct val="115000"/>
                        </a:lnSpc>
                        <a:spcBef>
                          <a:spcPts val="0"/>
                        </a:spcBef>
                        <a:spcAft>
                          <a:spcPts val="0"/>
                        </a:spcAft>
                        <a:buNone/>
                      </a:pPr>
                      <a:r>
                        <a:rPr lang="en" sz="600" b="1"/>
                        <a:t>1</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251450">
                <a:tc>
                  <a:txBody>
                    <a:bodyPr/>
                    <a:lstStyle/>
                    <a:p>
                      <a:pPr marL="0" lvl="0" indent="0" algn="ctr" rtl="0">
                        <a:lnSpc>
                          <a:spcPct val="115000"/>
                        </a:lnSpc>
                        <a:spcBef>
                          <a:spcPts val="0"/>
                        </a:spcBef>
                        <a:spcAft>
                          <a:spcPts val="0"/>
                        </a:spcAft>
                        <a:buNone/>
                      </a:pPr>
                      <a:r>
                        <a:rPr lang="en" sz="600" b="1"/>
                        <a:t>2</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296375">
                <a:tc>
                  <a:txBody>
                    <a:bodyPr/>
                    <a:lstStyle/>
                    <a:p>
                      <a:pPr marL="0" lvl="0" indent="0" algn="ctr" rtl="0">
                        <a:lnSpc>
                          <a:spcPct val="115000"/>
                        </a:lnSpc>
                        <a:spcBef>
                          <a:spcPts val="0"/>
                        </a:spcBef>
                        <a:spcAft>
                          <a:spcPts val="0"/>
                        </a:spcAft>
                        <a:buNone/>
                      </a:pPr>
                      <a:r>
                        <a:rPr lang="en" sz="600" b="1"/>
                        <a:t>3</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251450">
                <a:tc>
                  <a:txBody>
                    <a:bodyPr/>
                    <a:lstStyle/>
                    <a:p>
                      <a:pPr marL="0" lvl="0" indent="0" algn="ctr" rtl="0">
                        <a:lnSpc>
                          <a:spcPct val="115000"/>
                        </a:lnSpc>
                        <a:spcBef>
                          <a:spcPts val="0"/>
                        </a:spcBef>
                        <a:spcAft>
                          <a:spcPts val="0"/>
                        </a:spcAft>
                        <a:buNone/>
                      </a:pPr>
                      <a:r>
                        <a:rPr lang="en" sz="600" b="1"/>
                        <a:t>4</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296375">
                <a:tc>
                  <a:txBody>
                    <a:bodyPr/>
                    <a:lstStyle/>
                    <a:p>
                      <a:pPr marL="0" lvl="0" indent="0" algn="ctr" rtl="0">
                        <a:lnSpc>
                          <a:spcPct val="115000"/>
                        </a:lnSpc>
                        <a:spcBef>
                          <a:spcPts val="0"/>
                        </a:spcBef>
                        <a:spcAft>
                          <a:spcPts val="0"/>
                        </a:spcAft>
                        <a:buNone/>
                      </a:pPr>
                      <a:r>
                        <a:rPr lang="en" sz="600" b="1"/>
                        <a:t>5</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r h="165625">
                <a:tc>
                  <a:txBody>
                    <a:bodyPr/>
                    <a:lstStyle/>
                    <a:p>
                      <a:pPr marL="0" lvl="0" indent="0" algn="ctr" rtl="0">
                        <a:lnSpc>
                          <a:spcPct val="115000"/>
                        </a:lnSpc>
                        <a:spcBef>
                          <a:spcPts val="0"/>
                        </a:spcBef>
                        <a:spcAft>
                          <a:spcPts val="0"/>
                        </a:spcAft>
                        <a:buNone/>
                      </a:pPr>
                      <a:r>
                        <a:rPr lang="en" sz="600" b="1"/>
                        <a:t>6</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6"/>
                  </a:ext>
                </a:extLst>
              </a:tr>
              <a:tr h="296375">
                <a:tc>
                  <a:txBody>
                    <a:bodyPr/>
                    <a:lstStyle/>
                    <a:p>
                      <a:pPr marL="0" lvl="0" indent="0" algn="ctr" rtl="0">
                        <a:lnSpc>
                          <a:spcPct val="115000"/>
                        </a:lnSpc>
                        <a:spcBef>
                          <a:spcPts val="0"/>
                        </a:spcBef>
                        <a:spcAft>
                          <a:spcPts val="0"/>
                        </a:spcAft>
                        <a:buNone/>
                      </a:pPr>
                      <a:r>
                        <a:rPr lang="en" sz="600" b="1"/>
                        <a:t>7</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7"/>
                  </a:ext>
                </a:extLst>
              </a:tr>
              <a:tr h="165625">
                <a:tc>
                  <a:txBody>
                    <a:bodyPr/>
                    <a:lstStyle/>
                    <a:p>
                      <a:pPr marL="0" lvl="0" indent="0" algn="ctr" rtl="0">
                        <a:lnSpc>
                          <a:spcPct val="115000"/>
                        </a:lnSpc>
                        <a:spcBef>
                          <a:spcPts val="0"/>
                        </a:spcBef>
                        <a:spcAft>
                          <a:spcPts val="0"/>
                        </a:spcAft>
                        <a:buNone/>
                      </a:pPr>
                      <a:r>
                        <a:rPr lang="en" sz="600" b="1"/>
                        <a:t>8</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8"/>
                  </a:ext>
                </a:extLst>
              </a:tr>
              <a:tr h="165625">
                <a:tc>
                  <a:txBody>
                    <a:bodyPr/>
                    <a:lstStyle/>
                    <a:p>
                      <a:pPr marL="0" lvl="0" indent="0" algn="ctr" rtl="0">
                        <a:lnSpc>
                          <a:spcPct val="115000"/>
                        </a:lnSpc>
                        <a:spcBef>
                          <a:spcPts val="0"/>
                        </a:spcBef>
                        <a:spcAft>
                          <a:spcPts val="0"/>
                        </a:spcAft>
                        <a:buNone/>
                      </a:pPr>
                      <a:r>
                        <a:rPr lang="en" sz="600" b="1"/>
                        <a:t>9</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9"/>
                  </a:ext>
                </a:extLst>
              </a:tr>
              <a:tr h="296375">
                <a:tc>
                  <a:txBody>
                    <a:bodyPr/>
                    <a:lstStyle/>
                    <a:p>
                      <a:pPr marL="0" lvl="0" indent="0" algn="ctr" rtl="0">
                        <a:lnSpc>
                          <a:spcPct val="115000"/>
                        </a:lnSpc>
                        <a:spcBef>
                          <a:spcPts val="0"/>
                        </a:spcBef>
                        <a:spcAft>
                          <a:spcPts val="0"/>
                        </a:spcAft>
                        <a:buNone/>
                      </a:pPr>
                      <a:r>
                        <a:rPr lang="en" sz="600" b="1"/>
                        <a:t>10</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10"/>
                  </a:ext>
                </a:extLst>
              </a:tr>
            </a:tbl>
          </a:graphicData>
        </a:graphic>
      </p:graphicFrame>
      <p:sp>
        <p:nvSpPr>
          <p:cNvPr id="186" name="Google Shape;186;p20"/>
          <p:cNvSpPr/>
          <p:nvPr/>
        </p:nvSpPr>
        <p:spPr>
          <a:xfrm>
            <a:off x="7447950" y="2212300"/>
            <a:ext cx="283200" cy="193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graphicFrame>
        <p:nvGraphicFramePr>
          <p:cNvPr id="187" name="Google Shape;187;p20"/>
          <p:cNvGraphicFramePr/>
          <p:nvPr/>
        </p:nvGraphicFramePr>
        <p:xfrm>
          <a:off x="7768000" y="1750300"/>
          <a:ext cx="1138300" cy="1297650"/>
        </p:xfrm>
        <a:graphic>
          <a:graphicData uri="http://schemas.openxmlformats.org/drawingml/2006/table">
            <a:tbl>
              <a:tblPr>
                <a:noFill/>
                <a:tableStyleId>{F549E792-777F-4558-A87D-ADB30E7584A7}</a:tableStyleId>
              </a:tblPr>
              <a:tblGrid>
                <a:gridCol w="367200">
                  <a:extLst>
                    <a:ext uri="{9D8B030D-6E8A-4147-A177-3AD203B41FA5}">
                      <a16:colId xmlns:a16="http://schemas.microsoft.com/office/drawing/2014/main" val="20000"/>
                    </a:ext>
                  </a:extLst>
                </a:gridCol>
                <a:gridCol w="370825">
                  <a:extLst>
                    <a:ext uri="{9D8B030D-6E8A-4147-A177-3AD203B41FA5}">
                      <a16:colId xmlns:a16="http://schemas.microsoft.com/office/drawing/2014/main" val="20001"/>
                    </a:ext>
                  </a:extLst>
                </a:gridCol>
                <a:gridCol w="400275">
                  <a:extLst>
                    <a:ext uri="{9D8B030D-6E8A-4147-A177-3AD203B41FA5}">
                      <a16:colId xmlns:a16="http://schemas.microsoft.com/office/drawing/2014/main" val="20002"/>
                    </a:ext>
                  </a:extLst>
                </a:gridCol>
              </a:tblGrid>
              <a:tr h="390350">
                <a:tc>
                  <a:txBody>
                    <a:bodyPr/>
                    <a:lstStyle/>
                    <a:p>
                      <a:pPr marL="0" lvl="0" indent="0" algn="ctr" rtl="0">
                        <a:lnSpc>
                          <a:spcPct val="115000"/>
                        </a:lnSpc>
                        <a:spcBef>
                          <a:spcPts val="0"/>
                        </a:spcBef>
                        <a:spcAft>
                          <a:spcPts val="0"/>
                        </a:spcAft>
                        <a:buNone/>
                      </a:pPr>
                      <a:r>
                        <a:rPr lang="en" sz="600" b="1"/>
                        <a:t>Product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Number of Baskets</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74300">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158250">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158250">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60%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158250">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158250">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bl>
          </a:graphicData>
        </a:graphic>
      </p:graphicFrame>
      <p:sp>
        <p:nvSpPr>
          <p:cNvPr id="188" name="Google Shape;188;p20"/>
          <p:cNvSpPr txBox="1"/>
          <p:nvPr/>
        </p:nvSpPr>
        <p:spPr>
          <a:xfrm>
            <a:off x="5299650" y="1378425"/>
            <a:ext cx="10107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Transactions</a:t>
            </a:r>
            <a:endParaRPr sz="1000" b="1">
              <a:latin typeface="Lato"/>
              <a:ea typeface="Lato"/>
              <a:cs typeface="Lato"/>
              <a:sym typeface="Lato"/>
            </a:endParaRPr>
          </a:p>
        </p:txBody>
      </p:sp>
      <p:sp>
        <p:nvSpPr>
          <p:cNvPr id="189" name="Google Shape;189;p20"/>
          <p:cNvSpPr txBox="1"/>
          <p:nvPr/>
        </p:nvSpPr>
        <p:spPr>
          <a:xfrm>
            <a:off x="7768000" y="1378425"/>
            <a:ext cx="10107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C1</a:t>
            </a:r>
            <a:endParaRPr sz="1000"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74350" y="3629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Support</a:t>
            </a:r>
            <a:endParaRPr>
              <a:solidFill>
                <a:srgbClr val="000000"/>
              </a:solidFill>
            </a:endParaRPr>
          </a:p>
        </p:txBody>
      </p:sp>
      <p:sp>
        <p:nvSpPr>
          <p:cNvPr id="195" name="Google Shape;195;p21"/>
          <p:cNvSpPr txBox="1">
            <a:spLocks noGrp="1"/>
          </p:cNvSpPr>
          <p:nvPr>
            <p:ph type="body" idx="1"/>
          </p:nvPr>
        </p:nvSpPr>
        <p:spPr>
          <a:xfrm>
            <a:off x="564925" y="1369975"/>
            <a:ext cx="3529500" cy="1990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Generate 2nd &amp; 3rd candidate by cross joining products and calculating support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Continue to remove candidates that fail the minimum support count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First step of Apriori  mining is complete as we did not have a transaction with 4 products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5 itemsets satisfied the 30% Threshold</a:t>
            </a:r>
            <a:endParaRPr>
              <a:solidFill>
                <a:srgbClr val="000000"/>
              </a:solidFill>
            </a:endParaRPr>
          </a:p>
          <a:p>
            <a:pPr marL="45720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graphicFrame>
        <p:nvGraphicFramePr>
          <p:cNvPr id="196" name="Google Shape;196;p21"/>
          <p:cNvGraphicFramePr/>
          <p:nvPr/>
        </p:nvGraphicFramePr>
        <p:xfrm>
          <a:off x="4407600" y="922300"/>
          <a:ext cx="2456825" cy="1649450"/>
        </p:xfrm>
        <a:graphic>
          <a:graphicData uri="http://schemas.openxmlformats.org/drawingml/2006/table">
            <a:tbl>
              <a:tblPr>
                <a:noFill/>
                <a:tableStyleId>{F549E792-777F-4558-A87D-ADB30E7584A7}</a:tableStyleId>
              </a:tblPr>
              <a:tblGrid>
                <a:gridCol w="599225">
                  <a:extLst>
                    <a:ext uri="{9D8B030D-6E8A-4147-A177-3AD203B41FA5}">
                      <a16:colId xmlns:a16="http://schemas.microsoft.com/office/drawing/2014/main" val="20000"/>
                    </a:ext>
                  </a:extLst>
                </a:gridCol>
                <a:gridCol w="659150">
                  <a:extLst>
                    <a:ext uri="{9D8B030D-6E8A-4147-A177-3AD203B41FA5}">
                      <a16:colId xmlns:a16="http://schemas.microsoft.com/office/drawing/2014/main" val="20001"/>
                    </a:ext>
                  </a:extLst>
                </a:gridCol>
                <a:gridCol w="599225">
                  <a:extLst>
                    <a:ext uri="{9D8B030D-6E8A-4147-A177-3AD203B41FA5}">
                      <a16:colId xmlns:a16="http://schemas.microsoft.com/office/drawing/2014/main" val="20002"/>
                    </a:ext>
                  </a:extLst>
                </a:gridCol>
                <a:gridCol w="599225">
                  <a:extLst>
                    <a:ext uri="{9D8B030D-6E8A-4147-A177-3AD203B41FA5}">
                      <a16:colId xmlns:a16="http://schemas.microsoft.com/office/drawing/2014/main" val="20003"/>
                    </a:ext>
                  </a:extLst>
                </a:gridCol>
              </a:tblGrid>
              <a:tr h="149950">
                <a:tc>
                  <a:txBody>
                    <a:bodyPr/>
                    <a:lstStyle/>
                    <a:p>
                      <a:pPr marL="0" lvl="0" indent="0" algn="ctr" rtl="0">
                        <a:lnSpc>
                          <a:spcPct val="115000"/>
                        </a:lnSpc>
                        <a:spcBef>
                          <a:spcPts val="0"/>
                        </a:spcBef>
                        <a:spcAft>
                          <a:spcPts val="0"/>
                        </a:spcAft>
                        <a:buNone/>
                      </a:pPr>
                      <a:r>
                        <a:rPr lang="en" sz="600" b="1"/>
                        <a:t>Item 1</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Item 2</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49950">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149950">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149950">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49950">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49950">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r h="149950">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2</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20%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49950">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49950">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49950">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49950">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10"/>
                  </a:ext>
                </a:extLst>
              </a:tr>
            </a:tbl>
          </a:graphicData>
        </a:graphic>
      </p:graphicFrame>
      <p:graphicFrame>
        <p:nvGraphicFramePr>
          <p:cNvPr id="197" name="Google Shape;197;p21"/>
          <p:cNvGraphicFramePr/>
          <p:nvPr/>
        </p:nvGraphicFramePr>
        <p:xfrm>
          <a:off x="4427850" y="2793700"/>
          <a:ext cx="2492225" cy="2043420"/>
        </p:xfrm>
        <a:graphic>
          <a:graphicData uri="http://schemas.openxmlformats.org/drawingml/2006/table">
            <a:tbl>
              <a:tblPr>
                <a:noFill/>
                <a:tableStyleId>{F549E792-777F-4558-A87D-ADB30E7584A7}</a:tableStyleId>
              </a:tblPr>
              <a:tblGrid>
                <a:gridCol w="488675">
                  <a:extLst>
                    <a:ext uri="{9D8B030D-6E8A-4147-A177-3AD203B41FA5}">
                      <a16:colId xmlns:a16="http://schemas.microsoft.com/office/drawing/2014/main" val="20000"/>
                    </a:ext>
                  </a:extLst>
                </a:gridCol>
                <a:gridCol w="537525">
                  <a:extLst>
                    <a:ext uri="{9D8B030D-6E8A-4147-A177-3AD203B41FA5}">
                      <a16:colId xmlns:a16="http://schemas.microsoft.com/office/drawing/2014/main" val="20001"/>
                    </a:ext>
                  </a:extLst>
                </a:gridCol>
                <a:gridCol w="488675">
                  <a:extLst>
                    <a:ext uri="{9D8B030D-6E8A-4147-A177-3AD203B41FA5}">
                      <a16:colId xmlns:a16="http://schemas.microsoft.com/office/drawing/2014/main" val="20002"/>
                    </a:ext>
                  </a:extLst>
                </a:gridCol>
                <a:gridCol w="488675">
                  <a:extLst>
                    <a:ext uri="{9D8B030D-6E8A-4147-A177-3AD203B41FA5}">
                      <a16:colId xmlns:a16="http://schemas.microsoft.com/office/drawing/2014/main" val="20003"/>
                    </a:ext>
                  </a:extLst>
                </a:gridCol>
                <a:gridCol w="488675">
                  <a:extLst>
                    <a:ext uri="{9D8B030D-6E8A-4147-A177-3AD203B41FA5}">
                      <a16:colId xmlns:a16="http://schemas.microsoft.com/office/drawing/2014/main" val="20004"/>
                    </a:ext>
                  </a:extLst>
                </a:gridCol>
              </a:tblGrid>
              <a:tr h="169225">
                <a:tc>
                  <a:txBody>
                    <a:bodyPr/>
                    <a:lstStyle/>
                    <a:p>
                      <a:pPr marL="0" lvl="0" indent="0" algn="ctr" rtl="0">
                        <a:lnSpc>
                          <a:spcPct val="115000"/>
                        </a:lnSpc>
                        <a:spcBef>
                          <a:spcPts val="0"/>
                        </a:spcBef>
                        <a:spcAft>
                          <a:spcPts val="0"/>
                        </a:spcAft>
                        <a:buNone/>
                      </a:pPr>
                      <a:r>
                        <a:rPr lang="en" sz="600" b="1"/>
                        <a:t>Item 1</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Item 2</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Item 3</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69225">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169225">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69225">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69225">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69225">
                <a:tc>
                  <a:txBody>
                    <a:bodyPr/>
                    <a:lstStyle/>
                    <a:p>
                      <a:pPr marL="0" lvl="0" indent="0" algn="ctr" rtl="0">
                        <a:lnSpc>
                          <a:spcPct val="115000"/>
                        </a:lnSpc>
                        <a:spcBef>
                          <a:spcPts val="0"/>
                        </a:spcBef>
                        <a:spcAft>
                          <a:spcPts val="0"/>
                        </a:spcAft>
                        <a:buNone/>
                      </a:pPr>
                      <a:r>
                        <a:rPr lang="en" sz="600"/>
                        <a:t>Peanut Butter</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69225">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69225">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69225">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69225">
                <a:tc>
                  <a:txBody>
                    <a:bodyPr/>
                    <a:lstStyle/>
                    <a:p>
                      <a:pPr marL="0" lvl="0" indent="0" algn="ctr" rtl="0">
                        <a:lnSpc>
                          <a:spcPct val="115000"/>
                        </a:lnSpc>
                        <a:spcBef>
                          <a:spcPts val="0"/>
                        </a:spcBef>
                        <a:spcAft>
                          <a:spcPts val="0"/>
                        </a:spcAft>
                        <a:buNone/>
                      </a:pPr>
                      <a:r>
                        <a:rPr lang="en" sz="600"/>
                        <a:t>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Apples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a:t>10%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98" name="Google Shape;198;p21"/>
          <p:cNvGraphicFramePr/>
          <p:nvPr/>
        </p:nvGraphicFramePr>
        <p:xfrm>
          <a:off x="7336213" y="922300"/>
          <a:ext cx="1447650" cy="1263017"/>
        </p:xfrm>
        <a:graphic>
          <a:graphicData uri="http://schemas.openxmlformats.org/drawingml/2006/table">
            <a:tbl>
              <a:tblPr>
                <a:noFill/>
                <a:tableStyleId>{F549E792-777F-4558-A87D-ADB30E7584A7}</a:tableStyleId>
              </a:tblPr>
              <a:tblGrid>
                <a:gridCol w="482550">
                  <a:extLst>
                    <a:ext uri="{9D8B030D-6E8A-4147-A177-3AD203B41FA5}">
                      <a16:colId xmlns:a16="http://schemas.microsoft.com/office/drawing/2014/main" val="20000"/>
                    </a:ext>
                  </a:extLst>
                </a:gridCol>
                <a:gridCol w="482550">
                  <a:extLst>
                    <a:ext uri="{9D8B030D-6E8A-4147-A177-3AD203B41FA5}">
                      <a16:colId xmlns:a16="http://schemas.microsoft.com/office/drawing/2014/main" val="20001"/>
                    </a:ext>
                  </a:extLst>
                </a:gridCol>
                <a:gridCol w="482550">
                  <a:extLst>
                    <a:ext uri="{9D8B030D-6E8A-4147-A177-3AD203B41FA5}">
                      <a16:colId xmlns:a16="http://schemas.microsoft.com/office/drawing/2014/main" val="20002"/>
                    </a:ext>
                  </a:extLst>
                </a:gridCol>
              </a:tblGrid>
              <a:tr h="200025">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 sz="600"/>
                        <a:t>{Peanut Butter,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sz="600"/>
                        <a:t>{Peanut Butter,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sz="600"/>
                        <a:t>{Jelly,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 sz="600"/>
                        <a:t>{Apples, 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bl>
          </a:graphicData>
        </a:graphic>
      </p:graphicFrame>
      <p:graphicFrame>
        <p:nvGraphicFramePr>
          <p:cNvPr id="199" name="Google Shape;199;p21"/>
          <p:cNvGraphicFramePr/>
          <p:nvPr/>
        </p:nvGraphicFramePr>
        <p:xfrm>
          <a:off x="7300563" y="2793700"/>
          <a:ext cx="1518975" cy="488790"/>
        </p:xfrm>
        <a:graphic>
          <a:graphicData uri="http://schemas.openxmlformats.org/drawingml/2006/table">
            <a:tbl>
              <a:tblPr>
                <a:noFill/>
                <a:tableStyleId>{F549E792-777F-4558-A87D-ADB30E7584A7}</a:tableStyleId>
              </a:tblPr>
              <a:tblGrid>
                <a:gridCol w="506325">
                  <a:extLst>
                    <a:ext uri="{9D8B030D-6E8A-4147-A177-3AD203B41FA5}">
                      <a16:colId xmlns:a16="http://schemas.microsoft.com/office/drawing/2014/main" val="20000"/>
                    </a:ext>
                  </a:extLst>
                </a:gridCol>
                <a:gridCol w="506325">
                  <a:extLst>
                    <a:ext uri="{9D8B030D-6E8A-4147-A177-3AD203B41FA5}">
                      <a16:colId xmlns:a16="http://schemas.microsoft.com/office/drawing/2014/main" val="20001"/>
                    </a:ext>
                  </a:extLst>
                </a:gridCol>
                <a:gridCol w="506325">
                  <a:extLst>
                    <a:ext uri="{9D8B030D-6E8A-4147-A177-3AD203B41FA5}">
                      <a16:colId xmlns:a16="http://schemas.microsoft.com/office/drawing/2014/main" val="20002"/>
                    </a:ext>
                  </a:extLst>
                </a:gridCol>
              </a:tblGrid>
              <a:tr h="144175">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78525">
                <a:tc>
                  <a:txBody>
                    <a:bodyPr/>
                    <a:lstStyle/>
                    <a:p>
                      <a:pPr marL="0" lvl="0" indent="0" algn="ctr" rtl="0">
                        <a:lnSpc>
                          <a:spcPct val="115000"/>
                        </a:lnSpc>
                        <a:spcBef>
                          <a:spcPts val="0"/>
                        </a:spcBef>
                        <a:spcAft>
                          <a:spcPts val="0"/>
                        </a:spcAft>
                        <a:buNone/>
                      </a:pPr>
                      <a:r>
                        <a:rPr lang="en" sz="600"/>
                        <a:t>{Peanut Butter, 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bl>
          </a:graphicData>
        </a:graphic>
      </p:graphicFrame>
      <p:sp>
        <p:nvSpPr>
          <p:cNvPr id="200" name="Google Shape;200;p21"/>
          <p:cNvSpPr/>
          <p:nvPr/>
        </p:nvSpPr>
        <p:spPr>
          <a:xfrm>
            <a:off x="6970288" y="1314525"/>
            <a:ext cx="283200" cy="193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201" name="Google Shape;201;p21"/>
          <p:cNvSpPr/>
          <p:nvPr/>
        </p:nvSpPr>
        <p:spPr>
          <a:xfrm>
            <a:off x="6945188" y="2995950"/>
            <a:ext cx="283200" cy="193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202" name="Google Shape;202;p21"/>
          <p:cNvSpPr txBox="1"/>
          <p:nvPr/>
        </p:nvSpPr>
        <p:spPr>
          <a:xfrm>
            <a:off x="4407575" y="649400"/>
            <a:ext cx="10107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L2</a:t>
            </a:r>
            <a:endParaRPr sz="1000" b="1">
              <a:latin typeface="Lato"/>
              <a:ea typeface="Lato"/>
              <a:cs typeface="Lato"/>
              <a:sym typeface="Lato"/>
            </a:endParaRPr>
          </a:p>
        </p:txBody>
      </p:sp>
      <p:sp>
        <p:nvSpPr>
          <p:cNvPr id="203" name="Google Shape;203;p21"/>
          <p:cNvSpPr txBox="1"/>
          <p:nvPr/>
        </p:nvSpPr>
        <p:spPr>
          <a:xfrm>
            <a:off x="7359375" y="649400"/>
            <a:ext cx="10107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C2</a:t>
            </a:r>
            <a:endParaRPr sz="1000" b="1">
              <a:latin typeface="Lato"/>
              <a:ea typeface="Lato"/>
              <a:cs typeface="Lato"/>
              <a:sym typeface="Lato"/>
            </a:endParaRPr>
          </a:p>
        </p:txBody>
      </p:sp>
      <p:sp>
        <p:nvSpPr>
          <p:cNvPr id="204" name="Google Shape;204;p21"/>
          <p:cNvSpPr txBox="1"/>
          <p:nvPr/>
        </p:nvSpPr>
        <p:spPr>
          <a:xfrm>
            <a:off x="4407575" y="2522800"/>
            <a:ext cx="10107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L3</a:t>
            </a:r>
            <a:endParaRPr sz="1000" b="1">
              <a:latin typeface="Lato"/>
              <a:ea typeface="Lato"/>
              <a:cs typeface="Lato"/>
              <a:sym typeface="Lato"/>
            </a:endParaRPr>
          </a:p>
        </p:txBody>
      </p:sp>
      <p:sp>
        <p:nvSpPr>
          <p:cNvPr id="205" name="Google Shape;205;p21"/>
          <p:cNvSpPr txBox="1"/>
          <p:nvPr/>
        </p:nvSpPr>
        <p:spPr>
          <a:xfrm>
            <a:off x="7336225" y="2522800"/>
            <a:ext cx="855900" cy="2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C3</a:t>
            </a:r>
            <a:endParaRPr sz="1000" b="1">
              <a:latin typeface="Lato"/>
              <a:ea typeface="Lato"/>
              <a:cs typeface="Lato"/>
              <a:sym typeface="Lato"/>
            </a:endParaRPr>
          </a:p>
        </p:txBody>
      </p:sp>
      <p:graphicFrame>
        <p:nvGraphicFramePr>
          <p:cNvPr id="206" name="Google Shape;206;p21"/>
          <p:cNvGraphicFramePr/>
          <p:nvPr/>
        </p:nvGraphicFramePr>
        <p:xfrm>
          <a:off x="1460725" y="3654425"/>
          <a:ext cx="1737900" cy="1253114"/>
        </p:xfrm>
        <a:graphic>
          <a:graphicData uri="http://schemas.openxmlformats.org/drawingml/2006/table">
            <a:tbl>
              <a:tblPr>
                <a:noFill/>
                <a:tableStyleId>{F549E792-777F-4558-A87D-ADB30E7584A7}</a:tableStyleId>
              </a:tblPr>
              <a:tblGrid>
                <a:gridCol w="579300">
                  <a:extLst>
                    <a:ext uri="{9D8B030D-6E8A-4147-A177-3AD203B41FA5}">
                      <a16:colId xmlns:a16="http://schemas.microsoft.com/office/drawing/2014/main" val="20000"/>
                    </a:ext>
                  </a:extLst>
                </a:gridCol>
                <a:gridCol w="579300">
                  <a:extLst>
                    <a:ext uri="{9D8B030D-6E8A-4147-A177-3AD203B41FA5}">
                      <a16:colId xmlns:a16="http://schemas.microsoft.com/office/drawing/2014/main" val="20001"/>
                    </a:ext>
                  </a:extLst>
                </a:gridCol>
                <a:gridCol w="579300">
                  <a:extLst>
                    <a:ext uri="{9D8B030D-6E8A-4147-A177-3AD203B41FA5}">
                      <a16:colId xmlns:a16="http://schemas.microsoft.com/office/drawing/2014/main" val="20002"/>
                    </a:ext>
                  </a:extLst>
                </a:gridCol>
              </a:tblGrid>
              <a:tr h="121075">
                <a:tc>
                  <a:txBody>
                    <a:bodyPr/>
                    <a:lstStyle/>
                    <a:p>
                      <a:pPr marL="0" lvl="0" indent="0" algn="ctr" rtl="0">
                        <a:lnSpc>
                          <a:spcPct val="115000"/>
                        </a:lnSpc>
                        <a:spcBef>
                          <a:spcPts val="0"/>
                        </a:spcBef>
                        <a:spcAft>
                          <a:spcPts val="0"/>
                        </a:spcAft>
                        <a:buNone/>
                      </a:pPr>
                      <a:r>
                        <a:rPr lang="en" sz="600" b="1"/>
                        <a:t>Itemset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Frequency</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600" b="1"/>
                        <a:t>Support</a:t>
                      </a:r>
                      <a:endParaRPr sz="600" b="1"/>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203050">
                <a:tc>
                  <a:txBody>
                    <a:bodyPr/>
                    <a:lstStyle/>
                    <a:p>
                      <a:pPr marL="0" lvl="0" indent="0" algn="ctr" rtl="0">
                        <a:lnSpc>
                          <a:spcPct val="115000"/>
                        </a:lnSpc>
                        <a:spcBef>
                          <a:spcPts val="0"/>
                        </a:spcBef>
                        <a:spcAft>
                          <a:spcPts val="0"/>
                        </a:spcAft>
                        <a:buNone/>
                      </a:pPr>
                      <a:r>
                        <a:rPr lang="en" sz="600"/>
                        <a:t>{Peanut Butter, Jelly}</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50%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r h="229075">
                <a:tc>
                  <a:txBody>
                    <a:bodyPr/>
                    <a:lstStyle/>
                    <a:p>
                      <a:pPr marL="0" lvl="0" indent="0" algn="ctr" rtl="0">
                        <a:lnSpc>
                          <a:spcPct val="115000"/>
                        </a:lnSpc>
                        <a:spcBef>
                          <a:spcPts val="0"/>
                        </a:spcBef>
                        <a:spcAft>
                          <a:spcPts val="0"/>
                        </a:spcAft>
                        <a:buNone/>
                      </a:pPr>
                      <a:r>
                        <a:rPr lang="en" sz="600"/>
                        <a:t>{Peanut Butter,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160975">
                <a:tc>
                  <a:txBody>
                    <a:bodyPr/>
                    <a:lstStyle/>
                    <a:p>
                      <a:pPr marL="0" lvl="0" indent="0" algn="ctr" rtl="0">
                        <a:lnSpc>
                          <a:spcPct val="115000"/>
                        </a:lnSpc>
                        <a:spcBef>
                          <a:spcPts val="0"/>
                        </a:spcBef>
                        <a:spcAft>
                          <a:spcPts val="0"/>
                        </a:spcAft>
                        <a:buNone/>
                      </a:pPr>
                      <a:r>
                        <a:rPr lang="en" sz="600"/>
                        <a:t>{Jelly,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3"/>
                  </a:ext>
                </a:extLst>
              </a:tr>
              <a:tr h="203050">
                <a:tc>
                  <a:txBody>
                    <a:bodyPr/>
                    <a:lstStyle/>
                    <a:p>
                      <a:pPr marL="0" lvl="0" indent="0" algn="ctr" rtl="0">
                        <a:lnSpc>
                          <a:spcPct val="115000"/>
                        </a:lnSpc>
                        <a:spcBef>
                          <a:spcPts val="0"/>
                        </a:spcBef>
                        <a:spcAft>
                          <a:spcPts val="0"/>
                        </a:spcAft>
                        <a:buNone/>
                      </a:pPr>
                      <a:r>
                        <a:rPr lang="en" sz="600"/>
                        <a:t>{Apples, Bananas}</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40%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4"/>
                  </a:ext>
                </a:extLst>
              </a:tr>
              <a:tr h="229075">
                <a:tc>
                  <a:txBody>
                    <a:bodyPr/>
                    <a:lstStyle/>
                    <a:p>
                      <a:pPr marL="0" lvl="0" indent="0" algn="ctr" rtl="0">
                        <a:lnSpc>
                          <a:spcPct val="115000"/>
                        </a:lnSpc>
                        <a:spcBef>
                          <a:spcPts val="0"/>
                        </a:spcBef>
                        <a:spcAft>
                          <a:spcPts val="0"/>
                        </a:spcAft>
                        <a:buNone/>
                      </a:pPr>
                      <a:r>
                        <a:rPr lang="en" sz="600"/>
                        <a:t>{Peanut Butter, Jelly, Bread}</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tc>
                  <a:txBody>
                    <a:bodyPr/>
                    <a:lstStyle/>
                    <a:p>
                      <a:pPr marL="0" lvl="0" indent="0" algn="ctr" rtl="0">
                        <a:lnSpc>
                          <a:spcPct val="115000"/>
                        </a:lnSpc>
                        <a:spcBef>
                          <a:spcPts val="0"/>
                        </a:spcBef>
                        <a:spcAft>
                          <a:spcPts val="0"/>
                        </a:spcAft>
                        <a:buNone/>
                      </a:pPr>
                      <a:r>
                        <a:rPr lang="en" sz="600"/>
                        <a:t>30%</a:t>
                      </a:r>
                      <a:endParaRPr sz="600"/>
                    </a:p>
                  </a:txBody>
                  <a:tcPr marL="28575" marR="28575" marT="19050" marB="19050" anchor="b">
                    <a:lnL w="9425" cap="flat" cmpd="sng">
                      <a:solidFill>
                        <a:srgbClr val="000000"/>
                      </a:solidFill>
                      <a:prstDash val="solid"/>
                      <a:round/>
                      <a:headEnd type="none" w="sm" len="sm"/>
                      <a:tailEnd type="none" w="sm" len="sm"/>
                    </a:lnL>
                    <a:lnR w="9425" cap="flat" cmpd="sng">
                      <a:solidFill>
                        <a:srgbClr val="000000"/>
                      </a:solidFill>
                      <a:prstDash val="solid"/>
                      <a:round/>
                      <a:headEnd type="none" w="sm" len="sm"/>
                      <a:tailEnd type="none" w="sm" len="sm"/>
                    </a:lnR>
                    <a:lnT w="9425" cap="flat" cmpd="sng">
                      <a:solidFill>
                        <a:srgbClr val="000000"/>
                      </a:solidFill>
                      <a:prstDash val="solid"/>
                      <a:round/>
                      <a:headEnd type="none" w="sm" len="sm"/>
                      <a:tailEnd type="none" w="sm" len="sm"/>
                    </a:lnT>
                    <a:lnB w="9425"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5"/>
                  </a:ext>
                </a:extLst>
              </a:tr>
            </a:tbl>
          </a:graphicData>
        </a:graphic>
      </p:graphicFrame>
      <p:sp>
        <p:nvSpPr>
          <p:cNvPr id="207" name="Google Shape;207;p21"/>
          <p:cNvSpPr txBox="1"/>
          <p:nvPr/>
        </p:nvSpPr>
        <p:spPr>
          <a:xfrm>
            <a:off x="1700250" y="3360750"/>
            <a:ext cx="1566000" cy="2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Lato"/>
                <a:ea typeface="Lato"/>
                <a:cs typeface="Lato"/>
                <a:sym typeface="Lato"/>
              </a:rPr>
              <a:t>Frequent Itemsets</a:t>
            </a:r>
            <a:endParaRPr sz="1000" b="1">
              <a:latin typeface="Lato"/>
              <a:ea typeface="Lato"/>
              <a:cs typeface="Lato"/>
              <a:sym typeface="Lato"/>
            </a:endParaRPr>
          </a:p>
        </p:txBody>
      </p:sp>
      <p:pic>
        <p:nvPicPr>
          <p:cNvPr id="208" name="Google Shape;208;p21"/>
          <p:cNvPicPr preferRelativeResize="0"/>
          <p:nvPr/>
        </p:nvPicPr>
        <p:blipFill>
          <a:blip r:embed="rId3">
            <a:alphaModFix/>
          </a:blip>
          <a:stretch>
            <a:fillRect/>
          </a:stretch>
        </p:blipFill>
        <p:spPr>
          <a:xfrm>
            <a:off x="3149550" y="273700"/>
            <a:ext cx="3526750" cy="4266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2485</Words>
  <Application>Microsoft Office PowerPoint</Application>
  <PresentationFormat>On-screen Show (16:9)</PresentationFormat>
  <Paragraphs>524</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Montserrat</vt:lpstr>
      <vt:lpstr>Lato</vt:lpstr>
      <vt:lpstr>Calibri</vt:lpstr>
      <vt:lpstr>Focus</vt:lpstr>
      <vt:lpstr>DATA 624 Association Rules</vt:lpstr>
      <vt:lpstr>Table of Contents</vt:lpstr>
      <vt:lpstr>Association Rules </vt:lpstr>
      <vt:lpstr>Market Basket Analysis</vt:lpstr>
      <vt:lpstr>Market Basket Analysis cont’d</vt:lpstr>
      <vt:lpstr>Apriori Algorithm</vt:lpstr>
      <vt:lpstr>Apriori Measurements</vt:lpstr>
      <vt:lpstr>Support</vt:lpstr>
      <vt:lpstr>Support</vt:lpstr>
      <vt:lpstr>Confidence</vt:lpstr>
      <vt:lpstr>Lift</vt:lpstr>
      <vt:lpstr>MBA - R Implementation</vt:lpstr>
      <vt:lpstr>MBA - R Implementation</vt:lpstr>
      <vt:lpstr>MBA - R Implementation</vt:lpstr>
      <vt:lpstr>MBA - R Implementation</vt:lpstr>
      <vt:lpstr>MBA - R Implementation</vt:lpstr>
      <vt:lpstr>MBA - R Implementation</vt:lpstr>
      <vt:lpstr>MBA - R Implementation</vt:lpstr>
      <vt:lpstr>MBA - R Implementation</vt:lpstr>
      <vt:lpstr>MBA - R Implementation</vt:lpstr>
      <vt:lpstr>Conclusion</vt:lpstr>
      <vt:lpstr>Resources</vt:lpstr>
      <vt:lpstr>AR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624 Association Rules</dc:title>
  <dc:creator>michael Gankhuyag</dc:creator>
  <cp:lastModifiedBy>michael Gankhuyag</cp:lastModifiedBy>
  <cp:revision>1</cp:revision>
  <dcterms:modified xsi:type="dcterms:W3CDTF">2020-04-29T00:03:25Z</dcterms:modified>
</cp:coreProperties>
</file>