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56" r:id="rId2"/>
    <p:sldId id="267" r:id="rId3"/>
    <p:sldId id="278" r:id="rId4"/>
    <p:sldId id="279" r:id="rId5"/>
    <p:sldId id="288" r:id="rId6"/>
    <p:sldId id="289" r:id="rId7"/>
    <p:sldId id="290" r:id="rId8"/>
    <p:sldId id="291" r:id="rId9"/>
    <p:sldId id="292" r:id="rId10"/>
    <p:sldId id="293" r:id="rId11"/>
    <p:sldId id="294" r:id="rId12"/>
    <p:sldId id="295" r:id="rId13"/>
    <p:sldId id="296" r:id="rId14"/>
    <p:sldId id="297" r:id="rId15"/>
    <p:sldId id="298" r:id="rId16"/>
    <p:sldId id="287"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37" autoAdjust="0"/>
    <p:restoredTop sz="94660"/>
  </p:normalViewPr>
  <p:slideViewPr>
    <p:cSldViewPr showGuides="1">
      <p:cViewPr>
        <p:scale>
          <a:sx n="120" d="100"/>
          <a:sy n="120" d="100"/>
        </p:scale>
        <p:origin x="152" y="256"/>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4/21/20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4/21/20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5C6188-E75A-B244-B7DF-81B791AEC2B6}" type="slidenum">
              <a:rPr lang="en-US" smtClean="0"/>
              <a:t>8</a:t>
            </a:fld>
            <a:endParaRPr lang="en-US"/>
          </a:p>
        </p:txBody>
      </p:sp>
    </p:spTree>
    <p:extLst>
      <p:ext uri="{BB962C8B-B14F-4D97-AF65-F5344CB8AC3E}">
        <p14:creationId xmlns:p14="http://schemas.microsoft.com/office/powerpoint/2010/main" val="609266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5C6188-E75A-B244-B7DF-81B791AEC2B6}" type="slidenum">
              <a:rPr lang="en-US" smtClean="0"/>
              <a:t>11</a:t>
            </a:fld>
            <a:endParaRPr lang="en-US"/>
          </a:p>
        </p:txBody>
      </p:sp>
    </p:spTree>
    <p:extLst>
      <p:ext uri="{BB962C8B-B14F-4D97-AF65-F5344CB8AC3E}">
        <p14:creationId xmlns:p14="http://schemas.microsoft.com/office/powerpoint/2010/main" val="1034566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4/21/20</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4/21/20</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4/21/20</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t>4/21/20</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4/21/20</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4/21/20</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4/21/20</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4/21/20</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4/21/20</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4/21/20</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4/21/20</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4/21/20</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Tree-based ML</a:t>
            </a:r>
            <a:br>
              <a:rPr lang="en-US" dirty="0" smtClean="0"/>
            </a:br>
            <a:r>
              <a:rPr lang="en-US" sz="3000" dirty="0" smtClean="0"/>
              <a:t>DATA624, Spring 2020</a:t>
            </a:r>
            <a:endParaRPr lang="en-US" dirty="0"/>
          </a:p>
        </p:txBody>
      </p:sp>
      <p:sp>
        <p:nvSpPr>
          <p:cNvPr id="3" name="Subtitle 2"/>
          <p:cNvSpPr>
            <a:spLocks noGrp="1"/>
          </p:cNvSpPr>
          <p:nvPr>
            <p:ph type="subTitle" idx="1"/>
          </p:nvPr>
        </p:nvSpPr>
        <p:spPr>
          <a:xfrm>
            <a:off x="2428668" y="4344915"/>
            <a:ext cx="9304543" cy="1116085"/>
          </a:xfrm>
        </p:spPr>
        <p:txBody>
          <a:bodyPr/>
          <a:lstStyle/>
          <a:p>
            <a:r>
              <a:rPr lang="en-US" sz="2500" dirty="0" smtClean="0"/>
              <a:t>Calvin Wong, </a:t>
            </a:r>
            <a:r>
              <a:rPr lang="en-US" sz="2500" dirty="0" err="1" smtClean="0"/>
              <a:t>Murali</a:t>
            </a:r>
            <a:r>
              <a:rPr lang="en-US" sz="2500" dirty="0" smtClean="0"/>
              <a:t> </a:t>
            </a:r>
            <a:r>
              <a:rPr lang="en-US" sz="2500" dirty="0" err="1" smtClean="0"/>
              <a:t>Kunissery</a:t>
            </a:r>
            <a:r>
              <a:rPr lang="en-US" sz="2500" dirty="0" smtClean="0"/>
              <a:t>, Omar Pineda</a:t>
            </a:r>
            <a:r>
              <a:rPr lang="en-US" dirty="0"/>
              <a:t>				</a:t>
            </a:r>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3A1A52-A2A7-B64A-BBB3-8302E1477E5C}"/>
              </a:ext>
            </a:extLst>
          </p:cNvPr>
          <p:cNvSpPr>
            <a:spLocks noGrp="1"/>
          </p:cNvSpPr>
          <p:nvPr>
            <p:ph type="title"/>
          </p:nvPr>
        </p:nvSpPr>
        <p:spPr/>
        <p:txBody>
          <a:bodyPr/>
          <a:lstStyle/>
          <a:p>
            <a:pPr algn="ctr"/>
            <a:r>
              <a:rPr lang="en-US" dirty="0"/>
              <a:t>Why use Random Forest</a:t>
            </a:r>
          </a:p>
        </p:txBody>
      </p:sp>
      <p:sp>
        <p:nvSpPr>
          <p:cNvPr id="3" name="TextBox 2">
            <a:extLst>
              <a:ext uri="{FF2B5EF4-FFF2-40B4-BE49-F238E27FC236}">
                <a16:creationId xmlns:a16="http://schemas.microsoft.com/office/drawing/2014/main" xmlns="" id="{E87A57D0-3611-304E-AE19-A04EF4016501}"/>
              </a:ext>
            </a:extLst>
          </p:cNvPr>
          <p:cNvSpPr txBox="1"/>
          <p:nvPr/>
        </p:nvSpPr>
        <p:spPr>
          <a:xfrm>
            <a:off x="1151740" y="1691141"/>
            <a:ext cx="9885344" cy="3413892"/>
          </a:xfrm>
          <a:prstGeom prst="rect">
            <a:avLst/>
          </a:prstGeom>
          <a:noFill/>
        </p:spPr>
        <p:txBody>
          <a:bodyPr wrap="square" rtlCol="0">
            <a:spAutoFit/>
          </a:bodyPr>
          <a:lstStyle/>
          <a:p>
            <a:pPr marL="285664" indent="-285664">
              <a:buFont typeface="Arial" panose="020B0604020202020204" pitchFamily="34" charset="0"/>
              <a:buChar char="•"/>
            </a:pPr>
            <a:r>
              <a:rPr lang="en-US" sz="1799" dirty="0" smtClean="0"/>
              <a:t>With </a:t>
            </a:r>
            <a:r>
              <a:rPr lang="en-US" sz="1799" dirty="0"/>
              <a:t>bagging, the trees are not completely independent of  each other since all of the original predictors are considered at every split of  every tree</a:t>
            </a:r>
          </a:p>
          <a:p>
            <a:pPr marL="285664" indent="-285664">
              <a:buFont typeface="Arial" panose="020B0604020202020204" pitchFamily="34" charset="0"/>
              <a:buChar char="•"/>
            </a:pPr>
            <a:endParaRPr lang="en-US" sz="1799" dirty="0"/>
          </a:p>
          <a:p>
            <a:pPr marL="285664" indent="-285664">
              <a:buFont typeface="Arial" panose="020B0604020202020204" pitchFamily="34" charset="0"/>
              <a:buChar char="•"/>
            </a:pPr>
            <a:r>
              <a:rPr lang="en-US" sz="1799" dirty="0" smtClean="0"/>
              <a:t>Reducing </a:t>
            </a:r>
            <a:r>
              <a:rPr lang="en-US" sz="1799" dirty="0"/>
              <a:t>correlation among trees, known as de-correlating trees, is then the next logical step to  improving the performance of bagging. </a:t>
            </a:r>
          </a:p>
          <a:p>
            <a:pPr marL="285664" indent="-285664">
              <a:buFont typeface="Arial" panose="020B0604020202020204" pitchFamily="34" charset="0"/>
              <a:buChar char="•"/>
            </a:pPr>
            <a:endParaRPr lang="en-US" sz="1799" dirty="0"/>
          </a:p>
          <a:p>
            <a:pPr marL="285664" indent="-285664">
              <a:buFont typeface="Arial" panose="020B0604020202020204" pitchFamily="34" charset="0"/>
              <a:buChar char="•"/>
            </a:pPr>
            <a:r>
              <a:rPr lang="en-US" sz="1799" dirty="0" smtClean="0"/>
              <a:t>Compared </a:t>
            </a:r>
            <a:r>
              <a:rPr lang="en-US" sz="1799" dirty="0"/>
              <a:t>to bagging, random forests is more computationally efficient  on a tree-by-tree basis since the tree building process only needs to evaluate a fraction of the original predictors at each split</a:t>
            </a:r>
          </a:p>
          <a:p>
            <a:pPr marL="285664" indent="-285664">
              <a:buFont typeface="Arial" panose="020B0604020202020204" pitchFamily="34" charset="0"/>
              <a:buChar char="•"/>
            </a:pPr>
            <a:endParaRPr lang="en-US" sz="1799" dirty="0"/>
          </a:p>
          <a:p>
            <a:endParaRPr lang="en-US" sz="1799" dirty="0"/>
          </a:p>
          <a:p>
            <a:pPr marL="285664" indent="-285664">
              <a:buFont typeface="Arial" panose="020B0604020202020204" pitchFamily="34" charset="0"/>
              <a:buChar char="•"/>
            </a:pPr>
            <a:endParaRPr lang="en-US" sz="1799" dirty="0"/>
          </a:p>
        </p:txBody>
      </p:sp>
    </p:spTree>
    <p:extLst>
      <p:ext uri="{BB962C8B-B14F-4D97-AF65-F5344CB8AC3E}">
        <p14:creationId xmlns:p14="http://schemas.microsoft.com/office/powerpoint/2010/main" val="574067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3A1A52-A2A7-B64A-BBB3-8302E1477E5C}"/>
              </a:ext>
            </a:extLst>
          </p:cNvPr>
          <p:cNvSpPr>
            <a:spLocks noGrp="1"/>
          </p:cNvSpPr>
          <p:nvPr>
            <p:ph type="title"/>
          </p:nvPr>
        </p:nvSpPr>
        <p:spPr/>
        <p:txBody>
          <a:bodyPr/>
          <a:lstStyle/>
          <a:p>
            <a:pPr algn="ctr"/>
            <a:r>
              <a:rPr lang="en-US" dirty="0"/>
              <a:t>Conditions</a:t>
            </a:r>
          </a:p>
        </p:txBody>
      </p:sp>
      <p:sp>
        <p:nvSpPr>
          <p:cNvPr id="3" name="TextBox 2">
            <a:extLst>
              <a:ext uri="{FF2B5EF4-FFF2-40B4-BE49-F238E27FC236}">
                <a16:creationId xmlns:a16="http://schemas.microsoft.com/office/drawing/2014/main" xmlns="" id="{E87A57D0-3611-304E-AE19-A04EF4016501}"/>
              </a:ext>
            </a:extLst>
          </p:cNvPr>
          <p:cNvSpPr txBox="1"/>
          <p:nvPr/>
        </p:nvSpPr>
        <p:spPr>
          <a:xfrm>
            <a:off x="1151740" y="1691141"/>
            <a:ext cx="9885344" cy="4797884"/>
          </a:xfrm>
          <a:prstGeom prst="rect">
            <a:avLst/>
          </a:prstGeom>
          <a:noFill/>
        </p:spPr>
        <p:txBody>
          <a:bodyPr wrap="square" rtlCol="0">
            <a:spAutoFit/>
          </a:bodyPr>
          <a:lstStyle/>
          <a:p>
            <a:pPr marL="285664" indent="-285664">
              <a:buFont typeface="Arial" panose="020B0604020202020204" pitchFamily="34" charset="0"/>
              <a:buChar char="•"/>
            </a:pPr>
            <a:r>
              <a:rPr lang="en-US" sz="1799" dirty="0"/>
              <a:t>The larger the forest, the better the results</a:t>
            </a:r>
          </a:p>
          <a:p>
            <a:pPr marL="742727" lvl="1" indent="-285664">
              <a:buFont typeface="Arial" panose="020B0604020202020204" pitchFamily="34" charset="0"/>
              <a:buChar char="•"/>
            </a:pPr>
            <a:r>
              <a:rPr lang="en-US" sz="1799" dirty="0" smtClean="0"/>
              <a:t>a </a:t>
            </a:r>
            <a:r>
              <a:rPr lang="en-US" sz="1799" dirty="0"/>
              <a:t>starting point, the authors suggest using at least 1,000 trees. If the cross-validation  performance profiles are still improving at 1,000 trees, then incorporate more trees until performance levels off</a:t>
            </a:r>
          </a:p>
          <a:p>
            <a:pPr marL="742727" lvl="1" indent="-285664">
              <a:buFont typeface="Arial" panose="020B0604020202020204" pitchFamily="34" charset="0"/>
              <a:buChar char="•"/>
            </a:pPr>
            <a:endParaRPr lang="en-US" sz="1799" dirty="0"/>
          </a:p>
          <a:p>
            <a:pPr marL="285664" indent="-285664">
              <a:buFont typeface="Arial" panose="020B0604020202020204" pitchFamily="34" charset="0"/>
              <a:buChar char="•"/>
            </a:pPr>
            <a:r>
              <a:rPr lang="en-US" sz="1799" dirty="0" smtClean="0"/>
              <a:t>The </a:t>
            </a:r>
            <a:r>
              <a:rPr lang="en-US" sz="1799" dirty="0"/>
              <a:t>ensemble nature of random forests makes it impossible to gain an understanding of the relationship between the predictors and the response.  However, because trees are the typical base learner for this method, it is  possible to quantify the impact of predictors in the ensemble.</a:t>
            </a:r>
          </a:p>
          <a:p>
            <a:pPr marL="285664" indent="-285664">
              <a:buFont typeface="Arial" panose="020B0604020202020204" pitchFamily="34" charset="0"/>
              <a:buChar char="•"/>
            </a:pPr>
            <a:endParaRPr lang="en-US" sz="1799" dirty="0"/>
          </a:p>
          <a:p>
            <a:pPr marL="285664" indent="-285664">
              <a:buFont typeface="Arial" panose="020B0604020202020204" pitchFamily="34" charset="0"/>
              <a:buChar char="•"/>
            </a:pPr>
            <a:endParaRPr lang="en-US" sz="1799" dirty="0"/>
          </a:p>
          <a:p>
            <a:endParaRPr lang="en-US" sz="1799" dirty="0"/>
          </a:p>
          <a:p>
            <a:pPr lvl="1"/>
            <a:endParaRPr lang="en-US" sz="1799" dirty="0"/>
          </a:p>
          <a:p>
            <a:pPr marL="742727" lvl="1" indent="-285664">
              <a:buFont typeface="Arial" panose="020B0604020202020204" pitchFamily="34" charset="0"/>
              <a:buChar char="•"/>
            </a:pPr>
            <a:endParaRPr lang="en-US" sz="1799" dirty="0"/>
          </a:p>
          <a:p>
            <a:endParaRPr lang="en-US" sz="1799" dirty="0"/>
          </a:p>
          <a:p>
            <a:endParaRPr lang="en-US" sz="1799" dirty="0"/>
          </a:p>
          <a:p>
            <a:endParaRPr lang="en-US" sz="1799" dirty="0"/>
          </a:p>
        </p:txBody>
      </p:sp>
    </p:spTree>
    <p:extLst>
      <p:ext uri="{BB962C8B-B14F-4D97-AF65-F5344CB8AC3E}">
        <p14:creationId xmlns:p14="http://schemas.microsoft.com/office/powerpoint/2010/main" val="1856989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Boosting: - A quick history of its evolution.</a:t>
            </a:r>
          </a:p>
        </p:txBody>
      </p:sp>
      <p:sp>
        <p:nvSpPr>
          <p:cNvPr id="14" name="Content Placeholder 13"/>
          <p:cNvSpPr>
            <a:spLocks noGrp="1"/>
          </p:cNvSpPr>
          <p:nvPr>
            <p:ph idx="1"/>
          </p:nvPr>
        </p:nvSpPr>
        <p:spPr/>
        <p:txBody>
          <a:bodyPr>
            <a:normAutofit lnSpcReduction="10000"/>
          </a:bodyPr>
          <a:lstStyle/>
          <a:p>
            <a:r>
              <a:rPr lang="en-US" sz="2200" dirty="0"/>
              <a:t>Boosting models were original developed for </a:t>
            </a:r>
            <a:r>
              <a:rPr lang="en-US" sz="2200" dirty="0">
                <a:solidFill>
                  <a:srgbClr val="0070C0"/>
                </a:solidFill>
              </a:rPr>
              <a:t>classification problems</a:t>
            </a:r>
          </a:p>
          <a:p>
            <a:r>
              <a:rPr lang="en-US" sz="2200" dirty="0">
                <a:solidFill>
                  <a:srgbClr val="0070C0"/>
                </a:solidFill>
              </a:rPr>
              <a:t>AdaBoost</a:t>
            </a:r>
            <a:r>
              <a:rPr lang="en-US" sz="2200" dirty="0"/>
              <a:t> provides a practical implementation of boosting a weak learner to a strong learner. </a:t>
            </a:r>
          </a:p>
          <a:p>
            <a:r>
              <a:rPr lang="en-US" sz="2200" dirty="0"/>
              <a:t>AdaBoost was a </a:t>
            </a:r>
            <a:r>
              <a:rPr lang="en-US" sz="2200" dirty="0">
                <a:solidFill>
                  <a:srgbClr val="0070C0"/>
                </a:solidFill>
              </a:rPr>
              <a:t>powerful prediction tool </a:t>
            </a:r>
            <a:r>
              <a:rPr lang="en-US" sz="2200" dirty="0"/>
              <a:t>and was widely adopted in applications with gene expressions</a:t>
            </a:r>
          </a:p>
          <a:p>
            <a:r>
              <a:rPr lang="en-US" sz="2200" dirty="0"/>
              <a:t>Further research enabled boosting to be interpreted as a forward stagewise additive model that </a:t>
            </a:r>
            <a:r>
              <a:rPr lang="en-US" sz="2200" dirty="0">
                <a:solidFill>
                  <a:srgbClr val="0070C0"/>
                </a:solidFill>
              </a:rPr>
              <a:t>minimizes exponential loss</a:t>
            </a:r>
          </a:p>
          <a:p>
            <a:r>
              <a:rPr lang="en-US" sz="2200" dirty="0"/>
              <a:t>The new research enabled the method to be extended to regression problems</a:t>
            </a:r>
            <a:endParaRPr lang="en-US" sz="2200" dirty="0">
              <a:solidFill>
                <a:srgbClr val="0070C0"/>
              </a:solidFill>
            </a:endParaRPr>
          </a:p>
          <a:p>
            <a:r>
              <a:rPr lang="en-US" sz="2200" dirty="0"/>
              <a:t>Evolved from AdaBoost Algorithm to Friedman’s </a:t>
            </a:r>
            <a:r>
              <a:rPr lang="en-US" sz="2200" dirty="0">
                <a:solidFill>
                  <a:srgbClr val="0070C0"/>
                </a:solidFill>
              </a:rPr>
              <a:t>stochastic gradient boosting machine </a:t>
            </a:r>
            <a:r>
              <a:rPr lang="en-US" sz="2200" dirty="0"/>
              <a:t>which encompasses both classification and regression.</a:t>
            </a:r>
            <a:endParaRPr lang="en-US" sz="2200" dirty="0">
              <a:solidFill>
                <a:srgbClr val="0070C0"/>
              </a:solidFill>
            </a:endParaRPr>
          </a:p>
        </p:txBody>
      </p:sp>
    </p:spTree>
    <p:extLst>
      <p:ext uri="{BB962C8B-B14F-4D97-AF65-F5344CB8AC3E}">
        <p14:creationId xmlns:p14="http://schemas.microsoft.com/office/powerpoint/2010/main" val="193774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Boosting: - Basic Principle</a:t>
            </a:r>
          </a:p>
        </p:txBody>
      </p:sp>
      <p:sp>
        <p:nvSpPr>
          <p:cNvPr id="14" name="Content Placeholder 13"/>
          <p:cNvSpPr>
            <a:spLocks noGrp="1"/>
          </p:cNvSpPr>
          <p:nvPr>
            <p:ph idx="1"/>
          </p:nvPr>
        </p:nvSpPr>
        <p:spPr/>
        <p:txBody>
          <a:bodyPr>
            <a:normAutofit/>
          </a:bodyPr>
          <a:lstStyle/>
          <a:p>
            <a:r>
              <a:rPr lang="en-US" sz="2400" dirty="0"/>
              <a:t>Given a loss function ( </a:t>
            </a:r>
            <a:r>
              <a:rPr lang="en-US" sz="2400" dirty="0" err="1"/>
              <a:t>e.g..squared</a:t>
            </a:r>
            <a:r>
              <a:rPr lang="en-US" sz="2400" dirty="0"/>
              <a:t> error for a regression)  and a weak learner (e.g.. regression trees ) , the algorithm seeks to find an </a:t>
            </a:r>
            <a:r>
              <a:rPr lang="en-US" sz="2400" dirty="0">
                <a:solidFill>
                  <a:srgbClr val="0070C0"/>
                </a:solidFill>
              </a:rPr>
              <a:t>additive model</a:t>
            </a:r>
            <a:r>
              <a:rPr lang="en-US" sz="2400" dirty="0"/>
              <a:t> that minimizes the loss function.</a:t>
            </a:r>
          </a:p>
          <a:p>
            <a:r>
              <a:rPr lang="en-US" sz="2400" dirty="0"/>
              <a:t>The algorithm is typically </a:t>
            </a:r>
            <a:r>
              <a:rPr lang="en-US" sz="2400" dirty="0">
                <a:solidFill>
                  <a:srgbClr val="0070C0"/>
                </a:solidFill>
              </a:rPr>
              <a:t>initialized</a:t>
            </a:r>
            <a:r>
              <a:rPr lang="en-US" sz="2400" dirty="0"/>
              <a:t> with the best guess of the response (e.g., the mean of the response in regression). The </a:t>
            </a:r>
            <a:r>
              <a:rPr lang="en-US" sz="2400" dirty="0">
                <a:solidFill>
                  <a:srgbClr val="0070C0"/>
                </a:solidFill>
              </a:rPr>
              <a:t>gradient</a:t>
            </a:r>
            <a:r>
              <a:rPr lang="en-US" sz="2400" dirty="0"/>
              <a:t> (e.g., residual) is calculated, and a </a:t>
            </a:r>
            <a:r>
              <a:rPr lang="en-US" sz="2400" dirty="0">
                <a:solidFill>
                  <a:srgbClr val="0070C0"/>
                </a:solidFill>
              </a:rPr>
              <a:t>model is then ﬁt</a:t>
            </a:r>
            <a:r>
              <a:rPr lang="en-US" sz="2400" dirty="0"/>
              <a:t> to the residuals to </a:t>
            </a:r>
            <a:r>
              <a:rPr lang="en-US" sz="2400" dirty="0">
                <a:solidFill>
                  <a:srgbClr val="0070C0"/>
                </a:solidFill>
              </a:rPr>
              <a:t>minimize the loss function </a:t>
            </a:r>
          </a:p>
          <a:p>
            <a:r>
              <a:rPr lang="en-US" sz="2400" dirty="0"/>
              <a:t>The </a:t>
            </a:r>
            <a:r>
              <a:rPr lang="en-US" sz="2400" dirty="0">
                <a:solidFill>
                  <a:srgbClr val="0070C0"/>
                </a:solidFill>
              </a:rPr>
              <a:t>current</a:t>
            </a:r>
            <a:r>
              <a:rPr lang="en-US" sz="2400" dirty="0"/>
              <a:t> model is added to the </a:t>
            </a:r>
            <a:r>
              <a:rPr lang="en-US" sz="2400" dirty="0">
                <a:solidFill>
                  <a:srgbClr val="0070C0"/>
                </a:solidFill>
              </a:rPr>
              <a:t>previous</a:t>
            </a:r>
            <a:r>
              <a:rPr lang="en-US" sz="2400" dirty="0"/>
              <a:t> model and the procedure continues for a specified number of </a:t>
            </a:r>
            <a:r>
              <a:rPr lang="en-US" sz="2400" dirty="0">
                <a:solidFill>
                  <a:srgbClr val="0070C0"/>
                </a:solidFill>
              </a:rPr>
              <a:t>iterations</a:t>
            </a:r>
            <a:r>
              <a:rPr lang="en-US" sz="2400" dirty="0"/>
              <a:t>.</a:t>
            </a:r>
          </a:p>
          <a:p>
            <a:endParaRPr lang="en-US" sz="2200" dirty="0"/>
          </a:p>
        </p:txBody>
      </p:sp>
    </p:spTree>
    <p:extLst>
      <p:ext uri="{BB962C8B-B14F-4D97-AF65-F5344CB8AC3E}">
        <p14:creationId xmlns:p14="http://schemas.microsoft.com/office/powerpoint/2010/main" val="1080018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Boosting: - </a:t>
            </a:r>
            <a:r>
              <a:rPr lang="en-US" sz="3200" dirty="0"/>
              <a:t>Algorithm &amp; Diff with Random forest</a:t>
            </a:r>
          </a:p>
        </p:txBody>
      </p:sp>
      <p:pic>
        <p:nvPicPr>
          <p:cNvPr id="2" name="Content Placeholder 1">
            <a:extLst>
              <a:ext uri="{FF2B5EF4-FFF2-40B4-BE49-F238E27FC236}">
                <a16:creationId xmlns:a16="http://schemas.microsoft.com/office/drawing/2014/main" xmlns="" id="{B6851DA1-F57E-4B18-AD65-AAC2E55ADC0E}"/>
              </a:ext>
            </a:extLst>
          </p:cNvPr>
          <p:cNvPicPr>
            <a:picLocks noGrp="1" noChangeAspect="1"/>
          </p:cNvPicPr>
          <p:nvPr>
            <p:ph idx="1"/>
          </p:nvPr>
        </p:nvPicPr>
        <p:blipFill>
          <a:blip r:embed="rId2"/>
          <a:stretch>
            <a:fillRect/>
          </a:stretch>
        </p:blipFill>
        <p:spPr>
          <a:xfrm>
            <a:off x="1593436" y="1752600"/>
            <a:ext cx="5953125" cy="5029200"/>
          </a:xfrm>
          <a:prstGeom prst="rect">
            <a:avLst/>
          </a:prstGeom>
          <a:ln>
            <a:noFill/>
          </a:ln>
          <a:effectLst>
            <a:outerShdw blurRad="190500" algn="tl" rotWithShape="0">
              <a:srgbClr val="000000">
                <a:alpha val="70000"/>
              </a:srgbClr>
            </a:outerShdw>
          </a:effectLst>
        </p:spPr>
      </p:pic>
      <p:graphicFrame>
        <p:nvGraphicFramePr>
          <p:cNvPr id="3" name="Table 3">
            <a:extLst>
              <a:ext uri="{FF2B5EF4-FFF2-40B4-BE49-F238E27FC236}">
                <a16:creationId xmlns:a16="http://schemas.microsoft.com/office/drawing/2014/main" xmlns="" id="{66DE51E1-D928-4906-AF66-D37CD5695E40}"/>
              </a:ext>
            </a:extLst>
          </p:cNvPr>
          <p:cNvGraphicFramePr>
            <a:graphicFrameLocks noGrp="1"/>
          </p:cNvGraphicFramePr>
          <p:nvPr>
            <p:extLst/>
          </p:nvPr>
        </p:nvGraphicFramePr>
        <p:xfrm>
          <a:off x="7694612" y="1752600"/>
          <a:ext cx="3958052" cy="5577840"/>
        </p:xfrm>
        <a:graphic>
          <a:graphicData uri="http://schemas.openxmlformats.org/drawingml/2006/table">
            <a:tbl>
              <a:tblPr firstRow="1" bandRow="1">
                <a:tableStyleId>{073A0DAA-6AF3-43AB-8588-CEC1D06C72B9}</a:tableStyleId>
              </a:tblPr>
              <a:tblGrid>
                <a:gridCol w="3958052">
                  <a:extLst>
                    <a:ext uri="{9D8B030D-6E8A-4147-A177-3AD203B41FA5}">
                      <a16:colId xmlns:a16="http://schemas.microsoft.com/office/drawing/2014/main" xmlns="" val="3816393157"/>
                    </a:ext>
                  </a:extLst>
                </a:gridCol>
              </a:tblGrid>
              <a:tr h="4927600">
                <a:tc>
                  <a:txBody>
                    <a:bodyPr/>
                    <a:lstStyle/>
                    <a:p>
                      <a:pPr marL="0" indent="0">
                        <a:buFont typeface="Arial" panose="020B0604020202020204" pitchFamily="34" charset="0"/>
                        <a:buNone/>
                      </a:pPr>
                      <a:endParaRPr lang="en-US" dirty="0">
                        <a:solidFill>
                          <a:schemeClr val="tx1"/>
                        </a:solidFill>
                      </a:endParaRPr>
                    </a:p>
                    <a:p>
                      <a:pPr marL="342900" indent="-342900">
                        <a:buFont typeface="Arial" panose="020B0604020202020204" pitchFamily="34" charset="0"/>
                        <a:buChar char="•"/>
                      </a:pPr>
                      <a:r>
                        <a:rPr lang="en-US" dirty="0">
                          <a:solidFill>
                            <a:schemeClr val="tx1"/>
                          </a:solidFill>
                        </a:rPr>
                        <a:t>Random Forest – </a:t>
                      </a:r>
                    </a:p>
                    <a:p>
                      <a:pPr marL="742950" lvl="1" indent="-285750">
                        <a:buFont typeface="Wingdings" panose="05000000000000000000" pitchFamily="2" charset="2"/>
                        <a:buChar char="ü"/>
                      </a:pPr>
                      <a:r>
                        <a:rPr lang="en-US" dirty="0">
                          <a:solidFill>
                            <a:schemeClr val="tx1"/>
                          </a:solidFill>
                        </a:rPr>
                        <a:t>All trees created independently</a:t>
                      </a:r>
                    </a:p>
                    <a:p>
                      <a:pPr marL="742950" lvl="1" indent="-285750">
                        <a:buFont typeface="Wingdings" panose="05000000000000000000" pitchFamily="2" charset="2"/>
                        <a:buChar char="ü"/>
                      </a:pPr>
                      <a:r>
                        <a:rPr lang="en-US" dirty="0">
                          <a:solidFill>
                            <a:schemeClr val="tx1"/>
                          </a:solidFill>
                        </a:rPr>
                        <a:t>Each tree has max depth</a:t>
                      </a:r>
                    </a:p>
                    <a:p>
                      <a:pPr marL="742950" lvl="1" indent="-285750">
                        <a:buFont typeface="Wingdings" panose="05000000000000000000" pitchFamily="2" charset="2"/>
                        <a:buChar char="ü"/>
                      </a:pPr>
                      <a:r>
                        <a:rPr lang="en-US" dirty="0">
                          <a:solidFill>
                            <a:schemeClr val="tx1"/>
                          </a:solidFill>
                        </a:rPr>
                        <a:t>Each tree contributes equally to final model</a:t>
                      </a:r>
                    </a:p>
                    <a:p>
                      <a:pPr marL="742950" lvl="1" indent="-285750">
                        <a:buFont typeface="Wingdings" panose="05000000000000000000" pitchFamily="2" charset="2"/>
                        <a:buChar char="ü"/>
                      </a:pPr>
                      <a:r>
                        <a:rPr lang="en-US" dirty="0">
                          <a:solidFill>
                            <a:schemeClr val="tx1"/>
                          </a:solidFill>
                        </a:rPr>
                        <a:t>Can be parallelly processed for better computation time</a:t>
                      </a:r>
                    </a:p>
                    <a:p>
                      <a:pPr marL="285750" lvl="0" indent="-285750">
                        <a:buFont typeface="Arial" panose="020B0604020202020204" pitchFamily="34" charset="0"/>
                        <a:buChar char="•"/>
                      </a:pPr>
                      <a:r>
                        <a:rPr lang="en-US" dirty="0">
                          <a:solidFill>
                            <a:schemeClr val="tx1"/>
                          </a:solidFill>
                        </a:rPr>
                        <a:t>Gradient Boosting – </a:t>
                      </a:r>
                    </a:p>
                    <a:p>
                      <a:pPr marL="742950" lvl="1" indent="-285750">
                        <a:buFont typeface="Wingdings" panose="05000000000000000000" pitchFamily="2" charset="2"/>
                        <a:buChar char="ü"/>
                      </a:pPr>
                      <a:r>
                        <a:rPr lang="en-US" dirty="0">
                          <a:solidFill>
                            <a:schemeClr val="tx1"/>
                          </a:solidFill>
                        </a:rPr>
                        <a:t>Dependent on past trees</a:t>
                      </a:r>
                    </a:p>
                    <a:p>
                      <a:pPr marL="742950" lvl="1" indent="-285750">
                        <a:buFont typeface="Wingdings" panose="05000000000000000000" pitchFamily="2" charset="2"/>
                        <a:buChar char="ü"/>
                      </a:pPr>
                      <a:r>
                        <a:rPr lang="en-US" dirty="0">
                          <a:solidFill>
                            <a:schemeClr val="tx1"/>
                          </a:solidFill>
                        </a:rPr>
                        <a:t>Have minimum tree depth</a:t>
                      </a:r>
                    </a:p>
                    <a:p>
                      <a:pPr marL="742950" lvl="1" indent="-285750">
                        <a:buFont typeface="Wingdings" panose="05000000000000000000" pitchFamily="2" charset="2"/>
                        <a:buChar char="ü"/>
                      </a:pPr>
                      <a:r>
                        <a:rPr lang="en-US" dirty="0">
                          <a:solidFill>
                            <a:schemeClr val="tx1"/>
                          </a:solidFill>
                        </a:rPr>
                        <a:t>Contributes unequally to final model</a:t>
                      </a:r>
                    </a:p>
                    <a:p>
                      <a:pPr marL="742950" lvl="1" indent="-285750">
                        <a:buFont typeface="Wingdings" panose="05000000000000000000" pitchFamily="2" charset="2"/>
                        <a:buChar char="ü"/>
                      </a:pPr>
                      <a:r>
                        <a:rPr lang="en-US" dirty="0">
                          <a:solidFill>
                            <a:schemeClr val="tx1"/>
                          </a:solidFill>
                        </a:rPr>
                        <a:t>Cannot be parallelly processed</a:t>
                      </a:r>
                    </a:p>
                    <a:p>
                      <a:pPr marL="457200" lvl="1" indent="0">
                        <a:buFont typeface="Arial" panose="020B0604020202020204" pitchFamily="34" charset="0"/>
                        <a:buNone/>
                      </a:pPr>
                      <a:endParaRPr lang="en-US" dirty="0">
                        <a:solidFill>
                          <a:schemeClr val="tx1"/>
                        </a:solidFill>
                      </a:endParaRPr>
                    </a:p>
                    <a:p>
                      <a:pPr marL="285750" indent="-285750">
                        <a:buFont typeface="Arial" panose="020B0604020202020204" pitchFamily="34" charset="0"/>
                        <a:buChar char="•"/>
                      </a:pP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3155482179"/>
                  </a:ext>
                </a:extLst>
              </a:tr>
            </a:tbl>
          </a:graphicData>
        </a:graphic>
      </p:graphicFrame>
    </p:spTree>
    <p:extLst>
      <p:ext uri="{BB962C8B-B14F-4D97-AF65-F5344CB8AC3E}">
        <p14:creationId xmlns:p14="http://schemas.microsoft.com/office/powerpoint/2010/main" val="1347430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Boosting : - Overfitting &amp; Regularization</a:t>
            </a:r>
          </a:p>
        </p:txBody>
      </p:sp>
      <p:sp>
        <p:nvSpPr>
          <p:cNvPr id="4" name="Content Placeholder 3">
            <a:extLst>
              <a:ext uri="{FF2B5EF4-FFF2-40B4-BE49-F238E27FC236}">
                <a16:creationId xmlns:a16="http://schemas.microsoft.com/office/drawing/2014/main" xmlns="" id="{6BC7B3EF-3ECC-401E-B23A-C0CFCCAED8DB}"/>
              </a:ext>
            </a:extLst>
          </p:cNvPr>
          <p:cNvSpPr>
            <a:spLocks noGrp="1"/>
          </p:cNvSpPr>
          <p:nvPr>
            <p:ph idx="1"/>
          </p:nvPr>
        </p:nvSpPr>
        <p:spPr/>
        <p:txBody>
          <a:bodyPr>
            <a:normAutofit/>
          </a:bodyPr>
          <a:lstStyle/>
          <a:p>
            <a:r>
              <a:rPr lang="en-US" sz="2000" dirty="0"/>
              <a:t>The gradient booting machine could be susceptible to </a:t>
            </a:r>
            <a:r>
              <a:rPr lang="en-US" sz="2000" dirty="0">
                <a:solidFill>
                  <a:srgbClr val="002060"/>
                </a:solidFill>
              </a:rPr>
              <a:t>over fitting </a:t>
            </a:r>
            <a:r>
              <a:rPr lang="en-US" sz="2000" dirty="0"/>
              <a:t>.</a:t>
            </a:r>
          </a:p>
          <a:p>
            <a:r>
              <a:rPr lang="en-US" sz="2000" dirty="0"/>
              <a:t>Despite using weak learners, boosting still employs the </a:t>
            </a:r>
            <a:r>
              <a:rPr lang="en-US" sz="2000" dirty="0">
                <a:solidFill>
                  <a:srgbClr val="002060"/>
                </a:solidFill>
              </a:rPr>
              <a:t>greedy strategy</a:t>
            </a:r>
            <a:r>
              <a:rPr lang="en-US" sz="2000" dirty="0"/>
              <a:t> of choosing the optimal weak learner at each stage. </a:t>
            </a:r>
          </a:p>
          <a:p>
            <a:r>
              <a:rPr lang="en-US" sz="2000" dirty="0"/>
              <a:t>A remedy for that is to constrain the learning process by employing </a:t>
            </a:r>
            <a:r>
              <a:rPr lang="en-US" sz="2000" dirty="0">
                <a:solidFill>
                  <a:srgbClr val="002060"/>
                </a:solidFill>
              </a:rPr>
              <a:t>regularization</a:t>
            </a:r>
            <a:r>
              <a:rPr lang="en-US" sz="2000" dirty="0"/>
              <a:t>, or shrinkage</a:t>
            </a:r>
          </a:p>
          <a:p>
            <a:pPr lvl="1"/>
            <a:r>
              <a:rPr lang="en-US" sz="1800" dirty="0">
                <a:solidFill>
                  <a:srgbClr val="0070C0"/>
                </a:solidFill>
              </a:rPr>
              <a:t>In the previous algorithm shown, Instead of adding the predicted value for a sample to previous iteration’s predicted value, only a fraction of the current predicted value is added to the previous iteration’s predicted value</a:t>
            </a:r>
          </a:p>
          <a:p>
            <a:pPr lvl="1"/>
            <a:r>
              <a:rPr lang="en-US" sz="1800" dirty="0">
                <a:solidFill>
                  <a:srgbClr val="0070C0"/>
                </a:solidFill>
              </a:rPr>
              <a:t>This fraction is commonly referred to as the learning rate and is parameterized by the symbol, λ.</a:t>
            </a:r>
          </a:p>
          <a:p>
            <a:pPr lvl="1"/>
            <a:r>
              <a:rPr lang="en-US" sz="1800" dirty="0">
                <a:solidFill>
                  <a:srgbClr val="0070C0"/>
                </a:solidFill>
              </a:rPr>
              <a:t>This parameter can take values between 0 and 1 and becomes another tuning parameter for the model</a:t>
            </a:r>
          </a:p>
          <a:p>
            <a:pPr lvl="1"/>
            <a:r>
              <a:rPr lang="en-US" sz="1800" dirty="0">
                <a:solidFill>
                  <a:srgbClr val="0070C0"/>
                </a:solidFill>
              </a:rPr>
              <a:t>that the value of the parameter is inversely proportional to the computation time required to ﬁnd an optimal model</a:t>
            </a:r>
          </a:p>
          <a:p>
            <a:pPr marL="0" indent="0">
              <a:buNone/>
            </a:pPr>
            <a:endParaRPr lang="en-US" sz="2000" dirty="0">
              <a:solidFill>
                <a:srgbClr val="0070C0"/>
              </a:solidFill>
            </a:endParaRPr>
          </a:p>
        </p:txBody>
      </p:sp>
    </p:spTree>
    <p:extLst>
      <p:ext uri="{BB962C8B-B14F-4D97-AF65-F5344CB8AC3E}">
        <p14:creationId xmlns:p14="http://schemas.microsoft.com/office/powerpoint/2010/main" val="1056196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46212" y="2590800"/>
            <a:ext cx="9782801" cy="1239837"/>
          </a:xfrm>
        </p:spPr>
        <p:txBody>
          <a:bodyPr>
            <a:normAutofit/>
          </a:bodyPr>
          <a:lstStyle/>
          <a:p>
            <a:pPr algn="ctr"/>
            <a:r>
              <a:rPr lang="en-US" sz="8000" dirty="0" smtClean="0"/>
              <a:t>Questions?</a:t>
            </a:r>
            <a:endParaRPr lang="en-US" sz="8000" dirty="0"/>
          </a:p>
        </p:txBody>
      </p:sp>
    </p:spTree>
    <p:extLst>
      <p:ext uri="{BB962C8B-B14F-4D97-AF65-F5344CB8AC3E}">
        <p14:creationId xmlns:p14="http://schemas.microsoft.com/office/powerpoint/2010/main" val="1151219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Agenda:</a:t>
            </a:r>
            <a:endParaRPr lang="en-US" dirty="0"/>
          </a:p>
        </p:txBody>
      </p:sp>
      <p:sp>
        <p:nvSpPr>
          <p:cNvPr id="14" name="Content Placeholder 13"/>
          <p:cNvSpPr>
            <a:spLocks noGrp="1"/>
          </p:cNvSpPr>
          <p:nvPr>
            <p:ph idx="1"/>
          </p:nvPr>
        </p:nvSpPr>
        <p:spPr>
          <a:xfrm>
            <a:off x="2208212" y="1600200"/>
            <a:ext cx="9168025" cy="4572000"/>
          </a:xfrm>
        </p:spPr>
        <p:txBody>
          <a:bodyPr>
            <a:noAutofit/>
          </a:bodyPr>
          <a:lstStyle/>
          <a:p>
            <a:r>
              <a:rPr lang="en-US" sz="2500" dirty="0" smtClean="0"/>
              <a:t>Basic Regression Trees</a:t>
            </a:r>
          </a:p>
          <a:p>
            <a:endParaRPr lang="en-US" sz="2500" dirty="0" smtClean="0"/>
          </a:p>
          <a:p>
            <a:r>
              <a:rPr lang="en-US" sz="2500" dirty="0" smtClean="0"/>
              <a:t>Regression Model Trees</a:t>
            </a:r>
          </a:p>
          <a:p>
            <a:endParaRPr lang="en-US" sz="2500" dirty="0" smtClean="0"/>
          </a:p>
          <a:p>
            <a:r>
              <a:rPr lang="en-US" sz="2500" dirty="0" smtClean="0"/>
              <a:t>Bagged Trees</a:t>
            </a:r>
          </a:p>
          <a:p>
            <a:endParaRPr lang="en-US" sz="2500" dirty="0" smtClean="0"/>
          </a:p>
          <a:p>
            <a:r>
              <a:rPr lang="en-US" sz="2500" dirty="0" smtClean="0"/>
              <a:t>Random Forests</a:t>
            </a:r>
          </a:p>
          <a:p>
            <a:endParaRPr lang="en-US" sz="2500" dirty="0" smtClean="0"/>
          </a:p>
          <a:p>
            <a:r>
              <a:rPr lang="en-US" sz="2500" dirty="0" smtClean="0"/>
              <a:t>Boosting</a:t>
            </a:r>
            <a:endParaRPr lang="en-US" sz="2500" dirty="0"/>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446212" y="990600"/>
            <a:ext cx="9782801" cy="5257800"/>
          </a:xfrm>
        </p:spPr>
        <p:txBody>
          <a:bodyPr>
            <a:normAutofit fontScale="92500" lnSpcReduction="10000"/>
          </a:bodyPr>
          <a:lstStyle/>
          <a:p>
            <a:pPr>
              <a:spcBef>
                <a:spcPts val="0"/>
              </a:spcBef>
            </a:pPr>
            <a:r>
              <a:rPr lang="en-US" sz="1900" dirty="0" smtClean="0"/>
              <a:t>Tree-based models consist of one or more nested if-then statements for the predictors that partition the data. A model is used to predict the outcome within these partitions. </a:t>
            </a:r>
          </a:p>
          <a:p>
            <a:pPr>
              <a:spcBef>
                <a:spcPts val="0"/>
              </a:spcBef>
            </a:pPr>
            <a:endParaRPr lang="en-US" sz="1900" dirty="0" smtClean="0">
              <a:solidFill>
                <a:srgbClr val="0070C0"/>
              </a:solidFill>
            </a:endParaRPr>
          </a:p>
          <a:p>
            <a:pPr>
              <a:spcBef>
                <a:spcPts val="0"/>
              </a:spcBef>
            </a:pPr>
            <a:r>
              <a:rPr lang="en-US" sz="1900" dirty="0" smtClean="0"/>
              <a:t>The final regions are called leaves and the points where the splits occur are nodes.</a:t>
            </a:r>
          </a:p>
          <a:p>
            <a:pPr>
              <a:spcBef>
                <a:spcPts val="0"/>
              </a:spcBef>
            </a:pPr>
            <a:endParaRPr lang="en-US" sz="1900" dirty="0" smtClean="0"/>
          </a:p>
          <a:p>
            <a:pPr>
              <a:lnSpc>
                <a:spcPct val="100000"/>
              </a:lnSpc>
              <a:spcBef>
                <a:spcPts val="0"/>
              </a:spcBef>
            </a:pPr>
            <a:r>
              <a:rPr lang="en-US" sz="1900" dirty="0" smtClean="0"/>
              <a:t>For basic regression trees, the models in the </a:t>
            </a:r>
          </a:p>
          <a:p>
            <a:pPr marL="0" indent="0">
              <a:lnSpc>
                <a:spcPct val="100000"/>
              </a:lnSpc>
              <a:spcBef>
                <a:spcPts val="0"/>
              </a:spcBef>
              <a:buNone/>
            </a:pPr>
            <a:r>
              <a:rPr lang="en-US" sz="1900" dirty="0" smtClean="0"/>
              <a:t>  nodes are simple averages (constants)</a:t>
            </a:r>
          </a:p>
          <a:p>
            <a:pPr marL="0" indent="0">
              <a:lnSpc>
                <a:spcPct val="100000"/>
              </a:lnSpc>
              <a:spcBef>
                <a:spcPts val="0"/>
              </a:spcBef>
              <a:buNone/>
            </a:pPr>
            <a:endParaRPr lang="en-US" sz="1900" dirty="0" smtClean="0"/>
          </a:p>
          <a:p>
            <a:pPr>
              <a:spcBef>
                <a:spcPts val="0"/>
              </a:spcBef>
            </a:pPr>
            <a:r>
              <a:rPr lang="en-US" sz="1900" dirty="0" smtClean="0"/>
              <a:t>Benefits: highly interpretable, easy to</a:t>
            </a:r>
          </a:p>
          <a:p>
            <a:pPr marL="0" indent="0">
              <a:spcBef>
                <a:spcPts val="0"/>
              </a:spcBef>
              <a:buNone/>
            </a:pPr>
            <a:r>
              <a:rPr lang="en-US" sz="1900" dirty="0" smtClean="0"/>
              <a:t>  implement, can handle many predictors without a</a:t>
            </a:r>
          </a:p>
          <a:p>
            <a:pPr marL="0" indent="0">
              <a:spcBef>
                <a:spcPts val="0"/>
              </a:spcBef>
              <a:buNone/>
            </a:pPr>
            <a:r>
              <a:rPr lang="en-US" sz="1900" dirty="0" smtClean="0"/>
              <a:t>  a need to pre-process</a:t>
            </a:r>
          </a:p>
          <a:p>
            <a:pPr>
              <a:spcBef>
                <a:spcPts val="0"/>
              </a:spcBef>
            </a:pPr>
            <a:endParaRPr lang="en-US" sz="1900" dirty="0" smtClean="0"/>
          </a:p>
          <a:p>
            <a:pPr>
              <a:spcBef>
                <a:spcPts val="0"/>
              </a:spcBef>
            </a:pPr>
            <a:r>
              <a:rPr lang="en-US" sz="1900" dirty="0" smtClean="0"/>
              <a:t>Challenges: instability, less than optimal predictive </a:t>
            </a:r>
          </a:p>
          <a:p>
            <a:pPr marL="0" indent="0">
              <a:spcBef>
                <a:spcPts val="0"/>
              </a:spcBef>
              <a:buNone/>
            </a:pPr>
            <a:r>
              <a:rPr lang="en-US" sz="1900" dirty="0" smtClean="0"/>
              <a:t>  performance, </a:t>
            </a:r>
            <a:r>
              <a:rPr lang="en-US" sz="1900" dirty="0"/>
              <a:t>selection bias, these models may not do </a:t>
            </a:r>
            <a:endParaRPr lang="en-US" sz="1900" dirty="0" smtClean="0"/>
          </a:p>
          <a:p>
            <a:pPr marL="0" indent="0">
              <a:spcBef>
                <a:spcPts val="0"/>
              </a:spcBef>
              <a:buNone/>
            </a:pPr>
            <a:r>
              <a:rPr lang="en-US" sz="1900" dirty="0"/>
              <a:t> </a:t>
            </a:r>
            <a:r>
              <a:rPr lang="en-US" sz="1900" dirty="0" smtClean="0"/>
              <a:t> a </a:t>
            </a:r>
            <a:r>
              <a:rPr lang="en-US" sz="1900" dirty="0"/>
              <a:t>good job predicting samples whose </a:t>
            </a:r>
            <a:r>
              <a:rPr lang="en-US" sz="1900" dirty="0" smtClean="0"/>
              <a:t>true outcomes </a:t>
            </a:r>
            <a:r>
              <a:rPr lang="en-US" sz="1900" dirty="0"/>
              <a:t>are extremely high or </a:t>
            </a:r>
            <a:r>
              <a:rPr lang="en-US" sz="1900" dirty="0" smtClean="0"/>
              <a:t>low</a:t>
            </a:r>
          </a:p>
          <a:p>
            <a:pPr>
              <a:spcBef>
                <a:spcPts val="0"/>
              </a:spcBef>
            </a:pPr>
            <a:endParaRPr lang="en-US" sz="1900" dirty="0" smtClean="0"/>
          </a:p>
          <a:p>
            <a:pPr>
              <a:spcBef>
                <a:spcPts val="0"/>
              </a:spcBef>
            </a:pPr>
            <a:r>
              <a:rPr lang="en-US" sz="1900" dirty="0" smtClean="0"/>
              <a:t>Notes: We can over-fit if we have too many splits in the tree. If two predictors are highly correlated, the choice of which to use is somewhat random</a:t>
            </a:r>
          </a:p>
          <a:p>
            <a:pPr>
              <a:spcBef>
                <a:spcPts val="0"/>
              </a:spcBef>
            </a:pPr>
            <a:endParaRPr lang="en-US" sz="1900" dirty="0"/>
          </a:p>
          <a:p>
            <a:pPr marL="0" indent="0">
              <a:spcBef>
                <a:spcPts val="0"/>
              </a:spcBef>
              <a:buNone/>
            </a:pPr>
            <a:r>
              <a:rPr lang="en-US" sz="1900" dirty="0" smtClean="0"/>
              <a:t>library(caret)</a:t>
            </a:r>
          </a:p>
          <a:p>
            <a:pPr marL="0" indent="0">
              <a:spcBef>
                <a:spcPts val="0"/>
              </a:spcBef>
              <a:buNone/>
            </a:pPr>
            <a:r>
              <a:rPr lang="en-US" sz="1900" dirty="0" smtClean="0"/>
              <a:t>l</a:t>
            </a:r>
            <a:r>
              <a:rPr lang="en-US" sz="1900" dirty="0" smtClean="0"/>
              <a:t>ibrary(</a:t>
            </a:r>
            <a:r>
              <a:rPr lang="en-US" sz="1900" dirty="0" err="1" smtClean="0"/>
              <a:t>rpart</a:t>
            </a:r>
            <a:r>
              <a:rPr lang="en-US" sz="1900" dirty="0" smtClean="0"/>
              <a:t>)</a:t>
            </a:r>
            <a:endParaRPr lang="en-US" sz="1900" dirty="0"/>
          </a:p>
          <a:p>
            <a:pPr marL="0" indent="0">
              <a:spcBef>
                <a:spcPts val="0"/>
              </a:spcBef>
              <a:buNone/>
            </a:pPr>
            <a:r>
              <a:rPr lang="en-US" sz="1900" dirty="0" err="1" smtClean="0"/>
              <a:t>rpartTree</a:t>
            </a:r>
            <a:r>
              <a:rPr lang="en-US" sz="1900" dirty="0" smtClean="0"/>
              <a:t> </a:t>
            </a:r>
            <a:r>
              <a:rPr lang="en-US" sz="1900" dirty="0"/>
              <a:t>&lt;- </a:t>
            </a:r>
            <a:r>
              <a:rPr lang="en-US" sz="1900" dirty="0" smtClean="0"/>
              <a:t>train</a:t>
            </a:r>
            <a:r>
              <a:rPr lang="en-US" sz="1900" dirty="0" smtClean="0"/>
              <a:t>(y </a:t>
            </a:r>
            <a:r>
              <a:rPr lang="en-US" sz="1900" dirty="0"/>
              <a:t>~ ., data = </a:t>
            </a:r>
            <a:r>
              <a:rPr lang="en-US" sz="1900" dirty="0" err="1" smtClean="0"/>
              <a:t>trainData</a:t>
            </a:r>
            <a:r>
              <a:rPr lang="en-US" sz="1900" dirty="0" smtClean="0"/>
              <a:t>, method = ‘</a:t>
            </a:r>
            <a:r>
              <a:rPr lang="en-US" sz="1900" dirty="0" err="1" smtClean="0"/>
              <a:t>rpart</a:t>
            </a:r>
            <a:r>
              <a:rPr lang="en-US" sz="1900" dirty="0" smtClean="0"/>
              <a:t>’</a:t>
            </a:r>
            <a:r>
              <a:rPr lang="en-US" sz="1900" dirty="0" smtClean="0"/>
              <a:t>)</a:t>
            </a:r>
            <a:endParaRPr lang="en-US" sz="1900" dirty="0" smtClean="0"/>
          </a:p>
          <a:p>
            <a:endParaRPr lang="en-US" sz="1900"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3212" y="2192832"/>
            <a:ext cx="3021070" cy="2125189"/>
          </a:xfrm>
          <a:prstGeom prst="rect">
            <a:avLst/>
          </a:prstGeom>
        </p:spPr>
      </p:pic>
      <p:sp>
        <p:nvSpPr>
          <p:cNvPr id="6" name="Title 12"/>
          <p:cNvSpPr>
            <a:spLocks noGrp="1"/>
          </p:cNvSpPr>
          <p:nvPr>
            <p:ph type="title"/>
          </p:nvPr>
        </p:nvSpPr>
        <p:spPr>
          <a:xfrm>
            <a:off x="1370012" y="178274"/>
            <a:ext cx="9782801" cy="1239837"/>
          </a:xfrm>
        </p:spPr>
        <p:txBody>
          <a:bodyPr/>
          <a:lstStyle/>
          <a:p>
            <a:r>
              <a:rPr lang="en-US" dirty="0" smtClean="0"/>
              <a:t>Basic Regression Trees</a:t>
            </a:r>
            <a:br>
              <a:rPr lang="en-US" dirty="0" smtClean="0"/>
            </a:br>
            <a:endParaRPr lang="en-US" dirty="0"/>
          </a:p>
        </p:txBody>
      </p:sp>
    </p:spTree>
    <p:extLst>
      <p:ext uri="{BB962C8B-B14F-4D97-AF65-F5344CB8AC3E}">
        <p14:creationId xmlns:p14="http://schemas.microsoft.com/office/powerpoint/2010/main" val="92674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370011" y="1087184"/>
            <a:ext cx="9782801" cy="5542216"/>
          </a:xfrm>
        </p:spPr>
        <p:txBody>
          <a:bodyPr>
            <a:normAutofit fontScale="92500" lnSpcReduction="10000"/>
          </a:bodyPr>
          <a:lstStyle/>
          <a:p>
            <a:pPr>
              <a:spcBef>
                <a:spcPts val="0"/>
              </a:spcBef>
            </a:pPr>
            <a:r>
              <a:rPr lang="en-US" sz="1900" dirty="0"/>
              <a:t>The terminal nodes predict the outcome </a:t>
            </a:r>
            <a:r>
              <a:rPr lang="en-US" sz="1900" dirty="0" smtClean="0"/>
              <a:t>using</a:t>
            </a:r>
          </a:p>
          <a:p>
            <a:pPr marL="0" indent="0">
              <a:spcBef>
                <a:spcPts val="0"/>
              </a:spcBef>
              <a:buNone/>
            </a:pPr>
            <a:r>
              <a:rPr lang="en-US" sz="1900" dirty="0" smtClean="0"/>
              <a:t>  a </a:t>
            </a:r>
            <a:r>
              <a:rPr lang="en-US" sz="1900" dirty="0"/>
              <a:t>linear model (as </a:t>
            </a:r>
            <a:r>
              <a:rPr lang="en-US" sz="1900" dirty="0" smtClean="0"/>
              <a:t>opposed to </a:t>
            </a:r>
            <a:r>
              <a:rPr lang="en-US" sz="1900" dirty="0"/>
              <a:t>the simple </a:t>
            </a:r>
            <a:endParaRPr lang="en-US" sz="1900" dirty="0" smtClean="0"/>
          </a:p>
          <a:p>
            <a:pPr marL="0" indent="0">
              <a:spcBef>
                <a:spcPts val="0"/>
              </a:spcBef>
              <a:buNone/>
            </a:pPr>
            <a:r>
              <a:rPr lang="en-US" sz="1900" dirty="0" smtClean="0"/>
              <a:t>  average).</a:t>
            </a:r>
          </a:p>
          <a:p>
            <a:pPr marL="0" indent="0">
              <a:spcBef>
                <a:spcPts val="0"/>
              </a:spcBef>
              <a:buNone/>
            </a:pPr>
            <a:endParaRPr lang="en-US" sz="1900" dirty="0"/>
          </a:p>
          <a:p>
            <a:pPr>
              <a:spcBef>
                <a:spcPts val="0"/>
              </a:spcBef>
            </a:pPr>
            <a:r>
              <a:rPr lang="en-US" sz="1900" dirty="0" smtClean="0"/>
              <a:t>When </a:t>
            </a:r>
            <a:r>
              <a:rPr lang="en-US" sz="1900" dirty="0"/>
              <a:t>a sample is predicted, it is often a </a:t>
            </a:r>
            <a:endParaRPr lang="en-US" sz="1900" dirty="0" smtClean="0"/>
          </a:p>
          <a:p>
            <a:pPr marL="0" indent="0">
              <a:spcBef>
                <a:spcPts val="0"/>
              </a:spcBef>
              <a:buNone/>
            </a:pPr>
            <a:r>
              <a:rPr lang="en-US" sz="1900" dirty="0" smtClean="0"/>
              <a:t>  combination </a:t>
            </a:r>
            <a:r>
              <a:rPr lang="en-US" sz="1900" dirty="0"/>
              <a:t>of the </a:t>
            </a:r>
            <a:r>
              <a:rPr lang="en-US" sz="1900" dirty="0" smtClean="0"/>
              <a:t>predictions from different</a:t>
            </a:r>
          </a:p>
          <a:p>
            <a:pPr marL="0" indent="0">
              <a:spcBef>
                <a:spcPts val="0"/>
              </a:spcBef>
              <a:buNone/>
            </a:pPr>
            <a:r>
              <a:rPr lang="en-US" sz="1900" dirty="0" smtClean="0"/>
              <a:t>  models </a:t>
            </a:r>
            <a:r>
              <a:rPr lang="en-US" sz="1900" dirty="0"/>
              <a:t>along the same path through the tree</a:t>
            </a:r>
            <a:r>
              <a:rPr lang="en-US" sz="1900" dirty="0" smtClean="0"/>
              <a:t>.</a:t>
            </a:r>
          </a:p>
          <a:p>
            <a:pPr marL="0" indent="0">
              <a:spcBef>
                <a:spcPts val="0"/>
              </a:spcBef>
              <a:buNone/>
            </a:pPr>
            <a:endParaRPr lang="en-US" sz="1900" dirty="0" smtClean="0"/>
          </a:p>
          <a:p>
            <a:pPr>
              <a:spcBef>
                <a:spcPts val="0"/>
              </a:spcBef>
            </a:pPr>
            <a:r>
              <a:rPr lang="en-US" sz="1900" dirty="0" smtClean="0"/>
              <a:t>The split that </a:t>
            </a:r>
            <a:r>
              <a:rPr lang="en-US" sz="1900" dirty="0"/>
              <a:t>is associated with the largest </a:t>
            </a:r>
            <a:endParaRPr lang="en-US" sz="1900" dirty="0" smtClean="0"/>
          </a:p>
          <a:p>
            <a:pPr marL="0" indent="0">
              <a:spcBef>
                <a:spcPts val="0"/>
              </a:spcBef>
              <a:buNone/>
            </a:pPr>
            <a:r>
              <a:rPr lang="en-US" sz="1900" dirty="0"/>
              <a:t> </a:t>
            </a:r>
            <a:r>
              <a:rPr lang="en-US" sz="1900" dirty="0" smtClean="0"/>
              <a:t> reduction </a:t>
            </a:r>
            <a:r>
              <a:rPr lang="en-US" sz="1900" dirty="0"/>
              <a:t>in error is chosen and a </a:t>
            </a:r>
            <a:r>
              <a:rPr lang="en-US" sz="1900" dirty="0" smtClean="0"/>
              <a:t>linear </a:t>
            </a:r>
          </a:p>
          <a:p>
            <a:pPr marL="0" indent="0">
              <a:spcBef>
                <a:spcPts val="0"/>
              </a:spcBef>
              <a:buNone/>
            </a:pPr>
            <a:r>
              <a:rPr lang="en-US" sz="1900" dirty="0"/>
              <a:t> </a:t>
            </a:r>
            <a:r>
              <a:rPr lang="en-US" sz="1900" dirty="0" smtClean="0"/>
              <a:t> model </a:t>
            </a:r>
            <a:r>
              <a:rPr lang="en-US" sz="1900" dirty="0"/>
              <a:t>is created within the partitions </a:t>
            </a:r>
            <a:r>
              <a:rPr lang="en-US" sz="1900" dirty="0" smtClean="0"/>
              <a:t>using the</a:t>
            </a:r>
          </a:p>
          <a:p>
            <a:pPr marL="0" indent="0">
              <a:spcBef>
                <a:spcPts val="0"/>
              </a:spcBef>
              <a:buNone/>
            </a:pPr>
            <a:r>
              <a:rPr lang="en-US" sz="1900" dirty="0"/>
              <a:t> </a:t>
            </a:r>
            <a:r>
              <a:rPr lang="en-US" sz="1900" dirty="0" smtClean="0"/>
              <a:t> </a:t>
            </a:r>
            <a:r>
              <a:rPr lang="en-US" sz="1900" dirty="0"/>
              <a:t>split variable in the model.</a:t>
            </a:r>
            <a:endParaRPr lang="en-US" sz="1900" dirty="0" smtClean="0"/>
          </a:p>
          <a:p>
            <a:pPr marL="0" indent="0">
              <a:spcBef>
                <a:spcPts val="0"/>
              </a:spcBef>
              <a:buNone/>
            </a:pPr>
            <a:endParaRPr lang="en-US" sz="1900" dirty="0" smtClean="0"/>
          </a:p>
          <a:p>
            <a:pPr>
              <a:spcBef>
                <a:spcPts val="0"/>
              </a:spcBef>
            </a:pPr>
            <a:r>
              <a:rPr lang="en-US" sz="1900" dirty="0"/>
              <a:t>Once the complete set of linear models have been created, each undergoes</a:t>
            </a:r>
          </a:p>
          <a:p>
            <a:pPr marL="0" indent="0">
              <a:spcBef>
                <a:spcPts val="0"/>
              </a:spcBef>
              <a:buNone/>
            </a:pPr>
            <a:r>
              <a:rPr lang="en-US" sz="1900" dirty="0" smtClean="0"/>
              <a:t>  a </a:t>
            </a:r>
            <a:r>
              <a:rPr lang="en-US" sz="1900" dirty="0"/>
              <a:t>simplification procedure to potentially drop some of the terms. </a:t>
            </a:r>
            <a:endParaRPr lang="en-US" sz="1900" dirty="0" smtClean="0"/>
          </a:p>
          <a:p>
            <a:pPr>
              <a:spcBef>
                <a:spcPts val="0"/>
              </a:spcBef>
            </a:pPr>
            <a:endParaRPr lang="en-US" sz="1900" dirty="0"/>
          </a:p>
          <a:p>
            <a:pPr>
              <a:spcBef>
                <a:spcPts val="0"/>
              </a:spcBef>
            </a:pPr>
            <a:r>
              <a:rPr lang="en-US" sz="1900" dirty="0" smtClean="0"/>
              <a:t>Also incorporates </a:t>
            </a:r>
            <a:r>
              <a:rPr lang="en-US" sz="1900" dirty="0"/>
              <a:t>a type of smoothing to decrease the </a:t>
            </a:r>
            <a:r>
              <a:rPr lang="en-US" sz="1900" dirty="0" smtClean="0"/>
              <a:t>potential for </a:t>
            </a:r>
            <a:r>
              <a:rPr lang="en-US" sz="1900" dirty="0"/>
              <a:t>over-fitting</a:t>
            </a:r>
            <a:r>
              <a:rPr lang="en-US" sz="1900" dirty="0" smtClean="0"/>
              <a:t>.</a:t>
            </a:r>
          </a:p>
          <a:p>
            <a:pPr>
              <a:spcBef>
                <a:spcPts val="0"/>
              </a:spcBef>
            </a:pPr>
            <a:endParaRPr lang="en-US" sz="1900" dirty="0"/>
          </a:p>
          <a:p>
            <a:pPr>
              <a:spcBef>
                <a:spcPts val="0"/>
              </a:spcBef>
            </a:pPr>
            <a:r>
              <a:rPr lang="en-US" sz="1900" dirty="0"/>
              <a:t>Once the tree is fully grown, it is pruned back by finding inadequate </a:t>
            </a:r>
            <a:r>
              <a:rPr lang="en-US" sz="1900" dirty="0" err="1"/>
              <a:t>subtrees</a:t>
            </a:r>
            <a:r>
              <a:rPr lang="en-US" sz="1900" dirty="0"/>
              <a:t> and removing them</a:t>
            </a:r>
            <a:r>
              <a:rPr lang="en-US" sz="1900" dirty="0" smtClean="0"/>
              <a:t>.</a:t>
            </a:r>
          </a:p>
          <a:p>
            <a:pPr marL="0" indent="0">
              <a:spcBef>
                <a:spcPts val="0"/>
              </a:spcBef>
              <a:buNone/>
            </a:pPr>
            <a:endParaRPr lang="en-US" sz="1900" dirty="0"/>
          </a:p>
          <a:p>
            <a:pPr marL="0" indent="0">
              <a:spcBef>
                <a:spcPts val="0"/>
              </a:spcBef>
              <a:buNone/>
            </a:pPr>
            <a:r>
              <a:rPr lang="en-US" sz="1900" dirty="0" smtClean="0"/>
              <a:t>Library(caret)</a:t>
            </a:r>
          </a:p>
          <a:p>
            <a:pPr marL="0" indent="0">
              <a:spcBef>
                <a:spcPts val="0"/>
              </a:spcBef>
              <a:buNone/>
            </a:pPr>
            <a:r>
              <a:rPr lang="en-US" sz="1900" dirty="0" smtClean="0"/>
              <a:t>library(</a:t>
            </a:r>
            <a:r>
              <a:rPr lang="en-US" sz="1900" dirty="0" err="1" smtClean="0"/>
              <a:t>RWeka</a:t>
            </a:r>
            <a:r>
              <a:rPr lang="en-US" sz="1900" dirty="0" smtClean="0"/>
              <a:t>)</a:t>
            </a:r>
            <a:endParaRPr lang="en-US" sz="1900" dirty="0"/>
          </a:p>
          <a:p>
            <a:pPr marL="0" indent="0">
              <a:spcBef>
                <a:spcPts val="0"/>
              </a:spcBef>
              <a:buNone/>
            </a:pPr>
            <a:r>
              <a:rPr lang="en-US" sz="1900" dirty="0" smtClean="0"/>
              <a:t>m5tree </a:t>
            </a:r>
            <a:r>
              <a:rPr lang="en-US" sz="1900" dirty="0"/>
              <a:t>&lt;- </a:t>
            </a:r>
            <a:r>
              <a:rPr lang="en-US" sz="1900" dirty="0"/>
              <a:t>train(y ~ ., data = </a:t>
            </a:r>
            <a:r>
              <a:rPr lang="en-US" sz="1900" dirty="0" err="1"/>
              <a:t>trainData</a:t>
            </a:r>
            <a:r>
              <a:rPr lang="en-US" sz="1900" dirty="0"/>
              <a:t>, method = </a:t>
            </a:r>
            <a:r>
              <a:rPr lang="en-US" sz="1900" dirty="0" smtClean="0"/>
              <a:t>‘M5’)</a:t>
            </a:r>
            <a:endParaRPr lang="en-US" sz="1900" dirty="0"/>
          </a:p>
          <a:p>
            <a:pPr>
              <a:spcBef>
                <a:spcPts val="0"/>
              </a:spcBef>
            </a:pPr>
            <a:endParaRPr lang="en-US" sz="1900" dirty="0"/>
          </a:p>
        </p:txBody>
      </p:sp>
      <p:sp>
        <p:nvSpPr>
          <p:cNvPr id="6" name="Title 12"/>
          <p:cNvSpPr>
            <a:spLocks noGrp="1"/>
          </p:cNvSpPr>
          <p:nvPr>
            <p:ph type="title"/>
          </p:nvPr>
        </p:nvSpPr>
        <p:spPr>
          <a:xfrm>
            <a:off x="1370012" y="178274"/>
            <a:ext cx="9782801" cy="812325"/>
          </a:xfrm>
        </p:spPr>
        <p:txBody>
          <a:bodyPr/>
          <a:lstStyle/>
          <a:p>
            <a:r>
              <a:rPr lang="en-US" dirty="0"/>
              <a:t>Regression Model Trees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1212" y="274860"/>
            <a:ext cx="4608512" cy="3514608"/>
          </a:xfrm>
          <a:prstGeom prst="rect">
            <a:avLst/>
          </a:prstGeom>
        </p:spPr>
      </p:pic>
    </p:spTree>
    <p:extLst>
      <p:ext uri="{BB962C8B-B14F-4D97-AF65-F5344CB8AC3E}">
        <p14:creationId xmlns:p14="http://schemas.microsoft.com/office/powerpoint/2010/main" val="1950634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3A1A52-A2A7-B64A-BBB3-8302E1477E5C}"/>
              </a:ext>
            </a:extLst>
          </p:cNvPr>
          <p:cNvSpPr>
            <a:spLocks noGrp="1"/>
          </p:cNvSpPr>
          <p:nvPr>
            <p:ph type="title"/>
          </p:nvPr>
        </p:nvSpPr>
        <p:spPr/>
        <p:txBody>
          <a:bodyPr/>
          <a:lstStyle/>
          <a:p>
            <a:pPr algn="ctr"/>
            <a:r>
              <a:rPr lang="en-US" dirty="0"/>
              <a:t>Bagged Trees</a:t>
            </a:r>
            <a:br>
              <a:rPr lang="en-US" dirty="0"/>
            </a:br>
            <a:r>
              <a:rPr lang="en-US" sz="1999" dirty="0"/>
              <a:t>Introduction</a:t>
            </a:r>
            <a:endParaRPr lang="en-US" dirty="0"/>
          </a:p>
        </p:txBody>
      </p:sp>
      <p:sp>
        <p:nvSpPr>
          <p:cNvPr id="3" name="TextBox 2">
            <a:extLst>
              <a:ext uri="{FF2B5EF4-FFF2-40B4-BE49-F238E27FC236}">
                <a16:creationId xmlns:a16="http://schemas.microsoft.com/office/drawing/2014/main" xmlns="" id="{E87A57D0-3611-304E-AE19-A04EF4016501}"/>
              </a:ext>
            </a:extLst>
          </p:cNvPr>
          <p:cNvSpPr txBox="1"/>
          <p:nvPr/>
        </p:nvSpPr>
        <p:spPr>
          <a:xfrm>
            <a:off x="1151740" y="1691141"/>
            <a:ext cx="9885344" cy="2738498"/>
          </a:xfrm>
          <a:prstGeom prst="rect">
            <a:avLst/>
          </a:prstGeom>
          <a:noFill/>
        </p:spPr>
        <p:txBody>
          <a:bodyPr wrap="square" rtlCol="0">
            <a:spAutoFit/>
          </a:bodyPr>
          <a:lstStyle/>
          <a:p>
            <a:r>
              <a:rPr lang="en-US" sz="1799" dirty="0"/>
              <a:t>“Bagging predictors is a method of for generating multiple versions of a predictor and using these to get an aggregated predictor”</a:t>
            </a:r>
          </a:p>
          <a:p>
            <a:pPr algn="r"/>
            <a:r>
              <a:rPr lang="en-US" sz="1400" dirty="0"/>
              <a:t>Leo </a:t>
            </a:r>
            <a:r>
              <a:rPr lang="en-US" sz="1400" dirty="0" err="1"/>
              <a:t>Breiman</a:t>
            </a:r>
            <a:r>
              <a:rPr lang="en-US" sz="1400" dirty="0"/>
              <a:t>, University of California</a:t>
            </a:r>
          </a:p>
          <a:p>
            <a:pPr algn="r"/>
            <a:r>
              <a:rPr lang="en-US" sz="1400" dirty="0"/>
              <a:t>Bagging Predictors – September 1994</a:t>
            </a:r>
          </a:p>
          <a:p>
            <a:endParaRPr lang="en-US" sz="1799" dirty="0"/>
          </a:p>
          <a:p>
            <a:endParaRPr lang="en-US" sz="1799" dirty="0"/>
          </a:p>
          <a:p>
            <a:r>
              <a:rPr lang="en-US" sz="1799" dirty="0"/>
              <a:t>Bootstrap Aggregation aka “Bagging“</a:t>
            </a:r>
          </a:p>
          <a:p>
            <a:endParaRPr lang="en-US" sz="1799" dirty="0"/>
          </a:p>
          <a:p>
            <a:endParaRPr lang="en-US" sz="1799" dirty="0"/>
          </a:p>
          <a:p>
            <a:endParaRPr lang="en-US" sz="1799" dirty="0"/>
          </a:p>
        </p:txBody>
      </p:sp>
      <p:pic>
        <p:nvPicPr>
          <p:cNvPr id="5" name="Picture 4">
            <a:extLst>
              <a:ext uri="{FF2B5EF4-FFF2-40B4-BE49-F238E27FC236}">
                <a16:creationId xmlns:a16="http://schemas.microsoft.com/office/drawing/2014/main" xmlns="" id="{AF053439-32EC-FD43-B017-BD58464B769B}"/>
              </a:ext>
            </a:extLst>
          </p:cNvPr>
          <p:cNvPicPr>
            <a:picLocks noChangeAspect="1"/>
          </p:cNvPicPr>
          <p:nvPr/>
        </p:nvPicPr>
        <p:blipFill>
          <a:blip r:embed="rId2"/>
          <a:stretch>
            <a:fillRect/>
          </a:stretch>
        </p:blipFill>
        <p:spPr>
          <a:xfrm>
            <a:off x="2983722" y="4038600"/>
            <a:ext cx="6221379" cy="1574390"/>
          </a:xfrm>
          <a:prstGeom prst="rect">
            <a:avLst/>
          </a:prstGeom>
        </p:spPr>
      </p:pic>
    </p:spTree>
    <p:extLst>
      <p:ext uri="{BB962C8B-B14F-4D97-AF65-F5344CB8AC3E}">
        <p14:creationId xmlns:p14="http://schemas.microsoft.com/office/powerpoint/2010/main" val="1641117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3A1A52-A2A7-B64A-BBB3-8302E1477E5C}"/>
              </a:ext>
            </a:extLst>
          </p:cNvPr>
          <p:cNvSpPr>
            <a:spLocks noGrp="1"/>
          </p:cNvSpPr>
          <p:nvPr>
            <p:ph type="title"/>
          </p:nvPr>
        </p:nvSpPr>
        <p:spPr/>
        <p:txBody>
          <a:bodyPr/>
          <a:lstStyle/>
          <a:p>
            <a:pPr algn="ctr"/>
            <a:r>
              <a:rPr lang="en-US" dirty="0"/>
              <a:t>Why use bagging</a:t>
            </a:r>
          </a:p>
        </p:txBody>
      </p:sp>
      <p:sp>
        <p:nvSpPr>
          <p:cNvPr id="3" name="TextBox 2">
            <a:extLst>
              <a:ext uri="{FF2B5EF4-FFF2-40B4-BE49-F238E27FC236}">
                <a16:creationId xmlns:a16="http://schemas.microsoft.com/office/drawing/2014/main" xmlns="" id="{E87A57D0-3611-304E-AE19-A04EF4016501}"/>
              </a:ext>
            </a:extLst>
          </p:cNvPr>
          <p:cNvSpPr txBox="1"/>
          <p:nvPr/>
        </p:nvSpPr>
        <p:spPr>
          <a:xfrm>
            <a:off x="1151740" y="1691141"/>
            <a:ext cx="9885344" cy="3414781"/>
          </a:xfrm>
          <a:prstGeom prst="rect">
            <a:avLst/>
          </a:prstGeom>
          <a:noFill/>
        </p:spPr>
        <p:txBody>
          <a:bodyPr wrap="square" rtlCol="0">
            <a:spAutoFit/>
          </a:bodyPr>
          <a:lstStyle/>
          <a:p>
            <a:pPr marL="285664" indent="-285664">
              <a:buFont typeface="Arial" panose="020B0604020202020204" pitchFamily="34" charset="0"/>
              <a:buChar char="•"/>
            </a:pPr>
            <a:r>
              <a:rPr lang="en-US" sz="1799" dirty="0"/>
              <a:t>Bagging effectively reduces the variance of a prediction through its aggregation process</a:t>
            </a:r>
          </a:p>
          <a:p>
            <a:pPr marL="742727" lvl="1" indent="-285664">
              <a:buFont typeface="Arial" panose="020B0604020202020204" pitchFamily="34" charset="0"/>
              <a:buChar char="•"/>
            </a:pPr>
            <a:r>
              <a:rPr lang="en-US" sz="1799" dirty="0" smtClean="0"/>
              <a:t>For </a:t>
            </a:r>
            <a:r>
              <a:rPr lang="en-US" sz="1799" dirty="0"/>
              <a:t>models that produce an unstable prediction, bagging reduces </a:t>
            </a:r>
            <a:r>
              <a:rPr lang="en-US" sz="1799" dirty="0" smtClean="0"/>
              <a:t>the </a:t>
            </a:r>
            <a:r>
              <a:rPr lang="en-US" sz="1799" dirty="0"/>
              <a:t>variance in the prediction</a:t>
            </a:r>
          </a:p>
          <a:p>
            <a:pPr marL="742727" lvl="1" indent="-285664">
              <a:buFont typeface="Arial" panose="020B0604020202020204" pitchFamily="34" charset="0"/>
              <a:buChar char="•"/>
            </a:pPr>
            <a:r>
              <a:rPr lang="en-US" sz="1799" dirty="0" err="1"/>
              <a:t>Breiman</a:t>
            </a:r>
            <a:r>
              <a:rPr lang="en-US" sz="1799" dirty="0"/>
              <a:t> states that we can see a reduction in test set misclassification rates from 20% to 47%</a:t>
            </a:r>
          </a:p>
          <a:p>
            <a:pPr marL="742727" lvl="1" indent="-285664">
              <a:buFont typeface="Arial" panose="020B0604020202020204" pitchFamily="34" charset="0"/>
              <a:buChar char="•"/>
            </a:pPr>
            <a:endParaRPr lang="en-US" sz="1799" dirty="0"/>
          </a:p>
          <a:p>
            <a:pPr lvl="1"/>
            <a:endParaRPr lang="en-US" sz="1799" dirty="0"/>
          </a:p>
          <a:p>
            <a:pPr marL="742727" lvl="1" indent="-285664">
              <a:buFont typeface="Arial" panose="020B0604020202020204" pitchFamily="34" charset="0"/>
              <a:buChar char="•"/>
            </a:pPr>
            <a:endParaRPr lang="en-US" sz="1799" dirty="0"/>
          </a:p>
          <a:p>
            <a:endParaRPr lang="en-US" sz="1799" dirty="0"/>
          </a:p>
          <a:p>
            <a:endParaRPr lang="en-US" sz="1799" dirty="0"/>
          </a:p>
          <a:p>
            <a:endParaRPr lang="en-US" sz="1799" dirty="0"/>
          </a:p>
        </p:txBody>
      </p:sp>
      <p:pic>
        <p:nvPicPr>
          <p:cNvPr id="6" name="Picture 5">
            <a:extLst>
              <a:ext uri="{FF2B5EF4-FFF2-40B4-BE49-F238E27FC236}">
                <a16:creationId xmlns:a16="http://schemas.microsoft.com/office/drawing/2014/main" xmlns="" id="{B142A0A7-A445-CC42-8E38-7F9A91F4987C}"/>
              </a:ext>
            </a:extLst>
          </p:cNvPr>
          <p:cNvPicPr>
            <a:picLocks noChangeAspect="1"/>
          </p:cNvPicPr>
          <p:nvPr/>
        </p:nvPicPr>
        <p:blipFill>
          <a:blip r:embed="rId2"/>
          <a:stretch>
            <a:fillRect/>
          </a:stretch>
        </p:blipFill>
        <p:spPr>
          <a:xfrm>
            <a:off x="4327715" y="3657600"/>
            <a:ext cx="3533394" cy="2128466"/>
          </a:xfrm>
          <a:prstGeom prst="rect">
            <a:avLst/>
          </a:prstGeom>
        </p:spPr>
      </p:pic>
    </p:spTree>
    <p:extLst>
      <p:ext uri="{BB962C8B-B14F-4D97-AF65-F5344CB8AC3E}">
        <p14:creationId xmlns:p14="http://schemas.microsoft.com/office/powerpoint/2010/main" val="213324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3A1A52-A2A7-B64A-BBB3-8302E1477E5C}"/>
              </a:ext>
            </a:extLst>
          </p:cNvPr>
          <p:cNvSpPr>
            <a:spLocks noGrp="1"/>
          </p:cNvSpPr>
          <p:nvPr>
            <p:ph type="title"/>
          </p:nvPr>
        </p:nvSpPr>
        <p:spPr/>
        <p:txBody>
          <a:bodyPr/>
          <a:lstStyle/>
          <a:p>
            <a:pPr algn="ctr"/>
            <a:r>
              <a:rPr lang="en-US" dirty="0"/>
              <a:t>Why use bagging</a:t>
            </a:r>
          </a:p>
        </p:txBody>
      </p:sp>
      <p:sp>
        <p:nvSpPr>
          <p:cNvPr id="3" name="TextBox 2">
            <a:extLst>
              <a:ext uri="{FF2B5EF4-FFF2-40B4-BE49-F238E27FC236}">
                <a16:creationId xmlns:a16="http://schemas.microsoft.com/office/drawing/2014/main" xmlns="" id="{E87A57D0-3611-304E-AE19-A04EF4016501}"/>
              </a:ext>
            </a:extLst>
          </p:cNvPr>
          <p:cNvSpPr txBox="1"/>
          <p:nvPr/>
        </p:nvSpPr>
        <p:spPr>
          <a:xfrm>
            <a:off x="1151740" y="1691141"/>
            <a:ext cx="9885344" cy="3691652"/>
          </a:xfrm>
          <a:prstGeom prst="rect">
            <a:avLst/>
          </a:prstGeom>
          <a:noFill/>
        </p:spPr>
        <p:txBody>
          <a:bodyPr wrap="square" rtlCol="0">
            <a:spAutoFit/>
          </a:bodyPr>
          <a:lstStyle/>
          <a:p>
            <a:pPr marL="285664" indent="-285664">
              <a:buFont typeface="Arial" panose="020B0604020202020204" pitchFamily="34" charset="0"/>
              <a:buChar char="•"/>
            </a:pPr>
            <a:r>
              <a:rPr lang="en-US" sz="1799" dirty="0" smtClean="0"/>
              <a:t>Bagging </a:t>
            </a:r>
            <a:r>
              <a:rPr lang="en-US" sz="1799" dirty="0"/>
              <a:t>models can provide their own internal estimate of predictive performance that correlates well with either cross-validation estimates or test set estimates</a:t>
            </a:r>
          </a:p>
          <a:p>
            <a:pPr marL="742727" lvl="1" indent="-285664">
              <a:buFont typeface="Arial" panose="020B0604020202020204" pitchFamily="34" charset="0"/>
              <a:buChar char="•"/>
            </a:pPr>
            <a:r>
              <a:rPr lang="en-US" sz="1799" dirty="0" smtClean="0"/>
              <a:t>Out-of-bag </a:t>
            </a:r>
            <a:r>
              <a:rPr lang="en-US" sz="1799" dirty="0"/>
              <a:t>can be used to assess the predictive performance of that specific model</a:t>
            </a:r>
          </a:p>
          <a:p>
            <a:pPr marL="742727" lvl="1" indent="-285664">
              <a:buFont typeface="Arial" panose="020B0604020202020204" pitchFamily="34" charset="0"/>
              <a:buChar char="•"/>
            </a:pPr>
            <a:r>
              <a:rPr lang="en-US" sz="1799" dirty="0" smtClean="0"/>
              <a:t>Out-of-bag </a:t>
            </a:r>
            <a:r>
              <a:rPr lang="en-US" sz="1799" dirty="0"/>
              <a:t>estimate </a:t>
            </a:r>
          </a:p>
          <a:p>
            <a:pPr marL="742727" lvl="1" indent="-285664">
              <a:buFont typeface="Arial" panose="020B0604020202020204" pitchFamily="34" charset="0"/>
              <a:buChar char="•"/>
            </a:pPr>
            <a:endParaRPr lang="en-US" sz="1799" dirty="0"/>
          </a:p>
          <a:p>
            <a:pPr marL="742727" lvl="1" indent="-285664">
              <a:buFont typeface="Arial" panose="020B0604020202020204" pitchFamily="34" charset="0"/>
              <a:buChar char="•"/>
            </a:pPr>
            <a:endParaRPr lang="en-US" sz="1799" dirty="0"/>
          </a:p>
          <a:p>
            <a:pPr marL="285664" indent="-285664">
              <a:buFont typeface="Arial" panose="020B0604020202020204" pitchFamily="34" charset="0"/>
              <a:buChar char="•"/>
            </a:pPr>
            <a:endParaRPr lang="en-US" sz="1799" dirty="0"/>
          </a:p>
          <a:p>
            <a:pPr lvl="1"/>
            <a:endParaRPr lang="en-US" sz="1799" dirty="0"/>
          </a:p>
          <a:p>
            <a:pPr marL="742727" lvl="1" indent="-285664">
              <a:buFont typeface="Arial" panose="020B0604020202020204" pitchFamily="34" charset="0"/>
              <a:buChar char="•"/>
            </a:pPr>
            <a:endParaRPr lang="en-US" sz="1799" dirty="0"/>
          </a:p>
          <a:p>
            <a:endParaRPr lang="en-US" sz="1799" dirty="0"/>
          </a:p>
          <a:p>
            <a:endParaRPr lang="en-US" sz="1799" dirty="0"/>
          </a:p>
          <a:p>
            <a:endParaRPr lang="en-US" sz="1799" dirty="0"/>
          </a:p>
        </p:txBody>
      </p:sp>
    </p:spTree>
    <p:extLst>
      <p:ext uri="{BB962C8B-B14F-4D97-AF65-F5344CB8AC3E}">
        <p14:creationId xmlns:p14="http://schemas.microsoft.com/office/powerpoint/2010/main" val="1180706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3A1A52-A2A7-B64A-BBB3-8302E1477E5C}"/>
              </a:ext>
            </a:extLst>
          </p:cNvPr>
          <p:cNvSpPr>
            <a:spLocks noGrp="1"/>
          </p:cNvSpPr>
          <p:nvPr>
            <p:ph type="title"/>
          </p:nvPr>
        </p:nvSpPr>
        <p:spPr/>
        <p:txBody>
          <a:bodyPr/>
          <a:lstStyle/>
          <a:p>
            <a:pPr algn="ctr"/>
            <a:r>
              <a:rPr lang="en-US" dirty="0"/>
              <a:t>Conditions</a:t>
            </a:r>
          </a:p>
        </p:txBody>
      </p:sp>
      <p:sp>
        <p:nvSpPr>
          <p:cNvPr id="3" name="TextBox 2">
            <a:extLst>
              <a:ext uri="{FF2B5EF4-FFF2-40B4-BE49-F238E27FC236}">
                <a16:creationId xmlns:a16="http://schemas.microsoft.com/office/drawing/2014/main" xmlns="" id="{E87A57D0-3611-304E-AE19-A04EF4016501}"/>
              </a:ext>
            </a:extLst>
          </p:cNvPr>
          <p:cNvSpPr txBox="1"/>
          <p:nvPr/>
        </p:nvSpPr>
        <p:spPr>
          <a:xfrm>
            <a:off x="1151740" y="1691141"/>
            <a:ext cx="9885344" cy="3692357"/>
          </a:xfrm>
          <a:prstGeom prst="rect">
            <a:avLst/>
          </a:prstGeom>
          <a:noFill/>
        </p:spPr>
        <p:txBody>
          <a:bodyPr wrap="square" rtlCol="0">
            <a:spAutoFit/>
          </a:bodyPr>
          <a:lstStyle/>
          <a:p>
            <a:pPr marL="285664" indent="-285664">
              <a:buFont typeface="Arial" panose="020B0604020202020204" pitchFamily="34" charset="0"/>
              <a:buChar char="•"/>
            </a:pPr>
            <a:r>
              <a:rPr lang="en-US" sz="1799" dirty="0" smtClean="0"/>
              <a:t>Bagging </a:t>
            </a:r>
            <a:r>
              <a:rPr lang="en-US" sz="1799" dirty="0"/>
              <a:t>can push a good but unstable procedure a significant step towards optimality, however, can degrade the performance of stable procedures</a:t>
            </a:r>
          </a:p>
          <a:p>
            <a:pPr marL="285664" indent="-285664">
              <a:buFont typeface="Arial" panose="020B0604020202020204" pitchFamily="34" charset="0"/>
              <a:buChar char="•"/>
            </a:pPr>
            <a:r>
              <a:rPr lang="en-US" sz="1799" dirty="0" smtClean="0"/>
              <a:t>Computational </a:t>
            </a:r>
            <a:r>
              <a:rPr lang="en-US" sz="1799" dirty="0"/>
              <a:t>costs and memory requirements increase as the number of bootstrap samples increases</a:t>
            </a:r>
          </a:p>
          <a:p>
            <a:pPr marL="285664" indent="-285664">
              <a:buFont typeface="Arial" panose="020B0604020202020204" pitchFamily="34" charset="0"/>
              <a:buChar char="•"/>
            </a:pPr>
            <a:r>
              <a:rPr lang="en-US" sz="1799" dirty="0" smtClean="0"/>
              <a:t>Bagged </a:t>
            </a:r>
            <a:r>
              <a:rPr lang="en-US" sz="1799" dirty="0"/>
              <a:t>model is much less interpretable than a model that is not bagged</a:t>
            </a:r>
          </a:p>
          <a:p>
            <a:pPr marL="285664" indent="-285664">
              <a:buFont typeface="Arial" panose="020B0604020202020204" pitchFamily="34" charset="0"/>
              <a:buChar char="•"/>
            </a:pPr>
            <a:endParaRPr lang="en-US" sz="1799" dirty="0"/>
          </a:p>
          <a:p>
            <a:pPr marL="285664" indent="-285664">
              <a:buFont typeface="Arial" panose="020B0604020202020204" pitchFamily="34" charset="0"/>
              <a:buChar char="•"/>
            </a:pPr>
            <a:endParaRPr lang="en-US" sz="1799" dirty="0"/>
          </a:p>
          <a:p>
            <a:endParaRPr lang="en-US" sz="1799" dirty="0"/>
          </a:p>
          <a:p>
            <a:pPr lvl="1"/>
            <a:endParaRPr lang="en-US" sz="1799" dirty="0"/>
          </a:p>
          <a:p>
            <a:pPr marL="742727" lvl="1" indent="-285664">
              <a:buFont typeface="Arial" panose="020B0604020202020204" pitchFamily="34" charset="0"/>
              <a:buChar char="•"/>
            </a:pPr>
            <a:endParaRPr lang="en-US" sz="1799" dirty="0"/>
          </a:p>
          <a:p>
            <a:endParaRPr lang="en-US" sz="1799" dirty="0"/>
          </a:p>
          <a:p>
            <a:endParaRPr lang="en-US" sz="1799" dirty="0"/>
          </a:p>
          <a:p>
            <a:endParaRPr lang="en-US" sz="1799" dirty="0"/>
          </a:p>
        </p:txBody>
      </p:sp>
    </p:spTree>
    <p:extLst>
      <p:ext uri="{BB962C8B-B14F-4D97-AF65-F5344CB8AC3E}">
        <p14:creationId xmlns:p14="http://schemas.microsoft.com/office/powerpoint/2010/main" val="1391230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3A1A52-A2A7-B64A-BBB3-8302E1477E5C}"/>
              </a:ext>
            </a:extLst>
          </p:cNvPr>
          <p:cNvSpPr>
            <a:spLocks noGrp="1"/>
          </p:cNvSpPr>
          <p:nvPr>
            <p:ph type="title"/>
          </p:nvPr>
        </p:nvSpPr>
        <p:spPr/>
        <p:txBody>
          <a:bodyPr/>
          <a:lstStyle/>
          <a:p>
            <a:pPr algn="ctr"/>
            <a:r>
              <a:rPr lang="en-US" dirty="0"/>
              <a:t>Random Forest</a:t>
            </a:r>
            <a:br>
              <a:rPr lang="en-US" dirty="0"/>
            </a:br>
            <a:r>
              <a:rPr lang="en-US" sz="1999" dirty="0"/>
              <a:t>Introduction</a:t>
            </a:r>
            <a:endParaRPr lang="en-US" dirty="0"/>
          </a:p>
        </p:txBody>
      </p:sp>
      <p:sp>
        <p:nvSpPr>
          <p:cNvPr id="3" name="TextBox 2">
            <a:extLst>
              <a:ext uri="{FF2B5EF4-FFF2-40B4-BE49-F238E27FC236}">
                <a16:creationId xmlns:a16="http://schemas.microsoft.com/office/drawing/2014/main" xmlns="" id="{74D47393-CFDB-D34C-BDFC-C219D8577FF8}"/>
              </a:ext>
            </a:extLst>
          </p:cNvPr>
          <p:cNvSpPr txBox="1"/>
          <p:nvPr/>
        </p:nvSpPr>
        <p:spPr>
          <a:xfrm>
            <a:off x="1151740" y="1691141"/>
            <a:ext cx="9885344" cy="2307723"/>
          </a:xfrm>
          <a:prstGeom prst="rect">
            <a:avLst/>
          </a:prstGeom>
          <a:noFill/>
        </p:spPr>
        <p:txBody>
          <a:bodyPr wrap="square" rtlCol="0">
            <a:spAutoFit/>
          </a:bodyPr>
          <a:lstStyle/>
          <a:p>
            <a:r>
              <a:rPr lang="en-US" sz="1799" dirty="0" smtClean="0"/>
              <a:t>Reducing </a:t>
            </a:r>
            <a:r>
              <a:rPr lang="en-US" sz="1799" dirty="0"/>
              <a:t>correlation  among trees, known as de-correlating trees, is then the next logical step to  improving the performance of bagging</a:t>
            </a:r>
          </a:p>
          <a:p>
            <a:endParaRPr lang="en-US" sz="1799" dirty="0"/>
          </a:p>
          <a:p>
            <a:r>
              <a:rPr lang="en-US" sz="1799" dirty="0"/>
              <a:t>Through </a:t>
            </a:r>
            <a:r>
              <a:rPr lang="en-US" sz="1799" dirty="0" smtClean="0"/>
              <a:t>multiple </a:t>
            </a:r>
            <a:r>
              <a:rPr lang="en-US" sz="1799" dirty="0"/>
              <a:t>attempts of generalization the original bagging algorithm, in 2001, </a:t>
            </a:r>
            <a:r>
              <a:rPr lang="en-US" sz="1799" dirty="0" err="1"/>
              <a:t>Breiman</a:t>
            </a:r>
            <a:r>
              <a:rPr lang="en-US" sz="1799" dirty="0"/>
              <a:t> constructed a unified algorithm called </a:t>
            </a:r>
            <a:r>
              <a:rPr lang="en-US" sz="1799" b="1" dirty="0"/>
              <a:t>random forests</a:t>
            </a:r>
            <a:endParaRPr lang="en-US" sz="1799" dirty="0"/>
          </a:p>
          <a:p>
            <a:endParaRPr lang="en-US" sz="1799" dirty="0"/>
          </a:p>
          <a:p>
            <a:endParaRPr lang="en-US" sz="1799" dirty="0"/>
          </a:p>
          <a:p>
            <a:endParaRPr lang="en-US" sz="1799" dirty="0"/>
          </a:p>
        </p:txBody>
      </p:sp>
      <p:pic>
        <p:nvPicPr>
          <p:cNvPr id="6" name="Picture 5">
            <a:extLst>
              <a:ext uri="{FF2B5EF4-FFF2-40B4-BE49-F238E27FC236}">
                <a16:creationId xmlns:a16="http://schemas.microsoft.com/office/drawing/2014/main" xmlns="" id="{F78B94DE-4CEC-B14F-88E2-08A1F0E039EE}"/>
              </a:ext>
            </a:extLst>
          </p:cNvPr>
          <p:cNvPicPr>
            <a:picLocks noChangeAspect="1"/>
          </p:cNvPicPr>
          <p:nvPr/>
        </p:nvPicPr>
        <p:blipFill>
          <a:blip r:embed="rId2"/>
          <a:stretch>
            <a:fillRect/>
          </a:stretch>
        </p:blipFill>
        <p:spPr>
          <a:xfrm>
            <a:off x="3496755" y="3158030"/>
            <a:ext cx="5195530" cy="2899831"/>
          </a:xfrm>
          <a:prstGeom prst="rect">
            <a:avLst/>
          </a:prstGeom>
        </p:spPr>
      </p:pic>
    </p:spTree>
    <p:extLst>
      <p:ext uri="{BB962C8B-B14F-4D97-AF65-F5344CB8AC3E}">
        <p14:creationId xmlns:p14="http://schemas.microsoft.com/office/powerpoint/2010/main" val="74252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1427</TotalTime>
  <Words>1163</Words>
  <Application>Microsoft Macintosh PowerPoint</Application>
  <PresentationFormat>Custom</PresentationFormat>
  <Paragraphs>150</Paragraphs>
  <Slides>16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Euphemia</vt:lpstr>
      <vt:lpstr>Wingdings</vt:lpstr>
      <vt:lpstr>Arial</vt:lpstr>
      <vt:lpstr>Math 16x9</vt:lpstr>
      <vt:lpstr>Tree-based ML DATA624, Spring 2020</vt:lpstr>
      <vt:lpstr>Agenda:</vt:lpstr>
      <vt:lpstr>Basic Regression Trees </vt:lpstr>
      <vt:lpstr>Regression Model Trees</vt:lpstr>
      <vt:lpstr>Bagged Trees Introduction</vt:lpstr>
      <vt:lpstr>Why use bagging</vt:lpstr>
      <vt:lpstr>Why use bagging</vt:lpstr>
      <vt:lpstr>Conditions</vt:lpstr>
      <vt:lpstr>Random Forest Introduction</vt:lpstr>
      <vt:lpstr>Why use Random Forest</vt:lpstr>
      <vt:lpstr>Conditions</vt:lpstr>
      <vt:lpstr>Boosting: - A quick history of its evolution.</vt:lpstr>
      <vt:lpstr>Boosting: - Basic Principle</vt:lpstr>
      <vt:lpstr>Boosting: - Algorithm &amp; Diff with Random forest</vt:lpstr>
      <vt:lpstr>Boosting : - Overfitting &amp; Regularization</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 Trees</dc:title>
  <dc:creator>Murali Kunissery</dc:creator>
  <cp:lastModifiedBy>Microsoft Office User</cp:lastModifiedBy>
  <cp:revision>25</cp:revision>
  <dcterms:created xsi:type="dcterms:W3CDTF">2020-04-18T11:54:03Z</dcterms:created>
  <dcterms:modified xsi:type="dcterms:W3CDTF">2020-04-21T23:57:21Z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