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88" r:id="rId5"/>
    <p:sldId id="264" r:id="rId6"/>
    <p:sldId id="265" r:id="rId7"/>
    <p:sldId id="266" r:id="rId8"/>
    <p:sldId id="267" r:id="rId9"/>
    <p:sldId id="268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7" r:id="rId21"/>
    <p:sldId id="282" r:id="rId22"/>
    <p:sldId id="283" r:id="rId23"/>
    <p:sldId id="284" r:id="rId24"/>
    <p:sldId id="285" r:id="rId25"/>
    <p:sldId id="286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wrence Fulton" initials="LF" lastIdx="0" clrIdx="0">
    <p:extLst>
      <p:ext uri="{19B8F6BF-5375-455C-9EA6-DF929625EA0E}">
        <p15:presenceInfo xmlns:p15="http://schemas.microsoft.com/office/powerpoint/2012/main" userId="d76a3210fa044d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7" autoAdjust="0"/>
    <p:restoredTop sz="94660"/>
  </p:normalViewPr>
  <p:slideViewPr>
    <p:cSldViewPr>
      <p:cViewPr varScale="1">
        <p:scale>
          <a:sx n="41" d="100"/>
          <a:sy n="41" d="100"/>
        </p:scale>
        <p:origin x="972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D54A748-A504-4E5B-BD6F-B41E6868E1B2}" type="datetimeFigureOut">
              <a:rPr lang="en-US"/>
              <a:pPr>
                <a:defRPr/>
              </a:pPr>
              <a:t>7/19/2018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19DB86-E8D0-4C3B-B057-0D3AD18FFB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5604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1734331-4A13-4B30-8A51-099814DF5CB6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0633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851397B-9E6D-469B-BBB5-DBA5B55BE3F8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1142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26BC74-93ED-4EFA-96F5-5D15822302A3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2581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D6C3220-2AE3-434A-9C13-45AF197F312E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6895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FD9F527-4FDE-4DCC-80D1-70EB9E449177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9263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F6A2050-E8CB-419E-8988-3A08998D334F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5872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F137F2E-9DD1-4FFB-B248-82D0AB7E26A3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652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0D64115-9748-466B-9864-C0C69AC4B569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900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605072C-8150-4C54-B7D1-992D03B419BE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0471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4B2E63B-CE6D-43B6-B1F3-2BDA6BE62880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43864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ADB8AE8-EBBC-45DD-87E3-F669954A50DE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6363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EEC8137-81AA-4F58-82AD-9D16B3DB8891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5484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6D70C47-5CA4-48AE-B1C4-C6B026567CA4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2559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2CCFA6B-543A-4AF5-98A8-2E4E6AAE0FDC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1244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BD9EF6D-0088-4116-A363-DD3AEE879112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9304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7FDD63A-EBBF-472D-B362-B710909C3A01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757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D855514-ECB8-483E-9827-AA348F609B31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4241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6233F87-945B-472B-A711-4D9FB81D9951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7577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E513C5-CD6F-4FD1-AE15-F6B2FABEE458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229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B22337-5AB6-4A26-8A18-C0F370A8F1D3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4556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8962587-698F-465F-8525-4E95803BC4BD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6286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DA6050-918F-42AD-B1E1-1E247ACB80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325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25741E-5C1D-43BE-8F7B-A75167FED7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909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DBD674-28BB-4BB8-B473-37FAE491AD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765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8A798E-BA67-4DEF-8480-736F7CB952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6009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D22B8D-0D80-4D10-AC80-4012777243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68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E584A9-A97F-4166-8503-93B644D660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951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1C8972-E299-4874-9CF3-B2134B96DB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387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F4EBA6-1A68-4F38-9CF2-AA97CCF849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424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E8E192-74A8-486E-B631-4ED1549825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811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E1BB88-2A74-4AEA-88BD-0098396AF0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29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19C47E-822F-42A9-9D05-F3F7EFD340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58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C22A1E-0947-42A3-BF55-B01BE400D7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474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247B89-A1E4-4DDB-AC9E-C85CB4970F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408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C137AE0-E3A3-423F-ADE0-0612528DF3A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229600" cy="1143000"/>
          </a:xfrm>
        </p:spPr>
        <p:txBody>
          <a:bodyPr/>
          <a:lstStyle/>
          <a:p>
            <a:r>
              <a:rPr lang="en-US" dirty="0"/>
              <a:t>Review of Calculus-Based Probability Problems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Basic </a:t>
            </a:r>
            <a:r>
              <a:rPr lang="en-US"/>
              <a:t>Linear Algebra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766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Multiplying Matrices</a:t>
            </a: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920132"/>
              </p:ext>
            </p:extLst>
          </p:nvPr>
        </p:nvGraphicFramePr>
        <p:xfrm>
          <a:off x="457200" y="1452274"/>
          <a:ext cx="2946400" cy="375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4" imgW="1117440" imgH="1422360" progId="Equation.DSMT4">
                  <p:embed/>
                </p:oleObj>
              </mc:Choice>
              <mc:Fallback>
                <p:oleObj name="Equation" r:id="rId4" imgW="1117440" imgH="14223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52274"/>
                        <a:ext cx="2946400" cy="375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138523" y="5638800"/>
            <a:ext cx="6109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Rows A * Columns of B, </a:t>
            </a:r>
            <a:r>
              <a:rPr lang="en-US" b="1" dirty="0"/>
              <a:t>inner dimensions must match!!</a:t>
            </a:r>
          </a:p>
          <a:p>
            <a:pPr algn="ctr"/>
            <a:r>
              <a:rPr lang="en-US" dirty="0"/>
              <a:t>2 x 2 x 2 x 1</a:t>
            </a:r>
          </a:p>
        </p:txBody>
      </p:sp>
      <p:sp>
        <p:nvSpPr>
          <p:cNvPr id="3" name="Rectangle 2"/>
          <p:cNvSpPr/>
          <p:nvPr/>
        </p:nvSpPr>
        <p:spPr>
          <a:xfrm>
            <a:off x="4724400" y="1857057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L=matrix(c(1,0,2,4),2,2)</a:t>
            </a:r>
          </a:p>
          <a:p>
            <a:r>
              <a:rPr lang="en-US" dirty="0"/>
              <a:t>M=matrix(c(5,-2),2,1)</a:t>
            </a:r>
          </a:p>
          <a:p>
            <a:r>
              <a:rPr lang="en-US" dirty="0"/>
              <a:t>L%*%M</a:t>
            </a:r>
          </a:p>
          <a:p>
            <a:endParaRPr lang="en-US" dirty="0"/>
          </a:p>
          <a:p>
            <a:r>
              <a:rPr lang="en-US" dirty="0"/>
              <a:t>#what is M%*%L…???</a:t>
            </a:r>
          </a:p>
          <a:p>
            <a:r>
              <a:rPr lang="en-US" dirty="0"/>
              <a:t>M%*%L</a:t>
            </a:r>
          </a:p>
          <a:p>
            <a:endParaRPr lang="en-US" dirty="0"/>
          </a:p>
          <a:p>
            <a:r>
              <a:rPr lang="en-US" dirty="0"/>
              <a:t>#What about t(M)%*%L</a:t>
            </a:r>
          </a:p>
          <a:p>
            <a:r>
              <a:rPr lang="en-US" dirty="0"/>
              <a:t>t(M)%*%L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Multiplying Matrices</a:t>
            </a:r>
          </a:p>
        </p:txBody>
      </p:sp>
      <p:graphicFrame>
        <p:nvGraphicFramePr>
          <p:cNvPr id="1126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819400" y="2171700"/>
          <a:ext cx="2692400" cy="335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4" imgW="1143000" imgH="1422360" progId="Equation.DSMT4">
                  <p:embed/>
                </p:oleObj>
              </mc:Choice>
              <mc:Fallback>
                <p:oleObj name="Equation" r:id="rId4" imgW="1143000" imgH="14223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171700"/>
                        <a:ext cx="2692400" cy="335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Multiplying Matrices Ex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981200"/>
            <a:ext cx="6047756" cy="9144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05000" y="345924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L%*%M</a:t>
            </a:r>
          </a:p>
          <a:p>
            <a:endParaRPr lang="en-US" dirty="0"/>
          </a:p>
          <a:p>
            <a:r>
              <a:rPr lang="en-US" dirty="0"/>
              <a:t>N=matrix(c(2,0,-8,4),2,2)</a:t>
            </a:r>
          </a:p>
          <a:p>
            <a:r>
              <a:rPr lang="en-US" dirty="0"/>
              <a:t>O=matrix(c(1,-4,3,5,0,-2),2,3)</a:t>
            </a:r>
          </a:p>
          <a:p>
            <a:r>
              <a:rPr lang="en-US" dirty="0"/>
              <a:t>N%*%O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Identity Matrix</a:t>
            </a: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3429000" y="1600200"/>
          <a:ext cx="2019300" cy="438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4" imgW="1180800" imgH="2565360" progId="Equation.DSMT4">
                  <p:embed/>
                </p:oleObj>
              </mc:Choice>
              <mc:Fallback>
                <p:oleObj name="Equation" r:id="rId4" imgW="1180800" imgH="25653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600200"/>
                        <a:ext cx="2019300" cy="438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the multiplicative Inverse of a 2x2 Matrix</a:t>
            </a: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2667000" y="2174875"/>
          <a:ext cx="3887788" cy="29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4" imgW="1498320" imgH="1143000" progId="Equation.DSMT4">
                  <p:embed/>
                </p:oleObj>
              </mc:Choice>
              <mc:Fallback>
                <p:oleObj name="Equation" r:id="rId4" imgW="1498320" imgH="1143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174875"/>
                        <a:ext cx="3887788" cy="296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2x2 Inverse Example</a:t>
            </a: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3124200" y="1219200"/>
          <a:ext cx="2679700" cy="493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4" imgW="1688760" imgH="3111480" progId="Equation.DSMT4">
                  <p:embed/>
                </p:oleObj>
              </mc:Choice>
              <mc:Fallback>
                <p:oleObj name="Equation" r:id="rId4" imgW="1688760" imgH="3111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19200"/>
                        <a:ext cx="2679700" cy="493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5257800" y="33528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A=matrix(c(5,-3,0,2),2,2)</a:t>
            </a:r>
          </a:p>
          <a:p>
            <a:r>
              <a:rPr lang="en-US" dirty="0"/>
              <a:t>B=matrix(c(2,3,0,5),2,2)</a:t>
            </a:r>
          </a:p>
          <a:p>
            <a:r>
              <a:rPr lang="en-US" dirty="0"/>
              <a:t>solve(A)</a:t>
            </a:r>
          </a:p>
          <a:p>
            <a:r>
              <a:rPr lang="en-US" dirty="0"/>
              <a:t>#or</a:t>
            </a:r>
          </a:p>
          <a:p>
            <a:r>
              <a:rPr lang="en-US" dirty="0"/>
              <a:t>1/</a:t>
            </a:r>
            <a:r>
              <a:rPr lang="en-US" dirty="0" err="1"/>
              <a:t>det</a:t>
            </a:r>
            <a:r>
              <a:rPr lang="en-US" dirty="0"/>
              <a:t>(A)*B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Steps to finding the multiplicative inverse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altLang="en-US"/>
              <a:t>Form the augmented matrix [A│I</a:t>
            </a:r>
            <a:r>
              <a:rPr lang="en-US" altLang="en-US" baseline="-25000"/>
              <a:t>n</a:t>
            </a:r>
            <a:r>
              <a:rPr lang="en-US" altLang="en-US"/>
              <a:t>]</a:t>
            </a:r>
          </a:p>
          <a:p>
            <a:pPr marL="514350" indent="-514350">
              <a:buFontTx/>
              <a:buAutoNum type="arabicPeriod"/>
            </a:pPr>
            <a:r>
              <a:rPr lang="en-US" altLang="en-US"/>
              <a:t>Perform row operations on it to obtain a matrix of the form [I</a:t>
            </a:r>
            <a:r>
              <a:rPr lang="en-US" altLang="en-US" baseline="-25000"/>
              <a:t>n</a:t>
            </a:r>
            <a:r>
              <a:rPr lang="en-US" altLang="en-US"/>
              <a:t>│B].</a:t>
            </a:r>
          </a:p>
          <a:p>
            <a:pPr marL="514350" indent="-514350">
              <a:buFontTx/>
              <a:buAutoNum type="arabicPeriod"/>
            </a:pPr>
            <a:r>
              <a:rPr lang="en-US" altLang="en-US"/>
              <a:t>Matrix B is the inverse matrix.</a:t>
            </a:r>
          </a:p>
          <a:p>
            <a:pPr marL="514350" indent="-514350">
              <a:buFontTx/>
              <a:buAutoNum type="arabicPeriod"/>
            </a:pPr>
            <a:r>
              <a:rPr lang="en-US" altLang="en-US"/>
              <a:t>Verify the results by multiplying AB to see if you get I</a:t>
            </a:r>
            <a:r>
              <a:rPr lang="en-US" altLang="en-US" baseline="-25000"/>
              <a:t>n</a:t>
            </a: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Row Operations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altLang="en-US"/>
              <a:t>Two rows may be interchanged</a:t>
            </a:r>
          </a:p>
          <a:p>
            <a:pPr marL="514350" indent="-514350">
              <a:buFontTx/>
              <a:buAutoNum type="arabicPeriod"/>
            </a:pPr>
            <a:r>
              <a:rPr lang="en-US" altLang="en-US"/>
              <a:t>The elements in any row may be multiplied by a nonzero number</a:t>
            </a:r>
          </a:p>
          <a:p>
            <a:pPr marL="514350" indent="-514350">
              <a:buFontTx/>
              <a:buAutoNum type="arabicPeriod"/>
            </a:pPr>
            <a:r>
              <a:rPr lang="en-US" altLang="en-US"/>
              <a:t>The elements in any row may be multiplied by a nonzero number, and these products may be added to the corresponding elements in any other row.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the inverse example:</a:t>
            </a: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2679700" y="2057400"/>
          <a:ext cx="3021013" cy="344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4" imgW="1447560" imgH="1650960" progId="Equation.DSMT4">
                  <p:embed/>
                </p:oleObj>
              </mc:Choice>
              <mc:Fallback>
                <p:oleObj name="Equation" r:id="rId4" imgW="1447560" imgH="16509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2057400"/>
                        <a:ext cx="3021013" cy="344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the inverse example</a:t>
            </a:r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685800" y="2590800"/>
          <a:ext cx="7802563" cy="196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Worksheet" r:id="rId4" imgW="5910177" imgH="1487321" progId="Excel.Sheet.12">
                  <p:embed/>
                </p:oleObj>
              </mc:Choice>
              <mc:Fallback>
                <p:oleObj name="Worksheet" r:id="rId4" imgW="5910177" imgH="1487321" progId="Excel.Sheet.1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90800"/>
                        <a:ext cx="7802563" cy="196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>
                <a:solidFill>
                  <a:schemeClr val="tx1"/>
                </a:solidFill>
                <a:latin typeface="Comic Sans MS" panose="030F0702030302020204" pitchFamily="66" charset="0"/>
              </a:rPr>
              <a:t>Matrices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en-US" altLang="en-US" dirty="0"/>
              <a:t>What is a matrix?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altLang="en-US" dirty="0"/>
              <a:t>Matrix Operations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altLang="en-US" dirty="0"/>
              <a:t>Identity Matrix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altLang="en-US" dirty="0"/>
              <a:t>Inverse Matrix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altLang="en-US" dirty="0"/>
              <a:t>Row Operations</a:t>
            </a:r>
          </a:p>
          <a:p>
            <a:pPr marL="514350" indent="-514350" eaLnBrk="1" hangingPunct="1">
              <a:buFontTx/>
              <a:buAutoNum type="arabicPeriod"/>
            </a:pP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the inverse example</a:t>
            </a: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381000" y="2819400"/>
          <a:ext cx="8288338" cy="182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Worksheet" r:id="rId4" imgW="5910177" imgH="1302978" progId="Excel.Sheet.12">
                  <p:embed/>
                </p:oleObj>
              </mc:Choice>
              <mc:Fallback>
                <p:oleObj name="Worksheet" r:id="rId4" imgW="5910177" imgH="1302978" progId="Excel.Shee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819400"/>
                        <a:ext cx="8288338" cy="182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the inverse example</a:t>
            </a: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533400" y="2514600"/>
          <a:ext cx="8035925" cy="277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Worksheet" r:id="rId4" imgW="5910177" imgH="2040710" progId="Excel.Sheet.12">
                  <p:embed/>
                </p:oleObj>
              </mc:Choice>
              <mc:Fallback>
                <p:oleObj name="Worksheet" r:id="rId4" imgW="5910177" imgH="2040710" progId="Excel.Shee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14600"/>
                        <a:ext cx="8035925" cy="277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the inverse example</a:t>
            </a: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362200" y="1905000"/>
          <a:ext cx="3762375" cy="354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Equation" r:id="rId4" imgW="1320480" imgH="1244520" progId="Equation.DSMT4">
                  <p:embed/>
                </p:oleObj>
              </mc:Choice>
              <mc:Fallback>
                <p:oleObj name="Equation" r:id="rId4" imgW="1320480" imgH="12445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905000"/>
                        <a:ext cx="3762375" cy="354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 Matrix?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740025" y="2667000"/>
          <a:ext cx="341312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4" imgW="939600" imgH="482400" progId="Equation.DSMT4">
                  <p:embed/>
                </p:oleObj>
              </mc:Choice>
              <mc:Fallback>
                <p:oleObj name="Equation" r:id="rId4" imgW="939600" imgH="482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025" y="2667000"/>
                        <a:ext cx="3413125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2740025" y="4800600"/>
            <a:ext cx="4277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A=matrix(c("a11","a21","a12","a22"),2,2)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Matrix Examples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590800" y="2057400"/>
          <a:ext cx="2814638" cy="355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4" imgW="1117440" imgH="1409400" progId="Equation.DSMT4">
                  <p:embed/>
                </p:oleObj>
              </mc:Choice>
              <mc:Fallback>
                <p:oleObj name="Equation" r:id="rId4" imgW="1117440" imgH="1409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057400"/>
                        <a:ext cx="2814638" cy="355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2286000" y="592523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B=matrix(c(1,5,-2,3,9,7,-4,0,6),3,3)</a:t>
            </a:r>
          </a:p>
          <a:p>
            <a:r>
              <a:rPr lang="en-US" dirty="0"/>
              <a:t>C=matrix(c(-4,0,5,3,0,-2),2,3)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Adding Matrices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447800" y="1676400"/>
          <a:ext cx="6019800" cy="449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4" imgW="2514600" imgH="1879560" progId="Equation.DSMT4">
                  <p:embed/>
                </p:oleObj>
              </mc:Choice>
              <mc:Fallback>
                <p:oleObj name="Equation" r:id="rId4" imgW="2514600" imgH="18795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76400"/>
                        <a:ext cx="6019800" cy="449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3810000" y="51054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D=matrix(c(1,3,-2,5,0,4),2,3)</a:t>
            </a:r>
          </a:p>
          <a:p>
            <a:r>
              <a:rPr lang="en-US" dirty="0"/>
              <a:t>E=matrix(c(4,-2,3,2,-1,-4),2,3)</a:t>
            </a:r>
          </a:p>
          <a:p>
            <a:r>
              <a:rPr lang="en-US" dirty="0"/>
              <a:t>D+E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Subtracting Matrices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108040"/>
              </p:ext>
            </p:extLst>
          </p:nvPr>
        </p:nvGraphicFramePr>
        <p:xfrm>
          <a:off x="469669" y="1417638"/>
          <a:ext cx="3886200" cy="4923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4" imgW="2044440" imgH="2590560" progId="Equation.DSMT4">
                  <p:embed/>
                </p:oleObj>
              </mc:Choice>
              <mc:Fallback>
                <p:oleObj name="Equation" r:id="rId4" imgW="2044440" imgH="25905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669" y="1417638"/>
                        <a:ext cx="3886200" cy="49231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572000" y="1828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F=matrix(c(5,9,7,-6,10,-2),3,2)</a:t>
            </a:r>
          </a:p>
          <a:p>
            <a:r>
              <a:rPr lang="en-US" dirty="0"/>
              <a:t>G=matrix(c(5,-3,6,6,11,-1),3,2)</a:t>
            </a:r>
          </a:p>
          <a:p>
            <a:r>
              <a:rPr lang="en-US" dirty="0"/>
              <a:t>F-G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/>
              <a:t>Properties of Matrix Addition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6858000" cy="5486400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altLang="en-US" dirty="0"/>
              <a:t>Commutative Property</a:t>
            </a:r>
          </a:p>
          <a:p>
            <a:pPr marL="514350" indent="-514350">
              <a:buFontTx/>
              <a:buNone/>
            </a:pPr>
            <a:r>
              <a:rPr lang="en-US" altLang="en-US" dirty="0"/>
              <a:t>	A + B = B + A </a:t>
            </a:r>
            <a:r>
              <a:rPr lang="en-US" altLang="en-US" sz="2000" dirty="0">
                <a:solidFill>
                  <a:srgbClr val="FF0000"/>
                </a:solidFill>
              </a:rPr>
              <a:t>(Order does not matter)</a:t>
            </a:r>
          </a:p>
          <a:p>
            <a:pPr marL="514350" indent="-514350">
              <a:buFontTx/>
              <a:buAutoNum type="arabicPeriod" startAt="2"/>
            </a:pPr>
            <a:r>
              <a:rPr lang="en-US" altLang="en-US" dirty="0"/>
              <a:t>Associative Property </a:t>
            </a:r>
          </a:p>
          <a:p>
            <a:pPr marL="514350" indent="-514350">
              <a:buFontTx/>
              <a:buNone/>
            </a:pPr>
            <a:r>
              <a:rPr lang="en-US" altLang="en-US" dirty="0"/>
              <a:t>	(A + B) + C = A + (B + C) </a:t>
            </a:r>
            <a:r>
              <a:rPr lang="en-US" altLang="en-US" sz="1800" dirty="0">
                <a:solidFill>
                  <a:srgbClr val="FF0000"/>
                </a:solidFill>
              </a:rPr>
              <a:t>(Grouping does not matter)</a:t>
            </a:r>
          </a:p>
          <a:p>
            <a:pPr marL="514350" indent="-514350">
              <a:buFontTx/>
              <a:buAutoNum type="arabicPeriod" startAt="3"/>
            </a:pPr>
            <a:r>
              <a:rPr lang="en-US" altLang="en-US" dirty="0"/>
              <a:t>Additive Identity</a:t>
            </a:r>
          </a:p>
          <a:p>
            <a:pPr marL="514350" indent="-514350">
              <a:buFontTx/>
              <a:buNone/>
            </a:pPr>
            <a:r>
              <a:rPr lang="en-US" altLang="en-US" dirty="0"/>
              <a:t>	A + 0 = 0 + A = A </a:t>
            </a:r>
            <a:r>
              <a:rPr lang="en-US" altLang="en-US" sz="1800" dirty="0">
                <a:solidFill>
                  <a:srgbClr val="FF0000"/>
                </a:solidFill>
              </a:rPr>
              <a:t>(When you add to 0 then the matrix keeps 					its identity)</a:t>
            </a:r>
          </a:p>
          <a:p>
            <a:pPr marL="514350" indent="-514350">
              <a:buFontTx/>
              <a:buAutoNum type="arabicPeriod" startAt="4"/>
            </a:pPr>
            <a:r>
              <a:rPr lang="en-US" altLang="en-US" dirty="0"/>
              <a:t>Additive Inverse</a:t>
            </a:r>
          </a:p>
          <a:p>
            <a:pPr marL="514350" indent="-514350">
              <a:buFontTx/>
              <a:buNone/>
            </a:pPr>
            <a:r>
              <a:rPr lang="en-US" altLang="en-US" dirty="0"/>
              <a:t>	A + (-A) = -A + A = 0 </a:t>
            </a:r>
            <a:r>
              <a:rPr lang="en-US" altLang="en-US" sz="1800" dirty="0">
                <a:solidFill>
                  <a:srgbClr val="FF0000"/>
                </a:solidFill>
              </a:rPr>
              <a:t>(If you add the opposite, then you 					get 0.)</a:t>
            </a:r>
          </a:p>
        </p:txBody>
      </p:sp>
      <p:sp>
        <p:nvSpPr>
          <p:cNvPr id="2" name="Rectangle 1"/>
          <p:cNvSpPr/>
          <p:nvPr/>
        </p:nvSpPr>
        <p:spPr>
          <a:xfrm>
            <a:off x="7010400" y="1143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F+G</a:t>
            </a:r>
          </a:p>
          <a:p>
            <a:r>
              <a:rPr lang="en-US" dirty="0"/>
              <a:t>G+F</a:t>
            </a:r>
          </a:p>
        </p:txBody>
      </p:sp>
      <p:sp>
        <p:nvSpPr>
          <p:cNvPr id="3" name="Rectangle 2"/>
          <p:cNvSpPr/>
          <p:nvPr/>
        </p:nvSpPr>
        <p:spPr>
          <a:xfrm>
            <a:off x="7010400" y="260916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(C+D)+E</a:t>
            </a:r>
          </a:p>
          <a:p>
            <a:r>
              <a:rPr lang="en-US" dirty="0"/>
              <a:t>C+(D+E)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0" y="3688080"/>
            <a:ext cx="2133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B+0 #R knows that this is a matrix of zeros</a:t>
            </a:r>
          </a:p>
          <a:p>
            <a:r>
              <a:rPr lang="en-US" dirty="0"/>
              <a:t>0+B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0" y="5047211"/>
            <a:ext cx="213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B+-B</a:t>
            </a:r>
          </a:p>
          <a:p>
            <a:r>
              <a:rPr lang="en-US" dirty="0"/>
              <a:t>-B+B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Scalar Multiplication</a:t>
            </a:r>
          </a:p>
        </p:txBody>
      </p:sp>
      <p:sp>
        <p:nvSpPr>
          <p:cNvPr id="819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Remember to distribute the scalar to each element in the matrix.</a:t>
            </a:r>
          </a:p>
          <a:p>
            <a:pPr>
              <a:buFontTx/>
              <a:buNone/>
            </a:pPr>
            <a:endParaRPr lang="en-US" altLang="en-US" dirty="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2133600" y="3276600"/>
          <a:ext cx="44259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4" imgW="1562040" imgH="457200" progId="Equation.DSMT4">
                  <p:embed/>
                </p:oleObj>
              </mc:Choice>
              <mc:Fallback>
                <p:oleObj name="Equation" r:id="rId4" imgW="156204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76600"/>
                        <a:ext cx="442595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2895600" y="520283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H=matrix(c(-3,0,6,-9),2,2)</a:t>
            </a:r>
          </a:p>
          <a:p>
            <a:r>
              <a:rPr lang="en-US" dirty="0"/>
              <a:t>l=2</a:t>
            </a:r>
          </a:p>
          <a:p>
            <a:r>
              <a:rPr lang="en-US" dirty="0"/>
              <a:t>l*H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743200" y="1985963"/>
          <a:ext cx="3071813" cy="372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4" imgW="1549080" imgH="1879560" progId="Equation.DSMT4">
                  <p:embed/>
                </p:oleObj>
              </mc:Choice>
              <mc:Fallback>
                <p:oleObj name="Equation" r:id="rId4" imgW="1549080" imgH="18795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985963"/>
                        <a:ext cx="3071813" cy="372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572000" y="480282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J=matrix(c(5,6,0,-2),2,2)</a:t>
            </a:r>
          </a:p>
          <a:p>
            <a:r>
              <a:rPr lang="en-US" dirty="0"/>
              <a:t>K=matrix(c(0,3,-1,5),2,2)</a:t>
            </a:r>
          </a:p>
          <a:p>
            <a:r>
              <a:rPr lang="en-US" dirty="0"/>
              <a:t>m=2</a:t>
            </a:r>
          </a:p>
          <a:p>
            <a:r>
              <a:rPr lang="en-US" dirty="0"/>
              <a:t>n=-3</a:t>
            </a:r>
          </a:p>
          <a:p>
            <a:r>
              <a:rPr lang="en-US" dirty="0"/>
              <a:t>m*</a:t>
            </a:r>
            <a:r>
              <a:rPr lang="en-US" dirty="0" err="1"/>
              <a:t>J+n</a:t>
            </a:r>
            <a:r>
              <a:rPr lang="en-US" dirty="0"/>
              <a:t>*K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47F5BE65D83D429FB3DBCC8D4CB7AF" ma:contentTypeVersion="0" ma:contentTypeDescription="Create a new document." ma:contentTypeScope="" ma:versionID="4febd87d77c27653ae821fe2dd889b38">
  <xsd:schema xmlns:xsd="http://www.w3.org/2001/XMLSchema" xmlns:p="http://schemas.microsoft.com/office/2006/metadata/properties" targetNamespace="http://schemas.microsoft.com/office/2006/metadata/properties" ma:root="true" ma:fieldsID="0a25dbe94c1a3bb2391dcf7f5a1288f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E97F431A-053C-41AF-BACB-53691B33C4E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3B6C02-BCA6-41D2-8EBD-88AE9402043A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CF33B9E-8427-4DB1-8E4F-D802F5969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547</Words>
  <Application>Microsoft Office PowerPoint</Application>
  <PresentationFormat>On-screen Show (4:3)</PresentationFormat>
  <Paragraphs>111</Paragraphs>
  <Slides>22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Comic Sans MS</vt:lpstr>
      <vt:lpstr>Default Design</vt:lpstr>
      <vt:lpstr>Equation</vt:lpstr>
      <vt:lpstr>Worksheet</vt:lpstr>
      <vt:lpstr>Review of Calculus-Based Probability Problems  Basic Linear Algebra</vt:lpstr>
      <vt:lpstr>Matrices</vt:lpstr>
      <vt:lpstr>What is a Matrix?</vt:lpstr>
      <vt:lpstr>More Matrix Examples</vt:lpstr>
      <vt:lpstr>Adding Matrices</vt:lpstr>
      <vt:lpstr>Subtracting Matrices</vt:lpstr>
      <vt:lpstr>Properties of Matrix Addition</vt:lpstr>
      <vt:lpstr>Scalar Multiplication</vt:lpstr>
      <vt:lpstr>Example:</vt:lpstr>
      <vt:lpstr>Multiplying Matrices</vt:lpstr>
      <vt:lpstr>Multiplying Matrices</vt:lpstr>
      <vt:lpstr>Multiplying Matrices Ex 2</vt:lpstr>
      <vt:lpstr>Identity Matrix</vt:lpstr>
      <vt:lpstr>Finding the multiplicative Inverse of a 2x2 Matrix</vt:lpstr>
      <vt:lpstr>2x2 Inverse Example</vt:lpstr>
      <vt:lpstr>Steps to finding the multiplicative inverse</vt:lpstr>
      <vt:lpstr>Matrix Row Operations</vt:lpstr>
      <vt:lpstr>Finding the inverse example:</vt:lpstr>
      <vt:lpstr>Finding the inverse example</vt:lpstr>
      <vt:lpstr>Finding the inverse example</vt:lpstr>
      <vt:lpstr>Finding the inverse example</vt:lpstr>
      <vt:lpstr>Finding the inverse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Unit 1 Seminar for College Algebra!</dc:title>
  <dc:creator>Cathy Johnson</dc:creator>
  <cp:lastModifiedBy>apagan</cp:lastModifiedBy>
  <cp:revision>42</cp:revision>
  <dcterms:created xsi:type="dcterms:W3CDTF">2006-09-04T18:41:54Z</dcterms:created>
  <dcterms:modified xsi:type="dcterms:W3CDTF">2018-07-20T02:15:07Z</dcterms:modified>
</cp:coreProperties>
</file>