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8" r:id="rId3"/>
    <p:sldId id="269" r:id="rId4"/>
    <p:sldId id="270" r:id="rId5"/>
    <p:sldId id="272" r:id="rId6"/>
    <p:sldId id="274" r:id="rId7"/>
    <p:sldId id="277" r:id="rId8"/>
    <p:sldId id="300" r:id="rId9"/>
    <p:sldId id="276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7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69" r:id="rId28"/>
    <p:sldId id="370" r:id="rId29"/>
    <p:sldId id="371" r:id="rId30"/>
    <p:sldId id="326" r:id="rId31"/>
    <p:sldId id="330" r:id="rId32"/>
    <p:sldId id="331" r:id="rId33"/>
    <p:sldId id="332" r:id="rId34"/>
    <p:sldId id="338" r:id="rId35"/>
    <p:sldId id="339" r:id="rId36"/>
    <p:sldId id="345" r:id="rId37"/>
    <p:sldId id="347" r:id="rId38"/>
    <p:sldId id="348" r:id="rId39"/>
    <p:sldId id="349" r:id="rId40"/>
    <p:sldId id="365" r:id="rId41"/>
    <p:sldId id="366" r:id="rId42"/>
    <p:sldId id="36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>
        <p:scale>
          <a:sx n="70" d="100"/>
          <a:sy n="70" d="100"/>
        </p:scale>
        <p:origin x="44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F5DB-AB18-473F-8972-A02AC83CC270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EF12-55B7-4DAB-A010-0118967A49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07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62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92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0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43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4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</p:spTree>
    <p:extLst>
      <p:ext uri="{BB962C8B-B14F-4D97-AF65-F5344CB8AC3E}">
        <p14:creationId xmlns:p14="http://schemas.microsoft.com/office/powerpoint/2010/main" val="3371304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</p:spTree>
    <p:extLst>
      <p:ext uri="{BB962C8B-B14F-4D97-AF65-F5344CB8AC3E}">
        <p14:creationId xmlns:p14="http://schemas.microsoft.com/office/powerpoint/2010/main" val="1761016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90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6979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DE0AE-3377-4708-A195-0068C9D8C12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5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1725" y="687388"/>
            <a:ext cx="4679950" cy="3509962"/>
          </a:xfrm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5763"/>
          </a:xfrm>
          <a:noFill/>
          <a:ln/>
        </p:spPr>
        <p:txBody>
          <a:bodyPr lIns="92337" tIns="46168" rIns="92337" bIns="4616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8589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D8DB5-B2D3-4221-A14D-40869F4DCD3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9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96913"/>
            <a:ext cx="4641850" cy="3481387"/>
          </a:xfrm>
          <a:ln/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4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5425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F9F74-8C44-4A6D-9020-9CF9BAF25F8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21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96913"/>
            <a:ext cx="4641850" cy="3481387"/>
          </a:xfrm>
          <a:ln/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286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4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336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FB5C0-D6D6-42AB-B8AD-21E26582B72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504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852CA-FB7D-4488-B4A1-5784EEDE006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91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4C418-6621-4265-B8E4-5E9FB1B2521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504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34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100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34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554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25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9182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26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26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18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72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18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99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/>
              <a:t>7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78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69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12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65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013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152-4F24-4231-B1CE-E65CAE48DE3C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196B-27DC-4088-8CCB-E7F11853D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5.wmf"/><Relationship Id="rId1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314" name="Picture 2" descr="C:\Users\lf25\AppData\Local\Microsoft\Windows\Temporary Internet Files\Content.IE5\FUQQ3YBR\MP91021656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733800"/>
            <a:ext cx="1657350" cy="2209800"/>
          </a:xfrm>
          <a:prstGeom prst="rect">
            <a:avLst/>
          </a:prstGeom>
          <a:noFill/>
        </p:spPr>
      </p:pic>
      <p:pic>
        <p:nvPicPr>
          <p:cNvPr id="13315" name="Picture 3" descr="C:\Users\lf25\AppData\Local\Microsoft\Windows\Temporary Internet Files\Content.IE5\HOEIC7VO\MP91021646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2844800" cy="2133600"/>
          </a:xfrm>
          <a:prstGeom prst="rect">
            <a:avLst/>
          </a:prstGeom>
          <a:noFill/>
        </p:spPr>
      </p:pic>
      <p:pic>
        <p:nvPicPr>
          <p:cNvPr id="13316" name="Picture 4" descr="C:\Users\lf25\AppData\Local\Microsoft\Windows\Temporary Internet Files\Content.IE5\M7A2G1Q3\MP900448693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828800"/>
            <a:ext cx="3124200" cy="2343150"/>
          </a:xfrm>
          <a:prstGeom prst="rect">
            <a:avLst/>
          </a:prstGeom>
          <a:noFill/>
        </p:spPr>
      </p:pic>
      <p:pic>
        <p:nvPicPr>
          <p:cNvPr id="13318" name="Picture 6" descr="C:\Users\lf25\AppData\Local\Microsoft\Windows\Temporary Internet Files\Content.IE5\FUQQ3YBR\MP900403613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572000"/>
            <a:ext cx="2514600" cy="1675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probability of a simple event happening, for example, the probability of </a:t>
            </a:r>
            <a:r>
              <a:rPr lang="en-US" b="1" dirty="0" smtClean="0"/>
              <a:t>A={heads} </a:t>
            </a:r>
            <a:r>
              <a:rPr lang="en-US" dirty="0" smtClean="0"/>
              <a:t>on the flip of a coin, is called </a:t>
            </a:r>
            <a:r>
              <a:rPr lang="en-US" i="1" dirty="0" smtClean="0"/>
              <a:t>marginal</a:t>
            </a:r>
            <a:r>
              <a:rPr lang="en-US" dirty="0" smtClean="0"/>
              <a:t> probability and is written </a:t>
            </a:r>
            <a:r>
              <a:rPr lang="en-US" b="1" dirty="0" smtClean="0"/>
              <a:t>P(A)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Marginal </a:t>
            </a:r>
            <a:r>
              <a:rPr lang="en-US" dirty="0" smtClean="0"/>
              <a:t> also indicates that this probability may be often calculated from the </a:t>
            </a:r>
            <a:r>
              <a:rPr lang="en-US" i="1" dirty="0" smtClean="0"/>
              <a:t>margins</a:t>
            </a:r>
            <a:r>
              <a:rPr lang="en-US" dirty="0" smtClean="0"/>
              <a:t> of a table.</a:t>
            </a:r>
          </a:p>
          <a:p>
            <a:r>
              <a:rPr lang="en-US" dirty="0" smtClean="0"/>
              <a:t>Assume my experiment is a single spin of the roulette wheel.  Let </a:t>
            </a:r>
            <a:r>
              <a:rPr lang="en-US" b="1" dirty="0" smtClean="0"/>
              <a:t>B = {green}</a:t>
            </a:r>
            <a:r>
              <a:rPr lang="en-US" dirty="0" smtClean="0"/>
              <a:t>.  What is </a:t>
            </a:r>
            <a:r>
              <a:rPr lang="en-US" b="1" dirty="0" smtClean="0"/>
              <a:t>P(B)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0420" name="Picture 4" descr="C:\Users\Larry\AppData\Local\Microsoft\Windows\Temporary Internet Files\Content.IE5\HCEWQXXS\MP90028935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724400"/>
            <a:ext cx="2895600" cy="1911096"/>
          </a:xfrm>
          <a:prstGeom prst="rect">
            <a:avLst/>
          </a:prstGeom>
          <a:noFill/>
        </p:spPr>
      </p:pic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8200" y="5181600"/>
            <a:ext cx="1768475" cy="1257300"/>
            <a:chOff x="364" y="2984"/>
            <a:chExt cx="1114" cy="792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364" y="2992"/>
              <a:ext cx="1114" cy="784"/>
            </a:xfrm>
            <a:prstGeom prst="rect">
              <a:avLst/>
            </a:prstGeom>
            <a:no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40" descr="Wide upward diagonal"/>
            <p:cNvSpPr>
              <a:spLocks noChangeArrowheads="1"/>
            </p:cNvSpPr>
            <p:nvPr/>
          </p:nvSpPr>
          <p:spPr bwMode="auto">
            <a:xfrm>
              <a:off x="455" y="3225"/>
              <a:ext cx="562" cy="512"/>
            </a:xfrm>
            <a:prstGeom prst="ellips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602" y="2984"/>
              <a:ext cx="25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333399"/>
                  </a:solidFill>
                </a:rPr>
                <a:t>A</a:t>
              </a:r>
              <a:endParaRPr lang="en-US" sz="2800" b="1" i="0" kern="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221742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2400" dirty="0" smtClean="0"/>
              <a:t>Unions  - “Either/Or”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000" dirty="0" smtClean="0"/>
              <a:t>The union of </a:t>
            </a:r>
            <a:r>
              <a:rPr lang="en-US" sz="2000" b="1" dirty="0" smtClean="0"/>
              <a:t>A</a:t>
            </a:r>
            <a:r>
              <a:rPr lang="en-US" sz="2000" dirty="0" smtClean="0"/>
              <a:t> or </a:t>
            </a:r>
            <a:r>
              <a:rPr lang="en-US" sz="2000" b="1" dirty="0" smtClean="0"/>
              <a:t>B</a:t>
            </a:r>
            <a:r>
              <a:rPr lang="en-US" sz="2000" dirty="0" smtClean="0"/>
              <a:t> is the set of all events for which </a:t>
            </a:r>
            <a:r>
              <a:rPr lang="en-US" sz="2000" i="1" u="sng" dirty="0" smtClean="0"/>
              <a:t>either</a:t>
            </a:r>
            <a:r>
              <a:rPr lang="en-US" sz="2000" dirty="0" smtClean="0"/>
              <a:t> A </a:t>
            </a:r>
            <a:r>
              <a:rPr lang="en-US" sz="2000" i="1" u="sng" dirty="0" smtClean="0"/>
              <a:t>or</a:t>
            </a:r>
            <a:r>
              <a:rPr lang="en-US" sz="2000" dirty="0" smtClean="0"/>
              <a:t> B occur. The union of </a:t>
            </a:r>
            <a:r>
              <a:rPr lang="en-US" sz="2000" b="1" dirty="0" smtClean="0"/>
              <a:t>A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en-US" sz="2000" dirty="0" smtClean="0"/>
              <a:t> is formed by combining elements from both sets, and is denoted by </a:t>
            </a:r>
          </a:p>
          <a:p>
            <a:pPr marL="221742" lvl="1" indent="-342900" algn="ctr">
              <a:spcBef>
                <a:spcPts val="324"/>
              </a:spcBef>
              <a:buNone/>
              <a:defRPr/>
            </a:pPr>
            <a:r>
              <a:rPr lang="en-US" sz="2400" b="1" dirty="0" smtClean="0"/>
              <a:t>A </a:t>
            </a:r>
            <a:r>
              <a:rPr lang="en-US" b="1" dirty="0" smtClean="0"/>
              <a:t>U </a:t>
            </a:r>
            <a:r>
              <a:rPr lang="en-US" sz="2400" b="1" dirty="0" smtClean="0"/>
              <a:t>B</a:t>
            </a:r>
            <a:r>
              <a:rPr lang="en-US" sz="2400" dirty="0" smtClean="0"/>
              <a:t>.  Read as “</a:t>
            </a:r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en-US" sz="2400" b="1" dirty="0" smtClean="0"/>
              <a:t>or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.”</a:t>
            </a:r>
          </a:p>
          <a:p>
            <a:pPr marL="22174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The probability of a union is written </a:t>
            </a:r>
            <a:r>
              <a:rPr lang="en-US" sz="2400" b="1" dirty="0" smtClean="0"/>
              <a:t>P(A </a:t>
            </a:r>
            <a:r>
              <a:rPr lang="en-US" b="1" dirty="0" smtClean="0"/>
              <a:t>U</a:t>
            </a:r>
            <a:r>
              <a:rPr lang="en-US" sz="2400" b="1" dirty="0" smtClean="0"/>
              <a:t> B) </a:t>
            </a:r>
            <a:r>
              <a:rPr lang="en-US" sz="2400" dirty="0" smtClean="0"/>
              <a:t>or </a:t>
            </a:r>
            <a:r>
              <a:rPr lang="en-US" sz="2400" b="1" dirty="0" smtClean="0"/>
              <a:t>P(A or B).</a:t>
            </a:r>
          </a:p>
          <a:p>
            <a:pPr marL="22174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A</a:t>
            </a:r>
            <a:r>
              <a:rPr lang="en-US" sz="2400" dirty="0" smtClean="0"/>
              <a:t> be the event I draw an even number on a draw of the ping pong balls from a bucket of 20.</a:t>
            </a:r>
          </a:p>
          <a:p>
            <a:pPr marL="22174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B</a:t>
            </a:r>
            <a:r>
              <a:rPr lang="en-US" sz="2400" dirty="0" smtClean="0"/>
              <a:t> be the event I draw a multiple of 5.  </a:t>
            </a:r>
          </a:p>
          <a:p>
            <a:pPr marL="22174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What is </a:t>
            </a:r>
            <a:r>
              <a:rPr lang="en-US" sz="2400" b="1" dirty="0" smtClean="0"/>
              <a:t>P(A or B)</a:t>
            </a:r>
            <a:r>
              <a:rPr lang="en-US" sz="2400" dirty="0" smtClean="0"/>
              <a:t>?  (Think about successful outcomes divided by total possible outcomes.)  What method of assigning probabilities are we using?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5263"/>
            <a:ext cx="7467600" cy="719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Union Probability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38600" y="5581650"/>
            <a:ext cx="1787525" cy="1276350"/>
            <a:chOff x="1660" y="2972"/>
            <a:chExt cx="1126" cy="804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660" y="2992"/>
              <a:ext cx="1126" cy="784"/>
            </a:xfrm>
            <a:prstGeom prst="rect">
              <a:avLst/>
            </a:prstGeom>
            <a:no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752" y="3216"/>
              <a:ext cx="956" cy="521"/>
              <a:chOff x="1752" y="3216"/>
              <a:chExt cx="956" cy="521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752" y="3216"/>
                <a:ext cx="956" cy="521"/>
                <a:chOff x="1752" y="3216"/>
                <a:chExt cx="956" cy="521"/>
              </a:xfrm>
            </p:grpSpPr>
            <p:sp>
              <p:nvSpPr>
                <p:cNvPr id="14" name="Oval 15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1752" y="3225"/>
                  <a:ext cx="568" cy="512"/>
                </a:xfrm>
                <a:prstGeom prst="ellipse">
                  <a:avLst/>
                </a:prstGeom>
                <a:noFill/>
                <a:ln w="508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 i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Oval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139" y="3216"/>
                  <a:ext cx="569" cy="512"/>
                </a:xfrm>
                <a:prstGeom prst="ellipse">
                  <a:avLst/>
                </a:prstGeom>
                <a:noFill/>
                <a:ln w="5080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 i="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3" name="Freeform 18"/>
              <p:cNvSpPr>
                <a:spLocks/>
              </p:cNvSpPr>
              <p:nvPr/>
            </p:nvSpPr>
            <p:spPr bwMode="auto">
              <a:xfrm>
                <a:off x="2223" y="3282"/>
                <a:ext cx="106" cy="404"/>
              </a:xfrm>
              <a:custGeom>
                <a:avLst/>
                <a:gdLst>
                  <a:gd name="T0" fmla="*/ 0 w 106"/>
                  <a:gd name="T1" fmla="*/ 0 h 404"/>
                  <a:gd name="T2" fmla="*/ 7 w 106"/>
                  <a:gd name="T3" fmla="*/ 5 h 404"/>
                  <a:gd name="T4" fmla="*/ 15 w 106"/>
                  <a:gd name="T5" fmla="*/ 10 h 404"/>
                  <a:gd name="T6" fmla="*/ 22 w 106"/>
                  <a:gd name="T7" fmla="*/ 17 h 404"/>
                  <a:gd name="T8" fmla="*/ 27 w 106"/>
                  <a:gd name="T9" fmla="*/ 24 h 404"/>
                  <a:gd name="T10" fmla="*/ 34 w 106"/>
                  <a:gd name="T11" fmla="*/ 29 h 404"/>
                  <a:gd name="T12" fmla="*/ 37 w 106"/>
                  <a:gd name="T13" fmla="*/ 36 h 404"/>
                  <a:gd name="T14" fmla="*/ 44 w 106"/>
                  <a:gd name="T15" fmla="*/ 39 h 404"/>
                  <a:gd name="T16" fmla="*/ 49 w 106"/>
                  <a:gd name="T17" fmla="*/ 46 h 404"/>
                  <a:gd name="T18" fmla="*/ 56 w 106"/>
                  <a:gd name="T19" fmla="*/ 51 h 404"/>
                  <a:gd name="T20" fmla="*/ 61 w 106"/>
                  <a:gd name="T21" fmla="*/ 58 h 404"/>
                  <a:gd name="T22" fmla="*/ 66 w 106"/>
                  <a:gd name="T23" fmla="*/ 66 h 404"/>
                  <a:gd name="T24" fmla="*/ 71 w 106"/>
                  <a:gd name="T25" fmla="*/ 73 h 404"/>
                  <a:gd name="T26" fmla="*/ 73 w 106"/>
                  <a:gd name="T27" fmla="*/ 80 h 404"/>
                  <a:gd name="T28" fmla="*/ 76 w 106"/>
                  <a:gd name="T29" fmla="*/ 87 h 404"/>
                  <a:gd name="T30" fmla="*/ 81 w 106"/>
                  <a:gd name="T31" fmla="*/ 95 h 404"/>
                  <a:gd name="T32" fmla="*/ 85 w 106"/>
                  <a:gd name="T33" fmla="*/ 102 h 404"/>
                  <a:gd name="T34" fmla="*/ 88 w 106"/>
                  <a:gd name="T35" fmla="*/ 109 h 404"/>
                  <a:gd name="T36" fmla="*/ 90 w 106"/>
                  <a:gd name="T37" fmla="*/ 117 h 404"/>
                  <a:gd name="T38" fmla="*/ 95 w 106"/>
                  <a:gd name="T39" fmla="*/ 124 h 404"/>
                  <a:gd name="T40" fmla="*/ 98 w 106"/>
                  <a:gd name="T41" fmla="*/ 131 h 404"/>
                  <a:gd name="T42" fmla="*/ 100 w 106"/>
                  <a:gd name="T43" fmla="*/ 138 h 404"/>
                  <a:gd name="T44" fmla="*/ 103 w 106"/>
                  <a:gd name="T45" fmla="*/ 146 h 404"/>
                  <a:gd name="T46" fmla="*/ 103 w 106"/>
                  <a:gd name="T47" fmla="*/ 153 h 404"/>
                  <a:gd name="T48" fmla="*/ 105 w 106"/>
                  <a:gd name="T49" fmla="*/ 160 h 404"/>
                  <a:gd name="T50" fmla="*/ 105 w 106"/>
                  <a:gd name="T51" fmla="*/ 168 h 404"/>
                  <a:gd name="T52" fmla="*/ 105 w 106"/>
                  <a:gd name="T53" fmla="*/ 175 h 404"/>
                  <a:gd name="T54" fmla="*/ 105 w 106"/>
                  <a:gd name="T55" fmla="*/ 182 h 404"/>
                  <a:gd name="T56" fmla="*/ 105 w 106"/>
                  <a:gd name="T57" fmla="*/ 189 h 404"/>
                  <a:gd name="T58" fmla="*/ 105 w 106"/>
                  <a:gd name="T59" fmla="*/ 197 h 404"/>
                  <a:gd name="T60" fmla="*/ 105 w 106"/>
                  <a:gd name="T61" fmla="*/ 204 h 404"/>
                  <a:gd name="T62" fmla="*/ 105 w 106"/>
                  <a:gd name="T63" fmla="*/ 211 h 404"/>
                  <a:gd name="T64" fmla="*/ 105 w 106"/>
                  <a:gd name="T65" fmla="*/ 218 h 404"/>
                  <a:gd name="T66" fmla="*/ 105 w 106"/>
                  <a:gd name="T67" fmla="*/ 226 h 404"/>
                  <a:gd name="T68" fmla="*/ 105 w 106"/>
                  <a:gd name="T69" fmla="*/ 233 h 404"/>
                  <a:gd name="T70" fmla="*/ 105 w 106"/>
                  <a:gd name="T71" fmla="*/ 240 h 404"/>
                  <a:gd name="T72" fmla="*/ 105 w 106"/>
                  <a:gd name="T73" fmla="*/ 248 h 404"/>
                  <a:gd name="T74" fmla="*/ 105 w 106"/>
                  <a:gd name="T75" fmla="*/ 255 h 404"/>
                  <a:gd name="T76" fmla="*/ 100 w 106"/>
                  <a:gd name="T77" fmla="*/ 262 h 404"/>
                  <a:gd name="T78" fmla="*/ 100 w 106"/>
                  <a:gd name="T79" fmla="*/ 269 h 404"/>
                  <a:gd name="T80" fmla="*/ 93 w 106"/>
                  <a:gd name="T81" fmla="*/ 277 h 404"/>
                  <a:gd name="T82" fmla="*/ 90 w 106"/>
                  <a:gd name="T83" fmla="*/ 284 h 404"/>
                  <a:gd name="T84" fmla="*/ 90 w 106"/>
                  <a:gd name="T85" fmla="*/ 291 h 404"/>
                  <a:gd name="T86" fmla="*/ 83 w 106"/>
                  <a:gd name="T87" fmla="*/ 296 h 404"/>
                  <a:gd name="T88" fmla="*/ 81 w 106"/>
                  <a:gd name="T89" fmla="*/ 303 h 404"/>
                  <a:gd name="T90" fmla="*/ 81 w 106"/>
                  <a:gd name="T91" fmla="*/ 311 h 404"/>
                  <a:gd name="T92" fmla="*/ 76 w 106"/>
                  <a:gd name="T93" fmla="*/ 318 h 404"/>
                  <a:gd name="T94" fmla="*/ 71 w 106"/>
                  <a:gd name="T95" fmla="*/ 325 h 404"/>
                  <a:gd name="T96" fmla="*/ 66 w 106"/>
                  <a:gd name="T97" fmla="*/ 333 h 404"/>
                  <a:gd name="T98" fmla="*/ 61 w 106"/>
                  <a:gd name="T99" fmla="*/ 340 h 404"/>
                  <a:gd name="T100" fmla="*/ 59 w 106"/>
                  <a:gd name="T101" fmla="*/ 347 h 404"/>
                  <a:gd name="T102" fmla="*/ 54 w 106"/>
                  <a:gd name="T103" fmla="*/ 354 h 404"/>
                  <a:gd name="T104" fmla="*/ 46 w 106"/>
                  <a:gd name="T105" fmla="*/ 359 h 404"/>
                  <a:gd name="T106" fmla="*/ 42 w 106"/>
                  <a:gd name="T107" fmla="*/ 367 h 404"/>
                  <a:gd name="T108" fmla="*/ 34 w 106"/>
                  <a:gd name="T109" fmla="*/ 371 h 404"/>
                  <a:gd name="T110" fmla="*/ 27 w 106"/>
                  <a:gd name="T111" fmla="*/ 376 h 404"/>
                  <a:gd name="T112" fmla="*/ 22 w 106"/>
                  <a:gd name="T113" fmla="*/ 384 h 404"/>
                  <a:gd name="T114" fmla="*/ 17 w 106"/>
                  <a:gd name="T115" fmla="*/ 391 h 404"/>
                  <a:gd name="T116" fmla="*/ 10 w 106"/>
                  <a:gd name="T117" fmla="*/ 396 h 404"/>
                  <a:gd name="T118" fmla="*/ 2 w 106"/>
                  <a:gd name="T119" fmla="*/ 403 h 40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6"/>
                  <a:gd name="T181" fmla="*/ 0 h 404"/>
                  <a:gd name="T182" fmla="*/ 106 w 106"/>
                  <a:gd name="T183" fmla="*/ 404 h 40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6" h="404">
                    <a:moveTo>
                      <a:pt x="0" y="0"/>
                    </a:moveTo>
                    <a:lnTo>
                      <a:pt x="7" y="5"/>
                    </a:lnTo>
                    <a:lnTo>
                      <a:pt x="15" y="10"/>
                    </a:lnTo>
                    <a:lnTo>
                      <a:pt x="22" y="17"/>
                    </a:lnTo>
                    <a:lnTo>
                      <a:pt x="27" y="24"/>
                    </a:lnTo>
                    <a:lnTo>
                      <a:pt x="34" y="29"/>
                    </a:lnTo>
                    <a:lnTo>
                      <a:pt x="37" y="36"/>
                    </a:lnTo>
                    <a:lnTo>
                      <a:pt x="44" y="39"/>
                    </a:lnTo>
                    <a:lnTo>
                      <a:pt x="49" y="46"/>
                    </a:lnTo>
                    <a:lnTo>
                      <a:pt x="56" y="51"/>
                    </a:lnTo>
                    <a:lnTo>
                      <a:pt x="61" y="58"/>
                    </a:lnTo>
                    <a:lnTo>
                      <a:pt x="66" y="66"/>
                    </a:lnTo>
                    <a:lnTo>
                      <a:pt x="71" y="73"/>
                    </a:lnTo>
                    <a:lnTo>
                      <a:pt x="73" y="80"/>
                    </a:lnTo>
                    <a:lnTo>
                      <a:pt x="76" y="87"/>
                    </a:lnTo>
                    <a:lnTo>
                      <a:pt x="81" y="95"/>
                    </a:lnTo>
                    <a:lnTo>
                      <a:pt x="85" y="102"/>
                    </a:lnTo>
                    <a:lnTo>
                      <a:pt x="88" y="109"/>
                    </a:lnTo>
                    <a:lnTo>
                      <a:pt x="90" y="117"/>
                    </a:lnTo>
                    <a:lnTo>
                      <a:pt x="95" y="124"/>
                    </a:lnTo>
                    <a:lnTo>
                      <a:pt x="98" y="131"/>
                    </a:lnTo>
                    <a:lnTo>
                      <a:pt x="100" y="138"/>
                    </a:lnTo>
                    <a:lnTo>
                      <a:pt x="103" y="146"/>
                    </a:lnTo>
                    <a:lnTo>
                      <a:pt x="103" y="153"/>
                    </a:lnTo>
                    <a:lnTo>
                      <a:pt x="105" y="160"/>
                    </a:lnTo>
                    <a:lnTo>
                      <a:pt x="105" y="168"/>
                    </a:lnTo>
                    <a:lnTo>
                      <a:pt x="105" y="175"/>
                    </a:lnTo>
                    <a:lnTo>
                      <a:pt x="105" y="182"/>
                    </a:lnTo>
                    <a:lnTo>
                      <a:pt x="105" y="189"/>
                    </a:lnTo>
                    <a:lnTo>
                      <a:pt x="105" y="197"/>
                    </a:lnTo>
                    <a:lnTo>
                      <a:pt x="105" y="204"/>
                    </a:lnTo>
                    <a:lnTo>
                      <a:pt x="105" y="211"/>
                    </a:lnTo>
                    <a:lnTo>
                      <a:pt x="105" y="218"/>
                    </a:lnTo>
                    <a:lnTo>
                      <a:pt x="105" y="226"/>
                    </a:lnTo>
                    <a:lnTo>
                      <a:pt x="105" y="233"/>
                    </a:lnTo>
                    <a:lnTo>
                      <a:pt x="105" y="240"/>
                    </a:lnTo>
                    <a:lnTo>
                      <a:pt x="105" y="248"/>
                    </a:lnTo>
                    <a:lnTo>
                      <a:pt x="105" y="255"/>
                    </a:lnTo>
                    <a:lnTo>
                      <a:pt x="100" y="262"/>
                    </a:lnTo>
                    <a:lnTo>
                      <a:pt x="100" y="269"/>
                    </a:lnTo>
                    <a:lnTo>
                      <a:pt x="93" y="277"/>
                    </a:lnTo>
                    <a:lnTo>
                      <a:pt x="90" y="284"/>
                    </a:lnTo>
                    <a:lnTo>
                      <a:pt x="90" y="291"/>
                    </a:lnTo>
                    <a:lnTo>
                      <a:pt x="83" y="296"/>
                    </a:lnTo>
                    <a:lnTo>
                      <a:pt x="81" y="303"/>
                    </a:lnTo>
                    <a:lnTo>
                      <a:pt x="81" y="311"/>
                    </a:lnTo>
                    <a:lnTo>
                      <a:pt x="76" y="318"/>
                    </a:lnTo>
                    <a:lnTo>
                      <a:pt x="71" y="325"/>
                    </a:lnTo>
                    <a:lnTo>
                      <a:pt x="66" y="333"/>
                    </a:lnTo>
                    <a:lnTo>
                      <a:pt x="61" y="340"/>
                    </a:lnTo>
                    <a:lnTo>
                      <a:pt x="59" y="347"/>
                    </a:lnTo>
                    <a:lnTo>
                      <a:pt x="54" y="354"/>
                    </a:lnTo>
                    <a:lnTo>
                      <a:pt x="46" y="359"/>
                    </a:lnTo>
                    <a:lnTo>
                      <a:pt x="42" y="367"/>
                    </a:lnTo>
                    <a:lnTo>
                      <a:pt x="34" y="371"/>
                    </a:lnTo>
                    <a:lnTo>
                      <a:pt x="27" y="376"/>
                    </a:lnTo>
                    <a:lnTo>
                      <a:pt x="22" y="384"/>
                    </a:lnTo>
                    <a:lnTo>
                      <a:pt x="17" y="391"/>
                    </a:lnTo>
                    <a:lnTo>
                      <a:pt x="10" y="396"/>
                    </a:lnTo>
                    <a:lnTo>
                      <a:pt x="2" y="403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267" y="2972"/>
              <a:ext cx="24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99CC00"/>
                  </a:solidFill>
                </a:rPr>
                <a:t>B</a:t>
              </a:r>
              <a:endParaRPr lang="en-US" sz="2800" b="1" i="0" kern="0" dirty="0">
                <a:solidFill>
                  <a:srgbClr val="99CC00"/>
                </a:solidFill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901" y="2984"/>
              <a:ext cx="25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333399"/>
                  </a:solidFill>
                </a:rPr>
                <a:t>A</a:t>
              </a:r>
              <a:endParaRPr lang="en-US" sz="2800" b="1" i="0" kern="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95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The intersection of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the set of all events for which both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occur. An intersection is denoted </a:t>
            </a:r>
          </a:p>
          <a:p>
            <a:pPr marL="233363" lvl="1" indent="-173038" algn="ctr">
              <a:spcBef>
                <a:spcPts val="324"/>
              </a:spcBef>
              <a:buNone/>
              <a:defRPr/>
            </a:pPr>
            <a:r>
              <a:rPr lang="en-US" sz="2400" b="1" dirty="0" smtClean="0"/>
              <a:t> A ∩ B</a:t>
            </a:r>
            <a:r>
              <a:rPr lang="en-US" sz="2400" dirty="0" smtClean="0"/>
              <a:t>.   The symbol is read as “and”.    “</a:t>
            </a:r>
            <a:r>
              <a:rPr lang="en-US" sz="2400" b="1" dirty="0" smtClean="0"/>
              <a:t>A and B</a:t>
            </a:r>
            <a:r>
              <a:rPr lang="en-US" sz="2400" dirty="0" smtClean="0"/>
              <a:t>”</a:t>
            </a:r>
          </a:p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Often, we simply write </a:t>
            </a:r>
            <a:r>
              <a:rPr lang="en-US" sz="2400" b="1" dirty="0" smtClean="0"/>
              <a:t>AB</a:t>
            </a:r>
            <a:r>
              <a:rPr lang="en-US" sz="2400" dirty="0" smtClean="0"/>
              <a:t> to represent this intersection.</a:t>
            </a:r>
          </a:p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The joint probability of both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the probability of an intersection and is written </a:t>
            </a:r>
            <a:r>
              <a:rPr lang="en-US" sz="2400" b="1" dirty="0" smtClean="0"/>
              <a:t>P(A ∩ B) </a:t>
            </a:r>
            <a:r>
              <a:rPr lang="en-US" sz="2400" dirty="0" smtClean="0"/>
              <a:t>or just </a:t>
            </a:r>
            <a:r>
              <a:rPr lang="en-US" sz="2400" b="1" dirty="0" smtClean="0"/>
              <a:t>P(AB)</a:t>
            </a:r>
            <a:r>
              <a:rPr lang="en-US" sz="2400" dirty="0" smtClean="0"/>
              <a:t>.</a:t>
            </a:r>
          </a:p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A</a:t>
            </a:r>
            <a:r>
              <a:rPr lang="en-US" sz="2400" dirty="0" smtClean="0"/>
              <a:t> be the event I draw an even number on a single draw of the ping pong balls from our bucket.  </a:t>
            </a:r>
          </a:p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B</a:t>
            </a:r>
            <a:r>
              <a:rPr lang="en-US" sz="2400" dirty="0" smtClean="0"/>
              <a:t> be the event I draw a multiple of 5. </a:t>
            </a:r>
          </a:p>
          <a:p>
            <a:pPr marL="233363" indent="-173038">
              <a:spcBef>
                <a:spcPts val="324"/>
              </a:spcBef>
              <a:defRPr/>
            </a:pPr>
            <a:r>
              <a:rPr lang="en-US" sz="2400" dirty="0" smtClean="0"/>
              <a:t>What is </a:t>
            </a:r>
            <a:r>
              <a:rPr lang="en-US" sz="2400" b="1" dirty="0" smtClean="0"/>
              <a:t>P(AB)</a:t>
            </a:r>
            <a:r>
              <a:rPr lang="en-US" sz="2400" dirty="0" smtClean="0"/>
              <a:t>?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b="1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5263"/>
            <a:ext cx="8534400" cy="719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Joint Probability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10000" y="5181600"/>
            <a:ext cx="1787525" cy="1277938"/>
            <a:chOff x="2986" y="2965"/>
            <a:chExt cx="1126" cy="805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2986" y="2986"/>
              <a:ext cx="1126" cy="784"/>
            </a:xfrm>
            <a:prstGeom prst="rect">
              <a:avLst/>
            </a:prstGeom>
            <a:no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078" y="3209"/>
              <a:ext cx="956" cy="522"/>
              <a:chOff x="3078" y="3209"/>
              <a:chExt cx="956" cy="522"/>
            </a:xfrm>
          </p:grpSpPr>
          <p:sp>
            <p:nvSpPr>
              <p:cNvPr id="16" name="Oval 24"/>
              <p:cNvSpPr>
                <a:spLocks noChangeArrowheads="1"/>
              </p:cNvSpPr>
              <p:nvPr/>
            </p:nvSpPr>
            <p:spPr bwMode="auto">
              <a:xfrm>
                <a:off x="3078" y="3219"/>
                <a:ext cx="569" cy="512"/>
              </a:xfrm>
              <a:prstGeom prst="ellipse">
                <a:avLst/>
              </a:prstGeom>
              <a:noFill/>
              <a:ln w="508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3466" y="3209"/>
                <a:ext cx="568" cy="512"/>
              </a:xfrm>
              <a:prstGeom prst="ellipse">
                <a:avLst/>
              </a:prstGeom>
              <a:noFill/>
              <a:ln w="508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591" y="2965"/>
              <a:ext cx="24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99CC00"/>
                  </a:solidFill>
                </a:rPr>
                <a:t>B</a:t>
              </a:r>
              <a:endParaRPr lang="en-US" sz="2800" b="1" i="0" kern="0" dirty="0">
                <a:solidFill>
                  <a:srgbClr val="99CC00"/>
                </a:solidFill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226" y="2978"/>
              <a:ext cx="25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333399"/>
                  </a:solidFill>
                </a:rPr>
                <a:t>A</a:t>
              </a:r>
              <a:endParaRPr lang="en-US" sz="2800" b="1" i="0" kern="0" dirty="0">
                <a:solidFill>
                  <a:srgbClr val="333399"/>
                </a:solidFill>
              </a:endParaRP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462" y="3266"/>
              <a:ext cx="192" cy="414"/>
              <a:chOff x="3462" y="3266"/>
              <a:chExt cx="192" cy="414"/>
            </a:xfrm>
          </p:grpSpPr>
          <p:sp>
            <p:nvSpPr>
              <p:cNvPr id="14" name="Freeform 29" descr="Wide upward diagonal"/>
              <p:cNvSpPr>
                <a:spLocks/>
              </p:cNvSpPr>
              <p:nvPr/>
            </p:nvSpPr>
            <p:spPr bwMode="auto">
              <a:xfrm>
                <a:off x="3549" y="3276"/>
                <a:ext cx="105" cy="404"/>
              </a:xfrm>
              <a:custGeom>
                <a:avLst/>
                <a:gdLst>
                  <a:gd name="T0" fmla="*/ 0 w 105"/>
                  <a:gd name="T1" fmla="*/ 0 h 404"/>
                  <a:gd name="T2" fmla="*/ 7 w 105"/>
                  <a:gd name="T3" fmla="*/ 5 h 404"/>
                  <a:gd name="T4" fmla="*/ 15 w 105"/>
                  <a:gd name="T5" fmla="*/ 10 h 404"/>
                  <a:gd name="T6" fmla="*/ 22 w 105"/>
                  <a:gd name="T7" fmla="*/ 17 h 404"/>
                  <a:gd name="T8" fmla="*/ 27 w 105"/>
                  <a:gd name="T9" fmla="*/ 24 h 404"/>
                  <a:gd name="T10" fmla="*/ 34 w 105"/>
                  <a:gd name="T11" fmla="*/ 29 h 404"/>
                  <a:gd name="T12" fmla="*/ 36 w 105"/>
                  <a:gd name="T13" fmla="*/ 36 h 404"/>
                  <a:gd name="T14" fmla="*/ 44 w 105"/>
                  <a:gd name="T15" fmla="*/ 39 h 404"/>
                  <a:gd name="T16" fmla="*/ 48 w 105"/>
                  <a:gd name="T17" fmla="*/ 46 h 404"/>
                  <a:gd name="T18" fmla="*/ 56 w 105"/>
                  <a:gd name="T19" fmla="*/ 51 h 404"/>
                  <a:gd name="T20" fmla="*/ 60 w 105"/>
                  <a:gd name="T21" fmla="*/ 58 h 404"/>
                  <a:gd name="T22" fmla="*/ 65 w 105"/>
                  <a:gd name="T23" fmla="*/ 66 h 404"/>
                  <a:gd name="T24" fmla="*/ 70 w 105"/>
                  <a:gd name="T25" fmla="*/ 73 h 404"/>
                  <a:gd name="T26" fmla="*/ 73 w 105"/>
                  <a:gd name="T27" fmla="*/ 80 h 404"/>
                  <a:gd name="T28" fmla="*/ 75 w 105"/>
                  <a:gd name="T29" fmla="*/ 87 h 404"/>
                  <a:gd name="T30" fmla="*/ 80 w 105"/>
                  <a:gd name="T31" fmla="*/ 95 h 404"/>
                  <a:gd name="T32" fmla="*/ 85 w 105"/>
                  <a:gd name="T33" fmla="*/ 102 h 404"/>
                  <a:gd name="T34" fmla="*/ 87 w 105"/>
                  <a:gd name="T35" fmla="*/ 109 h 404"/>
                  <a:gd name="T36" fmla="*/ 89 w 105"/>
                  <a:gd name="T37" fmla="*/ 117 h 404"/>
                  <a:gd name="T38" fmla="*/ 94 w 105"/>
                  <a:gd name="T39" fmla="*/ 124 h 404"/>
                  <a:gd name="T40" fmla="*/ 97 w 105"/>
                  <a:gd name="T41" fmla="*/ 131 h 404"/>
                  <a:gd name="T42" fmla="*/ 99 w 105"/>
                  <a:gd name="T43" fmla="*/ 138 h 404"/>
                  <a:gd name="T44" fmla="*/ 102 w 105"/>
                  <a:gd name="T45" fmla="*/ 146 h 404"/>
                  <a:gd name="T46" fmla="*/ 102 w 105"/>
                  <a:gd name="T47" fmla="*/ 153 h 404"/>
                  <a:gd name="T48" fmla="*/ 104 w 105"/>
                  <a:gd name="T49" fmla="*/ 160 h 404"/>
                  <a:gd name="T50" fmla="*/ 104 w 105"/>
                  <a:gd name="T51" fmla="*/ 168 h 404"/>
                  <a:gd name="T52" fmla="*/ 104 w 105"/>
                  <a:gd name="T53" fmla="*/ 175 h 404"/>
                  <a:gd name="T54" fmla="*/ 104 w 105"/>
                  <a:gd name="T55" fmla="*/ 182 h 404"/>
                  <a:gd name="T56" fmla="*/ 104 w 105"/>
                  <a:gd name="T57" fmla="*/ 189 h 404"/>
                  <a:gd name="T58" fmla="*/ 104 w 105"/>
                  <a:gd name="T59" fmla="*/ 197 h 404"/>
                  <a:gd name="T60" fmla="*/ 104 w 105"/>
                  <a:gd name="T61" fmla="*/ 204 h 404"/>
                  <a:gd name="T62" fmla="*/ 104 w 105"/>
                  <a:gd name="T63" fmla="*/ 211 h 404"/>
                  <a:gd name="T64" fmla="*/ 104 w 105"/>
                  <a:gd name="T65" fmla="*/ 218 h 404"/>
                  <a:gd name="T66" fmla="*/ 104 w 105"/>
                  <a:gd name="T67" fmla="*/ 226 h 404"/>
                  <a:gd name="T68" fmla="*/ 104 w 105"/>
                  <a:gd name="T69" fmla="*/ 233 h 404"/>
                  <a:gd name="T70" fmla="*/ 104 w 105"/>
                  <a:gd name="T71" fmla="*/ 240 h 404"/>
                  <a:gd name="T72" fmla="*/ 104 w 105"/>
                  <a:gd name="T73" fmla="*/ 248 h 404"/>
                  <a:gd name="T74" fmla="*/ 104 w 105"/>
                  <a:gd name="T75" fmla="*/ 255 h 404"/>
                  <a:gd name="T76" fmla="*/ 99 w 105"/>
                  <a:gd name="T77" fmla="*/ 262 h 404"/>
                  <a:gd name="T78" fmla="*/ 99 w 105"/>
                  <a:gd name="T79" fmla="*/ 269 h 404"/>
                  <a:gd name="T80" fmla="*/ 92 w 105"/>
                  <a:gd name="T81" fmla="*/ 277 h 404"/>
                  <a:gd name="T82" fmla="*/ 89 w 105"/>
                  <a:gd name="T83" fmla="*/ 284 h 404"/>
                  <a:gd name="T84" fmla="*/ 89 w 105"/>
                  <a:gd name="T85" fmla="*/ 291 h 404"/>
                  <a:gd name="T86" fmla="*/ 82 w 105"/>
                  <a:gd name="T87" fmla="*/ 296 h 404"/>
                  <a:gd name="T88" fmla="*/ 80 w 105"/>
                  <a:gd name="T89" fmla="*/ 303 h 404"/>
                  <a:gd name="T90" fmla="*/ 80 w 105"/>
                  <a:gd name="T91" fmla="*/ 311 h 404"/>
                  <a:gd name="T92" fmla="*/ 75 w 105"/>
                  <a:gd name="T93" fmla="*/ 318 h 404"/>
                  <a:gd name="T94" fmla="*/ 70 w 105"/>
                  <a:gd name="T95" fmla="*/ 325 h 404"/>
                  <a:gd name="T96" fmla="*/ 65 w 105"/>
                  <a:gd name="T97" fmla="*/ 333 h 404"/>
                  <a:gd name="T98" fmla="*/ 60 w 105"/>
                  <a:gd name="T99" fmla="*/ 340 h 404"/>
                  <a:gd name="T100" fmla="*/ 58 w 105"/>
                  <a:gd name="T101" fmla="*/ 347 h 404"/>
                  <a:gd name="T102" fmla="*/ 53 w 105"/>
                  <a:gd name="T103" fmla="*/ 354 h 404"/>
                  <a:gd name="T104" fmla="*/ 46 w 105"/>
                  <a:gd name="T105" fmla="*/ 359 h 404"/>
                  <a:gd name="T106" fmla="*/ 41 w 105"/>
                  <a:gd name="T107" fmla="*/ 367 h 404"/>
                  <a:gd name="T108" fmla="*/ 34 w 105"/>
                  <a:gd name="T109" fmla="*/ 371 h 404"/>
                  <a:gd name="T110" fmla="*/ 27 w 105"/>
                  <a:gd name="T111" fmla="*/ 376 h 404"/>
                  <a:gd name="T112" fmla="*/ 22 w 105"/>
                  <a:gd name="T113" fmla="*/ 384 h 404"/>
                  <a:gd name="T114" fmla="*/ 17 w 105"/>
                  <a:gd name="T115" fmla="*/ 391 h 404"/>
                  <a:gd name="T116" fmla="*/ 10 w 105"/>
                  <a:gd name="T117" fmla="*/ 396 h 404"/>
                  <a:gd name="T118" fmla="*/ 2 w 105"/>
                  <a:gd name="T119" fmla="*/ 403 h 40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5"/>
                  <a:gd name="T181" fmla="*/ 0 h 404"/>
                  <a:gd name="T182" fmla="*/ 105 w 105"/>
                  <a:gd name="T183" fmla="*/ 404 h 40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5" h="404">
                    <a:moveTo>
                      <a:pt x="0" y="0"/>
                    </a:moveTo>
                    <a:lnTo>
                      <a:pt x="7" y="5"/>
                    </a:lnTo>
                    <a:lnTo>
                      <a:pt x="15" y="10"/>
                    </a:lnTo>
                    <a:lnTo>
                      <a:pt x="22" y="17"/>
                    </a:lnTo>
                    <a:lnTo>
                      <a:pt x="27" y="24"/>
                    </a:lnTo>
                    <a:lnTo>
                      <a:pt x="34" y="29"/>
                    </a:lnTo>
                    <a:lnTo>
                      <a:pt x="36" y="36"/>
                    </a:lnTo>
                    <a:lnTo>
                      <a:pt x="44" y="39"/>
                    </a:lnTo>
                    <a:lnTo>
                      <a:pt x="48" y="46"/>
                    </a:lnTo>
                    <a:lnTo>
                      <a:pt x="56" y="51"/>
                    </a:lnTo>
                    <a:lnTo>
                      <a:pt x="60" y="58"/>
                    </a:lnTo>
                    <a:lnTo>
                      <a:pt x="65" y="66"/>
                    </a:lnTo>
                    <a:lnTo>
                      <a:pt x="70" y="73"/>
                    </a:lnTo>
                    <a:lnTo>
                      <a:pt x="73" y="80"/>
                    </a:lnTo>
                    <a:lnTo>
                      <a:pt x="75" y="87"/>
                    </a:lnTo>
                    <a:lnTo>
                      <a:pt x="80" y="95"/>
                    </a:lnTo>
                    <a:lnTo>
                      <a:pt x="85" y="102"/>
                    </a:lnTo>
                    <a:lnTo>
                      <a:pt x="87" y="109"/>
                    </a:lnTo>
                    <a:lnTo>
                      <a:pt x="89" y="117"/>
                    </a:lnTo>
                    <a:lnTo>
                      <a:pt x="94" y="124"/>
                    </a:lnTo>
                    <a:lnTo>
                      <a:pt x="97" y="131"/>
                    </a:lnTo>
                    <a:lnTo>
                      <a:pt x="99" y="138"/>
                    </a:lnTo>
                    <a:lnTo>
                      <a:pt x="102" y="146"/>
                    </a:lnTo>
                    <a:lnTo>
                      <a:pt x="102" y="153"/>
                    </a:lnTo>
                    <a:lnTo>
                      <a:pt x="104" y="160"/>
                    </a:lnTo>
                    <a:lnTo>
                      <a:pt x="104" y="168"/>
                    </a:lnTo>
                    <a:lnTo>
                      <a:pt x="104" y="175"/>
                    </a:lnTo>
                    <a:lnTo>
                      <a:pt x="104" y="182"/>
                    </a:lnTo>
                    <a:lnTo>
                      <a:pt x="104" y="189"/>
                    </a:lnTo>
                    <a:lnTo>
                      <a:pt x="104" y="197"/>
                    </a:lnTo>
                    <a:lnTo>
                      <a:pt x="104" y="204"/>
                    </a:lnTo>
                    <a:lnTo>
                      <a:pt x="104" y="211"/>
                    </a:lnTo>
                    <a:lnTo>
                      <a:pt x="104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104" y="240"/>
                    </a:lnTo>
                    <a:lnTo>
                      <a:pt x="104" y="248"/>
                    </a:lnTo>
                    <a:lnTo>
                      <a:pt x="104" y="255"/>
                    </a:lnTo>
                    <a:lnTo>
                      <a:pt x="99" y="262"/>
                    </a:lnTo>
                    <a:lnTo>
                      <a:pt x="99" y="269"/>
                    </a:lnTo>
                    <a:lnTo>
                      <a:pt x="92" y="277"/>
                    </a:lnTo>
                    <a:lnTo>
                      <a:pt x="89" y="284"/>
                    </a:lnTo>
                    <a:lnTo>
                      <a:pt x="89" y="291"/>
                    </a:lnTo>
                    <a:lnTo>
                      <a:pt x="82" y="296"/>
                    </a:lnTo>
                    <a:lnTo>
                      <a:pt x="80" y="303"/>
                    </a:lnTo>
                    <a:lnTo>
                      <a:pt x="80" y="311"/>
                    </a:lnTo>
                    <a:lnTo>
                      <a:pt x="75" y="318"/>
                    </a:lnTo>
                    <a:lnTo>
                      <a:pt x="70" y="325"/>
                    </a:lnTo>
                    <a:lnTo>
                      <a:pt x="65" y="333"/>
                    </a:lnTo>
                    <a:lnTo>
                      <a:pt x="60" y="340"/>
                    </a:lnTo>
                    <a:lnTo>
                      <a:pt x="58" y="347"/>
                    </a:lnTo>
                    <a:lnTo>
                      <a:pt x="53" y="354"/>
                    </a:lnTo>
                    <a:lnTo>
                      <a:pt x="46" y="359"/>
                    </a:lnTo>
                    <a:lnTo>
                      <a:pt x="41" y="367"/>
                    </a:lnTo>
                    <a:lnTo>
                      <a:pt x="34" y="371"/>
                    </a:lnTo>
                    <a:lnTo>
                      <a:pt x="27" y="376"/>
                    </a:lnTo>
                    <a:lnTo>
                      <a:pt x="22" y="384"/>
                    </a:lnTo>
                    <a:lnTo>
                      <a:pt x="17" y="391"/>
                    </a:lnTo>
                    <a:lnTo>
                      <a:pt x="10" y="396"/>
                    </a:lnTo>
                    <a:lnTo>
                      <a:pt x="2" y="403"/>
                    </a:lnTo>
                  </a:path>
                </a:pathLst>
              </a:custGeom>
              <a:pattFill prst="wdUpDiag">
                <a:fgClr>
                  <a:srgbClr val="808080"/>
                </a:fgClr>
                <a:bgClr>
                  <a:srgbClr val="000000"/>
                </a:bgClr>
              </a:pattFill>
              <a:ln w="50800" cap="rnd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Freeform 30" descr="Wide upward diagonal"/>
              <p:cNvSpPr>
                <a:spLocks/>
              </p:cNvSpPr>
              <p:nvPr/>
            </p:nvSpPr>
            <p:spPr bwMode="auto">
              <a:xfrm>
                <a:off x="3462" y="3266"/>
                <a:ext cx="117" cy="407"/>
              </a:xfrm>
              <a:custGeom>
                <a:avLst/>
                <a:gdLst>
                  <a:gd name="T0" fmla="*/ 99 w 117"/>
                  <a:gd name="T1" fmla="*/ 0 h 407"/>
                  <a:gd name="T2" fmla="*/ 94 w 117"/>
                  <a:gd name="T3" fmla="*/ 7 h 407"/>
                  <a:gd name="T4" fmla="*/ 87 w 117"/>
                  <a:gd name="T5" fmla="*/ 12 h 407"/>
                  <a:gd name="T6" fmla="*/ 85 w 117"/>
                  <a:gd name="T7" fmla="*/ 19 h 407"/>
                  <a:gd name="T8" fmla="*/ 77 w 117"/>
                  <a:gd name="T9" fmla="*/ 22 h 407"/>
                  <a:gd name="T10" fmla="*/ 73 w 117"/>
                  <a:gd name="T11" fmla="*/ 29 h 407"/>
                  <a:gd name="T12" fmla="*/ 65 w 117"/>
                  <a:gd name="T13" fmla="*/ 34 h 407"/>
                  <a:gd name="T14" fmla="*/ 63 w 117"/>
                  <a:gd name="T15" fmla="*/ 41 h 407"/>
                  <a:gd name="T16" fmla="*/ 58 w 117"/>
                  <a:gd name="T17" fmla="*/ 49 h 407"/>
                  <a:gd name="T18" fmla="*/ 51 w 117"/>
                  <a:gd name="T19" fmla="*/ 56 h 407"/>
                  <a:gd name="T20" fmla="*/ 46 w 117"/>
                  <a:gd name="T21" fmla="*/ 63 h 407"/>
                  <a:gd name="T22" fmla="*/ 39 w 117"/>
                  <a:gd name="T23" fmla="*/ 68 h 407"/>
                  <a:gd name="T24" fmla="*/ 34 w 117"/>
                  <a:gd name="T25" fmla="*/ 75 h 407"/>
                  <a:gd name="T26" fmla="*/ 31 w 117"/>
                  <a:gd name="T27" fmla="*/ 83 h 407"/>
                  <a:gd name="T28" fmla="*/ 27 w 117"/>
                  <a:gd name="T29" fmla="*/ 90 h 407"/>
                  <a:gd name="T30" fmla="*/ 24 w 117"/>
                  <a:gd name="T31" fmla="*/ 97 h 407"/>
                  <a:gd name="T32" fmla="*/ 22 w 117"/>
                  <a:gd name="T33" fmla="*/ 105 h 407"/>
                  <a:gd name="T34" fmla="*/ 19 w 117"/>
                  <a:gd name="T35" fmla="*/ 112 h 407"/>
                  <a:gd name="T36" fmla="*/ 17 w 117"/>
                  <a:gd name="T37" fmla="*/ 119 h 407"/>
                  <a:gd name="T38" fmla="*/ 12 w 117"/>
                  <a:gd name="T39" fmla="*/ 126 h 407"/>
                  <a:gd name="T40" fmla="*/ 10 w 117"/>
                  <a:gd name="T41" fmla="*/ 134 h 407"/>
                  <a:gd name="T42" fmla="*/ 7 w 117"/>
                  <a:gd name="T43" fmla="*/ 141 h 407"/>
                  <a:gd name="T44" fmla="*/ 7 w 117"/>
                  <a:gd name="T45" fmla="*/ 148 h 407"/>
                  <a:gd name="T46" fmla="*/ 7 w 117"/>
                  <a:gd name="T47" fmla="*/ 156 h 407"/>
                  <a:gd name="T48" fmla="*/ 5 w 117"/>
                  <a:gd name="T49" fmla="*/ 163 h 407"/>
                  <a:gd name="T50" fmla="*/ 2 w 117"/>
                  <a:gd name="T51" fmla="*/ 170 h 407"/>
                  <a:gd name="T52" fmla="*/ 2 w 117"/>
                  <a:gd name="T53" fmla="*/ 177 h 407"/>
                  <a:gd name="T54" fmla="*/ 0 w 117"/>
                  <a:gd name="T55" fmla="*/ 185 h 407"/>
                  <a:gd name="T56" fmla="*/ 0 w 117"/>
                  <a:gd name="T57" fmla="*/ 192 h 407"/>
                  <a:gd name="T58" fmla="*/ 0 w 117"/>
                  <a:gd name="T59" fmla="*/ 199 h 407"/>
                  <a:gd name="T60" fmla="*/ 0 w 117"/>
                  <a:gd name="T61" fmla="*/ 207 h 407"/>
                  <a:gd name="T62" fmla="*/ 0 w 117"/>
                  <a:gd name="T63" fmla="*/ 214 h 407"/>
                  <a:gd name="T64" fmla="*/ 0 w 117"/>
                  <a:gd name="T65" fmla="*/ 221 h 407"/>
                  <a:gd name="T66" fmla="*/ 0 w 117"/>
                  <a:gd name="T67" fmla="*/ 229 h 407"/>
                  <a:gd name="T68" fmla="*/ 0 w 117"/>
                  <a:gd name="T69" fmla="*/ 236 h 407"/>
                  <a:gd name="T70" fmla="*/ 2 w 117"/>
                  <a:gd name="T71" fmla="*/ 243 h 407"/>
                  <a:gd name="T72" fmla="*/ 5 w 117"/>
                  <a:gd name="T73" fmla="*/ 250 h 407"/>
                  <a:gd name="T74" fmla="*/ 7 w 117"/>
                  <a:gd name="T75" fmla="*/ 258 h 407"/>
                  <a:gd name="T76" fmla="*/ 10 w 117"/>
                  <a:gd name="T77" fmla="*/ 265 h 407"/>
                  <a:gd name="T78" fmla="*/ 10 w 117"/>
                  <a:gd name="T79" fmla="*/ 272 h 407"/>
                  <a:gd name="T80" fmla="*/ 12 w 117"/>
                  <a:gd name="T81" fmla="*/ 280 h 407"/>
                  <a:gd name="T82" fmla="*/ 15 w 117"/>
                  <a:gd name="T83" fmla="*/ 287 h 407"/>
                  <a:gd name="T84" fmla="*/ 17 w 117"/>
                  <a:gd name="T85" fmla="*/ 294 h 407"/>
                  <a:gd name="T86" fmla="*/ 22 w 117"/>
                  <a:gd name="T87" fmla="*/ 301 h 407"/>
                  <a:gd name="T88" fmla="*/ 24 w 117"/>
                  <a:gd name="T89" fmla="*/ 309 h 407"/>
                  <a:gd name="T90" fmla="*/ 29 w 117"/>
                  <a:gd name="T91" fmla="*/ 316 h 407"/>
                  <a:gd name="T92" fmla="*/ 34 w 117"/>
                  <a:gd name="T93" fmla="*/ 323 h 407"/>
                  <a:gd name="T94" fmla="*/ 39 w 117"/>
                  <a:gd name="T95" fmla="*/ 331 h 407"/>
                  <a:gd name="T96" fmla="*/ 44 w 117"/>
                  <a:gd name="T97" fmla="*/ 338 h 407"/>
                  <a:gd name="T98" fmla="*/ 48 w 117"/>
                  <a:gd name="T99" fmla="*/ 345 h 407"/>
                  <a:gd name="T100" fmla="*/ 53 w 117"/>
                  <a:gd name="T101" fmla="*/ 353 h 407"/>
                  <a:gd name="T102" fmla="*/ 58 w 117"/>
                  <a:gd name="T103" fmla="*/ 360 h 407"/>
                  <a:gd name="T104" fmla="*/ 63 w 117"/>
                  <a:gd name="T105" fmla="*/ 367 h 407"/>
                  <a:gd name="T106" fmla="*/ 70 w 117"/>
                  <a:gd name="T107" fmla="*/ 372 h 407"/>
                  <a:gd name="T108" fmla="*/ 75 w 117"/>
                  <a:gd name="T109" fmla="*/ 379 h 407"/>
                  <a:gd name="T110" fmla="*/ 80 w 117"/>
                  <a:gd name="T111" fmla="*/ 387 h 407"/>
                  <a:gd name="T112" fmla="*/ 87 w 117"/>
                  <a:gd name="T113" fmla="*/ 391 h 407"/>
                  <a:gd name="T114" fmla="*/ 94 w 117"/>
                  <a:gd name="T115" fmla="*/ 396 h 407"/>
                  <a:gd name="T116" fmla="*/ 102 w 117"/>
                  <a:gd name="T117" fmla="*/ 399 h 407"/>
                  <a:gd name="T118" fmla="*/ 109 w 117"/>
                  <a:gd name="T119" fmla="*/ 401 h 407"/>
                  <a:gd name="T120" fmla="*/ 116 w 117"/>
                  <a:gd name="T121" fmla="*/ 406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7"/>
                  <a:gd name="T184" fmla="*/ 0 h 407"/>
                  <a:gd name="T185" fmla="*/ 117 w 117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7" h="407">
                    <a:moveTo>
                      <a:pt x="99" y="0"/>
                    </a:moveTo>
                    <a:lnTo>
                      <a:pt x="94" y="7"/>
                    </a:lnTo>
                    <a:lnTo>
                      <a:pt x="87" y="12"/>
                    </a:lnTo>
                    <a:lnTo>
                      <a:pt x="85" y="19"/>
                    </a:lnTo>
                    <a:lnTo>
                      <a:pt x="77" y="22"/>
                    </a:lnTo>
                    <a:lnTo>
                      <a:pt x="73" y="29"/>
                    </a:lnTo>
                    <a:lnTo>
                      <a:pt x="65" y="34"/>
                    </a:lnTo>
                    <a:lnTo>
                      <a:pt x="63" y="41"/>
                    </a:lnTo>
                    <a:lnTo>
                      <a:pt x="58" y="49"/>
                    </a:lnTo>
                    <a:lnTo>
                      <a:pt x="51" y="56"/>
                    </a:lnTo>
                    <a:lnTo>
                      <a:pt x="46" y="63"/>
                    </a:lnTo>
                    <a:lnTo>
                      <a:pt x="39" y="68"/>
                    </a:lnTo>
                    <a:lnTo>
                      <a:pt x="34" y="75"/>
                    </a:lnTo>
                    <a:lnTo>
                      <a:pt x="31" y="83"/>
                    </a:lnTo>
                    <a:lnTo>
                      <a:pt x="27" y="90"/>
                    </a:lnTo>
                    <a:lnTo>
                      <a:pt x="24" y="97"/>
                    </a:lnTo>
                    <a:lnTo>
                      <a:pt x="22" y="105"/>
                    </a:lnTo>
                    <a:lnTo>
                      <a:pt x="19" y="112"/>
                    </a:lnTo>
                    <a:lnTo>
                      <a:pt x="17" y="119"/>
                    </a:lnTo>
                    <a:lnTo>
                      <a:pt x="12" y="126"/>
                    </a:lnTo>
                    <a:lnTo>
                      <a:pt x="10" y="134"/>
                    </a:lnTo>
                    <a:lnTo>
                      <a:pt x="7" y="141"/>
                    </a:lnTo>
                    <a:lnTo>
                      <a:pt x="7" y="148"/>
                    </a:lnTo>
                    <a:lnTo>
                      <a:pt x="7" y="156"/>
                    </a:lnTo>
                    <a:lnTo>
                      <a:pt x="5" y="163"/>
                    </a:lnTo>
                    <a:lnTo>
                      <a:pt x="2" y="170"/>
                    </a:lnTo>
                    <a:lnTo>
                      <a:pt x="2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9"/>
                    </a:lnTo>
                    <a:lnTo>
                      <a:pt x="0" y="207"/>
                    </a:lnTo>
                    <a:lnTo>
                      <a:pt x="0" y="214"/>
                    </a:lnTo>
                    <a:lnTo>
                      <a:pt x="0" y="221"/>
                    </a:lnTo>
                    <a:lnTo>
                      <a:pt x="0" y="229"/>
                    </a:lnTo>
                    <a:lnTo>
                      <a:pt x="0" y="236"/>
                    </a:lnTo>
                    <a:lnTo>
                      <a:pt x="2" y="243"/>
                    </a:lnTo>
                    <a:lnTo>
                      <a:pt x="5" y="250"/>
                    </a:lnTo>
                    <a:lnTo>
                      <a:pt x="7" y="258"/>
                    </a:lnTo>
                    <a:lnTo>
                      <a:pt x="10" y="265"/>
                    </a:lnTo>
                    <a:lnTo>
                      <a:pt x="10" y="272"/>
                    </a:lnTo>
                    <a:lnTo>
                      <a:pt x="12" y="280"/>
                    </a:lnTo>
                    <a:lnTo>
                      <a:pt x="15" y="287"/>
                    </a:lnTo>
                    <a:lnTo>
                      <a:pt x="17" y="294"/>
                    </a:lnTo>
                    <a:lnTo>
                      <a:pt x="22" y="301"/>
                    </a:lnTo>
                    <a:lnTo>
                      <a:pt x="24" y="309"/>
                    </a:lnTo>
                    <a:lnTo>
                      <a:pt x="29" y="316"/>
                    </a:lnTo>
                    <a:lnTo>
                      <a:pt x="34" y="323"/>
                    </a:lnTo>
                    <a:lnTo>
                      <a:pt x="39" y="331"/>
                    </a:lnTo>
                    <a:lnTo>
                      <a:pt x="44" y="338"/>
                    </a:lnTo>
                    <a:lnTo>
                      <a:pt x="48" y="345"/>
                    </a:lnTo>
                    <a:lnTo>
                      <a:pt x="53" y="353"/>
                    </a:lnTo>
                    <a:lnTo>
                      <a:pt x="58" y="360"/>
                    </a:lnTo>
                    <a:lnTo>
                      <a:pt x="63" y="367"/>
                    </a:lnTo>
                    <a:lnTo>
                      <a:pt x="70" y="372"/>
                    </a:lnTo>
                    <a:lnTo>
                      <a:pt x="75" y="379"/>
                    </a:lnTo>
                    <a:lnTo>
                      <a:pt x="80" y="387"/>
                    </a:lnTo>
                    <a:lnTo>
                      <a:pt x="87" y="391"/>
                    </a:lnTo>
                    <a:lnTo>
                      <a:pt x="94" y="396"/>
                    </a:lnTo>
                    <a:lnTo>
                      <a:pt x="102" y="399"/>
                    </a:lnTo>
                    <a:lnTo>
                      <a:pt x="109" y="401"/>
                    </a:lnTo>
                    <a:lnTo>
                      <a:pt x="116" y="406"/>
                    </a:lnTo>
                  </a:path>
                </a:pathLst>
              </a:custGeom>
              <a:pattFill prst="wdUpDiag">
                <a:fgClr>
                  <a:srgbClr val="808080"/>
                </a:fgClr>
                <a:bgClr>
                  <a:srgbClr val="000000"/>
                </a:bgClr>
              </a:pattFill>
              <a:ln w="50800" cap="rnd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707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>
            <a:normAutofit/>
          </a:bodyPr>
          <a:lstStyle/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Sometimes, we wish to use conditional phrases.  To do so, we use the “pipe” symbol</a:t>
            </a:r>
          </a:p>
          <a:p>
            <a:pPr marL="221742" algn="ctr">
              <a:spcBef>
                <a:spcPts val="324"/>
              </a:spcBef>
              <a:buNone/>
              <a:defRPr/>
            </a:pPr>
            <a:r>
              <a:rPr lang="en-US" sz="2400" b="1" dirty="0" smtClean="0"/>
              <a:t>A | B </a:t>
            </a:r>
            <a:r>
              <a:rPr lang="en-US" sz="2400" dirty="0" smtClean="0"/>
              <a:t>which is read </a:t>
            </a:r>
            <a:r>
              <a:rPr lang="en-US" sz="2400" b="1" dirty="0" smtClean="0"/>
              <a:t>“A” given that “B” happened</a:t>
            </a:r>
          </a:p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If </a:t>
            </a:r>
            <a:r>
              <a:rPr lang="en-US" sz="2400" b="1" dirty="0" smtClean="0"/>
              <a:t>B</a:t>
            </a:r>
            <a:r>
              <a:rPr lang="en-US" sz="2400" dirty="0" smtClean="0"/>
              <a:t> already happened, then the area of interest is only within </a:t>
            </a:r>
            <a:r>
              <a:rPr lang="en-US" sz="2400" b="1" dirty="0" smtClean="0"/>
              <a:t>B</a:t>
            </a:r>
            <a:r>
              <a:rPr lang="en-US" sz="2400" dirty="0" smtClean="0"/>
              <a:t>.</a:t>
            </a:r>
          </a:p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The probability of </a:t>
            </a:r>
            <a:r>
              <a:rPr lang="en-US" sz="2400" b="1" dirty="0" smtClean="0"/>
              <a:t>A|B</a:t>
            </a:r>
            <a:r>
              <a:rPr lang="en-US" sz="2400" dirty="0" smtClean="0"/>
              <a:t> is called conditional probability and written </a:t>
            </a:r>
            <a:r>
              <a:rPr lang="en-US" sz="2400" b="1" dirty="0" smtClean="0"/>
              <a:t>P(A|B)</a:t>
            </a:r>
          </a:p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A</a:t>
            </a:r>
            <a:r>
              <a:rPr lang="en-US" sz="2400" dirty="0" smtClean="0"/>
              <a:t> be the event I draw an even number on a single draw of the ping pong balls from our bucket.  </a:t>
            </a:r>
          </a:p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B</a:t>
            </a:r>
            <a:r>
              <a:rPr lang="en-US" sz="2400" dirty="0" smtClean="0"/>
              <a:t> be the event I draw a multiple of 5.  </a:t>
            </a:r>
          </a:p>
          <a:p>
            <a:pPr marL="221742">
              <a:spcBef>
                <a:spcPts val="324"/>
              </a:spcBef>
              <a:buFont typeface="Arial" pitchFamily="34" charset="0"/>
              <a:buChar char="◦"/>
              <a:defRPr/>
            </a:pPr>
            <a:r>
              <a:rPr lang="en-US" sz="2400" dirty="0" smtClean="0"/>
              <a:t>Before investigating the formal rules, what is </a:t>
            </a:r>
            <a:r>
              <a:rPr lang="en-US" sz="2400" b="1" dirty="0" smtClean="0"/>
              <a:t>P(AB)</a:t>
            </a:r>
            <a:r>
              <a:rPr lang="en-US" sz="2400" dirty="0" smtClean="0"/>
              <a:t>?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b="1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5263"/>
            <a:ext cx="8534400" cy="719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Conditional Probability</a:t>
            </a:r>
          </a:p>
        </p:txBody>
      </p:sp>
      <p:pic>
        <p:nvPicPr>
          <p:cNvPr id="59393" name="Picture 1" descr="C:\Users\lf25\AppData\Local\Microsoft\Windows\Temporary Internet Files\Content.IE5\FUQQ3YBR\MP90017493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562600"/>
            <a:ext cx="1676400" cy="1117600"/>
          </a:xfrm>
          <a:prstGeom prst="rect">
            <a:avLst/>
          </a:prstGeom>
          <a:noFill/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98875" y="5602288"/>
            <a:ext cx="908050" cy="812800"/>
            <a:chOff x="4590" y="3221"/>
            <a:chExt cx="572" cy="512"/>
          </a:xfrm>
        </p:grpSpPr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4594" y="3221"/>
              <a:ext cx="568" cy="512"/>
            </a:xfrm>
            <a:prstGeom prst="ellips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4839" y="3313"/>
              <a:ext cx="24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0" kern="0" dirty="0" smtClean="0">
                  <a:solidFill>
                    <a:srgbClr val="99CC00"/>
                  </a:solidFill>
                </a:rPr>
                <a:t>B</a:t>
              </a:r>
              <a:endParaRPr lang="en-US" sz="2800" b="1" i="0" kern="0" dirty="0">
                <a:solidFill>
                  <a:srgbClr val="99CC00"/>
                </a:solidFill>
              </a:endParaRP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590" y="3278"/>
              <a:ext cx="192" cy="414"/>
              <a:chOff x="4590" y="3278"/>
              <a:chExt cx="192" cy="414"/>
            </a:xfrm>
          </p:grpSpPr>
          <p:sp>
            <p:nvSpPr>
              <p:cNvPr id="10" name="Freeform 35" descr="Wide upward diagonal"/>
              <p:cNvSpPr>
                <a:spLocks/>
              </p:cNvSpPr>
              <p:nvPr/>
            </p:nvSpPr>
            <p:spPr bwMode="auto">
              <a:xfrm>
                <a:off x="4677" y="3288"/>
                <a:ext cx="105" cy="404"/>
              </a:xfrm>
              <a:custGeom>
                <a:avLst/>
                <a:gdLst>
                  <a:gd name="T0" fmla="*/ 0 w 105"/>
                  <a:gd name="T1" fmla="*/ 0 h 404"/>
                  <a:gd name="T2" fmla="*/ 7 w 105"/>
                  <a:gd name="T3" fmla="*/ 5 h 404"/>
                  <a:gd name="T4" fmla="*/ 15 w 105"/>
                  <a:gd name="T5" fmla="*/ 10 h 404"/>
                  <a:gd name="T6" fmla="*/ 22 w 105"/>
                  <a:gd name="T7" fmla="*/ 17 h 404"/>
                  <a:gd name="T8" fmla="*/ 27 w 105"/>
                  <a:gd name="T9" fmla="*/ 24 h 404"/>
                  <a:gd name="T10" fmla="*/ 34 w 105"/>
                  <a:gd name="T11" fmla="*/ 29 h 404"/>
                  <a:gd name="T12" fmla="*/ 36 w 105"/>
                  <a:gd name="T13" fmla="*/ 36 h 404"/>
                  <a:gd name="T14" fmla="*/ 44 w 105"/>
                  <a:gd name="T15" fmla="*/ 39 h 404"/>
                  <a:gd name="T16" fmla="*/ 48 w 105"/>
                  <a:gd name="T17" fmla="*/ 46 h 404"/>
                  <a:gd name="T18" fmla="*/ 56 w 105"/>
                  <a:gd name="T19" fmla="*/ 51 h 404"/>
                  <a:gd name="T20" fmla="*/ 60 w 105"/>
                  <a:gd name="T21" fmla="*/ 58 h 404"/>
                  <a:gd name="T22" fmla="*/ 65 w 105"/>
                  <a:gd name="T23" fmla="*/ 66 h 404"/>
                  <a:gd name="T24" fmla="*/ 70 w 105"/>
                  <a:gd name="T25" fmla="*/ 73 h 404"/>
                  <a:gd name="T26" fmla="*/ 73 w 105"/>
                  <a:gd name="T27" fmla="*/ 80 h 404"/>
                  <a:gd name="T28" fmla="*/ 75 w 105"/>
                  <a:gd name="T29" fmla="*/ 87 h 404"/>
                  <a:gd name="T30" fmla="*/ 80 w 105"/>
                  <a:gd name="T31" fmla="*/ 95 h 404"/>
                  <a:gd name="T32" fmla="*/ 85 w 105"/>
                  <a:gd name="T33" fmla="*/ 102 h 404"/>
                  <a:gd name="T34" fmla="*/ 87 w 105"/>
                  <a:gd name="T35" fmla="*/ 109 h 404"/>
                  <a:gd name="T36" fmla="*/ 89 w 105"/>
                  <a:gd name="T37" fmla="*/ 117 h 404"/>
                  <a:gd name="T38" fmla="*/ 94 w 105"/>
                  <a:gd name="T39" fmla="*/ 124 h 404"/>
                  <a:gd name="T40" fmla="*/ 97 w 105"/>
                  <a:gd name="T41" fmla="*/ 131 h 404"/>
                  <a:gd name="T42" fmla="*/ 99 w 105"/>
                  <a:gd name="T43" fmla="*/ 138 h 404"/>
                  <a:gd name="T44" fmla="*/ 102 w 105"/>
                  <a:gd name="T45" fmla="*/ 146 h 404"/>
                  <a:gd name="T46" fmla="*/ 102 w 105"/>
                  <a:gd name="T47" fmla="*/ 153 h 404"/>
                  <a:gd name="T48" fmla="*/ 104 w 105"/>
                  <a:gd name="T49" fmla="*/ 160 h 404"/>
                  <a:gd name="T50" fmla="*/ 104 w 105"/>
                  <a:gd name="T51" fmla="*/ 168 h 404"/>
                  <a:gd name="T52" fmla="*/ 104 w 105"/>
                  <a:gd name="T53" fmla="*/ 175 h 404"/>
                  <a:gd name="T54" fmla="*/ 104 w 105"/>
                  <a:gd name="T55" fmla="*/ 182 h 404"/>
                  <a:gd name="T56" fmla="*/ 104 w 105"/>
                  <a:gd name="T57" fmla="*/ 189 h 404"/>
                  <a:gd name="T58" fmla="*/ 104 w 105"/>
                  <a:gd name="T59" fmla="*/ 197 h 404"/>
                  <a:gd name="T60" fmla="*/ 104 w 105"/>
                  <a:gd name="T61" fmla="*/ 204 h 404"/>
                  <a:gd name="T62" fmla="*/ 104 w 105"/>
                  <a:gd name="T63" fmla="*/ 211 h 404"/>
                  <a:gd name="T64" fmla="*/ 104 w 105"/>
                  <a:gd name="T65" fmla="*/ 218 h 404"/>
                  <a:gd name="T66" fmla="*/ 104 w 105"/>
                  <a:gd name="T67" fmla="*/ 226 h 404"/>
                  <a:gd name="T68" fmla="*/ 104 w 105"/>
                  <a:gd name="T69" fmla="*/ 233 h 404"/>
                  <a:gd name="T70" fmla="*/ 104 w 105"/>
                  <a:gd name="T71" fmla="*/ 240 h 404"/>
                  <a:gd name="T72" fmla="*/ 104 w 105"/>
                  <a:gd name="T73" fmla="*/ 248 h 404"/>
                  <a:gd name="T74" fmla="*/ 104 w 105"/>
                  <a:gd name="T75" fmla="*/ 255 h 404"/>
                  <a:gd name="T76" fmla="*/ 99 w 105"/>
                  <a:gd name="T77" fmla="*/ 262 h 404"/>
                  <a:gd name="T78" fmla="*/ 99 w 105"/>
                  <a:gd name="T79" fmla="*/ 269 h 404"/>
                  <a:gd name="T80" fmla="*/ 92 w 105"/>
                  <a:gd name="T81" fmla="*/ 277 h 404"/>
                  <a:gd name="T82" fmla="*/ 89 w 105"/>
                  <a:gd name="T83" fmla="*/ 284 h 404"/>
                  <a:gd name="T84" fmla="*/ 89 w 105"/>
                  <a:gd name="T85" fmla="*/ 291 h 404"/>
                  <a:gd name="T86" fmla="*/ 82 w 105"/>
                  <a:gd name="T87" fmla="*/ 296 h 404"/>
                  <a:gd name="T88" fmla="*/ 80 w 105"/>
                  <a:gd name="T89" fmla="*/ 303 h 404"/>
                  <a:gd name="T90" fmla="*/ 80 w 105"/>
                  <a:gd name="T91" fmla="*/ 311 h 404"/>
                  <a:gd name="T92" fmla="*/ 75 w 105"/>
                  <a:gd name="T93" fmla="*/ 318 h 404"/>
                  <a:gd name="T94" fmla="*/ 70 w 105"/>
                  <a:gd name="T95" fmla="*/ 325 h 404"/>
                  <a:gd name="T96" fmla="*/ 65 w 105"/>
                  <a:gd name="T97" fmla="*/ 333 h 404"/>
                  <a:gd name="T98" fmla="*/ 60 w 105"/>
                  <a:gd name="T99" fmla="*/ 340 h 404"/>
                  <a:gd name="T100" fmla="*/ 58 w 105"/>
                  <a:gd name="T101" fmla="*/ 347 h 404"/>
                  <a:gd name="T102" fmla="*/ 53 w 105"/>
                  <a:gd name="T103" fmla="*/ 354 h 404"/>
                  <a:gd name="T104" fmla="*/ 46 w 105"/>
                  <a:gd name="T105" fmla="*/ 359 h 404"/>
                  <a:gd name="T106" fmla="*/ 41 w 105"/>
                  <a:gd name="T107" fmla="*/ 367 h 404"/>
                  <a:gd name="T108" fmla="*/ 34 w 105"/>
                  <a:gd name="T109" fmla="*/ 371 h 404"/>
                  <a:gd name="T110" fmla="*/ 27 w 105"/>
                  <a:gd name="T111" fmla="*/ 376 h 404"/>
                  <a:gd name="T112" fmla="*/ 22 w 105"/>
                  <a:gd name="T113" fmla="*/ 384 h 404"/>
                  <a:gd name="T114" fmla="*/ 17 w 105"/>
                  <a:gd name="T115" fmla="*/ 391 h 404"/>
                  <a:gd name="T116" fmla="*/ 10 w 105"/>
                  <a:gd name="T117" fmla="*/ 396 h 404"/>
                  <a:gd name="T118" fmla="*/ 2 w 105"/>
                  <a:gd name="T119" fmla="*/ 403 h 40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5"/>
                  <a:gd name="T181" fmla="*/ 0 h 404"/>
                  <a:gd name="T182" fmla="*/ 105 w 105"/>
                  <a:gd name="T183" fmla="*/ 404 h 40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5" h="404">
                    <a:moveTo>
                      <a:pt x="0" y="0"/>
                    </a:moveTo>
                    <a:lnTo>
                      <a:pt x="7" y="5"/>
                    </a:lnTo>
                    <a:lnTo>
                      <a:pt x="15" y="10"/>
                    </a:lnTo>
                    <a:lnTo>
                      <a:pt x="22" y="17"/>
                    </a:lnTo>
                    <a:lnTo>
                      <a:pt x="27" y="24"/>
                    </a:lnTo>
                    <a:lnTo>
                      <a:pt x="34" y="29"/>
                    </a:lnTo>
                    <a:lnTo>
                      <a:pt x="36" y="36"/>
                    </a:lnTo>
                    <a:lnTo>
                      <a:pt x="44" y="39"/>
                    </a:lnTo>
                    <a:lnTo>
                      <a:pt x="48" y="46"/>
                    </a:lnTo>
                    <a:lnTo>
                      <a:pt x="56" y="51"/>
                    </a:lnTo>
                    <a:lnTo>
                      <a:pt x="60" y="58"/>
                    </a:lnTo>
                    <a:lnTo>
                      <a:pt x="65" y="66"/>
                    </a:lnTo>
                    <a:lnTo>
                      <a:pt x="70" y="73"/>
                    </a:lnTo>
                    <a:lnTo>
                      <a:pt x="73" y="80"/>
                    </a:lnTo>
                    <a:lnTo>
                      <a:pt x="75" y="87"/>
                    </a:lnTo>
                    <a:lnTo>
                      <a:pt x="80" y="95"/>
                    </a:lnTo>
                    <a:lnTo>
                      <a:pt x="85" y="102"/>
                    </a:lnTo>
                    <a:lnTo>
                      <a:pt x="87" y="109"/>
                    </a:lnTo>
                    <a:lnTo>
                      <a:pt x="89" y="117"/>
                    </a:lnTo>
                    <a:lnTo>
                      <a:pt x="94" y="124"/>
                    </a:lnTo>
                    <a:lnTo>
                      <a:pt x="97" y="131"/>
                    </a:lnTo>
                    <a:lnTo>
                      <a:pt x="99" y="138"/>
                    </a:lnTo>
                    <a:lnTo>
                      <a:pt x="102" y="146"/>
                    </a:lnTo>
                    <a:lnTo>
                      <a:pt x="102" y="153"/>
                    </a:lnTo>
                    <a:lnTo>
                      <a:pt x="104" y="160"/>
                    </a:lnTo>
                    <a:lnTo>
                      <a:pt x="104" y="168"/>
                    </a:lnTo>
                    <a:lnTo>
                      <a:pt x="104" y="175"/>
                    </a:lnTo>
                    <a:lnTo>
                      <a:pt x="104" y="182"/>
                    </a:lnTo>
                    <a:lnTo>
                      <a:pt x="104" y="189"/>
                    </a:lnTo>
                    <a:lnTo>
                      <a:pt x="104" y="197"/>
                    </a:lnTo>
                    <a:lnTo>
                      <a:pt x="104" y="204"/>
                    </a:lnTo>
                    <a:lnTo>
                      <a:pt x="104" y="211"/>
                    </a:lnTo>
                    <a:lnTo>
                      <a:pt x="104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104" y="240"/>
                    </a:lnTo>
                    <a:lnTo>
                      <a:pt x="104" y="248"/>
                    </a:lnTo>
                    <a:lnTo>
                      <a:pt x="104" y="255"/>
                    </a:lnTo>
                    <a:lnTo>
                      <a:pt x="99" y="262"/>
                    </a:lnTo>
                    <a:lnTo>
                      <a:pt x="99" y="269"/>
                    </a:lnTo>
                    <a:lnTo>
                      <a:pt x="92" y="277"/>
                    </a:lnTo>
                    <a:lnTo>
                      <a:pt x="89" y="284"/>
                    </a:lnTo>
                    <a:lnTo>
                      <a:pt x="89" y="291"/>
                    </a:lnTo>
                    <a:lnTo>
                      <a:pt x="82" y="296"/>
                    </a:lnTo>
                    <a:lnTo>
                      <a:pt x="80" y="303"/>
                    </a:lnTo>
                    <a:lnTo>
                      <a:pt x="80" y="311"/>
                    </a:lnTo>
                    <a:lnTo>
                      <a:pt x="75" y="318"/>
                    </a:lnTo>
                    <a:lnTo>
                      <a:pt x="70" y="325"/>
                    </a:lnTo>
                    <a:lnTo>
                      <a:pt x="65" y="333"/>
                    </a:lnTo>
                    <a:lnTo>
                      <a:pt x="60" y="340"/>
                    </a:lnTo>
                    <a:lnTo>
                      <a:pt x="58" y="347"/>
                    </a:lnTo>
                    <a:lnTo>
                      <a:pt x="53" y="354"/>
                    </a:lnTo>
                    <a:lnTo>
                      <a:pt x="46" y="359"/>
                    </a:lnTo>
                    <a:lnTo>
                      <a:pt x="41" y="367"/>
                    </a:lnTo>
                    <a:lnTo>
                      <a:pt x="34" y="371"/>
                    </a:lnTo>
                    <a:lnTo>
                      <a:pt x="27" y="376"/>
                    </a:lnTo>
                    <a:lnTo>
                      <a:pt x="22" y="384"/>
                    </a:lnTo>
                    <a:lnTo>
                      <a:pt x="17" y="391"/>
                    </a:lnTo>
                    <a:lnTo>
                      <a:pt x="10" y="396"/>
                    </a:lnTo>
                    <a:lnTo>
                      <a:pt x="2" y="403"/>
                    </a:lnTo>
                  </a:path>
                </a:pathLst>
              </a:custGeom>
              <a:pattFill prst="wdUpDiag">
                <a:fgClr>
                  <a:srgbClr val="808080"/>
                </a:fgClr>
                <a:bgClr>
                  <a:srgbClr val="000000"/>
                </a:bgClr>
              </a:pattFill>
              <a:ln w="50800" cap="rnd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36" descr="Wide upward diagonal"/>
              <p:cNvSpPr>
                <a:spLocks/>
              </p:cNvSpPr>
              <p:nvPr/>
            </p:nvSpPr>
            <p:spPr bwMode="auto">
              <a:xfrm>
                <a:off x="4590" y="3278"/>
                <a:ext cx="117" cy="407"/>
              </a:xfrm>
              <a:custGeom>
                <a:avLst/>
                <a:gdLst>
                  <a:gd name="T0" fmla="*/ 99 w 117"/>
                  <a:gd name="T1" fmla="*/ 0 h 407"/>
                  <a:gd name="T2" fmla="*/ 94 w 117"/>
                  <a:gd name="T3" fmla="*/ 7 h 407"/>
                  <a:gd name="T4" fmla="*/ 87 w 117"/>
                  <a:gd name="T5" fmla="*/ 12 h 407"/>
                  <a:gd name="T6" fmla="*/ 85 w 117"/>
                  <a:gd name="T7" fmla="*/ 19 h 407"/>
                  <a:gd name="T8" fmla="*/ 77 w 117"/>
                  <a:gd name="T9" fmla="*/ 22 h 407"/>
                  <a:gd name="T10" fmla="*/ 73 w 117"/>
                  <a:gd name="T11" fmla="*/ 29 h 407"/>
                  <a:gd name="T12" fmla="*/ 65 w 117"/>
                  <a:gd name="T13" fmla="*/ 34 h 407"/>
                  <a:gd name="T14" fmla="*/ 63 w 117"/>
                  <a:gd name="T15" fmla="*/ 41 h 407"/>
                  <a:gd name="T16" fmla="*/ 58 w 117"/>
                  <a:gd name="T17" fmla="*/ 49 h 407"/>
                  <a:gd name="T18" fmla="*/ 51 w 117"/>
                  <a:gd name="T19" fmla="*/ 56 h 407"/>
                  <a:gd name="T20" fmla="*/ 46 w 117"/>
                  <a:gd name="T21" fmla="*/ 63 h 407"/>
                  <a:gd name="T22" fmla="*/ 39 w 117"/>
                  <a:gd name="T23" fmla="*/ 68 h 407"/>
                  <a:gd name="T24" fmla="*/ 34 w 117"/>
                  <a:gd name="T25" fmla="*/ 75 h 407"/>
                  <a:gd name="T26" fmla="*/ 31 w 117"/>
                  <a:gd name="T27" fmla="*/ 83 h 407"/>
                  <a:gd name="T28" fmla="*/ 27 w 117"/>
                  <a:gd name="T29" fmla="*/ 90 h 407"/>
                  <a:gd name="T30" fmla="*/ 24 w 117"/>
                  <a:gd name="T31" fmla="*/ 97 h 407"/>
                  <a:gd name="T32" fmla="*/ 22 w 117"/>
                  <a:gd name="T33" fmla="*/ 105 h 407"/>
                  <a:gd name="T34" fmla="*/ 19 w 117"/>
                  <a:gd name="T35" fmla="*/ 112 h 407"/>
                  <a:gd name="T36" fmla="*/ 17 w 117"/>
                  <a:gd name="T37" fmla="*/ 119 h 407"/>
                  <a:gd name="T38" fmla="*/ 12 w 117"/>
                  <a:gd name="T39" fmla="*/ 126 h 407"/>
                  <a:gd name="T40" fmla="*/ 10 w 117"/>
                  <a:gd name="T41" fmla="*/ 134 h 407"/>
                  <a:gd name="T42" fmla="*/ 7 w 117"/>
                  <a:gd name="T43" fmla="*/ 141 h 407"/>
                  <a:gd name="T44" fmla="*/ 7 w 117"/>
                  <a:gd name="T45" fmla="*/ 148 h 407"/>
                  <a:gd name="T46" fmla="*/ 7 w 117"/>
                  <a:gd name="T47" fmla="*/ 156 h 407"/>
                  <a:gd name="T48" fmla="*/ 5 w 117"/>
                  <a:gd name="T49" fmla="*/ 163 h 407"/>
                  <a:gd name="T50" fmla="*/ 2 w 117"/>
                  <a:gd name="T51" fmla="*/ 170 h 407"/>
                  <a:gd name="T52" fmla="*/ 2 w 117"/>
                  <a:gd name="T53" fmla="*/ 177 h 407"/>
                  <a:gd name="T54" fmla="*/ 0 w 117"/>
                  <a:gd name="T55" fmla="*/ 185 h 407"/>
                  <a:gd name="T56" fmla="*/ 0 w 117"/>
                  <a:gd name="T57" fmla="*/ 192 h 407"/>
                  <a:gd name="T58" fmla="*/ 0 w 117"/>
                  <a:gd name="T59" fmla="*/ 199 h 407"/>
                  <a:gd name="T60" fmla="*/ 0 w 117"/>
                  <a:gd name="T61" fmla="*/ 207 h 407"/>
                  <a:gd name="T62" fmla="*/ 0 w 117"/>
                  <a:gd name="T63" fmla="*/ 214 h 407"/>
                  <a:gd name="T64" fmla="*/ 0 w 117"/>
                  <a:gd name="T65" fmla="*/ 221 h 407"/>
                  <a:gd name="T66" fmla="*/ 0 w 117"/>
                  <a:gd name="T67" fmla="*/ 229 h 407"/>
                  <a:gd name="T68" fmla="*/ 0 w 117"/>
                  <a:gd name="T69" fmla="*/ 236 h 407"/>
                  <a:gd name="T70" fmla="*/ 2 w 117"/>
                  <a:gd name="T71" fmla="*/ 243 h 407"/>
                  <a:gd name="T72" fmla="*/ 5 w 117"/>
                  <a:gd name="T73" fmla="*/ 250 h 407"/>
                  <a:gd name="T74" fmla="*/ 7 w 117"/>
                  <a:gd name="T75" fmla="*/ 258 h 407"/>
                  <a:gd name="T76" fmla="*/ 10 w 117"/>
                  <a:gd name="T77" fmla="*/ 265 h 407"/>
                  <a:gd name="T78" fmla="*/ 10 w 117"/>
                  <a:gd name="T79" fmla="*/ 272 h 407"/>
                  <a:gd name="T80" fmla="*/ 12 w 117"/>
                  <a:gd name="T81" fmla="*/ 280 h 407"/>
                  <a:gd name="T82" fmla="*/ 15 w 117"/>
                  <a:gd name="T83" fmla="*/ 287 h 407"/>
                  <a:gd name="T84" fmla="*/ 17 w 117"/>
                  <a:gd name="T85" fmla="*/ 294 h 407"/>
                  <a:gd name="T86" fmla="*/ 22 w 117"/>
                  <a:gd name="T87" fmla="*/ 301 h 407"/>
                  <a:gd name="T88" fmla="*/ 24 w 117"/>
                  <a:gd name="T89" fmla="*/ 309 h 407"/>
                  <a:gd name="T90" fmla="*/ 29 w 117"/>
                  <a:gd name="T91" fmla="*/ 316 h 407"/>
                  <a:gd name="T92" fmla="*/ 34 w 117"/>
                  <a:gd name="T93" fmla="*/ 323 h 407"/>
                  <a:gd name="T94" fmla="*/ 39 w 117"/>
                  <a:gd name="T95" fmla="*/ 331 h 407"/>
                  <a:gd name="T96" fmla="*/ 44 w 117"/>
                  <a:gd name="T97" fmla="*/ 338 h 407"/>
                  <a:gd name="T98" fmla="*/ 48 w 117"/>
                  <a:gd name="T99" fmla="*/ 345 h 407"/>
                  <a:gd name="T100" fmla="*/ 53 w 117"/>
                  <a:gd name="T101" fmla="*/ 353 h 407"/>
                  <a:gd name="T102" fmla="*/ 58 w 117"/>
                  <a:gd name="T103" fmla="*/ 360 h 407"/>
                  <a:gd name="T104" fmla="*/ 63 w 117"/>
                  <a:gd name="T105" fmla="*/ 367 h 407"/>
                  <a:gd name="T106" fmla="*/ 70 w 117"/>
                  <a:gd name="T107" fmla="*/ 372 h 407"/>
                  <a:gd name="T108" fmla="*/ 75 w 117"/>
                  <a:gd name="T109" fmla="*/ 379 h 407"/>
                  <a:gd name="T110" fmla="*/ 80 w 117"/>
                  <a:gd name="T111" fmla="*/ 387 h 407"/>
                  <a:gd name="T112" fmla="*/ 87 w 117"/>
                  <a:gd name="T113" fmla="*/ 391 h 407"/>
                  <a:gd name="T114" fmla="*/ 94 w 117"/>
                  <a:gd name="T115" fmla="*/ 396 h 407"/>
                  <a:gd name="T116" fmla="*/ 102 w 117"/>
                  <a:gd name="T117" fmla="*/ 399 h 407"/>
                  <a:gd name="T118" fmla="*/ 109 w 117"/>
                  <a:gd name="T119" fmla="*/ 401 h 407"/>
                  <a:gd name="T120" fmla="*/ 116 w 117"/>
                  <a:gd name="T121" fmla="*/ 406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7"/>
                  <a:gd name="T184" fmla="*/ 0 h 407"/>
                  <a:gd name="T185" fmla="*/ 117 w 117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7" h="407">
                    <a:moveTo>
                      <a:pt x="99" y="0"/>
                    </a:moveTo>
                    <a:lnTo>
                      <a:pt x="94" y="7"/>
                    </a:lnTo>
                    <a:lnTo>
                      <a:pt x="87" y="12"/>
                    </a:lnTo>
                    <a:lnTo>
                      <a:pt x="85" y="19"/>
                    </a:lnTo>
                    <a:lnTo>
                      <a:pt x="77" y="22"/>
                    </a:lnTo>
                    <a:lnTo>
                      <a:pt x="73" y="29"/>
                    </a:lnTo>
                    <a:lnTo>
                      <a:pt x="65" y="34"/>
                    </a:lnTo>
                    <a:lnTo>
                      <a:pt x="63" y="41"/>
                    </a:lnTo>
                    <a:lnTo>
                      <a:pt x="58" y="49"/>
                    </a:lnTo>
                    <a:lnTo>
                      <a:pt x="51" y="56"/>
                    </a:lnTo>
                    <a:lnTo>
                      <a:pt x="46" y="63"/>
                    </a:lnTo>
                    <a:lnTo>
                      <a:pt x="39" y="68"/>
                    </a:lnTo>
                    <a:lnTo>
                      <a:pt x="34" y="75"/>
                    </a:lnTo>
                    <a:lnTo>
                      <a:pt x="31" y="83"/>
                    </a:lnTo>
                    <a:lnTo>
                      <a:pt x="27" y="90"/>
                    </a:lnTo>
                    <a:lnTo>
                      <a:pt x="24" y="97"/>
                    </a:lnTo>
                    <a:lnTo>
                      <a:pt x="22" y="105"/>
                    </a:lnTo>
                    <a:lnTo>
                      <a:pt x="19" y="112"/>
                    </a:lnTo>
                    <a:lnTo>
                      <a:pt x="17" y="119"/>
                    </a:lnTo>
                    <a:lnTo>
                      <a:pt x="12" y="126"/>
                    </a:lnTo>
                    <a:lnTo>
                      <a:pt x="10" y="134"/>
                    </a:lnTo>
                    <a:lnTo>
                      <a:pt x="7" y="141"/>
                    </a:lnTo>
                    <a:lnTo>
                      <a:pt x="7" y="148"/>
                    </a:lnTo>
                    <a:lnTo>
                      <a:pt x="7" y="156"/>
                    </a:lnTo>
                    <a:lnTo>
                      <a:pt x="5" y="163"/>
                    </a:lnTo>
                    <a:lnTo>
                      <a:pt x="2" y="170"/>
                    </a:lnTo>
                    <a:lnTo>
                      <a:pt x="2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9"/>
                    </a:lnTo>
                    <a:lnTo>
                      <a:pt x="0" y="207"/>
                    </a:lnTo>
                    <a:lnTo>
                      <a:pt x="0" y="214"/>
                    </a:lnTo>
                    <a:lnTo>
                      <a:pt x="0" y="221"/>
                    </a:lnTo>
                    <a:lnTo>
                      <a:pt x="0" y="229"/>
                    </a:lnTo>
                    <a:lnTo>
                      <a:pt x="0" y="236"/>
                    </a:lnTo>
                    <a:lnTo>
                      <a:pt x="2" y="243"/>
                    </a:lnTo>
                    <a:lnTo>
                      <a:pt x="5" y="250"/>
                    </a:lnTo>
                    <a:lnTo>
                      <a:pt x="7" y="258"/>
                    </a:lnTo>
                    <a:lnTo>
                      <a:pt x="10" y="265"/>
                    </a:lnTo>
                    <a:lnTo>
                      <a:pt x="10" y="272"/>
                    </a:lnTo>
                    <a:lnTo>
                      <a:pt x="12" y="280"/>
                    </a:lnTo>
                    <a:lnTo>
                      <a:pt x="15" y="287"/>
                    </a:lnTo>
                    <a:lnTo>
                      <a:pt x="17" y="294"/>
                    </a:lnTo>
                    <a:lnTo>
                      <a:pt x="22" y="301"/>
                    </a:lnTo>
                    <a:lnTo>
                      <a:pt x="24" y="309"/>
                    </a:lnTo>
                    <a:lnTo>
                      <a:pt x="29" y="316"/>
                    </a:lnTo>
                    <a:lnTo>
                      <a:pt x="34" y="323"/>
                    </a:lnTo>
                    <a:lnTo>
                      <a:pt x="39" y="331"/>
                    </a:lnTo>
                    <a:lnTo>
                      <a:pt x="44" y="338"/>
                    </a:lnTo>
                    <a:lnTo>
                      <a:pt x="48" y="345"/>
                    </a:lnTo>
                    <a:lnTo>
                      <a:pt x="53" y="353"/>
                    </a:lnTo>
                    <a:lnTo>
                      <a:pt x="58" y="360"/>
                    </a:lnTo>
                    <a:lnTo>
                      <a:pt x="63" y="367"/>
                    </a:lnTo>
                    <a:lnTo>
                      <a:pt x="70" y="372"/>
                    </a:lnTo>
                    <a:lnTo>
                      <a:pt x="75" y="379"/>
                    </a:lnTo>
                    <a:lnTo>
                      <a:pt x="80" y="387"/>
                    </a:lnTo>
                    <a:lnTo>
                      <a:pt x="87" y="391"/>
                    </a:lnTo>
                    <a:lnTo>
                      <a:pt x="94" y="396"/>
                    </a:lnTo>
                    <a:lnTo>
                      <a:pt x="102" y="399"/>
                    </a:lnTo>
                    <a:lnTo>
                      <a:pt x="109" y="401"/>
                    </a:lnTo>
                    <a:lnTo>
                      <a:pt x="116" y="406"/>
                    </a:lnTo>
                  </a:path>
                </a:pathLst>
              </a:custGeom>
              <a:pattFill prst="wdUpDiag">
                <a:fgClr>
                  <a:srgbClr val="808080"/>
                </a:fgClr>
                <a:bgClr>
                  <a:srgbClr val="000000"/>
                </a:bgClr>
              </a:pattFill>
              <a:ln w="50800" cap="rnd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i="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124200" y="5486400"/>
            <a:ext cx="1787525" cy="1244600"/>
          </a:xfrm>
          <a:prstGeom prst="rect">
            <a:avLst/>
          </a:prstGeom>
          <a:noFill/>
          <a:ln w="508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191000"/>
          </a:xfrm>
        </p:spPr>
        <p:txBody>
          <a:bodyPr/>
          <a:lstStyle/>
          <a:p>
            <a:r>
              <a:rPr lang="en-US" sz="3200" dirty="0" smtClean="0"/>
              <a:t>Events </a:t>
            </a:r>
            <a:r>
              <a:rPr lang="en-US" sz="3200" b="1" dirty="0" smtClean="0"/>
              <a:t>A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 are </a:t>
            </a:r>
            <a:r>
              <a:rPr lang="en-US" sz="3200" b="1" dirty="0" smtClean="0"/>
              <a:t>mutually exclusive </a:t>
            </a:r>
            <a:r>
              <a:rPr lang="en-US" sz="3200" dirty="0" smtClean="0"/>
              <a:t>if both cannot occur at the same time, that is, if their intersection is empty.  </a:t>
            </a:r>
          </a:p>
          <a:p>
            <a:pPr lvl="1"/>
            <a:r>
              <a:rPr lang="en-US" sz="2400" dirty="0" smtClean="0"/>
              <a:t>For mutually exclusive events, the probability of either </a:t>
            </a:r>
            <a:r>
              <a:rPr lang="en-US" sz="2400" b="1" dirty="0" smtClean="0"/>
              <a:t>A</a:t>
            </a:r>
            <a:r>
              <a:rPr lang="en-US" sz="2400" dirty="0" smtClean="0"/>
              <a:t> or </a:t>
            </a:r>
            <a:r>
              <a:rPr lang="en-US" sz="2400" b="1" dirty="0" smtClean="0"/>
              <a:t>B</a:t>
            </a:r>
            <a:r>
              <a:rPr lang="en-US" sz="2400" dirty="0" smtClean="0"/>
              <a:t> events occurring follows </a:t>
            </a:r>
          </a:p>
          <a:p>
            <a:pPr lvl="1" algn="ctr">
              <a:buNone/>
            </a:pPr>
            <a:r>
              <a:rPr lang="en-US" sz="2400" b="1" dirty="0" smtClean="0"/>
              <a:t>P(A or B) = P(A) + P(B)</a:t>
            </a:r>
            <a:endParaRPr lang="en-US" sz="2400" dirty="0" smtClean="0"/>
          </a:p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 is the event I roll a 1 on a die.  </a:t>
            </a:r>
            <a:r>
              <a:rPr lang="en-US" sz="2400" b="1" dirty="0" smtClean="0"/>
              <a:t>B</a:t>
            </a:r>
            <a:r>
              <a:rPr lang="en-US" sz="2400" dirty="0" smtClean="0"/>
              <a:t> is the event that I roll a 5 on a die.  These two events are mutually exclusive.  What is </a:t>
            </a:r>
            <a:r>
              <a:rPr lang="en-US" sz="2400" b="1" dirty="0" smtClean="0"/>
              <a:t>P(A or B)</a:t>
            </a:r>
            <a:r>
              <a:rPr lang="en-US" sz="2400" dirty="0" smtClean="0"/>
              <a:t>?</a:t>
            </a:r>
          </a:p>
          <a:p>
            <a:endParaRPr lang="en-US" sz="3200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Mutually Exclusive Events:</a:t>
            </a:r>
            <a:br>
              <a:rPr lang="en-US" dirty="0" smtClean="0"/>
            </a:br>
            <a:r>
              <a:rPr lang="en-US" dirty="0" smtClean="0"/>
              <a:t>Addition Rule for Unions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5486400"/>
            <a:ext cx="2743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5638800"/>
            <a:ext cx="838200" cy="838200"/>
          </a:xfrm>
          <a:prstGeom prst="ellipse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5638800"/>
            <a:ext cx="838200" cy="838200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64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191000"/>
          </a:xfrm>
        </p:spPr>
        <p:txBody>
          <a:bodyPr/>
          <a:lstStyle/>
          <a:p>
            <a:r>
              <a:rPr lang="en-US" sz="3200" dirty="0" smtClean="0"/>
              <a:t>If events </a:t>
            </a:r>
            <a:r>
              <a:rPr lang="en-US" sz="3200" b="1" dirty="0" smtClean="0"/>
              <a:t>A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 are NOT mutually exclusive, the general rule of addition applies</a:t>
            </a:r>
          </a:p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 is the event I roll a 1 on a die.  </a:t>
            </a:r>
            <a:r>
              <a:rPr lang="en-US" sz="2400" b="1" dirty="0" smtClean="0"/>
              <a:t>B</a:t>
            </a:r>
            <a:r>
              <a:rPr lang="en-US" sz="2400" dirty="0" smtClean="0"/>
              <a:t> is the event I roll an odds.</a:t>
            </a:r>
          </a:p>
          <a:p>
            <a:pPr lvl="1"/>
            <a:r>
              <a:rPr lang="en-US" sz="2400" dirty="0" smtClean="0"/>
              <a:t>These events are NOT mutually exclusive.  If I roll a 1, both happen.</a:t>
            </a:r>
          </a:p>
          <a:p>
            <a:pPr lvl="1"/>
            <a:r>
              <a:rPr lang="en-US" sz="2400" dirty="0" smtClean="0"/>
              <a:t>The general rule of addition applies.  </a:t>
            </a:r>
          </a:p>
          <a:p>
            <a:pPr lvl="1" algn="ctr">
              <a:buNone/>
            </a:pPr>
            <a:r>
              <a:rPr lang="en-US" sz="2400" b="1" dirty="0" smtClean="0"/>
              <a:t>P(A or B) = P(A) + P(B) – P(AB)  </a:t>
            </a:r>
          </a:p>
          <a:p>
            <a:pPr lvl="1"/>
            <a:r>
              <a:rPr lang="en-US" sz="2400" dirty="0" smtClean="0"/>
              <a:t>In our example, </a:t>
            </a:r>
            <a:r>
              <a:rPr lang="en-US" sz="2400" b="1" dirty="0" smtClean="0"/>
              <a:t>P(A) = </a:t>
            </a:r>
            <a:r>
              <a:rPr lang="en-US" sz="2400" dirty="0" smtClean="0"/>
              <a:t>?  </a:t>
            </a:r>
            <a:r>
              <a:rPr lang="en-US" sz="2400" b="1" dirty="0" smtClean="0"/>
              <a:t>P(B) = </a:t>
            </a:r>
            <a:r>
              <a:rPr lang="en-US" sz="2400" dirty="0" smtClean="0"/>
              <a:t>?  </a:t>
            </a:r>
            <a:r>
              <a:rPr lang="en-US" sz="2400" b="1" dirty="0" smtClean="0"/>
              <a:t>P(AB) = </a:t>
            </a:r>
            <a:r>
              <a:rPr lang="en-US" sz="2400" dirty="0" smtClean="0"/>
              <a:t>?  </a:t>
            </a:r>
            <a:r>
              <a:rPr lang="en-US" sz="2400" b="1" dirty="0" smtClean="0"/>
              <a:t>P(A or B) = </a:t>
            </a:r>
            <a:r>
              <a:rPr lang="en-US" sz="2400" dirty="0" smtClean="0"/>
              <a:t>?</a:t>
            </a:r>
          </a:p>
          <a:p>
            <a:endParaRPr lang="en-US" sz="3200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 Addition Rule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5562600"/>
            <a:ext cx="2743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715000"/>
            <a:ext cx="838200" cy="838200"/>
          </a:xfrm>
          <a:prstGeom prst="ellipse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48200" y="5715000"/>
            <a:ext cx="838200" cy="838200"/>
          </a:xfrm>
          <a:prstGeom prst="ellipse">
            <a:avLst/>
          </a:prstGeom>
          <a:solidFill>
            <a:schemeClr val="accent2">
              <a:alpha val="6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7886" y="600891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AB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813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41910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Events are </a:t>
            </a:r>
            <a:r>
              <a:rPr lang="en-US" sz="2400" b="1" dirty="0" smtClean="0"/>
              <a:t>independent</a:t>
            </a:r>
            <a:r>
              <a:rPr lang="en-US" sz="2400" dirty="0" smtClean="0"/>
              <a:t> when the occurrence of one event does not change the probability that another event will occur.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are independent, </a:t>
            </a:r>
            <a:r>
              <a:rPr lang="en-US" sz="2000" b="1" dirty="0" smtClean="0"/>
              <a:t>P(A|B) = P(A) </a:t>
            </a:r>
            <a:r>
              <a:rPr lang="en-US" sz="2000" dirty="0" smtClean="0"/>
              <a:t>because the occurrence of event </a:t>
            </a:r>
            <a:r>
              <a:rPr lang="en-US" sz="2000" b="1" dirty="0" smtClean="0"/>
              <a:t>B</a:t>
            </a:r>
            <a:r>
              <a:rPr lang="en-US" sz="2000" dirty="0" smtClean="0"/>
              <a:t> does not change the probability that </a:t>
            </a:r>
            <a:r>
              <a:rPr lang="en-US" sz="2000" b="1" dirty="0" smtClean="0"/>
              <a:t>A</a:t>
            </a:r>
            <a:r>
              <a:rPr lang="en-US" sz="2000" dirty="0" smtClean="0"/>
              <a:t> will occur.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are independent, </a:t>
            </a:r>
            <a:r>
              <a:rPr lang="en-US" sz="2000" b="1" dirty="0" smtClean="0"/>
              <a:t>P(B|A) = P(B) </a:t>
            </a:r>
            <a:r>
              <a:rPr lang="en-US" sz="2000" dirty="0" smtClean="0"/>
              <a:t>because the occurrence of event </a:t>
            </a:r>
            <a:r>
              <a:rPr lang="en-US" sz="2000" b="1" dirty="0" smtClean="0"/>
              <a:t>A</a:t>
            </a:r>
            <a:r>
              <a:rPr lang="en-US" sz="2000" dirty="0" smtClean="0"/>
              <a:t> does not change the probability that </a:t>
            </a:r>
            <a:r>
              <a:rPr lang="en-US" sz="2000" b="1" dirty="0" smtClean="0"/>
              <a:t>B</a:t>
            </a:r>
            <a:r>
              <a:rPr lang="en-US" sz="2000" dirty="0" smtClean="0"/>
              <a:t> will occur.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are independent, then </a:t>
            </a:r>
            <a:r>
              <a:rPr lang="en-US" sz="2000" b="1" dirty="0" smtClean="0"/>
              <a:t>P(A and B) = P(A) • P(B)</a:t>
            </a:r>
          </a:p>
          <a:p>
            <a:pPr lvl="1"/>
            <a:r>
              <a:rPr lang="en-US" sz="2000" dirty="0" smtClean="0"/>
              <a:t>Example:  Flip a coin and roll two dice.  Let </a:t>
            </a:r>
            <a:r>
              <a:rPr lang="en-US" sz="2000" b="1" dirty="0" smtClean="0"/>
              <a:t>A</a:t>
            </a:r>
            <a:r>
              <a:rPr lang="en-US" sz="2000" dirty="0" smtClean="0"/>
              <a:t> be the result of the coin flip and </a:t>
            </a:r>
            <a:r>
              <a:rPr lang="en-US" sz="2000" b="1" dirty="0" smtClean="0"/>
              <a:t>B</a:t>
            </a:r>
            <a:r>
              <a:rPr lang="en-US" sz="2000" dirty="0" smtClean="0"/>
              <a:t> be the sum of the dice.  What is the probability of </a:t>
            </a:r>
            <a:r>
              <a:rPr lang="en-US" sz="2000" b="1" dirty="0" smtClean="0"/>
              <a:t>A={heads} </a:t>
            </a:r>
            <a:r>
              <a:rPr lang="en-US" sz="2000" dirty="0" smtClean="0"/>
              <a:t>and </a:t>
            </a:r>
            <a:r>
              <a:rPr lang="en-US" sz="2000" b="1" dirty="0" smtClean="0"/>
              <a:t>B={12}</a:t>
            </a:r>
            <a:r>
              <a:rPr lang="en-US" sz="2000" dirty="0" smtClean="0"/>
              <a:t>?</a:t>
            </a:r>
          </a:p>
          <a:p>
            <a:pPr lvl="1" algn="ctr">
              <a:buFontTx/>
              <a:buNone/>
            </a:pPr>
            <a:r>
              <a:rPr lang="en-US" sz="2000" dirty="0" smtClean="0"/>
              <a:t>	</a:t>
            </a:r>
          </a:p>
          <a:p>
            <a:pPr lvl="1" algn="ctr">
              <a:buFontTx/>
              <a:buNone/>
            </a:pPr>
            <a:endParaRPr lang="en-US" sz="2000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Independent Events</a:t>
            </a:r>
            <a:br>
              <a:rPr lang="en-US" dirty="0" smtClean="0"/>
            </a:br>
            <a:r>
              <a:rPr lang="en-US" dirty="0" smtClean="0"/>
              <a:t>Multiplication Rules</a:t>
            </a:r>
          </a:p>
        </p:txBody>
      </p:sp>
      <p:pic>
        <p:nvPicPr>
          <p:cNvPr id="7" name="Picture 2" descr="C:\Users\lf25\AppData\Local\Microsoft\Windows\Temporary Internet Files\Content.IE5\M7A2G1Q3\MM900295149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76800"/>
            <a:ext cx="990600" cy="1620982"/>
          </a:xfrm>
          <a:prstGeom prst="rect">
            <a:avLst/>
          </a:prstGeom>
          <a:noFill/>
        </p:spPr>
      </p:pic>
      <p:pic>
        <p:nvPicPr>
          <p:cNvPr id="58375" name="Picture 7" descr="C:\Users\lf25\AppData\Local\Microsoft\Windows\Temporary Internet Files\Content.IE5\M7A2G1Q3\MM90028676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5410200"/>
            <a:ext cx="1195754" cy="1143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76800" y="579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94462"/>
            <a:ext cx="85607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2077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9530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Events are </a:t>
            </a:r>
            <a:r>
              <a:rPr lang="en-US" sz="2400" b="1" dirty="0" smtClean="0"/>
              <a:t>dependent</a:t>
            </a:r>
            <a:r>
              <a:rPr lang="en-US" sz="2400" dirty="0" smtClean="0"/>
              <a:t> when the occurrence of one event does change the probability that another event will occur.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are dependent, </a:t>
            </a:r>
            <a:r>
              <a:rPr lang="en-US" sz="2000" b="1" dirty="0" smtClean="0"/>
              <a:t>P(A|B) </a:t>
            </a:r>
            <a:r>
              <a:rPr lang="en-US" sz="2000" b="1" dirty="0" smtClean="0">
                <a:latin typeface="Symbol" pitchFamily="18" charset="2"/>
              </a:rPr>
              <a:t>¹ </a:t>
            </a:r>
            <a:r>
              <a:rPr lang="en-US" sz="2000" b="1" dirty="0" smtClean="0"/>
              <a:t> P(A) </a:t>
            </a:r>
            <a:r>
              <a:rPr lang="en-US" sz="2000" dirty="0" smtClean="0"/>
              <a:t>because the occurrence of event </a:t>
            </a:r>
            <a:r>
              <a:rPr lang="en-US" sz="2000" b="1" dirty="0" smtClean="0"/>
              <a:t>B</a:t>
            </a:r>
            <a:r>
              <a:rPr lang="en-US" sz="2000" dirty="0" smtClean="0"/>
              <a:t> does change the probability that A will occur.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are dependent, then </a:t>
            </a:r>
          </a:p>
          <a:p>
            <a:pPr lvl="1" algn="ctr">
              <a:buNone/>
            </a:pPr>
            <a:r>
              <a:rPr lang="en-US" sz="2000" b="1" dirty="0" smtClean="0"/>
              <a:t>P(A and B) = P(A) • P(B|A)</a:t>
            </a:r>
            <a:r>
              <a:rPr lang="en-US" sz="2000" dirty="0" smtClean="0"/>
              <a:t> </a:t>
            </a:r>
          </a:p>
          <a:p>
            <a:pPr lvl="1" algn="ctr">
              <a:buNone/>
            </a:pPr>
            <a:r>
              <a:rPr lang="en-US" sz="2000" b="1" dirty="0" smtClean="0"/>
              <a:t>P(A and B) = P(B) • P(A|B)</a:t>
            </a:r>
          </a:p>
          <a:p>
            <a:pPr lvl="1"/>
            <a:r>
              <a:rPr lang="en-US" sz="2000" dirty="0" smtClean="0"/>
              <a:t>Example:  Let </a:t>
            </a:r>
            <a:r>
              <a:rPr lang="en-US" sz="2000" b="1" dirty="0" smtClean="0"/>
              <a:t>A = {even} </a:t>
            </a:r>
            <a:r>
              <a:rPr lang="en-US" sz="2000" dirty="0" smtClean="0"/>
              <a:t>on the first draw without replacement of a ping pong ball from the bucket full of 20.  Let </a:t>
            </a:r>
            <a:r>
              <a:rPr lang="en-US" sz="2000" b="1" dirty="0" smtClean="0"/>
              <a:t>B = {even} </a:t>
            </a:r>
            <a:r>
              <a:rPr lang="en-US" sz="2000" dirty="0" smtClean="0"/>
              <a:t>on the second draw from that same bucket.  </a:t>
            </a:r>
          </a:p>
          <a:p>
            <a:pPr lvl="1"/>
            <a:r>
              <a:rPr lang="en-US" sz="2000" dirty="0" smtClean="0"/>
              <a:t>What is </a:t>
            </a:r>
            <a:r>
              <a:rPr lang="en-US" sz="2000" b="1" dirty="0" smtClean="0"/>
              <a:t>P(A)</a:t>
            </a:r>
            <a:r>
              <a:rPr lang="en-US" sz="2000" dirty="0" smtClean="0"/>
              <a:t>?  What is </a:t>
            </a:r>
            <a:r>
              <a:rPr lang="en-US" sz="2000" b="1" dirty="0" smtClean="0"/>
              <a:t>P(B|A)</a:t>
            </a:r>
            <a:r>
              <a:rPr lang="en-US" sz="2000" dirty="0" smtClean="0"/>
              <a:t>?  What is </a:t>
            </a:r>
            <a:r>
              <a:rPr lang="en-US" sz="2000" b="1" dirty="0" smtClean="0"/>
              <a:t>P(A and B)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7953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 Multiplication Rule-Dependent Events</a:t>
            </a:r>
          </a:p>
        </p:txBody>
      </p:sp>
      <p:pic>
        <p:nvPicPr>
          <p:cNvPr id="60418" name="Picture 2" descr="C:\Users\lf25\AppData\Local\Microsoft\Windows\Temporary Internet Files\Content.IE5\48WV3MZF\MP90030945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715000"/>
            <a:ext cx="636016" cy="951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7260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conditional probability of </a:t>
            </a:r>
            <a:r>
              <a:rPr lang="en-US" b="1" dirty="0" smtClean="0"/>
              <a:t>A</a:t>
            </a:r>
            <a:r>
              <a:rPr lang="en-US" dirty="0" smtClean="0"/>
              <a:t> given </a:t>
            </a:r>
            <a:r>
              <a:rPr lang="en-US" b="1" dirty="0" smtClean="0"/>
              <a:t>B</a:t>
            </a:r>
            <a:r>
              <a:rPr lang="en-US" dirty="0" smtClean="0"/>
              <a:t> is the </a:t>
            </a:r>
            <a:r>
              <a:rPr lang="en-US" u="sng" dirty="0" smtClean="0"/>
              <a:t>joint</a:t>
            </a:r>
            <a:r>
              <a:rPr lang="en-US" dirty="0" smtClean="0"/>
              <a:t> probability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u="sng" dirty="0" smtClean="0"/>
              <a:t>divided by</a:t>
            </a:r>
            <a:r>
              <a:rPr lang="en-US" dirty="0" smtClean="0"/>
              <a:t> the </a:t>
            </a:r>
            <a:r>
              <a:rPr lang="en-US" u="sng" dirty="0" smtClean="0"/>
              <a:t>marginal</a:t>
            </a:r>
            <a:r>
              <a:rPr lang="en-US" dirty="0" smtClean="0"/>
              <a:t> probability of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 </a:t>
            </a:r>
            <a:r>
              <a:rPr lang="en-US" dirty="0" smtClean="0"/>
              <a:t>have 16 females in one of my classes and 28 males.  Exactly 6 of the women are over 5’ 6”, and exactly 22 of the males are over 5’6.”  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A</a:t>
            </a:r>
            <a:r>
              <a:rPr lang="en-US" dirty="0" smtClean="0"/>
              <a:t> be the event the person selected is over 5’6.”  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B</a:t>
            </a:r>
            <a:r>
              <a:rPr lang="en-US" dirty="0" smtClean="0"/>
              <a:t> be the event that I select a woman.  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P(AB)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P(B)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P(A|B</a:t>
            </a:r>
            <a:r>
              <a:rPr lang="en-US" dirty="0" smtClean="0"/>
              <a:t>)?</a:t>
            </a:r>
          </a:p>
          <a:p>
            <a:endParaRPr lang="en-US" dirty="0"/>
          </a:p>
        </p:txBody>
      </p:sp>
      <p:graphicFrame>
        <p:nvGraphicFramePr>
          <p:cNvPr id="1003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5562600"/>
          <a:ext cx="58245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361960" imgH="419040" progId="Equation.3">
                  <p:embed/>
                </p:oleObj>
              </mc:Choice>
              <mc:Fallback>
                <p:oleObj name="Equation" r:id="rId3" imgW="23619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5824537" cy="11779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71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92088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 smtClean="0"/>
              <a:t>“</a:t>
            </a:r>
            <a:r>
              <a:rPr dirty="0" smtClean="0"/>
              <a:t>Revision</a:t>
            </a:r>
            <a:r>
              <a:rPr lang="en-US" dirty="0" smtClean="0"/>
              <a:t>"</a:t>
            </a:r>
            <a:r>
              <a:rPr dirty="0" smtClean="0"/>
              <a:t> of Probabilities: </a:t>
            </a:r>
            <a:r>
              <a:rPr dirty="0" err="1" smtClean="0"/>
              <a:t>Bayes</a:t>
            </a:r>
            <a:r>
              <a:rPr dirty="0" smtClean="0"/>
              <a:t>’ Rule</a:t>
            </a:r>
          </a:p>
        </p:txBody>
      </p:sp>
      <p:graphicFrame>
        <p:nvGraphicFramePr>
          <p:cNvPr id="194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1200" y="4419600"/>
          <a:ext cx="533399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739880" imgH="533160" progId="Equation.3">
                  <p:embed/>
                </p:oleObj>
              </mc:Choice>
              <mc:Fallback>
                <p:oleObj name="Equation" r:id="rId4" imgW="1739880" imgH="533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5333999" cy="1447800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2098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An extension to the conditional law of probabilities</a:t>
            </a:r>
          </a:p>
          <a:p>
            <a:pPr eaLnBrk="1" hangingPunct="1"/>
            <a:r>
              <a:rPr lang="en-US" dirty="0" smtClean="0"/>
              <a:t>Enables revision of original probabilities with new information</a:t>
            </a:r>
          </a:p>
          <a:p>
            <a:r>
              <a:rPr lang="en-US" dirty="0" smtClean="0"/>
              <a:t>Note, the numerator of </a:t>
            </a:r>
            <a:r>
              <a:rPr lang="en-US" dirty="0" err="1" smtClean="0"/>
              <a:t>Bayes</a:t>
            </a:r>
            <a:r>
              <a:rPr lang="en-US" dirty="0" smtClean="0"/>
              <a:t>’ Rule and the law of conditional probability are the same</a:t>
            </a:r>
          </a:p>
          <a:p>
            <a:pPr lvl="1"/>
            <a:r>
              <a:rPr lang="en-US" dirty="0" smtClean="0"/>
              <a:t>The denominator is a collective exhaustive listing of mutually exclusive outcomes of A.</a:t>
            </a:r>
          </a:p>
          <a:p>
            <a:pPr lvl="1"/>
            <a:r>
              <a:rPr lang="en-US" dirty="0" smtClean="0"/>
              <a:t>The denominator is a weighted average of the conditional probabilities with the weights being the prior probabilities of the corresponding event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16200000">
            <a:off x="5600700" y="2781300"/>
            <a:ext cx="4572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4724400" y="3505200"/>
          <a:ext cx="1641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6" imgW="596880" imgH="203040" progId="Equation.3">
                  <p:embed/>
                </p:oleObj>
              </mc:Choice>
              <mc:Fallback>
                <p:oleObj name="Equation" r:id="rId6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1641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5600700" y="4838700"/>
            <a:ext cx="4572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5410200" y="6299200"/>
          <a:ext cx="908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8" imgW="330120" imgH="203040" progId="Equation.3">
                  <p:embed/>
                </p:oleObj>
              </mc:Choice>
              <mc:Fallback>
                <p:oleObj name="Equation" r:id="rId8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299200"/>
                        <a:ext cx="908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41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308292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Experiment – is a process that produces an outcome.  </a:t>
            </a:r>
          </a:p>
          <a:p>
            <a:pPr lvl="1"/>
            <a:r>
              <a:rPr lang="en-US" dirty="0" smtClean="0"/>
              <a:t>The flip of a coin</a:t>
            </a:r>
          </a:p>
          <a:p>
            <a:pPr lvl="1"/>
            <a:r>
              <a:rPr lang="en-US" dirty="0" smtClean="0"/>
              <a:t>The flip of two coins</a:t>
            </a:r>
          </a:p>
          <a:p>
            <a:pPr lvl="1"/>
            <a:r>
              <a:rPr lang="en-US" dirty="0" smtClean="0"/>
              <a:t>The draw of a card</a:t>
            </a:r>
          </a:p>
          <a:p>
            <a:pPr lvl="1"/>
            <a:r>
              <a:rPr lang="en-US" dirty="0" smtClean="0"/>
              <a:t>The roll of a die</a:t>
            </a:r>
          </a:p>
          <a:p>
            <a:pPr lvl="1"/>
            <a:r>
              <a:rPr lang="en-US" dirty="0" smtClean="0"/>
              <a:t>The vote of a person</a:t>
            </a:r>
          </a:p>
          <a:p>
            <a:pPr lvl="1"/>
            <a:r>
              <a:rPr lang="en-US" dirty="0" smtClean="0"/>
              <a:t>The outcome of a test</a:t>
            </a:r>
          </a:p>
          <a:p>
            <a:pPr lvl="1"/>
            <a:r>
              <a:rPr lang="en-US" dirty="0" smtClean="0"/>
              <a:t>Anything that produces an outcome</a:t>
            </a:r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rmAutofit fontScale="90000"/>
          </a:bodyPr>
          <a:lstStyle/>
          <a:p>
            <a:r>
              <a:rPr dirty="0" smtClean="0"/>
              <a:t>Structure of Probability</a:t>
            </a:r>
          </a:p>
        </p:txBody>
      </p:sp>
      <p:pic>
        <p:nvPicPr>
          <p:cNvPr id="9219" name="Picture 3" descr="C:\Users\lf25\AppData\Local\Microsoft\Windows\Temporary Internet Files\Content.IE5\48WV3MZF\MM90028416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857" y="2362200"/>
            <a:ext cx="1669143" cy="1905000"/>
          </a:xfrm>
          <a:prstGeom prst="rect">
            <a:avLst/>
          </a:prstGeom>
          <a:noFill/>
        </p:spPr>
      </p:pic>
      <p:pic>
        <p:nvPicPr>
          <p:cNvPr id="9220" name="Picture 4" descr="C:\Users\lf25\AppData\Local\Microsoft\Windows\Temporary Internet Files\Content.IE5\FUQQ3YBR\MC90024164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419600"/>
            <a:ext cx="1245413" cy="1835201"/>
          </a:xfrm>
          <a:prstGeom prst="rect">
            <a:avLst/>
          </a:prstGeom>
          <a:noFill/>
        </p:spPr>
      </p:pic>
      <p:pic>
        <p:nvPicPr>
          <p:cNvPr id="9221" name="Picture 5" descr="C:\Users\lf25\AppData\Local\Microsoft\Windows\Temporary Internet Files\Content.IE5\M7A2G1Q3\MC90012866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733800"/>
            <a:ext cx="1550718" cy="1505138"/>
          </a:xfrm>
          <a:prstGeom prst="rect">
            <a:avLst/>
          </a:prstGeom>
          <a:noFill/>
        </p:spPr>
      </p:pic>
      <p:pic>
        <p:nvPicPr>
          <p:cNvPr id="9222" name="Picture 6" descr="C:\Users\lf25\AppData\Local\Microsoft\Windows\Temporary Internet Files\Content.IE5\HOEIC7VO\MM900174021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676400"/>
            <a:ext cx="2014303" cy="190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Urinalysis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743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Approximately 5.00% of the workforce is known to use marijuana.</a:t>
            </a:r>
          </a:p>
          <a:p>
            <a:r>
              <a:rPr lang="en-US" sz="1800" dirty="0" smtClean="0"/>
              <a:t>A test for marijuana is 95.00% sensitive (meaning that it correctly identifies a true user 95.00% of the time).</a:t>
            </a:r>
          </a:p>
          <a:p>
            <a:r>
              <a:rPr lang="en-US" sz="1800" dirty="0" smtClean="0"/>
              <a:t>The same test for marijuana is 92.00% specific (meaning that it correctly identifies a true negative 92.00% of the time.)</a:t>
            </a:r>
          </a:p>
          <a:p>
            <a:r>
              <a:rPr lang="en-US" sz="1800" dirty="0" smtClean="0"/>
              <a:t>A worker comes up positive for marijuana use by this test.  </a:t>
            </a:r>
          </a:p>
          <a:p>
            <a:r>
              <a:rPr lang="en-US" sz="1800" b="1" dirty="0" smtClean="0"/>
              <a:t>Given that he is positive, what is the probability he is actually a user?</a:t>
            </a:r>
          </a:p>
          <a:p>
            <a:pPr lvl="1"/>
            <a:r>
              <a:rPr lang="en-US" sz="1400" dirty="0" smtClean="0"/>
              <a:t>Let </a:t>
            </a:r>
            <a:r>
              <a:rPr lang="en-US" sz="1400" b="1" dirty="0" smtClean="0"/>
              <a:t>B</a:t>
            </a:r>
            <a:r>
              <a:rPr lang="en-US" sz="1400" dirty="0" smtClean="0"/>
              <a:t> = event he is positive.  Let A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event he is user.</a:t>
            </a:r>
          </a:p>
          <a:p>
            <a:pPr lvl="1"/>
            <a:r>
              <a:rPr lang="en-US" sz="1400" dirty="0" smtClean="0"/>
              <a:t>What is </a:t>
            </a:r>
            <a:r>
              <a:rPr lang="en-US" sz="1400" b="1" dirty="0" smtClean="0"/>
              <a:t>P(B|A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</a:t>
            </a:r>
            <a:r>
              <a:rPr lang="en-US" sz="1400" dirty="0" smtClean="0"/>
              <a:t>?  95.00%  sensitivity</a:t>
            </a:r>
          </a:p>
          <a:p>
            <a:pPr lvl="1"/>
            <a:r>
              <a:rPr lang="en-US" sz="1400" dirty="0" smtClean="0"/>
              <a:t>What is </a:t>
            </a:r>
            <a:r>
              <a:rPr lang="en-US" sz="1400" b="1" dirty="0" smtClean="0"/>
              <a:t>P(A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</a:t>
            </a:r>
            <a:r>
              <a:rPr lang="en-US" sz="1400" dirty="0" smtClean="0"/>
              <a:t>?  5.00% are users</a:t>
            </a:r>
          </a:p>
          <a:p>
            <a:pPr lvl="1"/>
            <a:r>
              <a:rPr lang="en-US" sz="1400" dirty="0" smtClean="0"/>
              <a:t>What is </a:t>
            </a:r>
            <a:r>
              <a:rPr lang="en-US" sz="1400" b="1" dirty="0" smtClean="0"/>
              <a:t>P(B|A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)</a:t>
            </a:r>
            <a:r>
              <a:rPr lang="en-US" sz="1400" dirty="0" smtClean="0"/>
              <a:t>?  100.00% - 92.00% = 8.00% will be positive although not users</a:t>
            </a:r>
          </a:p>
          <a:p>
            <a:pPr lvl="1"/>
            <a:r>
              <a:rPr lang="en-US" sz="1400" dirty="0" smtClean="0"/>
              <a:t>What is </a:t>
            </a:r>
            <a:r>
              <a:rPr lang="en-US" sz="1400" b="1" dirty="0" smtClean="0"/>
              <a:t>P(A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 )</a:t>
            </a:r>
            <a:r>
              <a:rPr lang="en-US" sz="1400" dirty="0" smtClean="0"/>
              <a:t>?  95.00% are not users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1024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4495800"/>
          <a:ext cx="48006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997000" imgH="1396800" progId="Equation.3">
                  <p:embed/>
                </p:oleObj>
              </mc:Choice>
              <mc:Fallback>
                <p:oleObj name="Equation" r:id="rId3" imgW="2997000" imgH="1396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4800600" cy="2074863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4495800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so low?</a:t>
            </a:r>
            <a:endParaRPr lang="en-US" dirty="0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867400" y="5257800"/>
          <a:ext cx="290124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Worksheet" r:id="rId5" imgW="2447793" imgH="771448" progId="Excel.Sheet.12">
                  <p:embed/>
                </p:oleObj>
              </mc:Choice>
              <mc:Fallback>
                <p:oleObj name="Worksheet" r:id="rId5" imgW="2447793" imgH="771448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57800"/>
                        <a:ext cx="2901244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52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6350"/>
            <a:ext cx="8686800" cy="474345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/>
              <a:t>Multiplication rule of counting:  </a:t>
            </a:r>
            <a:r>
              <a:rPr lang="en-US" sz="2800" dirty="0" smtClean="0"/>
              <a:t>If there are </a:t>
            </a:r>
            <a:r>
              <a:rPr lang="en-US" sz="2800" b="1" dirty="0" smtClean="0"/>
              <a:t>m</a:t>
            </a:r>
            <a:r>
              <a:rPr lang="en-US" sz="2800" dirty="0" smtClean="0"/>
              <a:t> ways a first event can occur and </a:t>
            </a:r>
            <a:r>
              <a:rPr lang="en-US" sz="2800" b="1" dirty="0" smtClean="0"/>
              <a:t>n</a:t>
            </a:r>
            <a:r>
              <a:rPr lang="en-US" sz="2800" dirty="0" smtClean="0"/>
              <a:t> ways a second event can occur, the total number of ways the two events can occur is given by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 x </a:t>
            </a:r>
            <a:r>
              <a:rPr lang="en-US" b="1" dirty="0" smtClean="0"/>
              <a:t>n</a:t>
            </a:r>
            <a:r>
              <a:rPr lang="en-US" dirty="0" smtClean="0"/>
              <a:t>.  </a:t>
            </a:r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endParaRPr lang="en-US" sz="2800" dirty="0"/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Example</a:t>
            </a:r>
            <a:r>
              <a:rPr lang="en-US" sz="2800" dirty="0"/>
              <a:t>:  I have 4 different colors of dice and 3 different colors of coins.  How many different sets of 1 die and 1 coin </a:t>
            </a:r>
            <a:r>
              <a:rPr lang="en-US" sz="2800" dirty="0" smtClean="0"/>
              <a:t>are possible? </a:t>
            </a:r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endParaRPr lang="en-US" sz="2800" dirty="0"/>
          </a:p>
          <a:p>
            <a:pPr marL="365760" indent="-256032">
              <a:buFontTx/>
              <a:buChar char="•"/>
              <a:defRPr/>
            </a:pPr>
            <a:r>
              <a:rPr lang="en-US" sz="2800" dirty="0"/>
              <a:t>A cafeteria offers 5 salads, 4 meats, 8 vegetables, 3 breads, 4 desserts, and 3 drinks. A meal is two servings of vegetables, which may be identical</a:t>
            </a:r>
            <a:r>
              <a:rPr lang="en-US" sz="2800" dirty="0" smtClean="0"/>
              <a:t>.</a:t>
            </a:r>
          </a:p>
          <a:p>
            <a:pPr marL="365760" indent="-256032">
              <a:buNone/>
              <a:defRPr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How many meals are available?</a:t>
            </a:r>
            <a:br>
              <a:rPr lang="en-US" sz="2800" dirty="0"/>
            </a:br>
            <a:endParaRPr lang="en-US" sz="2800" dirty="0"/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endParaRPr lang="en-US" sz="2800" dirty="0"/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endParaRPr lang="en-US" sz="1200" b="1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Multiplication Rule of Counting</a:t>
            </a:r>
          </a:p>
        </p:txBody>
      </p:sp>
    </p:spTree>
    <p:extLst>
      <p:ext uri="{BB962C8B-B14F-4D97-AF65-F5344CB8AC3E}">
        <p14:creationId xmlns:p14="http://schemas.microsoft.com/office/powerpoint/2010/main" val="1682106788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43450"/>
          </a:xfrm>
        </p:spPr>
        <p:txBody>
          <a:bodyPr>
            <a:normAutofit/>
          </a:bodyPr>
          <a:lstStyle/>
          <a:p>
            <a:pPr marL="365760" indent="-256032">
              <a:buFontTx/>
              <a:buChar char="•"/>
              <a:defRPr/>
            </a:pPr>
            <a:r>
              <a:rPr lang="en-US" b="1" dirty="0" smtClean="0"/>
              <a:t>Sampling </a:t>
            </a:r>
            <a:r>
              <a:rPr lang="en-US" b="1" dirty="0" smtClean="0"/>
              <a:t>with </a:t>
            </a:r>
            <a:r>
              <a:rPr lang="en-US" b="1" dirty="0" smtClean="0"/>
              <a:t>Replacement:  </a:t>
            </a:r>
            <a:r>
              <a:rPr lang="en-US" dirty="0" smtClean="0"/>
              <a:t>If I am sampling </a:t>
            </a:r>
            <a:r>
              <a:rPr lang="en-US" i="1" dirty="0" smtClean="0"/>
              <a:t>n</a:t>
            </a:r>
            <a:r>
              <a:rPr lang="en-US" dirty="0" smtClean="0"/>
              <a:t> items from a population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u="sng" dirty="0" smtClean="0"/>
              <a:t>distinct </a:t>
            </a:r>
            <a:r>
              <a:rPr lang="en-US" dirty="0" smtClean="0"/>
              <a:t>items, then I have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sz="2800" dirty="0" smtClean="0"/>
              <a:t>possibilities.</a:t>
            </a:r>
          </a:p>
          <a:p>
            <a:pPr marL="365760" indent="-256032">
              <a:buFontTx/>
              <a:buChar char="•"/>
              <a:defRPr/>
            </a:pPr>
            <a:r>
              <a:rPr lang="en-US" sz="2800" dirty="0" smtClean="0"/>
              <a:t>Suppose I’m going to take a sample of 5 ping pong balls from the trash can in which I have 20 stored.  Suppose I am going to return each ball after drawing it.  How many possibilities do I have?</a:t>
            </a:r>
            <a:endParaRPr lang="en-US" sz="2800" dirty="0"/>
          </a:p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endParaRPr lang="en-US" sz="1200" b="1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Sampling from a Population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30297520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Factorial Rule of </a:t>
            </a:r>
            <a:r>
              <a:rPr lang="en-US" dirty="0" smtClean="0"/>
              <a:t>Counting</a:t>
            </a:r>
            <a:br>
              <a:rPr lang="en-US" dirty="0" smtClean="0"/>
            </a:br>
            <a:r>
              <a:rPr lang="en-US" dirty="0" smtClean="0"/>
              <a:t>fa=function(a)</a:t>
            </a:r>
            <a:r>
              <a:rPr lang="en-US" dirty="0" smtClean="0"/>
              <a:t>{factorial(a)}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buFontTx/>
              <a:buChar char="•"/>
              <a:defRPr/>
            </a:pPr>
            <a:r>
              <a:rPr lang="en-US" b="1" dirty="0"/>
              <a:t>Factorial rule of counting:  </a:t>
            </a:r>
            <a:r>
              <a:rPr lang="en-US" dirty="0"/>
              <a:t>The number of ways n objects can be arranged in order. =fact(n)</a:t>
            </a:r>
          </a:p>
          <a:p>
            <a:pPr marL="365760" indent="-256032" algn="ctr" fontAlgn="auto">
              <a:spcAft>
                <a:spcPts val="0"/>
              </a:spcAft>
              <a:buFont typeface="Monotype Sorts" charset="2"/>
              <a:buNone/>
              <a:defRPr/>
            </a:pPr>
            <a:r>
              <a:rPr lang="en-US" dirty="0"/>
              <a:t>n! = n x (n – 1) x (n – 2) x ... x 1</a:t>
            </a:r>
          </a:p>
          <a:p>
            <a:pPr marL="365760" indent="-256032" fontAlgn="auto">
              <a:spcAft>
                <a:spcPts val="0"/>
              </a:spcAft>
              <a:buFont typeface="Monotype Sorts" charset="2"/>
              <a:buNone/>
              <a:defRPr/>
            </a:pPr>
            <a:r>
              <a:rPr lang="en-US" dirty="0"/>
              <a:t>	Let’s look at 6 different colored cubes and place them in six different places….Watch…</a:t>
            </a:r>
          </a:p>
        </p:txBody>
      </p:sp>
    </p:spTree>
    <p:extLst>
      <p:ext uri="{BB962C8B-B14F-4D97-AF65-F5344CB8AC3E}">
        <p14:creationId xmlns:p14="http://schemas.microsoft.com/office/powerpoint/2010/main" val="367641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09675"/>
            <a:ext cx="8077200" cy="4505325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b="1" dirty="0" smtClean="0"/>
              <a:t>Combinations: </a:t>
            </a:r>
            <a:r>
              <a:rPr lang="en-US" sz="2800" dirty="0" smtClean="0"/>
              <a:t>The number of </a:t>
            </a:r>
            <a:r>
              <a:rPr lang="en-US" sz="2800" dirty="0" smtClean="0"/>
              <a:t>ways </a:t>
            </a:r>
            <a:r>
              <a:rPr lang="en-US" sz="2800" dirty="0" smtClean="0"/>
              <a:t>n objects can be arranged taken r at a time.  Order is not important.  Consider combinations for sampling without replacement.   =</a:t>
            </a:r>
            <a:r>
              <a:rPr lang="en-US" sz="2800" dirty="0" err="1" smtClean="0"/>
              <a:t>combin</a:t>
            </a:r>
            <a:r>
              <a:rPr lang="en-US" sz="2800" dirty="0" smtClean="0"/>
              <a:t>(</a:t>
            </a:r>
            <a:r>
              <a:rPr lang="en-US" sz="2800" dirty="0" err="1" smtClean="0"/>
              <a:t>n,r</a:t>
            </a:r>
            <a:r>
              <a:rPr lang="en-US" sz="2800" dirty="0" smtClean="0"/>
              <a:t>)</a:t>
            </a:r>
          </a:p>
          <a:p>
            <a:pPr>
              <a:buFontTx/>
              <a:buChar char="•"/>
            </a:pPr>
            <a:r>
              <a:rPr lang="en-US" sz="2800" dirty="0" smtClean="0"/>
              <a:t>How many ways can I get 2 heads on the flip of 3 coins?</a:t>
            </a:r>
          </a:p>
          <a:p>
            <a:pPr>
              <a:buFontTx/>
              <a:buChar char="•"/>
            </a:pPr>
            <a:r>
              <a:rPr lang="en-US" sz="2800" dirty="0" smtClean="0"/>
              <a:t>How many ways can I get 3 heads on the flip of 4 coins?</a:t>
            </a:r>
          </a:p>
          <a:p>
            <a:pPr>
              <a:buFontTx/>
              <a:buChar char="•"/>
            </a:pPr>
            <a:r>
              <a:rPr lang="en-US" sz="2800" dirty="0" smtClean="0"/>
              <a:t>How many ways can I get 19 ping-pong balls from 20?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Combinations</a:t>
            </a:r>
            <a:br>
              <a:rPr lang="en-US" dirty="0"/>
            </a:br>
            <a:r>
              <a:rPr lang="en-US" sz="2000" dirty="0" err="1"/>
              <a:t>fx</a:t>
            </a:r>
            <a:r>
              <a:rPr lang="en-US" sz="2000" dirty="0"/>
              <a:t>=function(</a:t>
            </a:r>
            <a:r>
              <a:rPr lang="en-US" sz="2000" dirty="0" err="1"/>
              <a:t>N,n</a:t>
            </a:r>
            <a:r>
              <a:rPr lang="en-US" sz="2000" dirty="0"/>
              <a:t>){factorial(N)/(factorial(n)*factorial(N-n))}</a:t>
            </a:r>
            <a:endParaRPr lang="en-US" sz="2000" dirty="0" smtClean="0"/>
          </a:p>
        </p:txBody>
      </p:sp>
      <p:graphicFrame>
        <p:nvGraphicFramePr>
          <p:cNvPr id="2050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40113" y="5100638"/>
          <a:ext cx="2184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2184120" imgH="939600" progId="Equation.3">
                  <p:embed/>
                </p:oleObj>
              </mc:Choice>
              <mc:Fallback>
                <p:oleObj name="Equation" r:id="rId4" imgW="2184120" imgH="939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100638"/>
                        <a:ext cx="2184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89493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12913"/>
            <a:ext cx="8077200" cy="4505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 dirty="0" smtClean="0"/>
              <a:t>Permutations: </a:t>
            </a:r>
            <a:r>
              <a:rPr lang="en-US" sz="2800" dirty="0" smtClean="0"/>
              <a:t>The number of different ways N objects can be arranged taken n at a time.  Order is important.  =</a:t>
            </a:r>
            <a:r>
              <a:rPr lang="en-US" sz="2800" dirty="0" err="1" smtClean="0"/>
              <a:t>permut</a:t>
            </a:r>
            <a:r>
              <a:rPr lang="en-US" sz="2800" dirty="0" smtClean="0"/>
              <a:t>(</a:t>
            </a:r>
            <a:r>
              <a:rPr lang="en-US" sz="2800" dirty="0" err="1" smtClean="0"/>
              <a:t>n,r</a:t>
            </a:r>
            <a:r>
              <a:rPr lang="en-US" sz="2800" dirty="0" smtClean="0"/>
              <a:t>)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endParaRPr lang="en-US" sz="2800" dirty="0" smtClean="0"/>
          </a:p>
          <a:p>
            <a:pPr lvl="1">
              <a:buFont typeface="Verdana" pitchFamily="34" charset="0"/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How many ways can I select three ping pong balls and assign to three distinct locations?</a:t>
            </a:r>
          </a:p>
          <a:p>
            <a:endParaRPr lang="en-US" sz="28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Permutations</a:t>
            </a:r>
            <a:br>
              <a:rPr lang="en-US" dirty="0"/>
            </a:br>
            <a:r>
              <a:rPr lang="en-US" sz="3100" dirty="0" err="1" smtClean="0"/>
              <a:t>fy</a:t>
            </a:r>
            <a:r>
              <a:rPr lang="en-US" sz="3100" dirty="0" smtClean="0"/>
              <a:t>=function(</a:t>
            </a:r>
            <a:r>
              <a:rPr lang="en-US" sz="3100" dirty="0" err="1" smtClean="0"/>
              <a:t>N,n</a:t>
            </a:r>
            <a:r>
              <a:rPr lang="en-US" sz="3100" dirty="0"/>
              <a:t>){</a:t>
            </a:r>
            <a:r>
              <a:rPr lang="en-US" sz="3100" dirty="0" smtClean="0"/>
              <a:t>factorial(N)/factorial(N-n)}</a:t>
            </a:r>
            <a:endParaRPr lang="en-US" sz="3100" dirty="0" smtClean="0"/>
          </a:p>
        </p:txBody>
      </p:sp>
      <p:graphicFrame>
        <p:nvGraphicFramePr>
          <p:cNvPr id="2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92550" y="3322638"/>
          <a:ext cx="15938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320480" imgH="596880" progId="Equation.3">
                  <p:embed/>
                </p:oleObj>
              </mc:Choice>
              <mc:Fallback>
                <p:oleObj name="Equation" r:id="rId4" imgW="1320480" imgH="596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322638"/>
                        <a:ext cx="15938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40181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</a:t>
            </a:r>
            <a:r>
              <a:rPr lang="en-US" dirty="0" smtClean="0"/>
              <a:t>Probability Mass Functions (PMFs)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7793037" cy="1462088"/>
          </a:xfrm>
        </p:spPr>
        <p:txBody>
          <a:bodyPr/>
          <a:lstStyle/>
          <a:p>
            <a:r>
              <a:rPr lang="en-US" altLang="en-US" sz="3200" b="1">
                <a:cs typeface="Times New Roman" panose="02020603050405020304" pitchFamily="18" charset="0"/>
              </a:rPr>
              <a:t>Probability functions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eaLnBrk="0" hangingPunct="0"/>
            <a:r>
              <a:rPr lang="en-US" altLang="en-US" sz="2800" dirty="0">
                <a:cs typeface="Times New Roman" panose="02020603050405020304" pitchFamily="18" charset="0"/>
              </a:rPr>
              <a:t>A probability function maps the possible values of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X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against </a:t>
            </a:r>
            <a:r>
              <a:rPr lang="en-US" altLang="en-US" sz="2800" dirty="0">
                <a:cs typeface="Times New Roman" panose="02020603050405020304" pitchFamily="18" charset="0"/>
              </a:rPr>
              <a:t>their respective probabilities of occurrence,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P(X=x</a:t>
            </a:r>
            <a:r>
              <a:rPr lang="en-US" altLang="en-US" sz="2800" i="1" dirty="0"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2800" i="1" dirty="0">
                <a:cs typeface="Times New Roman" panose="02020603050405020304" pitchFamily="18" charset="0"/>
              </a:rPr>
              <a:t>P(X=x)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is </a:t>
            </a:r>
            <a:r>
              <a:rPr lang="en-US" altLang="en-US" sz="2800" dirty="0">
                <a:cs typeface="Times New Roman" panose="02020603050405020304" pitchFamily="18" charset="0"/>
              </a:rPr>
              <a:t>a number from 0 to 1.0.</a:t>
            </a:r>
          </a:p>
          <a:p>
            <a:pPr eaLnBrk="0" hangingPunct="0"/>
            <a:r>
              <a:rPr lang="en-US" altLang="en-US" sz="2800" dirty="0">
                <a:cs typeface="Times New Roman" panose="02020603050405020304" pitchFamily="18" charset="0"/>
              </a:rPr>
              <a:t>The area under a probability function is always 1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14116" name="Rectangle 4"/>
          <p:cNvSpPr>
            <a:spLocks noChangeArrowheads="1"/>
          </p:cNvSpPr>
          <p:nvPr/>
        </p:nvSpPr>
        <p:spPr bwMode="auto">
          <a:xfrm>
            <a:off x="4233863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114117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3048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5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3175" y="651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334375" cy="1462088"/>
          </a:xfrm>
        </p:spPr>
        <p:txBody>
          <a:bodyPr/>
          <a:lstStyle/>
          <a:p>
            <a:r>
              <a:rPr lang="en-US" altLang="en-US" dirty="0" smtClean="0"/>
              <a:t>PMF, Roll of Fair Die</a:t>
            </a:r>
            <a:endParaRPr lang="en-US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118213" name="Group 5"/>
          <p:cNvGrpSpPr>
            <a:grpSpLocks/>
          </p:cNvGrpSpPr>
          <p:nvPr/>
        </p:nvGrpSpPr>
        <p:grpSpPr bwMode="auto">
          <a:xfrm>
            <a:off x="2286000" y="1636713"/>
            <a:ext cx="5105400" cy="4611688"/>
            <a:chOff x="-3" y="-3"/>
            <a:chExt cx="941" cy="3314"/>
          </a:xfrm>
        </p:grpSpPr>
        <p:grpSp>
          <p:nvGrpSpPr>
            <p:cNvPr id="1118214" name="Group 6"/>
            <p:cNvGrpSpPr>
              <a:grpSpLocks/>
            </p:cNvGrpSpPr>
            <p:nvPr/>
          </p:nvGrpSpPr>
          <p:grpSpPr bwMode="auto">
            <a:xfrm>
              <a:off x="0" y="0"/>
              <a:ext cx="935" cy="3308"/>
              <a:chOff x="0" y="0"/>
              <a:chExt cx="935" cy="3308"/>
            </a:xfrm>
          </p:grpSpPr>
          <p:grpSp>
            <p:nvGrpSpPr>
              <p:cNvPr id="111821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1118216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x</a:t>
                  </a:r>
                  <a:endParaRPr lang="en-US" altLang="en-US" sz="2400" b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1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18" name="Group 10"/>
              <p:cNvGrpSpPr>
                <a:grpSpLocks/>
              </p:cNvGrpSpPr>
              <p:nvPr/>
            </p:nvGrpSpPr>
            <p:grpSpPr bwMode="auto">
              <a:xfrm>
                <a:off x="453" y="0"/>
                <a:ext cx="482" cy="374"/>
                <a:chOff x="453" y="0"/>
                <a:chExt cx="482" cy="374"/>
              </a:xfrm>
            </p:grpSpPr>
            <p:sp>
              <p:nvSpPr>
                <p:cNvPr id="1118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3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P(X=x)</a:t>
                  </a:r>
                  <a:endParaRPr lang="en-US" altLang="en-US" sz="2400" b="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4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21" name="Group 13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1118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24" name="Group 16"/>
              <p:cNvGrpSpPr>
                <a:grpSpLocks/>
              </p:cNvGrpSpPr>
              <p:nvPr/>
            </p:nvGrpSpPr>
            <p:grpSpPr bwMode="auto">
              <a:xfrm>
                <a:off x="453" y="374"/>
                <a:ext cx="482" cy="489"/>
                <a:chOff x="453" y="374"/>
                <a:chExt cx="482" cy="489"/>
              </a:xfrm>
            </p:grpSpPr>
            <p:sp>
              <p:nvSpPr>
                <p:cNvPr id="1118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</a:t>
                  </a:r>
                  <a:r>
                    <a:rPr lang="en-US" altLang="en-US" sz="2400" b="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(X=1</a:t>
                  </a:r>
                  <a:r>
                    <a:rPr lang="en-US" altLang="en-US" sz="2400" b="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b="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27" name="Group 19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11182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30" name="Group 22"/>
              <p:cNvGrpSpPr>
                <a:grpSpLocks/>
              </p:cNvGrpSpPr>
              <p:nvPr/>
            </p:nvGrpSpPr>
            <p:grpSpPr bwMode="auto">
              <a:xfrm>
                <a:off x="453" y="863"/>
                <a:ext cx="482" cy="489"/>
                <a:chOff x="453" y="863"/>
                <a:chExt cx="482" cy="489"/>
              </a:xfrm>
            </p:grpSpPr>
            <p:sp>
              <p:nvSpPr>
                <p:cNvPr id="1118231" name="Rectangle 23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P(X=2)</a:t>
                  </a:r>
                  <a:r>
                    <a:rPr lang="en-US" altLang="en-US" sz="240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 </a:t>
                  </a:r>
                  <a:r>
                    <a:rPr lang="en-US" altLang="en-US" sz="2400" b="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1/6</a:t>
                  </a:r>
                  <a:endParaRPr lang="en-US" altLang="en-US" sz="2400" b="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32" name="Rectangle 24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33" name="Group 25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1118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3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36" name="Group 28"/>
              <p:cNvGrpSpPr>
                <a:grpSpLocks/>
              </p:cNvGrpSpPr>
              <p:nvPr/>
            </p:nvGrpSpPr>
            <p:grpSpPr bwMode="auto">
              <a:xfrm>
                <a:off x="453" y="1352"/>
                <a:ext cx="482" cy="489"/>
                <a:chOff x="453" y="1352"/>
                <a:chExt cx="482" cy="489"/>
              </a:xfrm>
            </p:grpSpPr>
            <p:sp>
              <p:nvSpPr>
                <p:cNvPr id="11182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P(X=3)</a:t>
                  </a:r>
                  <a:r>
                    <a:rPr lang="en-US" altLang="en-US" sz="240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</a:t>
                  </a:r>
                  <a:r>
                    <a:rPr lang="en-US" altLang="en-US" sz="2400" b="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1/6</a:t>
                  </a:r>
                  <a:endParaRPr lang="en-US" altLang="en-US" sz="2400" b="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39" name="Group 31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1118240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41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42" name="Group 34"/>
              <p:cNvGrpSpPr>
                <a:grpSpLocks/>
              </p:cNvGrpSpPr>
              <p:nvPr/>
            </p:nvGrpSpPr>
            <p:grpSpPr bwMode="auto">
              <a:xfrm>
                <a:off x="453" y="1841"/>
                <a:ext cx="482" cy="489"/>
                <a:chOff x="453" y="1841"/>
                <a:chExt cx="482" cy="489"/>
              </a:xfrm>
            </p:grpSpPr>
            <p:sp>
              <p:nvSpPr>
                <p:cNvPr id="1118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</a:t>
                  </a:r>
                  <a:r>
                    <a:rPr lang="en-US" altLang="en-US" sz="2400" b="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=4</a:t>
                  </a:r>
                  <a:r>
                    <a:rPr lang="en-US" altLang="en-US" sz="2400" b="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b="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44" name="Rectangle 36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45" name="Group 37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1118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5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48" name="Group 40"/>
              <p:cNvGrpSpPr>
                <a:grpSpLocks/>
              </p:cNvGrpSpPr>
              <p:nvPr/>
            </p:nvGrpSpPr>
            <p:grpSpPr bwMode="auto">
              <a:xfrm>
                <a:off x="453" y="2330"/>
                <a:ext cx="482" cy="489"/>
                <a:chOff x="453" y="2330"/>
                <a:chExt cx="482" cy="489"/>
              </a:xfrm>
            </p:grpSpPr>
            <p:sp>
              <p:nvSpPr>
                <p:cNvPr id="1118249" name="Rectangle 41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</a:t>
                  </a:r>
                  <a:r>
                    <a:rPr lang="en-US" altLang="en-US" sz="2400" b="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=5</a:t>
                  </a:r>
                  <a:r>
                    <a:rPr lang="en-US" altLang="en-US" sz="2400" b="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b="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51" name="Group 43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11182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</a:t>
                  </a:r>
                </a:p>
                <a:p>
                  <a:pPr algn="ctr"/>
                  <a:endParaRPr lang="en-US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18254" name="Group 46"/>
              <p:cNvGrpSpPr>
                <a:grpSpLocks/>
              </p:cNvGrpSpPr>
              <p:nvPr/>
            </p:nvGrpSpPr>
            <p:grpSpPr bwMode="auto">
              <a:xfrm>
                <a:off x="453" y="2819"/>
                <a:ext cx="482" cy="489"/>
                <a:chOff x="453" y="2819"/>
                <a:chExt cx="482" cy="489"/>
              </a:xfrm>
            </p:grpSpPr>
            <p:sp>
              <p:nvSpPr>
                <p:cNvPr id="1118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i="1" u="sng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</a:t>
                  </a:r>
                  <a:r>
                    <a:rPr lang="en-US" altLang="en-US" sz="2400" b="0" i="1" u="sng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=6</a:t>
                  </a:r>
                  <a:r>
                    <a:rPr lang="en-US" altLang="en-US" sz="2400" b="0" i="1" u="sng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b="0" u="sng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=1/6</a:t>
                  </a:r>
                  <a:endParaRPr lang="en-US" altLang="en-US" sz="2400" b="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8256" name="Rectangle 48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18257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941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135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86775" cy="1462088"/>
          </a:xfrm>
        </p:spPr>
        <p:txBody>
          <a:bodyPr/>
          <a:lstStyle/>
          <a:p>
            <a:r>
              <a:rPr lang="en-US" altLang="en-US" dirty="0"/>
              <a:t>Cumulative </a:t>
            </a:r>
            <a:r>
              <a:rPr lang="en-US" altLang="en-US" dirty="0" smtClean="0"/>
              <a:t>Distribution Function</a:t>
            </a:r>
            <a:endParaRPr lang="en-US" altLang="en-US" dirty="0"/>
          </a:p>
        </p:txBody>
      </p:sp>
      <p:grpSp>
        <p:nvGrpSpPr>
          <p:cNvPr id="1120259" name="Group 3"/>
          <p:cNvGrpSpPr>
            <a:grpSpLocks/>
          </p:cNvGrpSpPr>
          <p:nvPr/>
        </p:nvGrpSpPr>
        <p:grpSpPr bwMode="auto">
          <a:xfrm>
            <a:off x="1600200" y="2701925"/>
            <a:ext cx="6096000" cy="2840038"/>
            <a:chOff x="1008" y="1702"/>
            <a:chExt cx="3840" cy="1789"/>
          </a:xfrm>
        </p:grpSpPr>
        <p:grpSp>
          <p:nvGrpSpPr>
            <p:cNvPr id="1120260" name="Group 4"/>
            <p:cNvGrpSpPr>
              <a:grpSpLocks/>
            </p:cNvGrpSpPr>
            <p:nvPr/>
          </p:nvGrpSpPr>
          <p:grpSpPr bwMode="auto">
            <a:xfrm>
              <a:off x="2738" y="1885"/>
              <a:ext cx="1448" cy="1171"/>
              <a:chOff x="2450" y="1933"/>
              <a:chExt cx="1448" cy="1171"/>
            </a:xfrm>
          </p:grpSpPr>
          <p:sp>
            <p:nvSpPr>
              <p:cNvPr id="1120261" name="Rectangle 5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41" cy="14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2" name="Rectangle 6"/>
              <p:cNvSpPr>
                <a:spLocks noChangeArrowheads="1"/>
              </p:cNvSpPr>
              <p:nvPr/>
            </p:nvSpPr>
            <p:spPr bwMode="auto">
              <a:xfrm>
                <a:off x="2691" y="2755"/>
                <a:ext cx="241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3" name="Rectangle 7"/>
              <p:cNvSpPr>
                <a:spLocks noChangeArrowheads="1"/>
              </p:cNvSpPr>
              <p:nvPr/>
            </p:nvSpPr>
            <p:spPr bwMode="auto">
              <a:xfrm>
                <a:off x="2932" y="2550"/>
                <a:ext cx="242" cy="5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4" name="Rectangle 8"/>
              <p:cNvSpPr>
                <a:spLocks noChangeArrowheads="1"/>
              </p:cNvSpPr>
              <p:nvPr/>
            </p:nvSpPr>
            <p:spPr bwMode="auto">
              <a:xfrm>
                <a:off x="3174" y="2349"/>
                <a:ext cx="323" cy="7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5" name="Rectangle 9"/>
              <p:cNvSpPr>
                <a:spLocks noChangeArrowheads="1"/>
              </p:cNvSpPr>
              <p:nvPr/>
            </p:nvSpPr>
            <p:spPr bwMode="auto">
              <a:xfrm>
                <a:off x="3415" y="2139"/>
                <a:ext cx="242" cy="9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6" name="Rectangle 10"/>
              <p:cNvSpPr>
                <a:spLocks noChangeArrowheads="1"/>
              </p:cNvSpPr>
              <p:nvPr/>
            </p:nvSpPr>
            <p:spPr bwMode="auto">
              <a:xfrm>
                <a:off x="3657" y="1933"/>
                <a:ext cx="241" cy="11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0267" name="Group 11"/>
            <p:cNvGrpSpPr>
              <a:grpSpLocks/>
            </p:cNvGrpSpPr>
            <p:nvPr/>
          </p:nvGrpSpPr>
          <p:grpSpPr bwMode="auto">
            <a:xfrm>
              <a:off x="1008" y="1702"/>
              <a:ext cx="3840" cy="1789"/>
              <a:chOff x="1008" y="1702"/>
              <a:chExt cx="3840" cy="1789"/>
            </a:xfrm>
          </p:grpSpPr>
          <p:grpSp>
            <p:nvGrpSpPr>
              <p:cNvPr id="1120268" name="Group 12"/>
              <p:cNvGrpSpPr>
                <a:grpSpLocks/>
              </p:cNvGrpSpPr>
              <p:nvPr/>
            </p:nvGrpSpPr>
            <p:grpSpPr bwMode="auto">
              <a:xfrm>
                <a:off x="1008" y="1702"/>
                <a:ext cx="3840" cy="1789"/>
                <a:chOff x="1008" y="1702"/>
                <a:chExt cx="3840" cy="1789"/>
              </a:xfrm>
            </p:grpSpPr>
            <p:sp>
              <p:nvSpPr>
                <p:cNvPr id="1120269" name="Line 13"/>
                <p:cNvSpPr>
                  <a:spLocks noChangeShapeType="1"/>
                </p:cNvSpPr>
                <p:nvPr/>
              </p:nvSpPr>
              <p:spPr bwMode="auto">
                <a:xfrm>
                  <a:off x="2617" y="2912"/>
                  <a:ext cx="1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20270" name="Group 14"/>
                <p:cNvGrpSpPr>
                  <a:grpSpLocks/>
                </p:cNvGrpSpPr>
                <p:nvPr/>
              </p:nvGrpSpPr>
              <p:grpSpPr bwMode="auto">
                <a:xfrm>
                  <a:off x="1008" y="1702"/>
                  <a:ext cx="3840" cy="1789"/>
                  <a:chOff x="1008" y="1702"/>
                  <a:chExt cx="3840" cy="1789"/>
                </a:xfrm>
              </p:grpSpPr>
              <p:sp>
                <p:nvSpPr>
                  <p:cNvPr id="11202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872"/>
                    <a:ext cx="0" cy="16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058"/>
                    <a:ext cx="3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7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9" y="3080"/>
                    <a:ext cx="339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12027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1702"/>
                    <a:ext cx="571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anose="02020603050405020304" pitchFamily="18" charset="0"/>
                      </a:rPr>
                      <a:t>P(x)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027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2832"/>
                    <a:ext cx="252" cy="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1/6</a:t>
                    </a:r>
                  </a:p>
                </p:txBody>
              </p:sp>
              <p:sp>
                <p:nvSpPr>
                  <p:cNvPr id="112027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3140"/>
                    <a:ext cx="97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2027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3" y="3140"/>
                    <a:ext cx="88" cy="1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1202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3140"/>
                    <a:ext cx="97" cy="1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12027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6" y="3140"/>
                    <a:ext cx="12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12028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0" y="3140"/>
                    <a:ext cx="107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12028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2" y="3140"/>
                    <a:ext cx="106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1202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091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707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296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1885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502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20287" name="Text Box 31"/>
              <p:cNvSpPr txBox="1">
                <a:spLocks noChangeArrowheads="1"/>
              </p:cNvSpPr>
              <p:nvPr/>
            </p:nvSpPr>
            <p:spPr bwMode="auto">
              <a:xfrm>
                <a:off x="2336" y="2604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anose="02020603050405020304" pitchFamily="18" charset="0"/>
                  </a:rPr>
                  <a:t>1/3</a:t>
                </a:r>
              </a:p>
            </p:txBody>
          </p:sp>
          <p:sp>
            <p:nvSpPr>
              <p:cNvPr id="1120288" name="Text Box 32"/>
              <p:cNvSpPr txBox="1">
                <a:spLocks noChangeArrowheads="1"/>
              </p:cNvSpPr>
              <p:nvPr/>
            </p:nvSpPr>
            <p:spPr bwMode="auto">
              <a:xfrm>
                <a:off x="2336" y="2399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anose="02020603050405020304" pitchFamily="18" charset="0"/>
                  </a:rPr>
                  <a:t>1/2</a:t>
                </a:r>
              </a:p>
            </p:txBody>
          </p:sp>
          <p:sp>
            <p:nvSpPr>
              <p:cNvPr id="1120289" name="Text Box 33"/>
              <p:cNvSpPr txBox="1">
                <a:spLocks noChangeArrowheads="1"/>
              </p:cNvSpPr>
              <p:nvPr/>
            </p:nvSpPr>
            <p:spPr bwMode="auto">
              <a:xfrm>
                <a:off x="2336" y="2194"/>
                <a:ext cx="252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anose="02020603050405020304" pitchFamily="18" charset="0"/>
                  </a:rPr>
                  <a:t>2/3</a:t>
                </a:r>
              </a:p>
            </p:txBody>
          </p:sp>
          <p:sp>
            <p:nvSpPr>
              <p:cNvPr id="1120290" name="Text Box 34"/>
              <p:cNvSpPr txBox="1">
                <a:spLocks noChangeArrowheads="1"/>
              </p:cNvSpPr>
              <p:nvPr/>
            </p:nvSpPr>
            <p:spPr bwMode="auto">
              <a:xfrm>
                <a:off x="2336" y="1988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anose="02020603050405020304" pitchFamily="18" charset="0"/>
                  </a:rPr>
                  <a:t>5/6</a:t>
                </a:r>
              </a:p>
            </p:txBody>
          </p:sp>
          <p:sp>
            <p:nvSpPr>
              <p:cNvPr id="1120291" name="Text Box 35"/>
              <p:cNvSpPr txBox="1">
                <a:spLocks noChangeArrowheads="1"/>
              </p:cNvSpPr>
              <p:nvPr/>
            </p:nvSpPr>
            <p:spPr bwMode="auto">
              <a:xfrm>
                <a:off x="2336" y="1783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anose="02020603050405020304" pitchFamily="18" charset="0"/>
                  </a:rPr>
                  <a:t>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58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Sample space - set of all outcomes from an “experiment”.  Example, </a:t>
            </a:r>
            <a:r>
              <a:rPr lang="en-US" b="1" dirty="0" smtClean="0"/>
              <a:t>S = {Heads, Tails}</a:t>
            </a:r>
            <a:r>
              <a:rPr lang="en-US" dirty="0" smtClean="0"/>
              <a:t> is a sample space.  </a:t>
            </a:r>
          </a:p>
          <a:p>
            <a:r>
              <a:rPr lang="en-US" dirty="0" smtClean="0"/>
              <a:t>Trial- one repetition of an experiment (e.g., flipping the coin)</a:t>
            </a:r>
          </a:p>
        </p:txBody>
      </p:sp>
      <p:pic>
        <p:nvPicPr>
          <p:cNvPr id="12290" name="Picture 2" descr="C:\Users\lf25\AppData\Local\Microsoft\Windows\Temporary Internet Files\Content.IE5\M7A2G1Q3\MC90028762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0"/>
            <a:ext cx="2590800" cy="2045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>
                <a:cs typeface="Arial" pitchFamily="34" charset="0"/>
              </a:rPr>
              <a:t>Discrete vs. Continuous Distributions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507332" y="876674"/>
            <a:ext cx="73152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Discrete distributions – constructed from discrete (individually distinct) random variables.  </a:t>
            </a:r>
          </a:p>
          <a:p>
            <a:pPr lvl="1"/>
            <a:r>
              <a:rPr lang="en-US" sz="2400" dirty="0" smtClean="0"/>
              <a:t>The domain of the discrete distribution is finite and countable.</a:t>
            </a:r>
          </a:p>
          <a:p>
            <a:pPr lvl="1"/>
            <a:r>
              <a:rPr lang="en-US" sz="2400" dirty="0" smtClean="0"/>
              <a:t>The probability mass function (PMF)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Continuous distributions – based on continuous random variables.  </a:t>
            </a:r>
          </a:p>
          <a:p>
            <a:pPr lvl="1"/>
            <a:r>
              <a:rPr lang="en-US" sz="2400" dirty="0" smtClean="0"/>
              <a:t>While a continuous distribution may have finite lower and upper bounds, an infinite set of values is possible (just add more significant digits!)</a:t>
            </a:r>
          </a:p>
          <a:p>
            <a:pPr lvl="1"/>
            <a:r>
              <a:rPr lang="en-US" sz="2400" dirty="0" smtClean="0"/>
              <a:t>A continuous variable takes on values at every point over a given interval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probability density function (PDF)</a:t>
            </a:r>
            <a:endParaRPr lang="en-US" sz="2400" dirty="0" smtClean="0"/>
          </a:p>
        </p:txBody>
      </p:sp>
      <p:pic>
        <p:nvPicPr>
          <p:cNvPr id="12290" name="Picture 2" descr="C:\Users\lf25\AppData\Local\Microsoft\Windows\Temporary Internet Files\Content.IE5\HOEIC7VO\MC90035949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590800"/>
            <a:ext cx="1219200" cy="1067549"/>
          </a:xfrm>
          <a:prstGeom prst="rect">
            <a:avLst/>
          </a:prstGeom>
          <a:noFill/>
        </p:spPr>
      </p:pic>
      <p:pic>
        <p:nvPicPr>
          <p:cNvPr id="12291" name="Picture 3" descr="C:\Users\lf25\AppData\Local\Microsoft\Windows\Temporary Internet Files\Content.IE5\M7A2G1Q3\MC90043392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700" y="4876800"/>
            <a:ext cx="1257300" cy="1257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693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cs typeface="Arial" pitchFamily="34" charset="0"/>
              </a:rPr>
              <a:t>Describing a Discrete Distribution</a:t>
            </a:r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2211388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Expected Value = Mean </a:t>
            </a:r>
            <a:r>
              <a:rPr lang="en-US" sz="2800" dirty="0" smtClean="0"/>
              <a:t>of  discrete distribution – is the long run average </a:t>
            </a:r>
            <a:r>
              <a:rPr lang="en-US" sz="2800" dirty="0" smtClean="0"/>
              <a:t>.  E(X)=</a:t>
            </a:r>
            <a:r>
              <a:rPr lang="en-US" sz="2800" dirty="0" smtClean="0">
                <a:latin typeface="Symbol" panose="05050102010706020507" pitchFamily="18" charset="2"/>
              </a:rPr>
              <a:t>m</a:t>
            </a:r>
            <a:endParaRPr lang="en-US" sz="2800" dirty="0" smtClean="0">
              <a:latin typeface="Symbol" panose="05050102010706020507" pitchFamily="18" charset="2"/>
            </a:endParaRPr>
          </a:p>
          <a:p>
            <a:pPr lvl="1" eaLnBrk="1" hangingPunct="1"/>
            <a:r>
              <a:rPr lang="en-US" sz="2000" dirty="0" smtClean="0"/>
              <a:t>If the process is repeated long enough, the average of </a:t>
            </a:r>
            <a:r>
              <a:rPr lang="en-US" sz="2000" u="sng" dirty="0" smtClean="0"/>
              <a:t>the outcomes will approach the long-run average (mean).</a:t>
            </a:r>
          </a:p>
          <a:p>
            <a:pPr lvl="1" eaLnBrk="1" hangingPunct="1"/>
            <a:r>
              <a:rPr lang="en-US" sz="2000" dirty="0" smtClean="0"/>
              <a:t>Requires the process to eventually have a number which is the product of many processes (e.g., flipping two coins repeatedly).</a:t>
            </a:r>
          </a:p>
          <a:p>
            <a:r>
              <a:rPr lang="en-US" sz="2800" dirty="0" smtClean="0"/>
              <a:t>Mean of a discrete distribution  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5625" y="4648200"/>
            <a:ext cx="3105150" cy="1095375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05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cs typeface="Arial" pitchFamily="34" charset="0"/>
              </a:rPr>
              <a:t>Describing a Discrete Distribution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49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Variance of a discrete distribution are solved by using X in a manner similar to computing these values for grouped data</a:t>
            </a:r>
            <a:r>
              <a:rPr lang="en-US" sz="2800" dirty="0" smtClean="0"/>
              <a:t>. </a:t>
            </a:r>
            <a:r>
              <a:rPr lang="en-US" sz="2800" dirty="0" err="1" smtClean="0"/>
              <a:t>Var</a:t>
            </a:r>
            <a:r>
              <a:rPr lang="en-US" sz="2800" dirty="0" smtClean="0"/>
              <a:t>(X)=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5176" y="3731321"/>
            <a:ext cx="3962400" cy="895238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6172200"/>
            <a:ext cx="454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So, what is the standard deviation?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4103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Binomial and Poisson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i="1" dirty="0" smtClean="0">
                <a:solidFill>
                  <a:srgbClr val="C00000"/>
                </a:solidFill>
              </a:rPr>
              <a:t>To be or not to be…That is a binomial!</a:t>
            </a:r>
          </a:p>
          <a:p>
            <a:endParaRPr lang="en-US" sz="3600" b="1" i="1" dirty="0" smtClean="0">
              <a:solidFill>
                <a:srgbClr val="C00000"/>
              </a:solidFill>
            </a:endParaRPr>
          </a:p>
          <a:p>
            <a:endParaRPr lang="en-US" sz="3600" b="1" i="1" dirty="0" smtClean="0">
              <a:solidFill>
                <a:srgbClr val="C00000"/>
              </a:solidFill>
            </a:endParaRPr>
          </a:p>
          <a:p>
            <a:endParaRPr lang="en-US" sz="3600" b="1" i="1" dirty="0" smtClean="0">
              <a:solidFill>
                <a:srgbClr val="C00000"/>
              </a:solidFill>
            </a:endParaRPr>
          </a:p>
          <a:p>
            <a:r>
              <a:rPr lang="en-US" sz="3600" b="1" i="1" dirty="0" smtClean="0">
                <a:solidFill>
                  <a:srgbClr val="C00000"/>
                </a:solidFill>
              </a:rPr>
              <a:t>The Poisson:  a fishy distribution </a:t>
            </a:r>
          </a:p>
          <a:p>
            <a:endParaRPr lang="en-US" sz="3600" b="1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lf25\AppData\Local\Microsoft\Windows\Temporary Internet Files\Content.IE5\7O7Z2G1A\MC90003645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971800"/>
            <a:ext cx="1083638" cy="1447800"/>
          </a:xfrm>
          <a:prstGeom prst="rect">
            <a:avLst/>
          </a:prstGeom>
          <a:noFill/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495800"/>
            <a:ext cx="10953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8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F26F5-383C-42F1-9044-987EB8978FC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096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Probability </a:t>
            </a:r>
            <a:r>
              <a:rPr lang="en-US" dirty="0" smtClean="0"/>
              <a:t>Mass Function</a:t>
            </a:r>
            <a:endParaRPr 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6400"/>
            <a:ext cx="8628063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b="1" dirty="0" smtClean="0"/>
              <a:t>Characteristics </a:t>
            </a:r>
            <a:endParaRPr lang="en-US" b="1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only two possible outcomes on a particular trial of an experiment.</a:t>
            </a:r>
          </a:p>
          <a:p>
            <a:pPr eaLnBrk="1" hangingPunct="1"/>
            <a:r>
              <a:rPr lang="en-US" dirty="0" smtClean="0"/>
              <a:t>The outcomes are mutually exclusive.</a:t>
            </a:r>
          </a:p>
          <a:p>
            <a:pPr eaLnBrk="1" hangingPunct="1"/>
            <a:r>
              <a:rPr lang="en-US" dirty="0" smtClean="0"/>
              <a:t>The random variable is the result of counts.</a:t>
            </a:r>
          </a:p>
          <a:p>
            <a:pPr eaLnBrk="1" hangingPunct="1"/>
            <a:r>
              <a:rPr lang="en-US" dirty="0" smtClean="0"/>
              <a:t> Each trial is </a:t>
            </a:r>
            <a:r>
              <a:rPr lang="en-US" i="1" dirty="0" smtClean="0"/>
              <a:t>independent </a:t>
            </a:r>
            <a:r>
              <a:rPr lang="en-US" dirty="0" smtClean="0"/>
              <a:t>of any other trial, although independence is not too much of a concern if the sample is less than 1/20</a:t>
            </a:r>
            <a:r>
              <a:rPr lang="en-US" baseline="30000" dirty="0" smtClean="0"/>
              <a:t>th</a:t>
            </a:r>
            <a:r>
              <a:rPr lang="en-US" dirty="0" smtClean="0"/>
              <a:t> of the population (simulation studies).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334000"/>
            <a:ext cx="6477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26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7BE9A-0EDE-4EC8-B511-11FD2DB46FC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1987" name="AutoShap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Binomial</a:t>
            </a:r>
            <a:br>
              <a:rPr lang="en-US" dirty="0" smtClean="0"/>
            </a:br>
            <a:r>
              <a:rPr lang="en-US" dirty="0" err="1" smtClean="0"/>
              <a:t>dbinom,pbinom,rbinom,qbinom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850" y="3160913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 layman’s terms, we are choosing the number of ways we can obtain </a:t>
            </a:r>
            <a:r>
              <a:rPr lang="en-US" sz="2400" i="1" dirty="0" smtClean="0">
                <a:solidFill>
                  <a:srgbClr val="C00000"/>
                </a:solidFill>
              </a:rPr>
              <a:t>x</a:t>
            </a:r>
            <a:r>
              <a:rPr lang="en-US" sz="2400" dirty="0" smtClean="0">
                <a:solidFill>
                  <a:srgbClr val="C00000"/>
                </a:solidFill>
              </a:rPr>
              <a:t> successes out </a:t>
            </a:r>
            <a:r>
              <a:rPr lang="en-US" sz="2400" dirty="0" smtClean="0">
                <a:solidFill>
                  <a:srgbClr val="C00000"/>
                </a:solidFill>
              </a:rPr>
              <a:t>of N trials.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We </a:t>
            </a:r>
            <a:r>
              <a:rPr lang="en-US" sz="2400" dirty="0" smtClean="0">
                <a:solidFill>
                  <a:srgbClr val="C00000"/>
                </a:solidFill>
              </a:rPr>
              <a:t>are </a:t>
            </a:r>
            <a:r>
              <a:rPr lang="en-US" sz="2400" dirty="0" smtClean="0">
                <a:solidFill>
                  <a:srgbClr val="C00000"/>
                </a:solidFill>
              </a:rPr>
              <a:t>then multiplying </a:t>
            </a:r>
            <a:r>
              <a:rPr lang="en-US" sz="2400" dirty="0" smtClean="0">
                <a:solidFill>
                  <a:srgbClr val="C00000"/>
                </a:solidFill>
              </a:rPr>
              <a:t>the probability of getting </a:t>
            </a:r>
            <a:r>
              <a:rPr lang="en-US" sz="2400" i="1" dirty="0" smtClean="0">
                <a:solidFill>
                  <a:srgbClr val="C00000"/>
                </a:solidFill>
              </a:rPr>
              <a:t>x</a:t>
            </a:r>
            <a:r>
              <a:rPr lang="en-US" sz="2400" dirty="0" smtClean="0">
                <a:solidFill>
                  <a:srgbClr val="C00000"/>
                </a:solidFill>
              </a:rPr>
              <a:t> successes (</a:t>
            </a:r>
            <a:r>
              <a:rPr lang="en-US" sz="2400" i="1" dirty="0" smtClean="0">
                <a:solidFill>
                  <a:srgbClr val="C00000"/>
                </a:solidFill>
                <a:latin typeface="Symbol" pitchFamily="18" charset="2"/>
              </a:rPr>
              <a:t>p </a:t>
            </a:r>
            <a:r>
              <a:rPr lang="en-US" sz="2400" i="1" baseline="30000" dirty="0" smtClean="0">
                <a:solidFill>
                  <a:srgbClr val="C00000"/>
                </a:solidFill>
              </a:rPr>
              <a:t>x</a:t>
            </a:r>
            <a:r>
              <a:rPr lang="en-US" sz="2400" dirty="0" smtClean="0">
                <a:solidFill>
                  <a:srgbClr val="C00000"/>
                </a:solidFill>
              </a:rPr>
              <a:t>) by the probability of getting </a:t>
            </a:r>
            <a:r>
              <a:rPr lang="en-US" sz="2400" i="1" dirty="0" smtClean="0">
                <a:solidFill>
                  <a:srgbClr val="C00000"/>
                </a:solidFill>
              </a:rPr>
              <a:t>n-x</a:t>
            </a:r>
            <a:r>
              <a:rPr lang="en-US" sz="2400" dirty="0" smtClean="0">
                <a:solidFill>
                  <a:srgbClr val="C00000"/>
                </a:solidFill>
              </a:rPr>
              <a:t> failures (1-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Symbol" panose="05050102010706020507" pitchFamily="18" charset="2"/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baseline="30000" dirty="0" smtClean="0">
                <a:solidFill>
                  <a:srgbClr val="C00000"/>
                </a:solidFill>
              </a:rPr>
              <a:t>n-x</a:t>
            </a:r>
            <a:r>
              <a:rPr lang="en-US" sz="2400" dirty="0" smtClean="0">
                <a:solidFill>
                  <a:srgbClr val="C00000"/>
                </a:solidFill>
              </a:rPr>
              <a:t> .</a:t>
            </a:r>
          </a:p>
          <a:p>
            <a:endParaRPr lang="en-US" sz="24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38926" y="22375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is the sample size</a:t>
            </a:r>
          </a:p>
          <a:p>
            <a:r>
              <a:rPr lang="en-US" i="1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 is the probability of success</a:t>
            </a:r>
          </a:p>
          <a:p>
            <a:r>
              <a:rPr lang="en-US" i="1" dirty="0" smtClean="0"/>
              <a:t>1-</a:t>
            </a:r>
            <a:r>
              <a:rPr lang="en-US" i="1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 is the probability of failure, also known as </a:t>
            </a:r>
            <a:r>
              <a:rPr lang="en-US" i="1" dirty="0" smtClean="0"/>
              <a:t>q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62100" y="1429670"/>
                <a:ext cx="6057900" cy="80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1429670"/>
                <a:ext cx="6057900" cy="807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33600" y="5146071"/>
                <a:ext cx="51566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46071"/>
                <a:ext cx="515666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43588" y="6025288"/>
            <a:ext cx="6543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rbinom</a:t>
            </a:r>
            <a:r>
              <a:rPr lang="en-US" dirty="0"/>
              <a:t>(10000,100,.5),main="</a:t>
            </a:r>
            <a:r>
              <a:rPr lang="en-US" dirty="0" err="1"/>
              <a:t>Binomial",col</a:t>
            </a:r>
            <a:r>
              <a:rPr lang="en-US" dirty="0"/>
              <a:t>="red"</a:t>
            </a:r>
          </a:p>
        </p:txBody>
      </p:sp>
    </p:spTree>
    <p:extLst>
      <p:ext uri="{BB962C8B-B14F-4D97-AF65-F5344CB8AC3E}">
        <p14:creationId xmlns:p14="http://schemas.microsoft.com/office/powerpoint/2010/main" val="125365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5C00E-2C7A-4519-B72D-87E9A7C3084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710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0" dirty="0" smtClean="0"/>
              <a:t>Poisson </a:t>
            </a:r>
            <a:r>
              <a:rPr lang="en-US" b="0" dirty="0" smtClean="0"/>
              <a:t>PMF, Law of Rare Events</a:t>
            </a:r>
            <a:br>
              <a:rPr lang="en-US" b="0" dirty="0" smtClean="0"/>
            </a:br>
            <a:r>
              <a:rPr lang="en-US" dirty="0" err="1" smtClean="0"/>
              <a:t>dpois,ppois,rpois,qpois</a:t>
            </a:r>
            <a:endParaRPr lang="en-US" b="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533400" indent="-533400"/>
            <a:r>
              <a:rPr lang="en-US" sz="2400" dirty="0" smtClean="0"/>
              <a:t>The </a:t>
            </a:r>
            <a:r>
              <a:rPr lang="en-US" sz="2400" b="1" dirty="0" smtClean="0"/>
              <a:t>Poisson probability distribution </a:t>
            </a:r>
            <a:r>
              <a:rPr lang="en-US" sz="2400" dirty="0" smtClean="0"/>
              <a:t>describes the number of times some event occurs during a specified interval. The interval may be </a:t>
            </a:r>
            <a:r>
              <a:rPr lang="en-US" sz="2400" i="1" dirty="0" smtClean="0">
                <a:solidFill>
                  <a:srgbClr val="0070C0"/>
                </a:solidFill>
              </a:rPr>
              <a:t>time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</a:rPr>
              <a:t>distance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</a:rPr>
              <a:t>area</a:t>
            </a:r>
            <a:r>
              <a:rPr lang="en-US" sz="2400" dirty="0" smtClean="0">
                <a:solidFill>
                  <a:srgbClr val="0070C0"/>
                </a:solidFill>
              </a:rPr>
              <a:t>, or </a:t>
            </a:r>
            <a:r>
              <a:rPr lang="en-US" sz="2400" i="1" dirty="0" smtClean="0">
                <a:solidFill>
                  <a:srgbClr val="0070C0"/>
                </a:solidFill>
              </a:rPr>
              <a:t>volume</a:t>
            </a:r>
            <a:r>
              <a:rPr lang="en-US" sz="2400" dirty="0" smtClean="0">
                <a:solidFill>
                  <a:srgbClr val="0070C0"/>
                </a:solidFill>
              </a:rPr>
              <a:t>.  </a:t>
            </a:r>
            <a:r>
              <a:rPr lang="en-US" sz="2400" dirty="0" smtClean="0">
                <a:solidFill>
                  <a:srgbClr val="FF0000"/>
                </a:solidFill>
              </a:rPr>
              <a:t>The Poisson is actually an approximation of the binomial distribution for very rare events.  </a:t>
            </a:r>
          </a:p>
          <a:p>
            <a:pPr marL="533400" indent="-53340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Poisson was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Napolean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Bonaparte’s statistician.  He developed this distribution by modeling deaths due to being kicked by mules.</a:t>
            </a:r>
          </a:p>
          <a:p>
            <a:pPr marL="533400" indent="-533400"/>
            <a:r>
              <a:rPr lang="en-US" sz="2400" dirty="0" smtClean="0"/>
              <a:t>Assumptions of the Poisson Distribution</a:t>
            </a:r>
          </a:p>
          <a:p>
            <a:pPr marL="914400" lvl="1" indent="-457200"/>
            <a:r>
              <a:rPr lang="en-US" sz="2400" dirty="0" smtClean="0"/>
              <a:t>The probability is proportional to the length of the interval. </a:t>
            </a:r>
          </a:p>
          <a:p>
            <a:pPr marL="914400" lvl="1" indent="-457200"/>
            <a:r>
              <a:rPr lang="en-US" sz="2400" dirty="0" smtClean="0"/>
              <a:t>The intervals are independent.</a:t>
            </a:r>
          </a:p>
          <a:p>
            <a:pPr marL="514350" indent="-457200"/>
            <a:endParaRPr lang="en-US" sz="2400" dirty="0" smtClean="0"/>
          </a:p>
          <a:p>
            <a:pPr marL="533400" indent="-533400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862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itle 16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000040"/>
                </a:solidFill>
                <a:cs typeface="Arial" pitchFamily="34" charset="0"/>
              </a:rPr>
              <a:t>Poisson Distribution</a:t>
            </a:r>
            <a:endParaRPr smtClean="0">
              <a:cs typeface="Arial" pitchFamily="34" charset="0"/>
            </a:endParaRPr>
          </a:p>
        </p:txBody>
      </p:sp>
      <p:graphicFrame>
        <p:nvGraphicFramePr>
          <p:cNvPr id="819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898139"/>
              </p:ext>
            </p:extLst>
          </p:nvPr>
        </p:nvGraphicFramePr>
        <p:xfrm>
          <a:off x="1447800" y="1524000"/>
          <a:ext cx="6324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2895480" imgH="1409400" progId="Equation.3">
                  <p:embed/>
                </p:oleObj>
              </mc:Choice>
              <mc:Fallback>
                <p:oleObj name="Equation" r:id="rId4" imgW="2895480" imgH="140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6324600" cy="2057400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Content Placeholder 20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49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The probability function:  derives from the binomial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5410202"/>
            <a:ext cx="7107399" cy="1150938"/>
            <a:chOff x="372" y="3156"/>
            <a:chExt cx="4854" cy="725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2" y="3156"/>
              <a:ext cx="1500" cy="725"/>
              <a:chOff x="372" y="3156"/>
              <a:chExt cx="1500" cy="725"/>
            </a:xfrm>
          </p:grpSpPr>
          <p:graphicFrame>
            <p:nvGraphicFramePr>
              <p:cNvPr id="8195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2" y="3470"/>
              <a:ext cx="30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7" name="Equation" r:id="rId6" imgW="110880" imgH="149040" progId="Equation.3">
                      <p:embed/>
                    </p:oleObj>
                  </mc:Choice>
                  <mc:Fallback>
                    <p:oleObj name="Equation" r:id="rId6" imgW="110880" imgH="14904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" y="3470"/>
                            <a:ext cx="303" cy="411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372" y="3156"/>
                <a:ext cx="150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Mean value</a:t>
                </a:r>
                <a:r>
                  <a:rPr lang="en-US" b="1" i="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078" y="3156"/>
              <a:ext cx="2148" cy="714"/>
              <a:chOff x="3078" y="3156"/>
              <a:chExt cx="2148" cy="714"/>
            </a:xfrm>
          </p:grpSpPr>
          <p:graphicFrame>
            <p:nvGraphicFramePr>
              <p:cNvPr id="8196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859" y="3444"/>
              <a:ext cx="379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8" name="Equation" r:id="rId8" imgW="228600" imgH="199800" progId="Equation.3">
                      <p:embed/>
                    </p:oleObj>
                  </mc:Choice>
                  <mc:Fallback>
                    <p:oleObj name="Equation" r:id="rId8" imgW="228600" imgH="1998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9" y="3444"/>
                            <a:ext cx="379" cy="426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078" y="3156"/>
                <a:ext cx="2148" cy="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Standard deviation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908" y="3156"/>
              <a:ext cx="1500" cy="713"/>
              <a:chOff x="1908" y="3156"/>
              <a:chExt cx="1500" cy="713"/>
            </a:xfrm>
          </p:grpSpPr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908" y="3156"/>
                <a:ext cx="1500" cy="2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Variance</a:t>
                </a:r>
              </a:p>
            </p:txBody>
          </p:sp>
          <p:graphicFrame>
            <p:nvGraphicFramePr>
              <p:cNvPr id="8197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988" y="3458"/>
              <a:ext cx="30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9" name="Equation" r:id="rId10" imgW="110880" imgH="149040" progId="Equation.3">
                      <p:embed/>
                    </p:oleObj>
                  </mc:Choice>
                  <mc:Fallback>
                    <p:oleObj name="Equation" r:id="rId10" imgW="110880" imgH="14904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8" y="3458"/>
                            <a:ext cx="303" cy="411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TextBox 17"/>
          <p:cNvSpPr txBox="1"/>
          <p:nvPr/>
        </p:nvSpPr>
        <p:spPr>
          <a:xfrm>
            <a:off x="533400" y="4953000"/>
            <a:ext cx="807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If the interval (t) is 1, then the mean, variance, and standard deviation are as follows</a:t>
            </a:r>
            <a:endParaRPr lang="en-US" i="1" dirty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9600" y="3810000"/>
            <a:ext cx="8096250" cy="1143000"/>
            <a:chOff x="372" y="3156"/>
            <a:chExt cx="5100" cy="720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72" y="3156"/>
              <a:ext cx="1500" cy="720"/>
              <a:chOff x="372" y="3156"/>
              <a:chExt cx="1500" cy="720"/>
            </a:xfrm>
          </p:grpSpPr>
          <p:graphicFrame>
            <p:nvGraphicFramePr>
              <p:cNvPr id="27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56" y="3396"/>
              <a:ext cx="384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0" name="Equation" r:id="rId11" imgW="177480" imgH="177480" progId="Equation.3">
                      <p:embed/>
                    </p:oleObj>
                  </mc:Choice>
                  <mc:Fallback>
                    <p:oleObj name="Equation" r:id="rId11" imgW="177480" imgH="1774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" y="3396"/>
                            <a:ext cx="384" cy="480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72" y="3156"/>
                <a:ext cx="150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Mean value</a:t>
                </a:r>
                <a:r>
                  <a:rPr lang="en-US" b="1" i="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324" y="3156"/>
              <a:ext cx="2148" cy="624"/>
              <a:chOff x="3324" y="3156"/>
              <a:chExt cx="2148" cy="624"/>
            </a:xfrm>
          </p:grpSpPr>
          <p:graphicFrame>
            <p:nvGraphicFramePr>
              <p:cNvPr id="25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20" y="3348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1" name="Equation" r:id="rId13" imgW="304560" imgH="228600" progId="Equation.3">
                      <p:embed/>
                    </p:oleObj>
                  </mc:Choice>
                  <mc:Fallback>
                    <p:oleObj name="Equation" r:id="rId13" imgW="30456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0" y="3348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3324" y="3156"/>
                <a:ext cx="2148" cy="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Standard deviation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908" y="3156"/>
              <a:ext cx="1500" cy="624"/>
              <a:chOff x="1908" y="3156"/>
              <a:chExt cx="1500" cy="624"/>
            </a:xfrm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908" y="3156"/>
                <a:ext cx="1500" cy="2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eaLnBrk="1" fontAlgn="auto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srgbClr val="FFC000"/>
                  </a:buClr>
                  <a:buFont typeface="Monotype Sorts" pitchFamily="2" charset="2"/>
                  <a:buChar char="n"/>
                  <a:defRPr/>
                </a:pPr>
                <a:r>
                  <a:rPr lang="en-US" b="1" i="0" kern="0" dirty="0">
                    <a:solidFill>
                      <a:srgbClr val="2D2D8A"/>
                    </a:solidFill>
                  </a:rPr>
                  <a:t>Variance</a:t>
                </a:r>
              </a:p>
            </p:txBody>
          </p:sp>
          <p:graphicFrame>
            <p:nvGraphicFramePr>
              <p:cNvPr id="24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244" y="3396"/>
              <a:ext cx="3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2" name="Equation" r:id="rId15" imgW="177480" imgH="177480" progId="Equation.3">
                      <p:embed/>
                    </p:oleObj>
                  </mc:Choice>
                  <mc:Fallback>
                    <p:oleObj name="Equation" r:id="rId15" imgW="177480" imgH="1774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4" y="3396"/>
                            <a:ext cx="336" cy="384"/>
                          </a:xfrm>
                          <a:prstGeom prst="rect">
                            <a:avLst/>
                          </a:prstGeom>
                          <a:noFill/>
                          <a:ln w="50800">
                            <a:solidFill>
                              <a:srgbClr val="F6BF6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65218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5334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29718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itle 16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000040"/>
                </a:solidFill>
                <a:cs typeface="Arial" pitchFamily="34" charset="0"/>
              </a:rPr>
              <a:t>Poisson Distribution</a:t>
            </a:r>
            <a:endParaRPr smtClean="0">
              <a:cs typeface="Arial" pitchFamily="34" charset="0"/>
            </a:endParaRPr>
          </a:p>
        </p:txBody>
      </p:sp>
      <p:sp>
        <p:nvSpPr>
          <p:cNvPr id="8201" name="Content Placeholder 20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492125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We can still calculate the mean using our formula, and doing so results in finding </a:t>
            </a:r>
            <a:r>
              <a:rPr lang="en-US" i="1" dirty="0" smtClean="0">
                <a:latin typeface="Symbol" pitchFamily="18" charset="2"/>
              </a:rPr>
              <a:t>l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181600" y="914400"/>
          <a:ext cx="2768600" cy="558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473120" imgH="2971800" progId="Equation.3">
                  <p:embed/>
                </p:oleObj>
              </mc:Choice>
              <mc:Fallback>
                <p:oleObj name="Equation" r:id="rId4" imgW="1473120" imgH="297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14400"/>
                        <a:ext cx="2768600" cy="558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5334000"/>
            <a:ext cx="914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132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Examples</a:t>
            </a:r>
            <a:endParaRPr lang="en-US" dirty="0" smtClean="0"/>
          </a:p>
        </p:txBody>
      </p:sp>
      <p:sp>
        <p:nvSpPr>
          <p:cNvPr id="49155" name="Content Placeholder 3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The rate of medication errors across the United States is 2 per 1000 orders. (Volume).  A sample from your local hospital finds 5 errors in a sample of 2000.  What is the probability that this hospital is within the US standard?  </a:t>
            </a:r>
          </a:p>
          <a:p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A.  Model as a Poisson. </a:t>
            </a:r>
          </a:p>
          <a:p>
            <a:pPr lvl="1">
              <a:buNone/>
            </a:pPr>
            <a:r>
              <a:rPr lang="en-US" sz="2900" dirty="0" smtClean="0"/>
              <a:t>P(Y &gt;= 5 </a:t>
            </a:r>
            <a:r>
              <a:rPr lang="en-US" sz="2900" dirty="0" smtClean="0"/>
              <a:t> </a:t>
            </a:r>
            <a:r>
              <a:rPr lang="en-US" sz="2900" dirty="0" smtClean="0"/>
              <a:t>| </a:t>
            </a:r>
            <a:r>
              <a:rPr lang="en-US" sz="2900" dirty="0" smtClean="0">
                <a:latin typeface="Symbol" pitchFamily="18" charset="2"/>
              </a:rPr>
              <a:t>l</a:t>
            </a:r>
            <a:r>
              <a:rPr lang="en-US" sz="2900" dirty="0" smtClean="0"/>
              <a:t> = 2, t=2) = 1 – P(Y&lt;=4) = </a:t>
            </a:r>
            <a:endParaRPr lang="en-US" sz="2900" dirty="0" smtClean="0"/>
          </a:p>
          <a:p>
            <a:pPr lvl="1">
              <a:buNone/>
            </a:pPr>
            <a:r>
              <a:rPr lang="en-US" sz="2900" i="1" dirty="0" smtClean="0"/>
              <a:t>1-ppois(4,4)</a:t>
            </a:r>
            <a:endParaRPr lang="en-US" sz="2900" i="1" dirty="0" smtClean="0"/>
          </a:p>
          <a:p>
            <a:pPr lvl="1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600" dirty="0" smtClean="0"/>
              <a:t>B.  Model as a Binomial.  </a:t>
            </a:r>
          </a:p>
          <a:p>
            <a:pPr lvl="1">
              <a:buNone/>
            </a:pPr>
            <a:r>
              <a:rPr lang="en-US" sz="2900" dirty="0" smtClean="0"/>
              <a:t>P(X&gt;=</a:t>
            </a:r>
            <a:r>
              <a:rPr lang="en-US" sz="2900" dirty="0" smtClean="0"/>
              <a:t>5 </a:t>
            </a:r>
            <a:r>
              <a:rPr lang="en-US" sz="2900" dirty="0" smtClean="0"/>
              <a:t>| </a:t>
            </a:r>
            <a:r>
              <a:rPr lang="en-US" sz="2900" dirty="0" smtClean="0"/>
              <a:t>N </a:t>
            </a:r>
            <a:r>
              <a:rPr lang="en-US" sz="2900" dirty="0" smtClean="0"/>
              <a:t>= 2000, </a:t>
            </a:r>
            <a:r>
              <a:rPr lang="en-US" sz="2900" dirty="0" smtClean="0">
                <a:latin typeface="Symbol" panose="05050102010706020507" pitchFamily="18" charset="2"/>
              </a:rPr>
              <a:t>p</a:t>
            </a:r>
            <a:r>
              <a:rPr lang="en-US" sz="2900" dirty="0" smtClean="0"/>
              <a:t>= .002) = 1-P(Y&lt;=4)</a:t>
            </a:r>
          </a:p>
          <a:p>
            <a:pPr lvl="1">
              <a:buNone/>
            </a:pPr>
            <a:r>
              <a:rPr lang="en-US" sz="2900" i="1" dirty="0" smtClean="0"/>
              <a:t>1-pbinom(4,2000,.002)</a:t>
            </a:r>
          </a:p>
          <a:p>
            <a:pPr lvl="1">
              <a:buNone/>
            </a:pPr>
            <a:endParaRPr lang="en-US" sz="2900" i="1" dirty="0"/>
          </a:p>
          <a:p>
            <a:pPr lvl="1">
              <a:buNone/>
            </a:pPr>
            <a:r>
              <a:rPr lang="en-US" sz="2900" i="1" dirty="0"/>
              <a:t>p</a:t>
            </a:r>
            <a:r>
              <a:rPr lang="en-US" sz="2900" i="1" dirty="0" smtClean="0"/>
              <a:t>ar(</a:t>
            </a:r>
            <a:r>
              <a:rPr lang="en-US" sz="2900" i="1" dirty="0" err="1" smtClean="0"/>
              <a:t>mfrow</a:t>
            </a:r>
            <a:r>
              <a:rPr lang="en-US" sz="2900" i="1" dirty="0" smtClean="0"/>
              <a:t>=c(2,1))</a:t>
            </a:r>
          </a:p>
          <a:p>
            <a:pPr lvl="1">
              <a:buNone/>
            </a:pPr>
            <a:r>
              <a:rPr lang="en-US" sz="2900" i="1" dirty="0" err="1"/>
              <a:t>hist</a:t>
            </a:r>
            <a:r>
              <a:rPr lang="en-US" sz="2900" i="1" dirty="0"/>
              <a:t>(</a:t>
            </a:r>
            <a:r>
              <a:rPr lang="en-US" sz="2900" i="1" dirty="0" err="1"/>
              <a:t>rpois</a:t>
            </a:r>
            <a:r>
              <a:rPr lang="en-US" sz="2900" i="1" dirty="0"/>
              <a:t>(1000,4),col="blue</a:t>
            </a:r>
            <a:r>
              <a:rPr lang="en-US" sz="2900" i="1" dirty="0" smtClean="0"/>
              <a:t>")</a:t>
            </a:r>
          </a:p>
          <a:p>
            <a:pPr lvl="1">
              <a:buNone/>
            </a:pPr>
            <a:r>
              <a:rPr lang="en-US" sz="2900" i="1" dirty="0" err="1"/>
              <a:t>hist</a:t>
            </a:r>
            <a:r>
              <a:rPr lang="en-US" sz="2900" i="1" dirty="0"/>
              <a:t>(</a:t>
            </a:r>
            <a:r>
              <a:rPr lang="en-US" sz="2900" i="1" dirty="0" err="1"/>
              <a:t>rbinom</a:t>
            </a:r>
            <a:r>
              <a:rPr lang="en-US" sz="2900" i="1" dirty="0"/>
              <a:t>(1000,2000,.002),col="red</a:t>
            </a:r>
            <a:r>
              <a:rPr lang="en-US" sz="2900" i="1" dirty="0" smtClean="0"/>
              <a:t>")</a:t>
            </a:r>
          </a:p>
          <a:p>
            <a:pPr lvl="1">
              <a:buNone/>
            </a:pPr>
            <a:endParaRPr lang="en-US" sz="2900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sz="3400" dirty="0" smtClean="0"/>
              <a:t>What is the expected number of medication errors per 2000 for the Poisson? </a:t>
            </a:r>
            <a:r>
              <a:rPr lang="en-US" sz="3400" dirty="0" err="1" smtClean="0">
                <a:latin typeface="Symbol" pitchFamily="18" charset="2"/>
              </a:rPr>
              <a:t>l</a:t>
            </a:r>
            <a:r>
              <a:rPr lang="en-US" sz="3400" dirty="0" err="1" smtClean="0">
                <a:latin typeface="+mj-lt"/>
              </a:rPr>
              <a:t>t</a:t>
            </a:r>
            <a:r>
              <a:rPr lang="en-US" sz="3400" dirty="0" smtClean="0"/>
              <a:t> = 4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3400" dirty="0" smtClean="0"/>
              <a:t>What is the expected number of medication errors for the Binomial?  </a:t>
            </a:r>
            <a:r>
              <a:rPr lang="en-US" sz="3400" dirty="0" err="1" smtClean="0"/>
              <a:t>np</a:t>
            </a:r>
            <a:r>
              <a:rPr lang="en-US" sz="3400" dirty="0" smtClean="0"/>
              <a:t> = 2000 x .002 = 4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3400" dirty="0" smtClean="0"/>
              <a:t>What is the variance of the Poisson? </a:t>
            </a:r>
            <a:r>
              <a:rPr lang="en-US" sz="3400" dirty="0" err="1" smtClean="0">
                <a:latin typeface="Symbol" pitchFamily="18" charset="2"/>
              </a:rPr>
              <a:t>l</a:t>
            </a:r>
            <a:r>
              <a:rPr lang="en-US" sz="3400" dirty="0" err="1" smtClean="0"/>
              <a:t>t</a:t>
            </a:r>
            <a:r>
              <a:rPr lang="en-US" sz="3400" dirty="0" smtClean="0"/>
              <a:t> = 4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3400" dirty="0" smtClean="0"/>
              <a:t>What is the variance of the Binomial?  </a:t>
            </a:r>
            <a:r>
              <a:rPr lang="en-US" sz="3400" dirty="0" err="1" smtClean="0"/>
              <a:t>npq</a:t>
            </a:r>
            <a:r>
              <a:rPr lang="en-US" sz="3400" dirty="0" smtClean="0"/>
              <a:t> = 2000 x .002 x .998 = 3.992</a:t>
            </a:r>
            <a:endParaRPr lang="en-US" sz="3400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D83BCC-AB89-4B11-8D7A-2650C928FA97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376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 – a single outcome from an “experiment.”  Example, Event </a:t>
            </a:r>
            <a:r>
              <a:rPr lang="en-US" b="1" dirty="0" smtClean="0"/>
              <a:t>A = {Heads}</a:t>
            </a:r>
            <a:r>
              <a:rPr lang="en-US" dirty="0" smtClean="0"/>
              <a:t> is an outcome.  What might be an event associated with rolling a die?</a:t>
            </a:r>
          </a:p>
          <a:p>
            <a:r>
              <a:rPr lang="en-US" dirty="0" smtClean="0"/>
              <a:t>Complement - the set of outcome(s) excluded by an event.  Example, Event </a:t>
            </a:r>
            <a:r>
              <a:rPr lang="en-US" b="1" dirty="0" smtClean="0"/>
              <a:t>A</a:t>
            </a:r>
            <a:r>
              <a:rPr lang="en-US" b="1" baseline="30000" dirty="0" smtClean="0"/>
              <a:t>c</a:t>
            </a:r>
            <a:r>
              <a:rPr lang="en-US" b="1" dirty="0" smtClean="0"/>
              <a:t> = A’ = {not Heads} = {tails} </a:t>
            </a:r>
            <a:r>
              <a:rPr lang="en-US" dirty="0" smtClean="0"/>
              <a:t>is the complement of {Heads} in this example. What is the complement of the event that I roll a six on a single die?  What is the complement of having either a heads or a tails on the single flip of a coin?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163322" y="304800"/>
            <a:ext cx="8756650" cy="53181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dirty="0" smtClean="0">
                <a:solidFill>
                  <a:srgbClr val="000040"/>
                </a:solidFill>
                <a:cs typeface="Arial" pitchFamily="34" charset="0"/>
              </a:rPr>
              <a:t>Hypergeometric </a:t>
            </a:r>
            <a:r>
              <a:rPr lang="en-US" dirty="0" smtClean="0">
                <a:solidFill>
                  <a:srgbClr val="000040"/>
                </a:solidFill>
                <a:cs typeface="Arial" pitchFamily="34" charset="0"/>
              </a:rPr>
              <a:t>PMF</a:t>
            </a:r>
            <a:br>
              <a:rPr lang="en-US" dirty="0" smtClean="0">
                <a:solidFill>
                  <a:srgbClr val="000040"/>
                </a:solidFill>
                <a:cs typeface="Arial" pitchFamily="34" charset="0"/>
              </a:rPr>
            </a:br>
            <a:r>
              <a:rPr lang="en-US" dirty="0" err="1" smtClean="0">
                <a:solidFill>
                  <a:srgbClr val="000040"/>
                </a:solidFill>
                <a:cs typeface="Arial" pitchFamily="34" charset="0"/>
              </a:rPr>
              <a:t>dhyper</a:t>
            </a:r>
            <a:r>
              <a:rPr lang="en-US" dirty="0" smtClean="0">
                <a:solidFill>
                  <a:srgbClr val="000040"/>
                </a:solidFill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0040"/>
                </a:solidFill>
                <a:cs typeface="Arial" pitchFamily="34" charset="0"/>
              </a:rPr>
              <a:t>phyper</a:t>
            </a:r>
            <a:r>
              <a:rPr lang="en-US" dirty="0" smtClean="0">
                <a:solidFill>
                  <a:srgbClr val="000040"/>
                </a:solidFill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0040"/>
                </a:solidFill>
                <a:cs typeface="Arial" pitchFamily="34" charset="0"/>
              </a:rPr>
              <a:t>rhyper</a:t>
            </a:r>
            <a:r>
              <a:rPr lang="en-US" dirty="0" smtClean="0">
                <a:solidFill>
                  <a:srgbClr val="000040"/>
                </a:solidFill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0040"/>
                </a:solidFill>
                <a:cs typeface="Arial" pitchFamily="34" charset="0"/>
              </a:rPr>
              <a:t>qhyper</a:t>
            </a:r>
            <a:endParaRPr dirty="0" smtClean="0">
              <a:solidFill>
                <a:srgbClr val="000040"/>
              </a:solidFill>
              <a:cs typeface="Arial" pitchFamily="34" charset="0"/>
            </a:endParaRPr>
          </a:p>
        </p:txBody>
      </p:sp>
      <p:sp>
        <p:nvSpPr>
          <p:cNvPr id="49155" name="Content Placeholder 5"/>
          <p:cNvSpPr>
            <a:spLocks noGrp="1"/>
          </p:cNvSpPr>
          <p:nvPr>
            <p:ph idx="1"/>
          </p:nvPr>
        </p:nvSpPr>
        <p:spPr>
          <a:xfrm>
            <a:off x="152400" y="1066800"/>
            <a:ext cx="8572500" cy="39211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Sampling without </a:t>
            </a:r>
            <a:r>
              <a:rPr lang="en-US" i="1" dirty="0" smtClean="0"/>
              <a:t>replacement</a:t>
            </a:r>
            <a:r>
              <a:rPr lang="en-US" dirty="0" smtClean="0"/>
              <a:t> from a finite population</a:t>
            </a:r>
          </a:p>
          <a:p>
            <a:pPr eaLnBrk="1" hangingPunct="1"/>
            <a:r>
              <a:rPr lang="en-US" dirty="0" smtClean="0"/>
              <a:t>The number of objects in the population is denoted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Each trial has exactly two possible outcomes, success and failure.</a:t>
            </a:r>
          </a:p>
          <a:p>
            <a:pPr eaLnBrk="1" hangingPunct="1"/>
            <a:r>
              <a:rPr lang="en-US" dirty="0" smtClean="0"/>
              <a:t>Trials are not independent</a:t>
            </a:r>
          </a:p>
          <a:p>
            <a:pPr eaLnBrk="1" hangingPunct="1"/>
            <a:r>
              <a:rPr lang="en-US" i="1" dirty="0" smtClean="0"/>
              <a:t>X</a:t>
            </a:r>
            <a:r>
              <a:rPr lang="en-US" dirty="0" smtClean="0"/>
              <a:t> is the number of successes in the </a:t>
            </a:r>
            <a:r>
              <a:rPr lang="en-US" i="1" dirty="0" smtClean="0"/>
              <a:t>n</a:t>
            </a:r>
            <a:r>
              <a:rPr lang="en-US" dirty="0" smtClean="0"/>
              <a:t> trials</a:t>
            </a:r>
          </a:p>
          <a:p>
            <a:pPr eaLnBrk="1" hangingPunct="1"/>
            <a:r>
              <a:rPr lang="en-US" dirty="0" smtClean="0"/>
              <a:t>The binomial is an acceptable approximation,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&lt; 5% </a:t>
            </a:r>
            <a:r>
              <a:rPr lang="en-US" i="1" dirty="0" smtClean="0"/>
              <a:t>N</a:t>
            </a:r>
            <a:r>
              <a:rPr lang="en-US" dirty="0" smtClean="0"/>
              <a:t>.  Otherwise it is not.</a:t>
            </a:r>
          </a:p>
        </p:txBody>
      </p:sp>
      <p:pic>
        <p:nvPicPr>
          <p:cNvPr id="76802" name="Picture 2" descr="C:\Users\lf25\AppData\Local\Microsoft\Windows\Temporary Internet Files\Content.IE5\HOEIC7VO\MP90030945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810000"/>
            <a:ext cx="1833372" cy="2743200"/>
          </a:xfrm>
          <a:prstGeom prst="rect">
            <a:avLst/>
          </a:prstGeom>
          <a:noFill/>
        </p:spPr>
      </p:pic>
      <p:pic>
        <p:nvPicPr>
          <p:cNvPr id="76804" name="Picture 4" descr="C:\Users\lf25\AppData\Local\Microsoft\Windows\Temporary Internet Files\Content.IE5\7O7Z2G1A\MC90023224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800600"/>
            <a:ext cx="1928388" cy="1806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82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8756650" cy="588962"/>
          </a:xfrm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sz="3600" dirty="0" smtClean="0">
                <a:solidFill>
                  <a:srgbClr val="000040"/>
                </a:solidFill>
                <a:cs typeface="Arial" pitchFamily="34" charset="0"/>
              </a:rPr>
              <a:t>Hypergeometric </a:t>
            </a:r>
            <a:r>
              <a:rPr lang="en-US" sz="3600" dirty="0" smtClean="0">
                <a:solidFill>
                  <a:srgbClr val="000040"/>
                </a:solidFill>
                <a:cs typeface="Arial" pitchFamily="34" charset="0"/>
              </a:rPr>
              <a:t>PMF</a:t>
            </a:r>
            <a:endParaRPr sz="3600" dirty="0" smtClean="0">
              <a:solidFill>
                <a:srgbClr val="000040"/>
              </a:solidFill>
              <a:cs typeface="Arial" pitchFamily="34" charset="0"/>
            </a:endParaRPr>
          </a:p>
        </p:txBody>
      </p:sp>
      <p:graphicFrame>
        <p:nvGraphicFramePr>
          <p:cNvPr id="133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94450"/>
              </p:ext>
            </p:extLst>
          </p:nvPr>
        </p:nvGraphicFramePr>
        <p:xfrm>
          <a:off x="5795963" y="3406775"/>
          <a:ext cx="2387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4" imgW="672840" imgH="393480" progId="Equation.3">
                  <p:embed/>
                </p:oleObj>
              </mc:Choice>
              <mc:Fallback>
                <p:oleObj name="Equation" r:id="rId4" imgW="6728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406775"/>
                        <a:ext cx="2387600" cy="881063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063555"/>
              </p:ext>
            </p:extLst>
          </p:nvPr>
        </p:nvGraphicFramePr>
        <p:xfrm>
          <a:off x="4679950" y="4443413"/>
          <a:ext cx="45148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6" imgW="1803240" imgH="761760" progId="Equation.3">
                  <p:embed/>
                </p:oleObj>
              </mc:Choice>
              <mc:Fallback>
                <p:oleObj name="Equation" r:id="rId6" imgW="180324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443413"/>
                        <a:ext cx="4514850" cy="142557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60160"/>
              </p:ext>
            </p:extLst>
          </p:nvPr>
        </p:nvGraphicFramePr>
        <p:xfrm>
          <a:off x="5270500" y="1109663"/>
          <a:ext cx="34385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8" imgW="1485720" imgH="812520" progId="Equation.3">
                  <p:embed/>
                </p:oleObj>
              </mc:Choice>
              <mc:Fallback>
                <p:oleObj name="Equation" r:id="rId8" imgW="148572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109663"/>
                        <a:ext cx="3438525" cy="1955800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Content Placeholder 6"/>
          <p:cNvSpPr>
            <a:spLocks noGrp="1"/>
          </p:cNvSpPr>
          <p:nvPr>
            <p:ph idx="1"/>
          </p:nvPr>
        </p:nvSpPr>
        <p:spPr>
          <a:xfrm>
            <a:off x="0" y="1828800"/>
            <a:ext cx="4800600" cy="4302125"/>
          </a:xfrm>
        </p:spPr>
        <p:txBody>
          <a:bodyPr>
            <a:norm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is population size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is sample size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 is number of successes in population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number of successes in sample</a:t>
            </a:r>
          </a:p>
        </p:txBody>
      </p:sp>
    </p:spTree>
    <p:extLst>
      <p:ext uri="{BB962C8B-B14F-4D97-AF65-F5344CB8AC3E}">
        <p14:creationId xmlns:p14="http://schemas.microsoft.com/office/powerpoint/2010/main" val="395591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decide to play the Texas Lotto.  In the Lotto, you choose any six numbers from the sequentially numbered set {1, 2, 3…54}.  </a:t>
            </a:r>
          </a:p>
          <a:p>
            <a:r>
              <a:rPr lang="en-US" sz="2400" dirty="0" smtClean="0"/>
              <a:t>What is the probability that you choose all six winning numbers</a:t>
            </a:r>
            <a:r>
              <a:rPr lang="en-US" sz="2400" dirty="0" smtClean="0"/>
              <a:t>? </a:t>
            </a:r>
            <a:r>
              <a:rPr lang="en-US" sz="2400" dirty="0" err="1" smtClean="0"/>
              <a:t>dhyper</a:t>
            </a:r>
            <a:r>
              <a:rPr lang="en-US" sz="2400" dirty="0" smtClean="0"/>
              <a:t>(6,6,48,6)</a:t>
            </a:r>
            <a:endParaRPr lang="en-US" sz="2400" dirty="0" smtClean="0"/>
          </a:p>
          <a:p>
            <a:r>
              <a:rPr lang="en-US" sz="2400" dirty="0" smtClean="0"/>
              <a:t>What is the probability that you choose three or more winning numbers</a:t>
            </a:r>
            <a:r>
              <a:rPr lang="en-US" sz="2400" dirty="0"/>
              <a:t>? sum(</a:t>
            </a:r>
            <a:r>
              <a:rPr lang="en-US" sz="2400" dirty="0" err="1"/>
              <a:t>dhyper</a:t>
            </a:r>
            <a:r>
              <a:rPr lang="en-US" sz="2400" dirty="0"/>
              <a:t>(3:6,6,48,6))</a:t>
            </a: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F997E-10E3-4A0C-9B04-C10555B93D49}" type="slidenum">
              <a:rPr lang="en-US" smtClean="0"/>
              <a:pPr/>
              <a:t>42</a:t>
            </a:fld>
            <a:endParaRPr lang="en-US" smtClean="0"/>
          </a:p>
        </p:txBody>
      </p:sp>
      <p:pic>
        <p:nvPicPr>
          <p:cNvPr id="6" name="Picture 2" descr="C:\Users\lf25\AppData\Local\Microsoft\Windows\Temporary Internet Files\Content.IE5\HOEIC7VO\MP90030945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419600"/>
            <a:ext cx="1392914" cy="2084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022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r>
              <a:rPr lang="en-US" sz="2800" b="1" dirty="0" smtClean="0"/>
              <a:t>Unions </a:t>
            </a:r>
            <a:r>
              <a:rPr lang="en-US" sz="2800" dirty="0" smtClean="0"/>
              <a:t> - “Either/Or”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400" b="1" dirty="0" smtClean="0"/>
              <a:t>union</a:t>
            </a:r>
            <a:r>
              <a:rPr lang="en-US" sz="2000" dirty="0" smtClean="0"/>
              <a:t> of A or B is the set of all events for which </a:t>
            </a:r>
            <a:r>
              <a:rPr lang="en-US" sz="2000" b="1" i="1" dirty="0" smtClean="0"/>
              <a:t>either</a:t>
            </a:r>
            <a:r>
              <a:rPr lang="en-US" sz="2000" dirty="0" smtClean="0"/>
              <a:t> A </a:t>
            </a:r>
            <a:r>
              <a:rPr lang="en-US" sz="2000" b="1" i="1" dirty="0" smtClean="0"/>
              <a:t>or</a:t>
            </a:r>
            <a:r>
              <a:rPr lang="en-US" sz="2000" dirty="0" smtClean="0"/>
              <a:t> B occur. </a:t>
            </a:r>
            <a:r>
              <a:rPr lang="en-US" sz="2400" dirty="0" smtClean="0"/>
              <a:t>The UNION of A, B is formed by combining elements from both sets, and is denoted by </a:t>
            </a:r>
          </a:p>
          <a:p>
            <a:pPr lvl="1" algn="ctr">
              <a:buNone/>
            </a:pPr>
            <a:r>
              <a:rPr lang="en-US" sz="2400" dirty="0" smtClean="0"/>
              <a:t>A </a:t>
            </a:r>
            <a:r>
              <a:rPr lang="en-US" sz="3200" dirty="0" smtClean="0"/>
              <a:t>U</a:t>
            </a:r>
            <a:r>
              <a:rPr lang="en-US" sz="2400" dirty="0" smtClean="0"/>
              <a:t> B.  </a:t>
            </a:r>
            <a:r>
              <a:rPr lang="en-US" sz="2400" u="sng" dirty="0" smtClean="0"/>
              <a:t>Read as “A or B.”</a:t>
            </a:r>
            <a:endParaRPr lang="en-US" sz="1800" u="sng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Example: pick a card.  The union of picking a red card (event A)  or a queen (event B) is picking any red card or the two black queens (28 total cards):  everything in the blue and yellow circles.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What is P(</a:t>
            </a:r>
            <a:r>
              <a:rPr lang="en-US" sz="2000" dirty="0"/>
              <a:t>A </a:t>
            </a:r>
            <a:r>
              <a:rPr lang="en-US" dirty="0"/>
              <a:t>U</a:t>
            </a:r>
            <a:r>
              <a:rPr lang="en-US" sz="2000" dirty="0"/>
              <a:t> </a:t>
            </a:r>
            <a:r>
              <a:rPr lang="en-US" sz="2000" dirty="0" smtClean="0"/>
              <a:t>B)?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5263"/>
            <a:ext cx="7467600" cy="719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Some Important Concepts-Unions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2743200" y="5105400"/>
            <a:ext cx="3657600" cy="1524000"/>
            <a:chOff x="4419600" y="3200400"/>
            <a:chExt cx="3657600" cy="1524000"/>
          </a:xfrm>
        </p:grpSpPr>
        <p:sp>
          <p:nvSpPr>
            <p:cNvPr id="28" name="Oval 27"/>
            <p:cNvSpPr/>
            <p:nvPr/>
          </p:nvSpPr>
          <p:spPr>
            <a:xfrm>
              <a:off x="4953000" y="3352800"/>
              <a:ext cx="1447800" cy="12954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86669" y="3429000"/>
              <a:ext cx="990600" cy="1066800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40014" y="3600062"/>
              <a:ext cx="8941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+mj-lt"/>
                </a:rPr>
                <a:t>Q</a:t>
              </a:r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©   </a:t>
              </a:r>
              <a:r>
                <a:rPr lang="en-US" sz="1400" b="1" dirty="0" smtClean="0"/>
                <a:t>Q</a:t>
              </a:r>
              <a:r>
                <a:rPr lang="en-US" sz="1400" dirty="0" smtClean="0">
                  <a:latin typeface="Symbol" pitchFamily="18" charset="2"/>
                </a:rPr>
                <a:t>§</a:t>
              </a:r>
              <a:endParaRPr lang="en-US" sz="1400" dirty="0">
                <a:latin typeface="Symbol" pitchFamily="18" charset="2"/>
              </a:endParaRP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  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Q </a:t>
              </a:r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¨  </a:t>
              </a:r>
              <a:r>
                <a:rPr lang="en-US" sz="1400" b="1" dirty="0" smtClean="0"/>
                <a:t>Q</a:t>
              </a:r>
              <a:r>
                <a:rPr lang="en-US" sz="1400" dirty="0" smtClean="0">
                  <a:latin typeface="Symbol" pitchFamily="18" charset="2"/>
                </a:rPr>
                <a:t>ª</a:t>
              </a:r>
              <a:endParaRPr lang="en-US" sz="1400" dirty="0">
                <a:latin typeface="Symbol" pitchFamily="18" charset="2"/>
              </a:endParaRPr>
            </a:p>
            <a:p>
              <a:endParaRPr lang="en-US" sz="1400" b="1" dirty="0">
                <a:latin typeface="Symbol" pitchFamily="18" charset="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19600" y="3200400"/>
              <a:ext cx="35814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81600" y="3429000"/>
              <a:ext cx="697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{A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,K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,J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10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,9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,8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7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,6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,5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4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,3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,2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 ©</a:t>
              </a:r>
              <a:r>
                <a:rPr lang="en-US" sz="800" dirty="0" smtClean="0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3987225"/>
              <a:ext cx="91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{A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,K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,J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10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,9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,8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7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,6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,5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4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,3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,2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 ¨</a:t>
              </a:r>
              <a:r>
                <a:rPr lang="en-US" sz="800" dirty="0" smtClean="0">
                  <a:solidFill>
                    <a:srgbClr val="FF0000"/>
                  </a:solidFill>
                </a:rPr>
                <a:t>}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9000" y="3352800"/>
              <a:ext cx="697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{A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,K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,J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10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,9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,8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7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,6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,5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4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,3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,2</a:t>
              </a:r>
              <a:r>
                <a:rPr lang="en-US" sz="800" b="1" dirty="0" smtClean="0">
                  <a:latin typeface="Symbol" pitchFamily="18" charset="2"/>
                </a:rPr>
                <a:t> §</a:t>
              </a:r>
              <a:r>
                <a:rPr lang="en-US" sz="800" dirty="0" smtClean="0"/>
                <a:t>}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39000" y="3962400"/>
              <a:ext cx="838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/>
                <a:t>{A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,K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,J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10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,9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,8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7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,6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,5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4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,3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,2</a:t>
              </a:r>
              <a:r>
                <a:rPr lang="en-US" sz="800" b="1" dirty="0" smtClean="0">
                  <a:latin typeface="Symbol" pitchFamily="18" charset="2"/>
                </a:rPr>
                <a:t> ª</a:t>
              </a:r>
              <a:r>
                <a:rPr lang="en-US" sz="800" dirty="0" smtClean="0"/>
                <a:t>}</a:t>
              </a:r>
              <a:endParaRPr lang="en-US" sz="800" dirty="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/>
              <a:t>Intersections</a:t>
            </a:r>
            <a:r>
              <a:rPr lang="en-US" dirty="0" smtClean="0"/>
              <a:t> - “Both/And”</a:t>
            </a:r>
          </a:p>
          <a:p>
            <a:pPr lvl="1"/>
            <a:r>
              <a:rPr lang="en-US" sz="2400" dirty="0" smtClean="0"/>
              <a:t>The </a:t>
            </a:r>
            <a:r>
              <a:rPr lang="en-US" b="1" dirty="0" smtClean="0"/>
              <a:t>intersection</a:t>
            </a:r>
            <a:r>
              <a:rPr lang="en-US" sz="2400" dirty="0" smtClean="0"/>
              <a:t> of A and B is the set of all events for which </a:t>
            </a:r>
            <a:r>
              <a:rPr lang="en-US" sz="2400" b="1" i="1" dirty="0" smtClean="0"/>
              <a:t>both</a:t>
            </a:r>
            <a:r>
              <a:rPr lang="en-US" sz="2400" dirty="0" smtClean="0"/>
              <a:t> A </a:t>
            </a:r>
            <a:r>
              <a:rPr lang="en-US" sz="2400" b="1" i="1" dirty="0" smtClean="0"/>
              <a:t>and</a:t>
            </a:r>
            <a:r>
              <a:rPr lang="en-US" sz="2400" dirty="0" smtClean="0"/>
              <a:t> B occur. An INTERSECTION is denoted </a:t>
            </a:r>
          </a:p>
          <a:p>
            <a:pPr lvl="1" algn="ctr">
              <a:buNone/>
            </a:pPr>
            <a:r>
              <a:rPr lang="en-US" sz="2400" dirty="0" smtClean="0"/>
              <a:t>A </a:t>
            </a:r>
            <a:r>
              <a:rPr lang="en-US" sz="4600" dirty="0" smtClean="0"/>
              <a:t>∩</a:t>
            </a:r>
            <a:r>
              <a:rPr lang="en-US" sz="2400" dirty="0" smtClean="0"/>
              <a:t> B.   The symbol is read as “and”.    </a:t>
            </a:r>
            <a:r>
              <a:rPr lang="en-US" sz="2400" u="sng" dirty="0" smtClean="0"/>
              <a:t>“A and B”</a:t>
            </a:r>
          </a:p>
          <a:p>
            <a:pPr lvl="1" algn="ctr">
              <a:buNone/>
            </a:pPr>
            <a:r>
              <a:rPr lang="en-US" sz="2400" u="sng" dirty="0" smtClean="0">
                <a:solidFill>
                  <a:srgbClr val="0070C0"/>
                </a:solidFill>
              </a:rPr>
              <a:t>Often, we simply write </a:t>
            </a:r>
            <a:r>
              <a:rPr lang="en-US" sz="2400" b="1" u="sng" dirty="0" smtClean="0">
                <a:solidFill>
                  <a:srgbClr val="0070C0"/>
                </a:solidFill>
              </a:rPr>
              <a:t>AB</a:t>
            </a:r>
            <a:r>
              <a:rPr lang="en-US" sz="2400" u="sng" dirty="0" smtClean="0">
                <a:solidFill>
                  <a:srgbClr val="0070C0"/>
                </a:solidFill>
              </a:rPr>
              <a:t> to represent this intersection.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Example:  pick a card.  The intersection of picking a red card and a queen is picking both a red card and a queen = Queen of Diamonds and Queen of Hearts:  Only items in the overlapping circles.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5263"/>
            <a:ext cx="8534400" cy="719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Some Important </a:t>
            </a:r>
            <a:r>
              <a:rPr lang="en-US" dirty="0" smtClean="0"/>
              <a:t>Concepts-Intersections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743200" y="5257800"/>
            <a:ext cx="3657600" cy="1524000"/>
            <a:chOff x="4419600" y="3200400"/>
            <a:chExt cx="3657600" cy="1524000"/>
          </a:xfrm>
        </p:grpSpPr>
        <p:sp>
          <p:nvSpPr>
            <p:cNvPr id="7" name="Oval 6"/>
            <p:cNvSpPr/>
            <p:nvPr/>
          </p:nvSpPr>
          <p:spPr>
            <a:xfrm>
              <a:off x="4953000" y="3352800"/>
              <a:ext cx="1447800" cy="12954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86669" y="3429000"/>
              <a:ext cx="990600" cy="1066800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40014" y="3600062"/>
              <a:ext cx="8941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+mj-lt"/>
                </a:rPr>
                <a:t>Q</a:t>
              </a:r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©   </a:t>
              </a:r>
              <a:r>
                <a:rPr lang="en-US" sz="1400" b="1" dirty="0" smtClean="0"/>
                <a:t>Q</a:t>
              </a:r>
              <a:r>
                <a:rPr lang="en-US" sz="1400" dirty="0" smtClean="0">
                  <a:latin typeface="Symbol" pitchFamily="18" charset="2"/>
                </a:rPr>
                <a:t>§</a:t>
              </a:r>
              <a:endParaRPr lang="en-US" sz="1400" dirty="0">
                <a:latin typeface="Symbol" pitchFamily="18" charset="2"/>
              </a:endParaRP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  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Q </a:t>
              </a:r>
              <a:r>
                <a:rPr lang="en-US" sz="1400" b="1" dirty="0" smtClean="0">
                  <a:solidFill>
                    <a:srgbClr val="FF0000"/>
                  </a:solidFill>
                  <a:latin typeface="Symbol" pitchFamily="18" charset="2"/>
                </a:rPr>
                <a:t>¨  </a:t>
              </a:r>
              <a:r>
                <a:rPr lang="en-US" sz="1400" b="1" dirty="0" smtClean="0"/>
                <a:t>Q</a:t>
              </a:r>
              <a:r>
                <a:rPr lang="en-US" sz="1400" dirty="0" smtClean="0">
                  <a:latin typeface="Symbol" pitchFamily="18" charset="2"/>
                </a:rPr>
                <a:t>ª</a:t>
              </a:r>
              <a:endParaRPr lang="en-US" sz="1400" dirty="0">
                <a:latin typeface="Symbol" pitchFamily="18" charset="2"/>
              </a:endParaRPr>
            </a:p>
            <a:p>
              <a:endParaRPr lang="en-US" sz="1400" b="1" dirty="0">
                <a:latin typeface="Symbol" pitchFamily="18" charset="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3200400"/>
              <a:ext cx="35814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81600" y="3429000"/>
              <a:ext cx="697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{A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,K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,J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10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,9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,8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7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,6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,5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4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,3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©</a:t>
              </a:r>
              <a:r>
                <a:rPr lang="en-US" sz="800" dirty="0" smtClean="0">
                  <a:solidFill>
                    <a:srgbClr val="FF0000"/>
                  </a:solidFill>
                </a:rPr>
                <a:t>,2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 ©</a:t>
              </a:r>
              <a:r>
                <a:rPr lang="en-US" sz="800" dirty="0" smtClean="0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3987225"/>
              <a:ext cx="91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{A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,K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,J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10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,9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,8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7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,6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,5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4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,3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¨</a:t>
              </a:r>
              <a:r>
                <a:rPr lang="en-US" sz="800" dirty="0" smtClean="0">
                  <a:solidFill>
                    <a:srgbClr val="FF0000"/>
                  </a:solidFill>
                </a:rPr>
                <a:t>,2</a:t>
              </a:r>
              <a:r>
                <a:rPr lang="en-US" sz="800" b="1" dirty="0" smtClean="0">
                  <a:solidFill>
                    <a:srgbClr val="FF0000"/>
                  </a:solidFill>
                  <a:latin typeface="Symbol" pitchFamily="18" charset="2"/>
                </a:rPr>
                <a:t> ¨</a:t>
              </a:r>
              <a:r>
                <a:rPr lang="en-US" sz="800" dirty="0" smtClean="0">
                  <a:solidFill>
                    <a:srgbClr val="FF0000"/>
                  </a:solidFill>
                </a:rPr>
                <a:t>}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9000" y="3352800"/>
              <a:ext cx="697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{A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,K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,J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10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,9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,8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7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,6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,5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4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,3</a:t>
              </a:r>
              <a:r>
                <a:rPr lang="en-US" sz="800" b="1" dirty="0" smtClean="0">
                  <a:latin typeface="Symbol" pitchFamily="18" charset="2"/>
                </a:rPr>
                <a:t>§</a:t>
              </a:r>
              <a:r>
                <a:rPr lang="en-US" sz="800" dirty="0" smtClean="0"/>
                <a:t>,2</a:t>
              </a:r>
              <a:r>
                <a:rPr lang="en-US" sz="800" b="1" dirty="0" smtClean="0">
                  <a:latin typeface="Symbol" pitchFamily="18" charset="2"/>
                </a:rPr>
                <a:t> §</a:t>
              </a:r>
              <a:r>
                <a:rPr lang="en-US" sz="800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9000" y="3962400"/>
              <a:ext cx="838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/>
                <a:t>{A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,K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,J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10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,9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,8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7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,6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,5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4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,3</a:t>
              </a:r>
              <a:r>
                <a:rPr lang="en-US" sz="800" b="1" dirty="0" smtClean="0">
                  <a:latin typeface="Symbol" pitchFamily="18" charset="2"/>
                </a:rPr>
                <a:t>ª</a:t>
              </a:r>
              <a:r>
                <a:rPr lang="en-US" sz="800" dirty="0" smtClean="0"/>
                <a:t>,2</a:t>
              </a:r>
              <a:r>
                <a:rPr lang="en-US" sz="800" b="1" dirty="0" smtClean="0">
                  <a:latin typeface="Symbol" pitchFamily="18" charset="2"/>
                </a:rPr>
                <a:t> ª</a:t>
              </a:r>
              <a:r>
                <a:rPr lang="en-US" sz="800" dirty="0" smtClean="0"/>
                <a:t>}</a:t>
              </a:r>
              <a:endParaRPr lang="en-US" sz="800" dirty="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92088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Independent Events</a:t>
            </a:r>
          </a:p>
        </p:txBody>
      </p:sp>
      <p:sp>
        <p:nvSpPr>
          <p:cNvPr id="6148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47332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Occurrence of one event </a:t>
            </a:r>
            <a:r>
              <a:rPr lang="en-US" i="1" dirty="0" smtClean="0"/>
              <a:t>does not </a:t>
            </a:r>
            <a:r>
              <a:rPr lang="en-US" dirty="0" smtClean="0"/>
              <a:t>affect the occurrence or nonoccurrence of the other </a:t>
            </a:r>
            <a:r>
              <a:rPr lang="en-US" dirty="0" smtClean="0"/>
              <a:t>event.  Formally, P(AB) = P(A)*P(B).</a:t>
            </a:r>
            <a:endParaRPr lang="en-US" dirty="0" smtClean="0"/>
          </a:p>
          <a:p>
            <a:r>
              <a:rPr lang="en-US" dirty="0" smtClean="0"/>
              <a:t>Independent Events – the occurrence or nonoccurrence of one has no affect on the occurrence of the others</a:t>
            </a:r>
          </a:p>
          <a:p>
            <a:pPr lvl="1"/>
            <a:r>
              <a:rPr lang="en-US" dirty="0" smtClean="0"/>
              <a:t>Example:  Draw 1 card, return to deck, randomize, draw 2d card</a:t>
            </a:r>
          </a:p>
          <a:p>
            <a:pPr lvl="1"/>
            <a:r>
              <a:rPr lang="en-US" dirty="0" smtClean="0"/>
              <a:t>Event A = {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b="1" baseline="-25000" dirty="0" smtClean="0">
                <a:solidFill>
                  <a:srgbClr val="FF0000"/>
                </a:solidFill>
                <a:latin typeface="Symbol" pitchFamily="18" charset="2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b="1" baseline="-25000" dirty="0" smtClean="0">
                <a:solidFill>
                  <a:srgbClr val="FF0000"/>
                </a:solidFill>
                <a:latin typeface="Symbol" pitchFamily="18" charset="2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dirty="0" smtClean="0"/>
              <a:t>}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92088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 smtClean="0"/>
              <a:t>D</a:t>
            </a:r>
            <a:r>
              <a:rPr dirty="0" smtClean="0"/>
              <a:t>ependent Events</a:t>
            </a:r>
          </a:p>
        </p:txBody>
      </p:sp>
      <p:sp>
        <p:nvSpPr>
          <p:cNvPr id="6148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47332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Occurrence of one event </a:t>
            </a:r>
            <a:r>
              <a:rPr lang="en-US" i="1" dirty="0" smtClean="0"/>
              <a:t>does affect </a:t>
            </a:r>
            <a:r>
              <a:rPr lang="en-US" dirty="0" smtClean="0"/>
              <a:t>the occurrence or nonoccurrence of the other event</a:t>
            </a:r>
          </a:p>
          <a:p>
            <a:r>
              <a:rPr lang="en-US" dirty="0" smtClean="0"/>
              <a:t>Dependent Events – the occurrence or nonoccurrence of one has an affect on the occurrence of the others</a:t>
            </a:r>
          </a:p>
          <a:p>
            <a:pPr lvl="1"/>
            <a:r>
              <a:rPr lang="en-US" dirty="0" smtClean="0"/>
              <a:t>Example:  Draw 1 card, don’t return to deck, randomize, draw 2d card</a:t>
            </a:r>
          </a:p>
          <a:p>
            <a:pPr lvl="1"/>
            <a:r>
              <a:rPr lang="en-US" dirty="0" smtClean="0"/>
              <a:t>We cannot have {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b="1" baseline="-25000" dirty="0" smtClean="0">
                <a:solidFill>
                  <a:srgbClr val="FF0000"/>
                </a:solidFill>
                <a:latin typeface="Symbol" pitchFamily="18" charset="2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b="1" baseline="-25000" dirty="0" smtClean="0">
                <a:solidFill>
                  <a:srgbClr val="FF0000"/>
                </a:solidFill>
                <a:latin typeface="Symbol" pitchFamily="18" charset="2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dirty="0" smtClean="0"/>
              <a:t>}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>
          <a:xfrm>
            <a:off x="381000" y="838200"/>
            <a:ext cx="8547100" cy="28416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Mutually Exclusive Events – events such that the occurrence of one precludes the occurrence of the other</a:t>
            </a:r>
          </a:p>
          <a:p>
            <a:pPr lvl="1" eaLnBrk="1" hangingPunct="1"/>
            <a:r>
              <a:rPr lang="en-US" sz="2400" dirty="0" smtClean="0"/>
              <a:t>These events have no intersection</a:t>
            </a:r>
          </a:p>
          <a:p>
            <a:pPr lvl="1" eaLnBrk="1" hangingPunct="1"/>
            <a:r>
              <a:rPr lang="en-US" sz="2400" dirty="0" smtClean="0"/>
              <a:t>Example:  Draw 1 card from the deck</a:t>
            </a:r>
          </a:p>
          <a:p>
            <a:pPr lvl="1"/>
            <a:r>
              <a:rPr lang="en-US" sz="2400" dirty="0" smtClean="0"/>
              <a:t>Event A = {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2400" dirty="0" smtClean="0"/>
              <a:t> </a:t>
            </a:r>
            <a:r>
              <a:rPr lang="en-US" sz="3200" dirty="0" smtClean="0"/>
              <a:t>∩</a:t>
            </a:r>
            <a:r>
              <a:rPr lang="en-US" sz="2400" dirty="0" smtClean="0"/>
              <a:t> </a:t>
            </a:r>
            <a:r>
              <a:rPr lang="en-US" sz="2400" b="1" dirty="0" smtClean="0"/>
              <a:t>Q</a:t>
            </a:r>
            <a:r>
              <a:rPr lang="en-US" sz="2400" dirty="0" smtClean="0">
                <a:latin typeface="Symbol" pitchFamily="18" charset="2"/>
              </a:rPr>
              <a:t>ª</a:t>
            </a:r>
            <a:r>
              <a:rPr lang="en-US" sz="2400" dirty="0" smtClean="0"/>
              <a:t>} = </a:t>
            </a:r>
            <a:r>
              <a:rPr lang="en-US" sz="2400" b="1" dirty="0" smtClean="0">
                <a:latin typeface="Symbol" pitchFamily="18" charset="2"/>
              </a:rPr>
              <a:t>Æ</a:t>
            </a:r>
          </a:p>
          <a:p>
            <a:r>
              <a:rPr lang="en-US" sz="2800" dirty="0"/>
              <a:t>Collectively Exhaustive Events – listing of all possible elementary events for an </a:t>
            </a:r>
            <a:r>
              <a:rPr lang="en-US" sz="2800" dirty="0" smtClean="0"/>
              <a:t>experiment</a:t>
            </a:r>
          </a:p>
          <a:p>
            <a:pPr lvl="1"/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399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>
            <a:noAutofit/>
          </a:bodyPr>
          <a:lstStyle/>
          <a:p>
            <a:r>
              <a:rPr lang="en-US" sz="3600" dirty="0" smtClean="0"/>
              <a:t>Mutually Exclusive, Collectively Exhaustive</a:t>
            </a:r>
            <a:endParaRPr sz="3600" dirty="0" smtClean="0"/>
          </a:p>
        </p:txBody>
      </p:sp>
      <p:sp>
        <p:nvSpPr>
          <p:cNvPr id="5" name="Oval 4"/>
          <p:cNvSpPr/>
          <p:nvPr/>
        </p:nvSpPr>
        <p:spPr>
          <a:xfrm>
            <a:off x="3276600" y="5257800"/>
            <a:ext cx="1447800" cy="1295400"/>
          </a:xfrm>
          <a:prstGeom prst="ellipse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10269" y="5334000"/>
            <a:ext cx="990600" cy="1066800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3614" y="5505062"/>
            <a:ext cx="8941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sz="1400" b="1" dirty="0" smtClean="0">
                <a:solidFill>
                  <a:srgbClr val="FF0000"/>
                </a:solidFill>
                <a:latin typeface="Symbol" pitchFamily="18" charset="2"/>
              </a:rPr>
              <a:t>©   </a:t>
            </a:r>
            <a:r>
              <a:rPr lang="en-US" sz="1400" b="1" dirty="0" smtClean="0"/>
              <a:t>Q</a:t>
            </a:r>
            <a:r>
              <a:rPr lang="en-US" sz="1400" dirty="0" smtClean="0">
                <a:latin typeface="Symbol" pitchFamily="18" charset="2"/>
              </a:rPr>
              <a:t>§</a:t>
            </a:r>
            <a:endParaRPr lang="en-US" sz="1400" dirty="0">
              <a:latin typeface="Symbol" pitchFamily="18" charset="2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Symbol" pitchFamily="18" charset="2"/>
              </a:rPr>
              <a:t> 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Q </a:t>
            </a:r>
            <a:r>
              <a:rPr lang="en-US" sz="1400" b="1" dirty="0" smtClean="0">
                <a:solidFill>
                  <a:srgbClr val="FF0000"/>
                </a:solidFill>
                <a:latin typeface="Symbol" pitchFamily="18" charset="2"/>
              </a:rPr>
              <a:t>¨  </a:t>
            </a:r>
            <a:r>
              <a:rPr lang="en-US" sz="1400" b="1" dirty="0" smtClean="0"/>
              <a:t>Q</a:t>
            </a:r>
            <a:r>
              <a:rPr lang="en-US" sz="1400" dirty="0" smtClean="0">
                <a:latin typeface="Symbol" pitchFamily="18" charset="2"/>
              </a:rPr>
              <a:t>ª</a:t>
            </a:r>
            <a:endParaRPr lang="en-US" sz="1400" dirty="0">
              <a:latin typeface="Symbol" pitchFamily="18" charset="2"/>
            </a:endParaRPr>
          </a:p>
          <a:p>
            <a:endParaRPr lang="en-US" sz="1400" b="1" dirty="0">
              <a:latin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5105400"/>
            <a:ext cx="3581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4630960"/>
            <a:ext cx="6248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{</a:t>
            </a:r>
            <a:r>
              <a:rPr lang="en-US" sz="1050" dirty="0" smtClean="0">
                <a:solidFill>
                  <a:srgbClr val="FF0000"/>
                </a:solidFill>
              </a:rPr>
              <a:t>A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,K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</a:t>
            </a:r>
            <a:r>
              <a:rPr lang="en-US" sz="1050" b="1" dirty="0" smtClean="0">
                <a:solidFill>
                  <a:srgbClr val="FF0000"/>
                </a:solidFill>
              </a:rPr>
              <a:t>Q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©,</a:t>
            </a:r>
            <a:r>
              <a:rPr lang="en-US" sz="1050" dirty="0" smtClean="0">
                <a:solidFill>
                  <a:srgbClr val="FF0000"/>
                </a:solidFill>
              </a:rPr>
              <a:t>J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,10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,9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,8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,7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,6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,5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,4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,3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</a:t>
            </a:r>
            <a:r>
              <a:rPr lang="en-US" sz="1050" dirty="0" smtClean="0">
                <a:solidFill>
                  <a:srgbClr val="FF0000"/>
                </a:solidFill>
              </a:rPr>
              <a:t>,2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©,</a:t>
            </a:r>
            <a:r>
              <a:rPr lang="en-US" sz="1050" dirty="0" smtClean="0">
                <a:solidFill>
                  <a:srgbClr val="FF0000"/>
                </a:solidFill>
              </a:rPr>
              <a:t>A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,K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</a:t>
            </a:r>
            <a:r>
              <a:rPr lang="en-US" sz="1050" b="1" dirty="0" smtClean="0">
                <a:solidFill>
                  <a:srgbClr val="FF0000"/>
                </a:solidFill>
              </a:rPr>
              <a:t>Q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¨,</a:t>
            </a:r>
            <a:r>
              <a:rPr lang="en-US" sz="1050" dirty="0" smtClean="0">
                <a:solidFill>
                  <a:srgbClr val="FF0000"/>
                </a:solidFill>
              </a:rPr>
              <a:t>J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,10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,9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,8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,7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,6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,5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,4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,3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1050" dirty="0" smtClean="0">
                <a:solidFill>
                  <a:srgbClr val="FF0000"/>
                </a:solidFill>
              </a:rPr>
              <a:t>,2</a:t>
            </a:r>
            <a:r>
              <a:rPr lang="en-US" sz="1050" b="1" dirty="0" smtClean="0">
                <a:solidFill>
                  <a:srgbClr val="FF0000"/>
                </a:solidFill>
                <a:latin typeface="Symbol" pitchFamily="18" charset="2"/>
              </a:rPr>
              <a:t>¨,</a:t>
            </a:r>
            <a:r>
              <a:rPr lang="en-US" sz="1050" dirty="0" smtClean="0"/>
              <a:t>A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,K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,Q</a:t>
            </a:r>
            <a:r>
              <a:rPr lang="en-US" sz="1050" b="1" dirty="0" smtClean="0">
                <a:latin typeface="Symbol" pitchFamily="18" charset="2"/>
              </a:rPr>
              <a:t>§,</a:t>
            </a:r>
            <a:r>
              <a:rPr lang="en-US" sz="1050" dirty="0" smtClean="0"/>
              <a:t>J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,10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,9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,8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,7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,6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,5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,4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,3</a:t>
            </a:r>
            <a:r>
              <a:rPr lang="en-US" sz="1050" b="1" dirty="0" smtClean="0">
                <a:latin typeface="Symbol" pitchFamily="18" charset="2"/>
              </a:rPr>
              <a:t>§</a:t>
            </a:r>
            <a:r>
              <a:rPr lang="en-US" sz="1050" dirty="0" smtClean="0"/>
              <a:t>,2</a:t>
            </a:r>
            <a:r>
              <a:rPr lang="en-US" sz="1050" b="1" dirty="0" smtClean="0">
                <a:latin typeface="Symbol" pitchFamily="18" charset="2"/>
              </a:rPr>
              <a:t>§,</a:t>
            </a:r>
            <a:r>
              <a:rPr lang="en-US" sz="1050" dirty="0" smtClean="0"/>
              <a:t>A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,K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,Q</a:t>
            </a:r>
            <a:r>
              <a:rPr lang="en-US" sz="1050" b="1" dirty="0" smtClean="0">
                <a:latin typeface="Symbol" pitchFamily="18" charset="2"/>
              </a:rPr>
              <a:t>ª,</a:t>
            </a:r>
            <a:r>
              <a:rPr lang="en-US" sz="1050" dirty="0" smtClean="0"/>
              <a:t>J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,10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,9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,8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,7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,6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,5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,4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,3</a:t>
            </a:r>
            <a:r>
              <a:rPr lang="en-US" sz="1050" b="1" dirty="0" smtClean="0">
                <a:latin typeface="Symbol" pitchFamily="18" charset="2"/>
              </a:rPr>
              <a:t>ª</a:t>
            </a:r>
            <a:r>
              <a:rPr lang="en-US" sz="1050" dirty="0" smtClean="0"/>
              <a:t>,2</a:t>
            </a:r>
            <a:r>
              <a:rPr lang="en-US" sz="1050" b="1" dirty="0" smtClean="0">
                <a:latin typeface="Symbol" pitchFamily="18" charset="2"/>
              </a:rPr>
              <a:t> ª</a:t>
            </a:r>
            <a:r>
              <a:rPr lang="en-US" sz="1050" dirty="0" smtClean="0"/>
              <a:t>}</a:t>
            </a:r>
            <a:endParaRPr lang="en-US" sz="1050" dirty="0" smtClean="0">
              <a:solidFill>
                <a:srgbClr val="FF0000"/>
              </a:solidFill>
            </a:endParaRPr>
          </a:p>
          <a:p>
            <a:endParaRPr 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5892225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{A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,K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,J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10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,9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,8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7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,6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,5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4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,3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¨</a:t>
            </a:r>
            <a:r>
              <a:rPr lang="en-US" sz="800" dirty="0" smtClean="0">
                <a:solidFill>
                  <a:srgbClr val="FF0000"/>
                </a:solidFill>
              </a:rPr>
              <a:t>,2</a:t>
            </a:r>
            <a:r>
              <a:rPr lang="en-US" sz="800" b="1" dirty="0" smtClean="0">
                <a:solidFill>
                  <a:srgbClr val="FF0000"/>
                </a:solidFill>
                <a:latin typeface="Symbol" pitchFamily="18" charset="2"/>
              </a:rPr>
              <a:t> ¨</a:t>
            </a:r>
            <a:r>
              <a:rPr lang="en-US" sz="800" dirty="0" smtClean="0">
                <a:solidFill>
                  <a:srgbClr val="FF0000"/>
                </a:solidFill>
              </a:rPr>
              <a:t>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5257800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{A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,K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,J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10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,9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,8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7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,6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,5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4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,3</a:t>
            </a:r>
            <a:r>
              <a:rPr lang="en-US" sz="800" b="1" dirty="0" smtClean="0">
                <a:latin typeface="Symbol" pitchFamily="18" charset="2"/>
              </a:rPr>
              <a:t>§</a:t>
            </a:r>
            <a:r>
              <a:rPr lang="en-US" sz="800" dirty="0" smtClean="0"/>
              <a:t>,2</a:t>
            </a:r>
            <a:r>
              <a:rPr lang="en-US" sz="800" b="1" dirty="0" smtClean="0">
                <a:latin typeface="Symbol" pitchFamily="18" charset="2"/>
              </a:rPr>
              <a:t> §</a:t>
            </a:r>
            <a:r>
              <a:rPr lang="en-US" sz="800" dirty="0" smtClean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5867400"/>
            <a:ext cx="83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{A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,K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,J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10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,9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,8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7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,6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,5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4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,3</a:t>
            </a:r>
            <a:r>
              <a:rPr lang="en-US" sz="800" b="1" dirty="0" smtClean="0">
                <a:latin typeface="Symbol" pitchFamily="18" charset="2"/>
              </a:rPr>
              <a:t>ª</a:t>
            </a:r>
            <a:r>
              <a:rPr lang="en-US" sz="800" dirty="0" smtClean="0"/>
              <a:t>,2</a:t>
            </a:r>
            <a:r>
              <a:rPr lang="en-US" sz="800" b="1" dirty="0" smtClean="0">
                <a:latin typeface="Symbol" pitchFamily="18" charset="2"/>
              </a:rPr>
              <a:t> ª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5791200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PollEverywhere.com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3481</Words>
  <Application>Microsoft Office PowerPoint</Application>
  <PresentationFormat>On-screen Show (4:3)</PresentationFormat>
  <Paragraphs>378</Paragraphs>
  <Slides>42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 Unicode MS</vt:lpstr>
      <vt:lpstr>Arial</vt:lpstr>
      <vt:lpstr>Calibri</vt:lpstr>
      <vt:lpstr>Cambria Math</vt:lpstr>
      <vt:lpstr>Monotype Sorts</vt:lpstr>
      <vt:lpstr>Symbol</vt:lpstr>
      <vt:lpstr>Times New Roman</vt:lpstr>
      <vt:lpstr>Verdana</vt:lpstr>
      <vt:lpstr>Office Theme</vt:lpstr>
      <vt:lpstr>Equation</vt:lpstr>
      <vt:lpstr>Worksheet</vt:lpstr>
      <vt:lpstr>Microsoft Equation 3.0</vt:lpstr>
      <vt:lpstr>Probability</vt:lpstr>
      <vt:lpstr>Structure of Probability</vt:lpstr>
      <vt:lpstr>Structure of Probability</vt:lpstr>
      <vt:lpstr>Structure of Probability</vt:lpstr>
      <vt:lpstr>Some Important Concepts-Unions</vt:lpstr>
      <vt:lpstr>Some Important Concepts-Intersections</vt:lpstr>
      <vt:lpstr>Independent Events</vt:lpstr>
      <vt:lpstr>Dependent Events</vt:lpstr>
      <vt:lpstr>Mutually Exclusive, Collectively Exhaustive</vt:lpstr>
      <vt:lpstr>Marginal Probability</vt:lpstr>
      <vt:lpstr>Union Probability</vt:lpstr>
      <vt:lpstr>Joint Probability</vt:lpstr>
      <vt:lpstr>Conditional Probability</vt:lpstr>
      <vt:lpstr>Mutually Exclusive Events: Addition Rule for Unions</vt:lpstr>
      <vt:lpstr>General Addition Rule</vt:lpstr>
      <vt:lpstr>Independent Events Multiplication Rules</vt:lpstr>
      <vt:lpstr>General Multiplication Rule-Dependent Events</vt:lpstr>
      <vt:lpstr>Law of Conditional Probability</vt:lpstr>
      <vt:lpstr>“Revision" of Probabilities: Bayes’ Rule</vt:lpstr>
      <vt:lpstr>Urinalysis</vt:lpstr>
      <vt:lpstr>Multiplication Rule of Counting</vt:lpstr>
      <vt:lpstr>Sampling from a Population with Replacement</vt:lpstr>
      <vt:lpstr>Factorial Rule of Counting fa=function(a){factorial(a)}</vt:lpstr>
      <vt:lpstr>Combinations fx=function(N,n){factorial(N)/(factorial(n)*factorial(N-n))}</vt:lpstr>
      <vt:lpstr>Permutations fy=function(N,n){factorial(N)/factorial(N-n)}</vt:lpstr>
      <vt:lpstr>Discrete Probability Mass Functions (PMFs)</vt:lpstr>
      <vt:lpstr>Probability functions</vt:lpstr>
      <vt:lpstr>PMF, Roll of Fair Die</vt:lpstr>
      <vt:lpstr>Cumulative Distribution Function</vt:lpstr>
      <vt:lpstr>Discrete vs. Continuous Distributions</vt:lpstr>
      <vt:lpstr>Describing a Discrete Distribution</vt:lpstr>
      <vt:lpstr>Describing a Discrete Distribution</vt:lpstr>
      <vt:lpstr>The Binomial and Poisson</vt:lpstr>
      <vt:lpstr>Binomial Probability Mass Function</vt:lpstr>
      <vt:lpstr>Binomial dbinom,pbinom,rbinom,qbinom</vt:lpstr>
      <vt:lpstr>Poisson PMF, Law of Rare Events dpois,ppois,rpois,qpois</vt:lpstr>
      <vt:lpstr>Poisson Distribution</vt:lpstr>
      <vt:lpstr>Poisson Distribution</vt:lpstr>
      <vt:lpstr>Examples</vt:lpstr>
      <vt:lpstr>Hypergeometric PMF dhyper, phyper, rhyper, qhyper</vt:lpstr>
      <vt:lpstr>Hypergeometric PMF</vt:lpstr>
      <vt:lpstr>Example</vt:lpstr>
    </vt:vector>
  </TitlesOfParts>
  <Company>Texas State University-San Marcos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Jungle!</dc:title>
  <dc:creator>tsp</dc:creator>
  <cp:lastModifiedBy>Lawrence Fulton</cp:lastModifiedBy>
  <cp:revision>27</cp:revision>
  <dcterms:created xsi:type="dcterms:W3CDTF">2011-01-31T10:57:27Z</dcterms:created>
  <dcterms:modified xsi:type="dcterms:W3CDTF">2015-11-03T13:01:00Z</dcterms:modified>
</cp:coreProperties>
</file>