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9" r:id="rId5"/>
    <p:sldId id="263" r:id="rId6"/>
    <p:sldId id="262" r:id="rId7"/>
    <p:sldId id="264" r:id="rId8"/>
    <p:sldId id="265" r:id="rId9"/>
    <p:sldId id="266" r:id="rId10"/>
    <p:sldId id="269" r:id="rId11"/>
    <p:sldId id="270" r:id="rId12"/>
    <p:sldId id="268" r:id="rId13"/>
    <p:sldId id="271" r:id="rId14"/>
    <p:sldId id="274"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3"/>
    <p:restoredTop sz="93850"/>
  </p:normalViewPr>
  <p:slideViewPr>
    <p:cSldViewPr snapToGrid="0" snapToObjects="1">
      <p:cViewPr varScale="1">
        <p:scale>
          <a:sx n="73" d="100"/>
          <a:sy n="73" d="100"/>
        </p:scale>
        <p:origin x="38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A9FC3-A6EA-455F-8734-AA8B6F10C8B5}"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8931832-238A-44E2-AFC3-8F33F97B450A}">
      <dgm:prSet phldrT="[Text]"/>
      <dgm:spPr/>
      <dgm:t>
        <a:bodyPr/>
        <a:lstStyle/>
        <a:p>
          <a:r>
            <a:rPr lang="en-US" dirty="0"/>
            <a:t>Team Introduction </a:t>
          </a:r>
        </a:p>
      </dgm:t>
    </dgm:pt>
    <dgm:pt modelId="{7642A7ED-690D-41B5-9EB1-881198655E81}" type="parTrans" cxnId="{5231F3CE-3B44-45AE-B999-2E57BDFE97F5}">
      <dgm:prSet/>
      <dgm:spPr/>
      <dgm:t>
        <a:bodyPr/>
        <a:lstStyle/>
        <a:p>
          <a:endParaRPr lang="en-US"/>
        </a:p>
      </dgm:t>
    </dgm:pt>
    <dgm:pt modelId="{7BB5D321-38DA-4445-B5B1-FE6B345D6269}" type="sibTrans" cxnId="{5231F3CE-3B44-45AE-B999-2E57BDFE97F5}">
      <dgm:prSet/>
      <dgm:spPr/>
      <dgm:t>
        <a:bodyPr/>
        <a:lstStyle/>
        <a:p>
          <a:endParaRPr lang="en-US"/>
        </a:p>
      </dgm:t>
    </dgm:pt>
    <dgm:pt modelId="{6FE64393-77A3-4AD9-852A-CD5D41897B1D}">
      <dgm:prSet phldrT="[Text]" custT="1"/>
      <dgm:spPr/>
      <dgm:t>
        <a:bodyPr/>
        <a:lstStyle/>
        <a:p>
          <a:pPr>
            <a:buNone/>
          </a:pPr>
          <a:r>
            <a:rPr lang="en-US" sz="2000" dirty="0"/>
            <a:t>Phase 1</a:t>
          </a:r>
        </a:p>
        <a:p>
          <a:pPr>
            <a:buNone/>
          </a:pPr>
          <a:r>
            <a:rPr lang="en-US" sz="1400" dirty="0"/>
            <a:t>10/10-10/12</a:t>
          </a:r>
        </a:p>
        <a:p>
          <a:pPr>
            <a:buFont typeface="Arial" panose="020B0604020202020204" pitchFamily="34" charset="0"/>
            <a:buNone/>
          </a:pPr>
          <a:r>
            <a:rPr lang="en-US" sz="2000" dirty="0"/>
            <a:t>Team Formed</a:t>
          </a:r>
        </a:p>
        <a:p>
          <a:pPr>
            <a:buFont typeface="Arial" panose="020B0604020202020204" pitchFamily="34" charset="0"/>
            <a:buNone/>
          </a:pPr>
          <a:r>
            <a:rPr lang="en-US" sz="2000" dirty="0"/>
            <a:t>Slack Channel Created</a:t>
          </a:r>
        </a:p>
        <a:p>
          <a:pPr>
            <a:buFont typeface="Arial" panose="020B0604020202020204" pitchFamily="34" charset="0"/>
            <a:buNone/>
          </a:pPr>
          <a:r>
            <a:rPr lang="en-US" sz="2000" dirty="0"/>
            <a:t>Trial </a:t>
          </a:r>
          <a:r>
            <a:rPr lang="en-US" sz="2000" dirty="0" err="1"/>
            <a:t>Goto</a:t>
          </a:r>
          <a:r>
            <a:rPr lang="en-US" sz="2000" dirty="0"/>
            <a:t> Meeting Account created</a:t>
          </a:r>
        </a:p>
        <a:p>
          <a:pPr>
            <a:buFont typeface="Arial" panose="020B0604020202020204" pitchFamily="34" charset="0"/>
            <a:buNone/>
          </a:pPr>
          <a:r>
            <a:rPr lang="en-US" sz="2000" dirty="0"/>
            <a:t>Decided on a data Source </a:t>
          </a:r>
        </a:p>
        <a:p>
          <a:pPr>
            <a:buFont typeface="Arial" panose="020B0604020202020204" pitchFamily="34" charset="0"/>
            <a:buNone/>
          </a:pPr>
          <a:r>
            <a:rPr lang="en-US" sz="2000" dirty="0"/>
            <a:t>Decided to use Slack and </a:t>
          </a:r>
          <a:r>
            <a:rPr lang="en-US" sz="2000" dirty="0" err="1"/>
            <a:t>Github</a:t>
          </a:r>
          <a:r>
            <a:rPr lang="en-US" sz="2000" dirty="0"/>
            <a:t> to share data</a:t>
          </a:r>
        </a:p>
      </dgm:t>
    </dgm:pt>
    <dgm:pt modelId="{E3F4401F-85DE-45BD-9691-4DA766241018}" type="parTrans" cxnId="{927511AB-D9FC-43E0-8145-E3B5BCC1AAA8}">
      <dgm:prSet/>
      <dgm:spPr/>
      <dgm:t>
        <a:bodyPr/>
        <a:lstStyle/>
        <a:p>
          <a:endParaRPr lang="en-US"/>
        </a:p>
      </dgm:t>
    </dgm:pt>
    <dgm:pt modelId="{81FA5526-7481-4063-8653-BA9450B754D0}" type="sibTrans" cxnId="{927511AB-D9FC-43E0-8145-E3B5BCC1AAA8}">
      <dgm:prSet/>
      <dgm:spPr/>
      <dgm:t>
        <a:bodyPr/>
        <a:lstStyle/>
        <a:p>
          <a:endParaRPr lang="en-US"/>
        </a:p>
      </dgm:t>
    </dgm:pt>
    <dgm:pt modelId="{6C2C6EAD-BB0F-4F6F-94BE-9800E3E78808}">
      <dgm:prSet phldrT="[Text]"/>
      <dgm:spPr/>
      <dgm:t>
        <a:bodyPr/>
        <a:lstStyle/>
        <a:p>
          <a:r>
            <a:rPr lang="en-US" dirty="0"/>
            <a:t>Data Collection and Analysis</a:t>
          </a:r>
        </a:p>
      </dgm:t>
    </dgm:pt>
    <dgm:pt modelId="{E58E12BB-28EB-4EBC-9F07-E488B4BD4FCC}" type="parTrans" cxnId="{005A6280-F1FB-41C6-A198-995B2A3DDCC9}">
      <dgm:prSet/>
      <dgm:spPr/>
      <dgm:t>
        <a:bodyPr/>
        <a:lstStyle/>
        <a:p>
          <a:endParaRPr lang="en-US"/>
        </a:p>
      </dgm:t>
    </dgm:pt>
    <dgm:pt modelId="{8767E3D4-DAC7-4CE2-B297-E5A3A790227D}" type="sibTrans" cxnId="{005A6280-F1FB-41C6-A198-995B2A3DDCC9}">
      <dgm:prSet/>
      <dgm:spPr/>
      <dgm:t>
        <a:bodyPr/>
        <a:lstStyle/>
        <a:p>
          <a:endParaRPr lang="en-US"/>
        </a:p>
      </dgm:t>
    </dgm:pt>
    <dgm:pt modelId="{CFDE6F61-5591-4471-BA84-B295D0E75F39}">
      <dgm:prSet phldrT="[Text]" custT="1"/>
      <dgm:spPr/>
      <dgm:t>
        <a:bodyPr/>
        <a:lstStyle/>
        <a:p>
          <a:r>
            <a:rPr lang="en-US" sz="2000" dirty="0"/>
            <a:t>Phase 2</a:t>
          </a:r>
        </a:p>
        <a:p>
          <a:r>
            <a:rPr lang="en-US" sz="1400" dirty="0"/>
            <a:t>10/13-10/17</a:t>
          </a:r>
        </a:p>
        <a:p>
          <a:r>
            <a:rPr lang="en-US" sz="2000" dirty="0"/>
            <a:t>Selected Data</a:t>
          </a:r>
        </a:p>
        <a:p>
          <a:r>
            <a:rPr lang="en-US" sz="2000" dirty="0"/>
            <a:t>Reviewed data and determined unusable via Slack and </a:t>
          </a:r>
          <a:r>
            <a:rPr lang="en-US" sz="2000" dirty="0" err="1"/>
            <a:t>Goto</a:t>
          </a:r>
          <a:r>
            <a:rPr lang="en-US" sz="2000" dirty="0"/>
            <a:t> Meeting</a:t>
          </a:r>
        </a:p>
        <a:p>
          <a:r>
            <a:rPr lang="en-US" sz="2000" dirty="0"/>
            <a:t>Selected new data source</a:t>
          </a:r>
        </a:p>
        <a:p>
          <a:r>
            <a:rPr lang="en-US" sz="2000" dirty="0"/>
            <a:t>Decided to narrow down  scope</a:t>
          </a:r>
        </a:p>
      </dgm:t>
    </dgm:pt>
    <dgm:pt modelId="{04918E67-2131-4104-A832-300337464CC8}" type="parTrans" cxnId="{63BD95FA-E5F2-4478-8FB6-E51C809DE993}">
      <dgm:prSet/>
      <dgm:spPr/>
      <dgm:t>
        <a:bodyPr/>
        <a:lstStyle/>
        <a:p>
          <a:endParaRPr lang="en-US"/>
        </a:p>
      </dgm:t>
    </dgm:pt>
    <dgm:pt modelId="{FFA33387-6212-456A-A874-B05FF1986858}" type="sibTrans" cxnId="{63BD95FA-E5F2-4478-8FB6-E51C809DE993}">
      <dgm:prSet/>
      <dgm:spPr/>
      <dgm:t>
        <a:bodyPr/>
        <a:lstStyle/>
        <a:p>
          <a:endParaRPr lang="en-US"/>
        </a:p>
      </dgm:t>
    </dgm:pt>
    <dgm:pt modelId="{4D73CF34-21C6-4D25-9711-7D079BA1E53D}">
      <dgm:prSet phldrT="[Text]"/>
      <dgm:spPr/>
      <dgm:t>
        <a:bodyPr/>
        <a:lstStyle/>
        <a:p>
          <a:r>
            <a:rPr lang="en-US" dirty="0"/>
            <a:t>Data and Presentation   Prep </a:t>
          </a:r>
        </a:p>
      </dgm:t>
    </dgm:pt>
    <dgm:pt modelId="{7A47A8C0-6E7A-4A02-9965-A8CB6A6DB829}" type="parTrans" cxnId="{4446A44F-0FE1-4877-92F4-39AA6755806C}">
      <dgm:prSet/>
      <dgm:spPr/>
      <dgm:t>
        <a:bodyPr/>
        <a:lstStyle/>
        <a:p>
          <a:endParaRPr lang="en-US"/>
        </a:p>
      </dgm:t>
    </dgm:pt>
    <dgm:pt modelId="{716BDEFD-7169-47D6-B74A-F087BFDB3D1D}" type="sibTrans" cxnId="{4446A44F-0FE1-4877-92F4-39AA6755806C}">
      <dgm:prSet/>
      <dgm:spPr/>
      <dgm:t>
        <a:bodyPr/>
        <a:lstStyle/>
        <a:p>
          <a:endParaRPr lang="en-US"/>
        </a:p>
      </dgm:t>
    </dgm:pt>
    <dgm:pt modelId="{A1CF85AE-C056-4E91-B502-2A4936DDA928}">
      <dgm:prSet phldrT="[Text]" custT="1"/>
      <dgm:spPr/>
      <dgm:t>
        <a:bodyPr/>
        <a:lstStyle/>
        <a:p>
          <a:r>
            <a:rPr lang="en-US" sz="2000" dirty="0"/>
            <a:t>Phase 3</a:t>
          </a:r>
        </a:p>
        <a:p>
          <a:r>
            <a:rPr lang="en-US" sz="1400" dirty="0"/>
            <a:t>10/18-10/21</a:t>
          </a:r>
        </a:p>
        <a:p>
          <a:r>
            <a:rPr lang="en-US" sz="2000" dirty="0"/>
            <a:t>Retrieved data and imported to </a:t>
          </a:r>
          <a:r>
            <a:rPr lang="en-US" sz="2000" dirty="0" err="1"/>
            <a:t>db</a:t>
          </a:r>
          <a:r>
            <a:rPr lang="en-US" sz="2000" dirty="0"/>
            <a:t> for analysis</a:t>
          </a:r>
        </a:p>
        <a:p>
          <a:r>
            <a:rPr lang="en-US" sz="2000" dirty="0"/>
            <a:t>Exported to CSV for further tidying </a:t>
          </a:r>
        </a:p>
        <a:p>
          <a:r>
            <a:rPr lang="en-US" sz="2000" dirty="0"/>
            <a:t>Prepared presentation</a:t>
          </a:r>
        </a:p>
        <a:p>
          <a:r>
            <a:rPr lang="en-US" sz="2000" dirty="0"/>
            <a:t>Data /Presentation Tweak via </a:t>
          </a:r>
          <a:r>
            <a:rPr lang="en-US" sz="2000" dirty="0" err="1"/>
            <a:t>Github</a:t>
          </a:r>
          <a:endParaRPr lang="en-US" sz="2000" dirty="0"/>
        </a:p>
        <a:p>
          <a:endParaRPr lang="en-US" sz="2000" dirty="0"/>
        </a:p>
      </dgm:t>
    </dgm:pt>
    <dgm:pt modelId="{DD858841-A6F4-4557-A6E1-6BC8B4E379EC}" type="parTrans" cxnId="{476C5ACD-C678-44D5-ACC7-2937D2CD708A}">
      <dgm:prSet/>
      <dgm:spPr/>
      <dgm:t>
        <a:bodyPr/>
        <a:lstStyle/>
        <a:p>
          <a:endParaRPr lang="en-US"/>
        </a:p>
      </dgm:t>
    </dgm:pt>
    <dgm:pt modelId="{510D65E8-C883-4371-A914-235C7C961629}" type="sibTrans" cxnId="{476C5ACD-C678-44D5-ACC7-2937D2CD708A}">
      <dgm:prSet/>
      <dgm:spPr/>
      <dgm:t>
        <a:bodyPr/>
        <a:lstStyle/>
        <a:p>
          <a:endParaRPr lang="en-US"/>
        </a:p>
      </dgm:t>
    </dgm:pt>
    <dgm:pt modelId="{7246F4EC-8C72-4341-A80D-AA01D51CE065}" type="pres">
      <dgm:prSet presAssocID="{414A9FC3-A6EA-455F-8734-AA8B6F10C8B5}" presName="Name0" presStyleCnt="0">
        <dgm:presLayoutVars>
          <dgm:dir/>
          <dgm:animLvl val="lvl"/>
          <dgm:resizeHandles val="exact"/>
        </dgm:presLayoutVars>
      </dgm:prSet>
      <dgm:spPr/>
    </dgm:pt>
    <dgm:pt modelId="{0FC3935A-77E0-4602-8427-A386D14AA59E}" type="pres">
      <dgm:prSet presAssocID="{38931832-238A-44E2-AFC3-8F33F97B450A}" presName="compositeNode" presStyleCnt="0">
        <dgm:presLayoutVars>
          <dgm:bulletEnabled val="1"/>
        </dgm:presLayoutVars>
      </dgm:prSet>
      <dgm:spPr/>
    </dgm:pt>
    <dgm:pt modelId="{BA866798-F009-4B5B-AE7D-836BD942AD65}" type="pres">
      <dgm:prSet presAssocID="{38931832-238A-44E2-AFC3-8F33F97B450A}" presName="bgRect" presStyleLbl="node1" presStyleIdx="0" presStyleCnt="3"/>
      <dgm:spPr/>
    </dgm:pt>
    <dgm:pt modelId="{016DB008-031A-4199-8AAE-3E38B8B9F107}" type="pres">
      <dgm:prSet presAssocID="{38931832-238A-44E2-AFC3-8F33F97B450A}" presName="parentNode" presStyleLbl="node1" presStyleIdx="0" presStyleCnt="3">
        <dgm:presLayoutVars>
          <dgm:chMax val="0"/>
          <dgm:bulletEnabled val="1"/>
        </dgm:presLayoutVars>
      </dgm:prSet>
      <dgm:spPr/>
    </dgm:pt>
    <dgm:pt modelId="{9BDB1301-4A9A-4F1D-9CE0-A01F4738B477}" type="pres">
      <dgm:prSet presAssocID="{38931832-238A-44E2-AFC3-8F33F97B450A}" presName="childNode" presStyleLbl="node1" presStyleIdx="0" presStyleCnt="3">
        <dgm:presLayoutVars>
          <dgm:bulletEnabled val="1"/>
        </dgm:presLayoutVars>
      </dgm:prSet>
      <dgm:spPr/>
    </dgm:pt>
    <dgm:pt modelId="{32E555CD-C0D6-45CD-AEE8-22F07E4B60DE}" type="pres">
      <dgm:prSet presAssocID="{7BB5D321-38DA-4445-B5B1-FE6B345D6269}" presName="hSp" presStyleCnt="0"/>
      <dgm:spPr/>
    </dgm:pt>
    <dgm:pt modelId="{D616E7D5-E272-489F-8BC0-E6F6DB1F1BB0}" type="pres">
      <dgm:prSet presAssocID="{7BB5D321-38DA-4445-B5B1-FE6B345D6269}" presName="vProcSp" presStyleCnt="0"/>
      <dgm:spPr/>
    </dgm:pt>
    <dgm:pt modelId="{1F677480-E537-496D-BEF0-4EE661AF94CF}" type="pres">
      <dgm:prSet presAssocID="{7BB5D321-38DA-4445-B5B1-FE6B345D6269}" presName="vSp1" presStyleCnt="0"/>
      <dgm:spPr/>
    </dgm:pt>
    <dgm:pt modelId="{BE2EAE1C-00DF-44A2-ADF1-BC9EBF60DEC3}" type="pres">
      <dgm:prSet presAssocID="{7BB5D321-38DA-4445-B5B1-FE6B345D6269}" presName="simulatedConn" presStyleLbl="solidFgAcc1" presStyleIdx="0" presStyleCnt="2"/>
      <dgm:spPr/>
    </dgm:pt>
    <dgm:pt modelId="{600F56C2-FE47-48FC-8046-FD99232F82BA}" type="pres">
      <dgm:prSet presAssocID="{7BB5D321-38DA-4445-B5B1-FE6B345D6269}" presName="vSp2" presStyleCnt="0"/>
      <dgm:spPr/>
    </dgm:pt>
    <dgm:pt modelId="{D6E90F47-9F8E-4DDC-8F3F-2C5B80D7417E}" type="pres">
      <dgm:prSet presAssocID="{7BB5D321-38DA-4445-B5B1-FE6B345D6269}" presName="sibTrans" presStyleCnt="0"/>
      <dgm:spPr/>
    </dgm:pt>
    <dgm:pt modelId="{ED73139E-0913-4479-A130-231040551863}" type="pres">
      <dgm:prSet presAssocID="{6C2C6EAD-BB0F-4F6F-94BE-9800E3E78808}" presName="compositeNode" presStyleCnt="0">
        <dgm:presLayoutVars>
          <dgm:bulletEnabled val="1"/>
        </dgm:presLayoutVars>
      </dgm:prSet>
      <dgm:spPr/>
    </dgm:pt>
    <dgm:pt modelId="{780B090F-D2BF-45E3-8286-80DF7E773A56}" type="pres">
      <dgm:prSet presAssocID="{6C2C6EAD-BB0F-4F6F-94BE-9800E3E78808}" presName="bgRect" presStyleLbl="node1" presStyleIdx="1" presStyleCnt="3"/>
      <dgm:spPr/>
    </dgm:pt>
    <dgm:pt modelId="{DB767747-330C-4165-A365-0A06A604C546}" type="pres">
      <dgm:prSet presAssocID="{6C2C6EAD-BB0F-4F6F-94BE-9800E3E78808}" presName="parentNode" presStyleLbl="node1" presStyleIdx="1" presStyleCnt="3">
        <dgm:presLayoutVars>
          <dgm:chMax val="0"/>
          <dgm:bulletEnabled val="1"/>
        </dgm:presLayoutVars>
      </dgm:prSet>
      <dgm:spPr/>
    </dgm:pt>
    <dgm:pt modelId="{C05AAF3A-F74F-4020-88EA-BD923707AECA}" type="pres">
      <dgm:prSet presAssocID="{6C2C6EAD-BB0F-4F6F-94BE-9800E3E78808}" presName="childNode" presStyleLbl="node1" presStyleIdx="1" presStyleCnt="3">
        <dgm:presLayoutVars>
          <dgm:bulletEnabled val="1"/>
        </dgm:presLayoutVars>
      </dgm:prSet>
      <dgm:spPr/>
    </dgm:pt>
    <dgm:pt modelId="{8A59CA55-B226-400B-84E2-CA1AEF017548}" type="pres">
      <dgm:prSet presAssocID="{8767E3D4-DAC7-4CE2-B297-E5A3A790227D}" presName="hSp" presStyleCnt="0"/>
      <dgm:spPr/>
    </dgm:pt>
    <dgm:pt modelId="{9FC4AD31-74DD-4733-A734-4A7D05696BF2}" type="pres">
      <dgm:prSet presAssocID="{8767E3D4-DAC7-4CE2-B297-E5A3A790227D}" presName="vProcSp" presStyleCnt="0"/>
      <dgm:spPr/>
    </dgm:pt>
    <dgm:pt modelId="{EB43FCB8-C4D5-4769-BA7A-BE814C5447F0}" type="pres">
      <dgm:prSet presAssocID="{8767E3D4-DAC7-4CE2-B297-E5A3A790227D}" presName="vSp1" presStyleCnt="0"/>
      <dgm:spPr/>
    </dgm:pt>
    <dgm:pt modelId="{39B910E1-D42F-4264-ABA1-A050E4D2BA56}" type="pres">
      <dgm:prSet presAssocID="{8767E3D4-DAC7-4CE2-B297-E5A3A790227D}" presName="simulatedConn" presStyleLbl="solidFgAcc1" presStyleIdx="1" presStyleCnt="2"/>
      <dgm:spPr/>
    </dgm:pt>
    <dgm:pt modelId="{ED47ED2C-6D5D-43D5-85D9-E794868B0D03}" type="pres">
      <dgm:prSet presAssocID="{8767E3D4-DAC7-4CE2-B297-E5A3A790227D}" presName="vSp2" presStyleCnt="0"/>
      <dgm:spPr/>
    </dgm:pt>
    <dgm:pt modelId="{ADF1FAEE-42A0-4796-BD0C-DE804F9A2AFF}" type="pres">
      <dgm:prSet presAssocID="{8767E3D4-DAC7-4CE2-B297-E5A3A790227D}" presName="sibTrans" presStyleCnt="0"/>
      <dgm:spPr/>
    </dgm:pt>
    <dgm:pt modelId="{81C6206E-973E-4D61-B7EC-4C0BF523BDB6}" type="pres">
      <dgm:prSet presAssocID="{4D73CF34-21C6-4D25-9711-7D079BA1E53D}" presName="compositeNode" presStyleCnt="0">
        <dgm:presLayoutVars>
          <dgm:bulletEnabled val="1"/>
        </dgm:presLayoutVars>
      </dgm:prSet>
      <dgm:spPr/>
    </dgm:pt>
    <dgm:pt modelId="{C8CE39A7-6685-4E68-BFEF-618C8AABA26A}" type="pres">
      <dgm:prSet presAssocID="{4D73CF34-21C6-4D25-9711-7D079BA1E53D}" presName="bgRect" presStyleLbl="node1" presStyleIdx="2" presStyleCnt="3"/>
      <dgm:spPr/>
    </dgm:pt>
    <dgm:pt modelId="{F0263922-7043-42BD-B63D-3AFFDF57B32E}" type="pres">
      <dgm:prSet presAssocID="{4D73CF34-21C6-4D25-9711-7D079BA1E53D}" presName="parentNode" presStyleLbl="node1" presStyleIdx="2" presStyleCnt="3">
        <dgm:presLayoutVars>
          <dgm:chMax val="0"/>
          <dgm:bulletEnabled val="1"/>
        </dgm:presLayoutVars>
      </dgm:prSet>
      <dgm:spPr/>
    </dgm:pt>
    <dgm:pt modelId="{640AD71B-183A-4788-9E7B-1A753F56752B}" type="pres">
      <dgm:prSet presAssocID="{4D73CF34-21C6-4D25-9711-7D079BA1E53D}" presName="childNode" presStyleLbl="node1" presStyleIdx="2" presStyleCnt="3">
        <dgm:presLayoutVars>
          <dgm:bulletEnabled val="1"/>
        </dgm:presLayoutVars>
      </dgm:prSet>
      <dgm:spPr/>
    </dgm:pt>
  </dgm:ptLst>
  <dgm:cxnLst>
    <dgm:cxn modelId="{3B3FA92F-1617-479C-AD06-D83F0C37ED01}" type="presOf" srcId="{414A9FC3-A6EA-455F-8734-AA8B6F10C8B5}" destId="{7246F4EC-8C72-4341-A80D-AA01D51CE065}" srcOrd="0" destOrd="0" presId="urn:microsoft.com/office/officeart/2005/8/layout/hProcess7"/>
    <dgm:cxn modelId="{E5EAF56D-E3E4-477B-816C-76F5D2F77F16}" type="presOf" srcId="{4D73CF34-21C6-4D25-9711-7D079BA1E53D}" destId="{C8CE39A7-6685-4E68-BFEF-618C8AABA26A}" srcOrd="0" destOrd="0" presId="urn:microsoft.com/office/officeart/2005/8/layout/hProcess7"/>
    <dgm:cxn modelId="{4446A44F-0FE1-4877-92F4-39AA6755806C}" srcId="{414A9FC3-A6EA-455F-8734-AA8B6F10C8B5}" destId="{4D73CF34-21C6-4D25-9711-7D079BA1E53D}" srcOrd="2" destOrd="0" parTransId="{7A47A8C0-6E7A-4A02-9965-A8CB6A6DB829}" sibTransId="{716BDEFD-7169-47D6-B74A-F087BFDB3D1D}"/>
    <dgm:cxn modelId="{B0883C70-2A38-4E38-A003-1B1959601BAB}" type="presOf" srcId="{6C2C6EAD-BB0F-4F6F-94BE-9800E3E78808}" destId="{DB767747-330C-4165-A365-0A06A604C546}" srcOrd="1" destOrd="0" presId="urn:microsoft.com/office/officeart/2005/8/layout/hProcess7"/>
    <dgm:cxn modelId="{005A6280-F1FB-41C6-A198-995B2A3DDCC9}" srcId="{414A9FC3-A6EA-455F-8734-AA8B6F10C8B5}" destId="{6C2C6EAD-BB0F-4F6F-94BE-9800E3E78808}" srcOrd="1" destOrd="0" parTransId="{E58E12BB-28EB-4EBC-9F07-E488B4BD4FCC}" sibTransId="{8767E3D4-DAC7-4CE2-B297-E5A3A790227D}"/>
    <dgm:cxn modelId="{927511AB-D9FC-43E0-8145-E3B5BCC1AAA8}" srcId="{38931832-238A-44E2-AFC3-8F33F97B450A}" destId="{6FE64393-77A3-4AD9-852A-CD5D41897B1D}" srcOrd="0" destOrd="0" parTransId="{E3F4401F-85DE-45BD-9691-4DA766241018}" sibTransId="{81FA5526-7481-4063-8653-BA9450B754D0}"/>
    <dgm:cxn modelId="{235073AF-CC3A-4102-BFB2-BE9A278D947D}" type="presOf" srcId="{38931832-238A-44E2-AFC3-8F33F97B450A}" destId="{BA866798-F009-4B5B-AE7D-836BD942AD65}" srcOrd="0" destOrd="0" presId="urn:microsoft.com/office/officeart/2005/8/layout/hProcess7"/>
    <dgm:cxn modelId="{FF2038BF-D3C8-455D-8AF4-DDCC9FB3F9A4}" type="presOf" srcId="{6FE64393-77A3-4AD9-852A-CD5D41897B1D}" destId="{9BDB1301-4A9A-4F1D-9CE0-A01F4738B477}" srcOrd="0" destOrd="0" presId="urn:microsoft.com/office/officeart/2005/8/layout/hProcess7"/>
    <dgm:cxn modelId="{476C5ACD-C678-44D5-ACC7-2937D2CD708A}" srcId="{4D73CF34-21C6-4D25-9711-7D079BA1E53D}" destId="{A1CF85AE-C056-4E91-B502-2A4936DDA928}" srcOrd="0" destOrd="0" parTransId="{DD858841-A6F4-4557-A6E1-6BC8B4E379EC}" sibTransId="{510D65E8-C883-4371-A914-235C7C961629}"/>
    <dgm:cxn modelId="{620824CE-E41A-4E4D-854B-C223B40FFA62}" type="presOf" srcId="{6C2C6EAD-BB0F-4F6F-94BE-9800E3E78808}" destId="{780B090F-D2BF-45E3-8286-80DF7E773A56}" srcOrd="0" destOrd="0" presId="urn:microsoft.com/office/officeart/2005/8/layout/hProcess7"/>
    <dgm:cxn modelId="{6F6B43CE-A59E-4FEE-B0CD-D48B8B348E46}" type="presOf" srcId="{A1CF85AE-C056-4E91-B502-2A4936DDA928}" destId="{640AD71B-183A-4788-9E7B-1A753F56752B}" srcOrd="0" destOrd="0" presId="urn:microsoft.com/office/officeart/2005/8/layout/hProcess7"/>
    <dgm:cxn modelId="{5231F3CE-3B44-45AE-B999-2E57BDFE97F5}" srcId="{414A9FC3-A6EA-455F-8734-AA8B6F10C8B5}" destId="{38931832-238A-44E2-AFC3-8F33F97B450A}" srcOrd="0" destOrd="0" parTransId="{7642A7ED-690D-41B5-9EB1-881198655E81}" sibTransId="{7BB5D321-38DA-4445-B5B1-FE6B345D6269}"/>
    <dgm:cxn modelId="{AE8AF6D0-E2F2-423D-BBE2-C0939BEAF13E}" type="presOf" srcId="{CFDE6F61-5591-4471-BA84-B295D0E75F39}" destId="{C05AAF3A-F74F-4020-88EA-BD923707AECA}" srcOrd="0" destOrd="0" presId="urn:microsoft.com/office/officeart/2005/8/layout/hProcess7"/>
    <dgm:cxn modelId="{A33F80D9-0C06-4321-922E-8D2D16C1C1E6}" type="presOf" srcId="{4D73CF34-21C6-4D25-9711-7D079BA1E53D}" destId="{F0263922-7043-42BD-B63D-3AFFDF57B32E}" srcOrd="1" destOrd="0" presId="urn:microsoft.com/office/officeart/2005/8/layout/hProcess7"/>
    <dgm:cxn modelId="{63BD95FA-E5F2-4478-8FB6-E51C809DE993}" srcId="{6C2C6EAD-BB0F-4F6F-94BE-9800E3E78808}" destId="{CFDE6F61-5591-4471-BA84-B295D0E75F39}" srcOrd="0" destOrd="0" parTransId="{04918E67-2131-4104-A832-300337464CC8}" sibTransId="{FFA33387-6212-456A-A874-B05FF1986858}"/>
    <dgm:cxn modelId="{23208EFF-18FE-4C9E-A074-7EEFD575CB1F}" type="presOf" srcId="{38931832-238A-44E2-AFC3-8F33F97B450A}" destId="{016DB008-031A-4199-8AAE-3E38B8B9F107}" srcOrd="1" destOrd="0" presId="urn:microsoft.com/office/officeart/2005/8/layout/hProcess7"/>
    <dgm:cxn modelId="{C3F3D8EE-8F4D-4C8D-8AD3-5CAFD1FF7236}" type="presParOf" srcId="{7246F4EC-8C72-4341-A80D-AA01D51CE065}" destId="{0FC3935A-77E0-4602-8427-A386D14AA59E}" srcOrd="0" destOrd="0" presId="urn:microsoft.com/office/officeart/2005/8/layout/hProcess7"/>
    <dgm:cxn modelId="{A2196D51-5271-449F-814C-57A540A8207A}" type="presParOf" srcId="{0FC3935A-77E0-4602-8427-A386D14AA59E}" destId="{BA866798-F009-4B5B-AE7D-836BD942AD65}" srcOrd="0" destOrd="0" presId="urn:microsoft.com/office/officeart/2005/8/layout/hProcess7"/>
    <dgm:cxn modelId="{D00F571B-AE6D-4066-8FED-3DE96FB227B1}" type="presParOf" srcId="{0FC3935A-77E0-4602-8427-A386D14AA59E}" destId="{016DB008-031A-4199-8AAE-3E38B8B9F107}" srcOrd="1" destOrd="0" presId="urn:microsoft.com/office/officeart/2005/8/layout/hProcess7"/>
    <dgm:cxn modelId="{FE18CA49-A234-42FD-A29A-853BD96E6A17}" type="presParOf" srcId="{0FC3935A-77E0-4602-8427-A386D14AA59E}" destId="{9BDB1301-4A9A-4F1D-9CE0-A01F4738B477}" srcOrd="2" destOrd="0" presId="urn:microsoft.com/office/officeart/2005/8/layout/hProcess7"/>
    <dgm:cxn modelId="{0229B32B-B571-4286-A73C-D7A56D95F91A}" type="presParOf" srcId="{7246F4EC-8C72-4341-A80D-AA01D51CE065}" destId="{32E555CD-C0D6-45CD-AEE8-22F07E4B60DE}" srcOrd="1" destOrd="0" presId="urn:microsoft.com/office/officeart/2005/8/layout/hProcess7"/>
    <dgm:cxn modelId="{C6E50C9F-8E59-40F9-B140-1FF4D636FB77}" type="presParOf" srcId="{7246F4EC-8C72-4341-A80D-AA01D51CE065}" destId="{D616E7D5-E272-489F-8BC0-E6F6DB1F1BB0}" srcOrd="2" destOrd="0" presId="urn:microsoft.com/office/officeart/2005/8/layout/hProcess7"/>
    <dgm:cxn modelId="{D480713A-70DA-4753-A93F-5FF28BB802A7}" type="presParOf" srcId="{D616E7D5-E272-489F-8BC0-E6F6DB1F1BB0}" destId="{1F677480-E537-496D-BEF0-4EE661AF94CF}" srcOrd="0" destOrd="0" presId="urn:microsoft.com/office/officeart/2005/8/layout/hProcess7"/>
    <dgm:cxn modelId="{8094C1FE-389E-49B5-A04E-83F891BB1721}" type="presParOf" srcId="{D616E7D5-E272-489F-8BC0-E6F6DB1F1BB0}" destId="{BE2EAE1C-00DF-44A2-ADF1-BC9EBF60DEC3}" srcOrd="1" destOrd="0" presId="urn:microsoft.com/office/officeart/2005/8/layout/hProcess7"/>
    <dgm:cxn modelId="{684E59BB-0F40-4393-893C-AE85BA6D660E}" type="presParOf" srcId="{D616E7D5-E272-489F-8BC0-E6F6DB1F1BB0}" destId="{600F56C2-FE47-48FC-8046-FD99232F82BA}" srcOrd="2" destOrd="0" presId="urn:microsoft.com/office/officeart/2005/8/layout/hProcess7"/>
    <dgm:cxn modelId="{744ABD56-7BA2-41A8-8440-0EB767C840ED}" type="presParOf" srcId="{7246F4EC-8C72-4341-A80D-AA01D51CE065}" destId="{D6E90F47-9F8E-4DDC-8F3F-2C5B80D7417E}" srcOrd="3" destOrd="0" presId="urn:microsoft.com/office/officeart/2005/8/layout/hProcess7"/>
    <dgm:cxn modelId="{297918EF-679D-4DE8-9337-30AF31D6C7BC}" type="presParOf" srcId="{7246F4EC-8C72-4341-A80D-AA01D51CE065}" destId="{ED73139E-0913-4479-A130-231040551863}" srcOrd="4" destOrd="0" presId="urn:microsoft.com/office/officeart/2005/8/layout/hProcess7"/>
    <dgm:cxn modelId="{1EFC2B27-11B0-4BD5-AFB2-ED4BABD5C2AE}" type="presParOf" srcId="{ED73139E-0913-4479-A130-231040551863}" destId="{780B090F-D2BF-45E3-8286-80DF7E773A56}" srcOrd="0" destOrd="0" presId="urn:microsoft.com/office/officeart/2005/8/layout/hProcess7"/>
    <dgm:cxn modelId="{48EE0284-58B1-4533-8619-42E8DFE90041}" type="presParOf" srcId="{ED73139E-0913-4479-A130-231040551863}" destId="{DB767747-330C-4165-A365-0A06A604C546}" srcOrd="1" destOrd="0" presId="urn:microsoft.com/office/officeart/2005/8/layout/hProcess7"/>
    <dgm:cxn modelId="{06C525E6-56C2-479E-AD44-0C1FAB90CF38}" type="presParOf" srcId="{ED73139E-0913-4479-A130-231040551863}" destId="{C05AAF3A-F74F-4020-88EA-BD923707AECA}" srcOrd="2" destOrd="0" presId="urn:microsoft.com/office/officeart/2005/8/layout/hProcess7"/>
    <dgm:cxn modelId="{09FBBCC6-901A-4E59-8569-ACC398A5274C}" type="presParOf" srcId="{7246F4EC-8C72-4341-A80D-AA01D51CE065}" destId="{8A59CA55-B226-400B-84E2-CA1AEF017548}" srcOrd="5" destOrd="0" presId="urn:microsoft.com/office/officeart/2005/8/layout/hProcess7"/>
    <dgm:cxn modelId="{D25150BD-6767-408F-9FE5-79897B9062E3}" type="presParOf" srcId="{7246F4EC-8C72-4341-A80D-AA01D51CE065}" destId="{9FC4AD31-74DD-4733-A734-4A7D05696BF2}" srcOrd="6" destOrd="0" presId="urn:microsoft.com/office/officeart/2005/8/layout/hProcess7"/>
    <dgm:cxn modelId="{7709B79D-D280-451E-A6C2-50A88BC1D6C1}" type="presParOf" srcId="{9FC4AD31-74DD-4733-A734-4A7D05696BF2}" destId="{EB43FCB8-C4D5-4769-BA7A-BE814C5447F0}" srcOrd="0" destOrd="0" presId="urn:microsoft.com/office/officeart/2005/8/layout/hProcess7"/>
    <dgm:cxn modelId="{61565D2C-D726-4988-99B3-232FCEC98862}" type="presParOf" srcId="{9FC4AD31-74DD-4733-A734-4A7D05696BF2}" destId="{39B910E1-D42F-4264-ABA1-A050E4D2BA56}" srcOrd="1" destOrd="0" presId="urn:microsoft.com/office/officeart/2005/8/layout/hProcess7"/>
    <dgm:cxn modelId="{FA58A2B2-B70B-43DA-9AFB-94FD75A0C1A1}" type="presParOf" srcId="{9FC4AD31-74DD-4733-A734-4A7D05696BF2}" destId="{ED47ED2C-6D5D-43D5-85D9-E794868B0D03}" srcOrd="2" destOrd="0" presId="urn:microsoft.com/office/officeart/2005/8/layout/hProcess7"/>
    <dgm:cxn modelId="{07A909B6-12AF-429D-9B0F-7BF448186737}" type="presParOf" srcId="{7246F4EC-8C72-4341-A80D-AA01D51CE065}" destId="{ADF1FAEE-42A0-4796-BD0C-DE804F9A2AFF}" srcOrd="7" destOrd="0" presId="urn:microsoft.com/office/officeart/2005/8/layout/hProcess7"/>
    <dgm:cxn modelId="{F763EF32-4041-49C7-9A75-477C924BCE90}" type="presParOf" srcId="{7246F4EC-8C72-4341-A80D-AA01D51CE065}" destId="{81C6206E-973E-4D61-B7EC-4C0BF523BDB6}" srcOrd="8" destOrd="0" presId="urn:microsoft.com/office/officeart/2005/8/layout/hProcess7"/>
    <dgm:cxn modelId="{02589FD1-3CCE-4FF5-9C93-0308E29511AF}" type="presParOf" srcId="{81C6206E-973E-4D61-B7EC-4C0BF523BDB6}" destId="{C8CE39A7-6685-4E68-BFEF-618C8AABA26A}" srcOrd="0" destOrd="0" presId="urn:microsoft.com/office/officeart/2005/8/layout/hProcess7"/>
    <dgm:cxn modelId="{71387DE6-8D20-4C7D-AC4A-1359E05E6BD6}" type="presParOf" srcId="{81C6206E-973E-4D61-B7EC-4C0BF523BDB6}" destId="{F0263922-7043-42BD-B63D-3AFFDF57B32E}" srcOrd="1" destOrd="0" presId="urn:microsoft.com/office/officeart/2005/8/layout/hProcess7"/>
    <dgm:cxn modelId="{5BAFCB87-F2F4-49AA-A5BB-863DD3D0756F}" type="presParOf" srcId="{81C6206E-973E-4D61-B7EC-4C0BF523BDB6}" destId="{640AD71B-183A-4788-9E7B-1A753F56752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66798-F009-4B5B-AE7D-836BD942AD65}">
      <dsp:nvSpPr>
        <dsp:cNvPr id="0" name=""/>
        <dsp:cNvSpPr/>
      </dsp:nvSpPr>
      <dsp:spPr>
        <a:xfrm>
          <a:off x="763"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Team Introduction </a:t>
          </a:r>
        </a:p>
      </dsp:txBody>
      <dsp:txXfrm rot="16200000">
        <a:off x="-1286412" y="1653015"/>
        <a:ext cx="3231073" cy="656722"/>
      </dsp:txXfrm>
    </dsp:sp>
    <dsp:sp modelId="{9BDB1301-4A9A-4F1D-9CE0-A01F4738B477}">
      <dsp:nvSpPr>
        <dsp:cNvPr id="0" name=""/>
        <dsp:cNvSpPr/>
      </dsp:nvSpPr>
      <dsp:spPr>
        <a:xfrm>
          <a:off x="657485"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Phase 1</a:t>
          </a:r>
        </a:p>
        <a:p>
          <a:pPr marL="0" lvl="0" indent="0" algn="l" defTabSz="889000">
            <a:lnSpc>
              <a:spcPct val="90000"/>
            </a:lnSpc>
            <a:spcBef>
              <a:spcPct val="0"/>
            </a:spcBef>
            <a:spcAft>
              <a:spcPct val="35000"/>
            </a:spcAft>
            <a:buNone/>
          </a:pPr>
          <a:r>
            <a:rPr lang="en-US" sz="1400" kern="1200" dirty="0"/>
            <a:t>10/10-10/12</a:t>
          </a:r>
        </a:p>
        <a:p>
          <a:pPr marL="0" lvl="0" indent="0" algn="l" defTabSz="889000">
            <a:lnSpc>
              <a:spcPct val="90000"/>
            </a:lnSpc>
            <a:spcBef>
              <a:spcPct val="0"/>
            </a:spcBef>
            <a:spcAft>
              <a:spcPct val="35000"/>
            </a:spcAft>
            <a:buFont typeface="Arial" panose="020B0604020202020204" pitchFamily="34" charset="0"/>
            <a:buNone/>
          </a:pPr>
          <a:r>
            <a:rPr lang="en-US" sz="2000" kern="1200" dirty="0"/>
            <a:t>Team Formed</a:t>
          </a:r>
        </a:p>
        <a:p>
          <a:pPr marL="0" lvl="0" indent="0" algn="l" defTabSz="889000">
            <a:lnSpc>
              <a:spcPct val="90000"/>
            </a:lnSpc>
            <a:spcBef>
              <a:spcPct val="0"/>
            </a:spcBef>
            <a:spcAft>
              <a:spcPct val="35000"/>
            </a:spcAft>
            <a:buFont typeface="Arial" panose="020B0604020202020204" pitchFamily="34" charset="0"/>
            <a:buNone/>
          </a:pPr>
          <a:r>
            <a:rPr lang="en-US" sz="2000" kern="1200" dirty="0"/>
            <a:t>Slack Channel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Trial </a:t>
          </a:r>
          <a:r>
            <a:rPr lang="en-US" sz="2000" kern="1200" dirty="0" err="1"/>
            <a:t>Goto</a:t>
          </a:r>
          <a:r>
            <a:rPr lang="en-US" sz="2000" kern="1200" dirty="0"/>
            <a:t> Meeting Account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on a data Source </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to use Slack and </a:t>
          </a:r>
          <a:r>
            <a:rPr lang="en-US" sz="2000" kern="1200" dirty="0" err="1"/>
            <a:t>Github</a:t>
          </a:r>
          <a:r>
            <a:rPr lang="en-US" sz="2000" kern="1200" dirty="0"/>
            <a:t> to share data</a:t>
          </a:r>
        </a:p>
      </dsp:txBody>
      <dsp:txXfrm>
        <a:off x="657485" y="365839"/>
        <a:ext cx="2446290" cy="3940333"/>
      </dsp:txXfrm>
    </dsp:sp>
    <dsp:sp modelId="{780B090F-D2BF-45E3-8286-80DF7E773A56}">
      <dsp:nvSpPr>
        <dsp:cNvPr id="0" name=""/>
        <dsp:cNvSpPr/>
      </dsp:nvSpPr>
      <dsp:spPr>
        <a:xfrm>
          <a:off x="3399300"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Collection and Analysis</a:t>
          </a:r>
        </a:p>
      </dsp:txBody>
      <dsp:txXfrm rot="16200000">
        <a:off x="2112125" y="1653015"/>
        <a:ext cx="3231073" cy="656722"/>
      </dsp:txXfrm>
    </dsp:sp>
    <dsp:sp modelId="{BE2EAE1C-00DF-44A2-ADF1-BC9EBF60DEC3}">
      <dsp:nvSpPr>
        <dsp:cNvPr id="0" name=""/>
        <dsp:cNvSpPr/>
      </dsp:nvSpPr>
      <dsp:spPr>
        <a:xfrm rot="5400000">
          <a:off x="3125995"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AAF3A-F74F-4020-88EA-BD923707AECA}">
      <dsp:nvSpPr>
        <dsp:cNvPr id="0" name=""/>
        <dsp:cNvSpPr/>
      </dsp:nvSpPr>
      <dsp:spPr>
        <a:xfrm>
          <a:off x="4056023"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Phase 2</a:t>
          </a:r>
        </a:p>
        <a:p>
          <a:pPr marL="0" lvl="0" indent="0" algn="l" defTabSz="889000">
            <a:lnSpc>
              <a:spcPct val="90000"/>
            </a:lnSpc>
            <a:spcBef>
              <a:spcPct val="0"/>
            </a:spcBef>
            <a:spcAft>
              <a:spcPct val="35000"/>
            </a:spcAft>
            <a:buNone/>
          </a:pPr>
          <a:r>
            <a:rPr lang="en-US" sz="1400" kern="1200" dirty="0"/>
            <a:t>10/13-10/17</a:t>
          </a:r>
        </a:p>
        <a:p>
          <a:pPr marL="0" lvl="0" indent="0" algn="l" defTabSz="889000">
            <a:lnSpc>
              <a:spcPct val="90000"/>
            </a:lnSpc>
            <a:spcBef>
              <a:spcPct val="0"/>
            </a:spcBef>
            <a:spcAft>
              <a:spcPct val="35000"/>
            </a:spcAft>
            <a:buNone/>
          </a:pPr>
          <a:r>
            <a:rPr lang="en-US" sz="2000" kern="1200" dirty="0"/>
            <a:t>Selected Data</a:t>
          </a:r>
        </a:p>
        <a:p>
          <a:pPr marL="0" lvl="0" indent="0" algn="l" defTabSz="889000">
            <a:lnSpc>
              <a:spcPct val="90000"/>
            </a:lnSpc>
            <a:spcBef>
              <a:spcPct val="0"/>
            </a:spcBef>
            <a:spcAft>
              <a:spcPct val="35000"/>
            </a:spcAft>
            <a:buNone/>
          </a:pPr>
          <a:r>
            <a:rPr lang="en-US" sz="2000" kern="1200" dirty="0"/>
            <a:t>Reviewed data and determined unusable via Slack and </a:t>
          </a:r>
          <a:r>
            <a:rPr lang="en-US" sz="2000" kern="1200" dirty="0" err="1"/>
            <a:t>Goto</a:t>
          </a:r>
          <a:r>
            <a:rPr lang="en-US" sz="2000" kern="1200" dirty="0"/>
            <a:t> Meeting</a:t>
          </a:r>
        </a:p>
        <a:p>
          <a:pPr marL="0" lvl="0" indent="0" algn="l" defTabSz="889000">
            <a:lnSpc>
              <a:spcPct val="90000"/>
            </a:lnSpc>
            <a:spcBef>
              <a:spcPct val="0"/>
            </a:spcBef>
            <a:spcAft>
              <a:spcPct val="35000"/>
            </a:spcAft>
            <a:buNone/>
          </a:pPr>
          <a:r>
            <a:rPr lang="en-US" sz="2000" kern="1200" dirty="0"/>
            <a:t>Selected new data source</a:t>
          </a:r>
        </a:p>
        <a:p>
          <a:pPr marL="0" lvl="0" indent="0" algn="l" defTabSz="889000">
            <a:lnSpc>
              <a:spcPct val="90000"/>
            </a:lnSpc>
            <a:spcBef>
              <a:spcPct val="0"/>
            </a:spcBef>
            <a:spcAft>
              <a:spcPct val="35000"/>
            </a:spcAft>
            <a:buNone/>
          </a:pPr>
          <a:r>
            <a:rPr lang="en-US" sz="2000" kern="1200" dirty="0"/>
            <a:t>Decided to narrow down  scope</a:t>
          </a:r>
        </a:p>
      </dsp:txBody>
      <dsp:txXfrm>
        <a:off x="4056023" y="365839"/>
        <a:ext cx="2446290" cy="3940333"/>
      </dsp:txXfrm>
    </dsp:sp>
    <dsp:sp modelId="{C8CE39A7-6685-4E68-BFEF-618C8AABA26A}">
      <dsp:nvSpPr>
        <dsp:cNvPr id="0" name=""/>
        <dsp:cNvSpPr/>
      </dsp:nvSpPr>
      <dsp:spPr>
        <a:xfrm>
          <a:off x="6797838"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and Presentation   Prep </a:t>
          </a:r>
        </a:p>
      </dsp:txBody>
      <dsp:txXfrm rot="16200000">
        <a:off x="5510662" y="1653015"/>
        <a:ext cx="3231073" cy="656722"/>
      </dsp:txXfrm>
    </dsp:sp>
    <dsp:sp modelId="{39B910E1-D42F-4264-ABA1-A050E4D2BA56}">
      <dsp:nvSpPr>
        <dsp:cNvPr id="0" name=""/>
        <dsp:cNvSpPr/>
      </dsp:nvSpPr>
      <dsp:spPr>
        <a:xfrm rot="5400000">
          <a:off x="6524533"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AD71B-183A-4788-9E7B-1A753F56752B}">
      <dsp:nvSpPr>
        <dsp:cNvPr id="0" name=""/>
        <dsp:cNvSpPr/>
      </dsp:nvSpPr>
      <dsp:spPr>
        <a:xfrm>
          <a:off x="7454560"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Phase 3</a:t>
          </a:r>
        </a:p>
        <a:p>
          <a:pPr marL="0" lvl="0" indent="0" algn="l" defTabSz="889000">
            <a:lnSpc>
              <a:spcPct val="90000"/>
            </a:lnSpc>
            <a:spcBef>
              <a:spcPct val="0"/>
            </a:spcBef>
            <a:spcAft>
              <a:spcPct val="35000"/>
            </a:spcAft>
            <a:buNone/>
          </a:pPr>
          <a:r>
            <a:rPr lang="en-US" sz="1400" kern="1200" dirty="0"/>
            <a:t>10/18-10/21</a:t>
          </a:r>
        </a:p>
        <a:p>
          <a:pPr marL="0" lvl="0" indent="0" algn="l" defTabSz="889000">
            <a:lnSpc>
              <a:spcPct val="90000"/>
            </a:lnSpc>
            <a:spcBef>
              <a:spcPct val="0"/>
            </a:spcBef>
            <a:spcAft>
              <a:spcPct val="35000"/>
            </a:spcAft>
            <a:buNone/>
          </a:pPr>
          <a:r>
            <a:rPr lang="en-US" sz="2000" kern="1200" dirty="0"/>
            <a:t>Retrieved data and imported to </a:t>
          </a:r>
          <a:r>
            <a:rPr lang="en-US" sz="2000" kern="1200" dirty="0" err="1"/>
            <a:t>db</a:t>
          </a:r>
          <a:r>
            <a:rPr lang="en-US" sz="2000" kern="1200" dirty="0"/>
            <a:t> for analysis</a:t>
          </a:r>
        </a:p>
        <a:p>
          <a:pPr marL="0" lvl="0" indent="0" algn="l" defTabSz="889000">
            <a:lnSpc>
              <a:spcPct val="90000"/>
            </a:lnSpc>
            <a:spcBef>
              <a:spcPct val="0"/>
            </a:spcBef>
            <a:spcAft>
              <a:spcPct val="35000"/>
            </a:spcAft>
            <a:buNone/>
          </a:pPr>
          <a:r>
            <a:rPr lang="en-US" sz="2000" kern="1200" dirty="0"/>
            <a:t>Exported to CSV for further tidying </a:t>
          </a:r>
        </a:p>
        <a:p>
          <a:pPr marL="0" lvl="0" indent="0" algn="l" defTabSz="889000">
            <a:lnSpc>
              <a:spcPct val="90000"/>
            </a:lnSpc>
            <a:spcBef>
              <a:spcPct val="0"/>
            </a:spcBef>
            <a:spcAft>
              <a:spcPct val="35000"/>
            </a:spcAft>
            <a:buNone/>
          </a:pPr>
          <a:r>
            <a:rPr lang="en-US" sz="2000" kern="1200" dirty="0"/>
            <a:t>Prepared presentation</a:t>
          </a:r>
        </a:p>
        <a:p>
          <a:pPr marL="0" lvl="0" indent="0" algn="l" defTabSz="889000">
            <a:lnSpc>
              <a:spcPct val="90000"/>
            </a:lnSpc>
            <a:spcBef>
              <a:spcPct val="0"/>
            </a:spcBef>
            <a:spcAft>
              <a:spcPct val="35000"/>
            </a:spcAft>
            <a:buNone/>
          </a:pPr>
          <a:r>
            <a:rPr lang="en-US" sz="2000" kern="1200" dirty="0"/>
            <a:t>Data /Presentation Tweak via </a:t>
          </a:r>
          <a:r>
            <a:rPr lang="en-US" sz="2000" kern="1200" dirty="0" err="1"/>
            <a:t>Github</a:t>
          </a:r>
          <a:endParaRPr lang="en-US" sz="2000" kern="1200" dirty="0"/>
        </a:p>
        <a:p>
          <a:pPr marL="0" lvl="0" indent="0" algn="l" defTabSz="889000">
            <a:lnSpc>
              <a:spcPct val="90000"/>
            </a:lnSpc>
            <a:spcBef>
              <a:spcPct val="0"/>
            </a:spcBef>
            <a:spcAft>
              <a:spcPct val="35000"/>
            </a:spcAft>
            <a:buNone/>
          </a:pPr>
          <a:endParaRPr lang="en-US" sz="2000" kern="1200" dirty="0"/>
        </a:p>
      </dsp:txBody>
      <dsp:txXfrm>
        <a:off x="7454560" y="365839"/>
        <a:ext cx="2446290" cy="3940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governor.ny.gov/sites/governor.ny.gov/files/atoms/files/NYSFailingSchoolsReport.pd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BF-A029-994A-A712-36E56F902B4B}"/>
              </a:ext>
            </a:extLst>
          </p:cNvPr>
          <p:cNvSpPr>
            <a:spLocks noGrp="1"/>
          </p:cNvSpPr>
          <p:nvPr>
            <p:ph type="ctrTitle"/>
          </p:nvPr>
        </p:nvSpPr>
        <p:spPr>
          <a:xfrm>
            <a:off x="3291621" y="1829596"/>
            <a:ext cx="8704384" cy="1285343"/>
          </a:xfrm>
        </p:spPr>
        <p:txBody>
          <a:bodyPr/>
          <a:lstStyle/>
          <a:p>
            <a:r>
              <a:rPr lang="en-US" dirty="0"/>
              <a:t>Bang For Your Taxpayer Buck</a:t>
            </a:r>
          </a:p>
        </p:txBody>
      </p:sp>
      <p:sp>
        <p:nvSpPr>
          <p:cNvPr id="3" name="Subtitle 2">
            <a:extLst>
              <a:ext uri="{FF2B5EF4-FFF2-40B4-BE49-F238E27FC236}">
                <a16:creationId xmlns:a16="http://schemas.microsoft.com/office/drawing/2014/main" id="{540029C9-B852-914E-A4B2-D9E37394A0C7}"/>
              </a:ext>
            </a:extLst>
          </p:cNvPr>
          <p:cNvSpPr>
            <a:spLocks noGrp="1"/>
          </p:cNvSpPr>
          <p:nvPr>
            <p:ph type="subTitle" idx="1"/>
          </p:nvPr>
        </p:nvSpPr>
        <p:spPr>
          <a:xfrm>
            <a:off x="4691062" y="3429000"/>
            <a:ext cx="7197726" cy="1014942"/>
          </a:xfrm>
        </p:spPr>
        <p:txBody>
          <a:bodyPr>
            <a:normAutofit fontScale="92500" lnSpcReduction="20000"/>
          </a:bodyPr>
          <a:lstStyle/>
          <a:p>
            <a:r>
              <a:rPr lang="en-US" dirty="0"/>
              <a:t>Teacher  Ratings in the Albany School District</a:t>
            </a:r>
          </a:p>
          <a:p>
            <a:pPr algn="l"/>
            <a:endParaRPr lang="en-US" dirty="0"/>
          </a:p>
          <a:p>
            <a:r>
              <a:rPr lang="en-US" dirty="0"/>
              <a:t> </a:t>
            </a:r>
          </a:p>
        </p:txBody>
      </p:sp>
      <p:sp>
        <p:nvSpPr>
          <p:cNvPr id="5" name="TextBox 4">
            <a:extLst>
              <a:ext uri="{FF2B5EF4-FFF2-40B4-BE49-F238E27FC236}">
                <a16:creationId xmlns:a16="http://schemas.microsoft.com/office/drawing/2014/main" id="{91CD29A5-CA13-4251-A60B-B0B43DD34D0A}"/>
              </a:ext>
            </a:extLst>
          </p:cNvPr>
          <p:cNvSpPr txBox="1"/>
          <p:nvPr/>
        </p:nvSpPr>
        <p:spPr>
          <a:xfrm>
            <a:off x="7070664" y="3993707"/>
            <a:ext cx="2786063" cy="1200329"/>
          </a:xfrm>
          <a:prstGeom prst="rect">
            <a:avLst/>
          </a:prstGeom>
          <a:noFill/>
        </p:spPr>
        <p:txBody>
          <a:bodyPr wrap="square" rtlCol="0">
            <a:spAutoFit/>
          </a:bodyPr>
          <a:lstStyle/>
          <a:p>
            <a:r>
              <a:rPr lang="en-US" dirty="0"/>
              <a:t>Team Members:</a:t>
            </a:r>
          </a:p>
          <a:p>
            <a:r>
              <a:rPr lang="en-US" dirty="0"/>
              <a:t>Jack Russo</a:t>
            </a:r>
          </a:p>
          <a:p>
            <a:r>
              <a:rPr lang="en-US" dirty="0"/>
              <a:t>Anthony Pagan</a:t>
            </a:r>
          </a:p>
          <a:p>
            <a:r>
              <a:rPr lang="en-US" dirty="0"/>
              <a:t>Alexander Niculescu</a:t>
            </a:r>
          </a:p>
        </p:txBody>
      </p:sp>
    </p:spTree>
    <p:extLst>
      <p:ext uri="{BB962C8B-B14F-4D97-AF65-F5344CB8AC3E}">
        <p14:creationId xmlns:p14="http://schemas.microsoft.com/office/powerpoint/2010/main" val="15530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4" name="Picture 3">
            <a:extLst>
              <a:ext uri="{FF2B5EF4-FFF2-40B4-BE49-F238E27FC236}">
                <a16:creationId xmlns:a16="http://schemas.microsoft.com/office/drawing/2014/main" id="{1E8184AB-2F78-1443-B532-80F4A8C6AC6D}"/>
              </a:ext>
            </a:extLst>
          </p:cNvPr>
          <p:cNvPicPr>
            <a:picLocks noChangeAspect="1"/>
          </p:cNvPicPr>
          <p:nvPr/>
        </p:nvPicPr>
        <p:blipFill>
          <a:blip r:embed="rId2"/>
          <a:stretch>
            <a:fillRect/>
          </a:stretch>
        </p:blipFill>
        <p:spPr>
          <a:xfrm>
            <a:off x="685801" y="2233245"/>
            <a:ext cx="10328031" cy="4498733"/>
          </a:xfrm>
          <a:prstGeom prst="rect">
            <a:avLst/>
          </a:prstGeom>
        </p:spPr>
      </p:pic>
    </p:spTree>
    <p:extLst>
      <p:ext uri="{BB962C8B-B14F-4D97-AF65-F5344CB8AC3E}">
        <p14:creationId xmlns:p14="http://schemas.microsoft.com/office/powerpoint/2010/main" val="160934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5" name="Picture 4">
            <a:extLst>
              <a:ext uri="{FF2B5EF4-FFF2-40B4-BE49-F238E27FC236}">
                <a16:creationId xmlns:a16="http://schemas.microsoft.com/office/drawing/2014/main" id="{96C82686-FEA0-6540-9FBE-AF8A70D36E90}"/>
              </a:ext>
            </a:extLst>
          </p:cNvPr>
          <p:cNvPicPr>
            <a:picLocks noChangeAspect="1"/>
          </p:cNvPicPr>
          <p:nvPr/>
        </p:nvPicPr>
        <p:blipFill>
          <a:blip r:embed="rId2"/>
          <a:stretch>
            <a:fillRect/>
          </a:stretch>
        </p:blipFill>
        <p:spPr>
          <a:xfrm>
            <a:off x="984737" y="1942774"/>
            <a:ext cx="9983886" cy="4792133"/>
          </a:xfrm>
          <a:prstGeom prst="rect">
            <a:avLst/>
          </a:prstGeom>
        </p:spPr>
      </p:pic>
    </p:spTree>
    <p:extLst>
      <p:ext uri="{BB962C8B-B14F-4D97-AF65-F5344CB8AC3E}">
        <p14:creationId xmlns:p14="http://schemas.microsoft.com/office/powerpoint/2010/main" val="38625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D77-FE34-6744-8E85-D1A82E3F644C}"/>
              </a:ext>
            </a:extLst>
          </p:cNvPr>
          <p:cNvSpPr>
            <a:spLocks noGrp="1"/>
          </p:cNvSpPr>
          <p:nvPr>
            <p:ph type="title"/>
          </p:nvPr>
        </p:nvSpPr>
        <p:spPr/>
        <p:txBody>
          <a:bodyPr/>
          <a:lstStyle/>
          <a:p>
            <a:r>
              <a:rPr lang="en-US" dirty="0"/>
              <a:t>Then we analyzed the data. </a:t>
            </a:r>
          </a:p>
        </p:txBody>
      </p:sp>
      <p:pic>
        <p:nvPicPr>
          <p:cNvPr id="4" name="Picture 3">
            <a:extLst>
              <a:ext uri="{FF2B5EF4-FFF2-40B4-BE49-F238E27FC236}">
                <a16:creationId xmlns:a16="http://schemas.microsoft.com/office/drawing/2014/main" id="{058E2A05-03F8-574E-9BBF-E677E9F9CC8D}"/>
              </a:ext>
            </a:extLst>
          </p:cNvPr>
          <p:cNvPicPr>
            <a:picLocks noChangeAspect="1"/>
          </p:cNvPicPr>
          <p:nvPr/>
        </p:nvPicPr>
        <p:blipFill>
          <a:blip r:embed="rId2"/>
          <a:stretch>
            <a:fillRect/>
          </a:stretch>
        </p:blipFill>
        <p:spPr>
          <a:xfrm>
            <a:off x="375468" y="2065867"/>
            <a:ext cx="11306578" cy="4484195"/>
          </a:xfrm>
          <a:prstGeom prst="rect">
            <a:avLst/>
          </a:prstGeom>
        </p:spPr>
      </p:pic>
    </p:spTree>
    <p:extLst>
      <p:ext uri="{BB962C8B-B14F-4D97-AF65-F5344CB8AC3E}">
        <p14:creationId xmlns:p14="http://schemas.microsoft.com/office/powerpoint/2010/main" val="229136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9F6-137F-914E-BE84-AADCD4792596}"/>
              </a:ext>
            </a:extLst>
          </p:cNvPr>
          <p:cNvSpPr>
            <a:spLocks noGrp="1"/>
          </p:cNvSpPr>
          <p:nvPr>
            <p:ph type="title"/>
          </p:nvPr>
        </p:nvSpPr>
        <p:spPr>
          <a:xfrm>
            <a:off x="685801" y="609600"/>
            <a:ext cx="10131425" cy="5421923"/>
          </a:xfrm>
        </p:spPr>
        <p:txBody>
          <a:bodyPr>
            <a:normAutofit fontScale="90000"/>
          </a:bodyPr>
          <a:lstStyle/>
          <a:p>
            <a:r>
              <a:rPr lang="en-US" dirty="0"/>
              <a:t>Two Caveats:</a:t>
            </a:r>
            <a:br>
              <a:rPr lang="en-US" dirty="0"/>
            </a:br>
            <a:r>
              <a:rPr lang="en-US" dirty="0"/>
              <a:t> </a:t>
            </a:r>
            <a:br>
              <a:rPr lang="en-US" dirty="0"/>
            </a:br>
            <a:r>
              <a:rPr lang="en-US" dirty="0"/>
              <a:t>1. Per pupil Expenditure was essentially a binary, since Expenditure only had two levels “Medium” and “High”. As Such this could have contributed to the strength of the correlation.</a:t>
            </a:r>
            <a:br>
              <a:rPr lang="en-US" dirty="0"/>
            </a:br>
            <a:r>
              <a:rPr lang="en-US" dirty="0"/>
              <a:t>2. There were about 60K “Suppressed” </a:t>
            </a:r>
            <a:r>
              <a:rPr lang="en-US" dirty="0" err="1"/>
              <a:t>Rattings</a:t>
            </a:r>
            <a:r>
              <a:rPr lang="en-US" dirty="0"/>
              <a:t> which were removed for this analysis. This was still less than 10% of the total </a:t>
            </a:r>
            <a:r>
              <a:rPr lang="en-US" dirty="0" err="1"/>
              <a:t>obseravtions</a:t>
            </a:r>
            <a:r>
              <a:rPr lang="en-US" dirty="0"/>
              <a:t>.</a:t>
            </a:r>
            <a:br>
              <a:rPr lang="en-US" dirty="0"/>
            </a:br>
            <a:br>
              <a:rPr lang="en-US" dirty="0"/>
            </a:br>
            <a:endParaRPr lang="en-US" dirty="0"/>
          </a:p>
        </p:txBody>
      </p:sp>
    </p:spTree>
    <p:extLst>
      <p:ext uri="{BB962C8B-B14F-4D97-AF65-F5344CB8AC3E}">
        <p14:creationId xmlns:p14="http://schemas.microsoft.com/office/powerpoint/2010/main" val="368998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2;p21">
            <a:extLst>
              <a:ext uri="{FF2B5EF4-FFF2-40B4-BE49-F238E27FC236}">
                <a16:creationId xmlns:a16="http://schemas.microsoft.com/office/drawing/2014/main" id="{1C089BCF-9A70-4EA5-A71E-9AD127F26432}"/>
              </a:ext>
            </a:extLst>
          </p:cNvPr>
          <p:cNvSpPr txBox="1">
            <a:spLocks/>
          </p:cNvSpPr>
          <p:nvPr/>
        </p:nvSpPr>
        <p:spPr>
          <a:xfrm>
            <a:off x="2044726" y="1419496"/>
            <a:ext cx="7197600" cy="1461047"/>
          </a:xfrm>
          <a:prstGeom prst="rect">
            <a:avLst/>
          </a:prstGeom>
          <a:effectLst/>
        </p:spPr>
        <p:txBody>
          <a:bodyPr spcFirstLastPara="1" vert="horz" wrap="square" lIns="91425" tIns="45700" rIns="91425" bIns="45700" rtlCol="0" anchor="b"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1"/>
              </a:buClr>
              <a:buSzPts val="1100"/>
              <a:buFont typeface="Arial"/>
              <a:buNone/>
            </a:pPr>
            <a:r>
              <a:rPr lang="en-US" dirty="0"/>
              <a:t>Most Valued Data Science Skills:</a:t>
            </a:r>
          </a:p>
          <a:p>
            <a:pPr algn="r">
              <a:spcBef>
                <a:spcPts val="0"/>
              </a:spcBef>
            </a:pPr>
            <a:endParaRPr lang="en-US" dirty="0"/>
          </a:p>
        </p:txBody>
      </p:sp>
      <p:sp>
        <p:nvSpPr>
          <p:cNvPr id="4" name="Google Shape;173;p21">
            <a:extLst>
              <a:ext uri="{FF2B5EF4-FFF2-40B4-BE49-F238E27FC236}">
                <a16:creationId xmlns:a16="http://schemas.microsoft.com/office/drawing/2014/main" id="{770C8F52-CB8D-41EE-B7AB-03993E1F73BC}"/>
              </a:ext>
            </a:extLst>
          </p:cNvPr>
          <p:cNvSpPr txBox="1">
            <a:spLocks/>
          </p:cNvSpPr>
          <p:nvPr/>
        </p:nvSpPr>
        <p:spPr>
          <a:xfrm>
            <a:off x="2044726" y="2695853"/>
            <a:ext cx="7197600" cy="3135000"/>
          </a:xfrm>
          <a:prstGeom prst="rect">
            <a:avLst/>
          </a:prstGeom>
        </p:spPr>
        <p:txBody>
          <a:bodyPr spcFirstLastPara="1" wrap="square" lIns="91425" tIns="45700" rIns="91425" bIns="4570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Clr>
                <a:schemeClr val="dk1"/>
              </a:buClr>
              <a:buSzPts val="1100"/>
              <a:buFont typeface="Arial"/>
              <a:buNone/>
            </a:pPr>
            <a:r>
              <a:rPr lang="en-US" dirty="0"/>
              <a:t>Prerequisites: </a:t>
            </a:r>
          </a:p>
          <a:p>
            <a:pPr marL="457200" indent="-342900">
              <a:spcBef>
                <a:spcPts val="1000"/>
              </a:spcBef>
              <a:spcAft>
                <a:spcPts val="0"/>
              </a:spcAft>
              <a:buSzPts val="1800"/>
              <a:buFont typeface="Arial"/>
              <a:buChar char="●"/>
            </a:pPr>
            <a:r>
              <a:rPr lang="en-US" dirty="0"/>
              <a:t>Understanding of math and computer science</a:t>
            </a:r>
          </a:p>
          <a:p>
            <a:pPr marL="457200" indent="-342900">
              <a:spcAft>
                <a:spcPts val="0"/>
              </a:spcAft>
              <a:buSzPts val="1800"/>
              <a:buFont typeface="Arial"/>
              <a:buChar char="●"/>
            </a:pPr>
            <a:r>
              <a:rPr lang="en-US" dirty="0"/>
              <a:t>Being at the right place at the right time</a:t>
            </a:r>
          </a:p>
          <a:p>
            <a:pPr marL="457200" indent="-342900">
              <a:spcAft>
                <a:spcPts val="0"/>
              </a:spcAft>
              <a:buSzPts val="1800"/>
              <a:buFont typeface="Arial"/>
              <a:buChar char="●"/>
            </a:pPr>
            <a:r>
              <a:rPr lang="en-US" dirty="0"/>
              <a:t>Collaboration Tools and Teamwork</a:t>
            </a:r>
          </a:p>
          <a:p>
            <a:pPr marL="0" indent="0" algn="ctr">
              <a:spcBef>
                <a:spcPts val="1000"/>
              </a:spcBef>
              <a:spcAft>
                <a:spcPts val="0"/>
              </a:spcAft>
              <a:buClr>
                <a:schemeClr val="dk1"/>
              </a:buClr>
              <a:buSzPts val="1100"/>
              <a:buFont typeface="Arial"/>
              <a:buNone/>
            </a:pPr>
            <a:r>
              <a:rPr lang="en-US" dirty="0"/>
              <a:t>Skills Needed:</a:t>
            </a:r>
          </a:p>
          <a:p>
            <a:pPr marL="457200" indent="-342900">
              <a:spcBef>
                <a:spcPts val="1000"/>
              </a:spcBef>
              <a:spcAft>
                <a:spcPts val="0"/>
              </a:spcAft>
              <a:buSzPts val="1800"/>
              <a:buFont typeface="Arial"/>
              <a:buChar char="●"/>
            </a:pPr>
            <a:r>
              <a:rPr lang="en-US" dirty="0"/>
              <a:t>Inquisitiveness and impetus for change</a:t>
            </a:r>
          </a:p>
          <a:p>
            <a:pPr marL="457200" indent="-342900">
              <a:spcAft>
                <a:spcPts val="0"/>
              </a:spcAft>
              <a:buSzPts val="1800"/>
              <a:buFont typeface="Arial"/>
              <a:buChar char="●"/>
            </a:pPr>
            <a:r>
              <a:rPr lang="en-US" dirty="0"/>
              <a:t>Enthusiasm</a:t>
            </a:r>
          </a:p>
          <a:p>
            <a:pPr marL="457200" indent="-342900">
              <a:spcAft>
                <a:spcPts val="0"/>
              </a:spcAft>
              <a:buSzPts val="1800"/>
              <a:buFont typeface="Arial"/>
              <a:buChar char="●"/>
            </a:pPr>
            <a:r>
              <a:rPr lang="en-US" dirty="0"/>
              <a:t>Return on Investment</a:t>
            </a:r>
          </a:p>
          <a:p>
            <a:pPr marL="0" indent="0" algn="r">
              <a:spcBef>
                <a:spcPts val="1000"/>
              </a:spcBef>
              <a:buFont typeface="Arial"/>
              <a:buNone/>
            </a:pPr>
            <a:endParaRPr lang="en-US" dirty="0"/>
          </a:p>
        </p:txBody>
      </p:sp>
    </p:spTree>
    <p:extLst>
      <p:ext uri="{BB962C8B-B14F-4D97-AF65-F5344CB8AC3E}">
        <p14:creationId xmlns:p14="http://schemas.microsoft.com/office/powerpoint/2010/main" val="2537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6FEC-7F78-7642-B3AC-314416F5E9AA}"/>
              </a:ext>
            </a:extLst>
          </p:cNvPr>
          <p:cNvSpPr>
            <a:spLocks noGrp="1"/>
          </p:cNvSpPr>
          <p:nvPr>
            <p:ph type="title"/>
          </p:nvPr>
        </p:nvSpPr>
        <p:spPr/>
        <p:txBody>
          <a:bodyPr/>
          <a:lstStyle/>
          <a:p>
            <a:r>
              <a:rPr lang="en-US"/>
              <a:t>Questions?</a:t>
            </a:r>
            <a:endParaRPr lang="en-US" dirty="0"/>
          </a:p>
        </p:txBody>
      </p:sp>
      <p:sp>
        <p:nvSpPr>
          <p:cNvPr id="3" name="Text Placeholder 2">
            <a:extLst>
              <a:ext uri="{FF2B5EF4-FFF2-40B4-BE49-F238E27FC236}">
                <a16:creationId xmlns:a16="http://schemas.microsoft.com/office/drawing/2014/main" id="{6F13AA05-5E1F-EC48-9EEC-A0BDE2D2181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591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D48-B672-49AB-959E-B30469705F15}"/>
              </a:ext>
            </a:extLst>
          </p:cNvPr>
          <p:cNvSpPr>
            <a:spLocks noGrp="1"/>
          </p:cNvSpPr>
          <p:nvPr>
            <p:ph type="ctrTitle"/>
          </p:nvPr>
        </p:nvSpPr>
        <p:spPr>
          <a:xfrm>
            <a:off x="3962399" y="943504"/>
            <a:ext cx="7197726" cy="1813981"/>
          </a:xfrm>
        </p:spPr>
        <p:txBody>
          <a:bodyPr/>
          <a:lstStyle/>
          <a:p>
            <a:r>
              <a:rPr lang="en-US" dirty="0"/>
              <a:t>Team Timeline</a:t>
            </a:r>
            <a:br>
              <a:rPr lang="en-US" dirty="0"/>
            </a:br>
            <a:endParaRPr lang="en-US" dirty="0"/>
          </a:p>
        </p:txBody>
      </p:sp>
      <p:sp>
        <p:nvSpPr>
          <p:cNvPr id="3" name="Subtitle 2">
            <a:extLst>
              <a:ext uri="{FF2B5EF4-FFF2-40B4-BE49-F238E27FC236}">
                <a16:creationId xmlns:a16="http://schemas.microsoft.com/office/drawing/2014/main" id="{8D610C56-DB57-4E66-BFA3-16DE89BA27CF}"/>
              </a:ext>
            </a:extLst>
          </p:cNvPr>
          <p:cNvSpPr>
            <a:spLocks noGrp="1"/>
          </p:cNvSpPr>
          <p:nvPr>
            <p:ph type="subTitle" idx="1"/>
          </p:nvPr>
        </p:nvSpPr>
        <p:spPr>
          <a:xfrm>
            <a:off x="1428750" y="4086226"/>
            <a:ext cx="9731375" cy="1704974"/>
          </a:xfrm>
        </p:spPr>
        <p:txBody>
          <a:bodyPr/>
          <a:lstStyle/>
          <a:p>
            <a:r>
              <a:rPr lang="en-US" dirty="0"/>
              <a:t>t</a:t>
            </a:r>
          </a:p>
        </p:txBody>
      </p:sp>
      <p:graphicFrame>
        <p:nvGraphicFramePr>
          <p:cNvPr id="4" name="Diagram 3">
            <a:extLst>
              <a:ext uri="{FF2B5EF4-FFF2-40B4-BE49-F238E27FC236}">
                <a16:creationId xmlns:a16="http://schemas.microsoft.com/office/drawing/2014/main" id="{656B4351-0A4F-453A-8E9F-E0D1367A87CE}"/>
              </a:ext>
            </a:extLst>
          </p:cNvPr>
          <p:cNvGraphicFramePr/>
          <p:nvPr>
            <p:extLst>
              <p:ext uri="{D42A27DB-BD31-4B8C-83A1-F6EECF244321}">
                <p14:modId xmlns:p14="http://schemas.microsoft.com/office/powerpoint/2010/main" val="1742546633"/>
              </p:ext>
            </p:extLst>
          </p:nvPr>
        </p:nvGraphicFramePr>
        <p:xfrm>
          <a:off x="1077911" y="1857375"/>
          <a:ext cx="10082213" cy="467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3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C9D-E17F-1747-8D55-925BF2E54316}"/>
              </a:ext>
            </a:extLst>
          </p:cNvPr>
          <p:cNvSpPr>
            <a:spLocks noGrp="1"/>
          </p:cNvSpPr>
          <p:nvPr>
            <p:ph type="title"/>
          </p:nvPr>
        </p:nvSpPr>
        <p:spPr/>
        <p:txBody>
          <a:bodyPr/>
          <a:lstStyle/>
          <a:p>
            <a:r>
              <a:rPr lang="en-US" dirty="0"/>
              <a:t>In 2015 the Governors’ office released a report on the failing state of education in New York State. Here were some key points…</a:t>
            </a:r>
          </a:p>
        </p:txBody>
      </p:sp>
      <p:sp>
        <p:nvSpPr>
          <p:cNvPr id="3" name="Text Placeholder 2">
            <a:extLst>
              <a:ext uri="{FF2B5EF4-FFF2-40B4-BE49-F238E27FC236}">
                <a16:creationId xmlns:a16="http://schemas.microsoft.com/office/drawing/2014/main" id="{8450CD5C-AB30-FB4E-BD23-F83D47565D72}"/>
              </a:ext>
            </a:extLst>
          </p:cNvPr>
          <p:cNvSpPr>
            <a:spLocks noGrp="1"/>
          </p:cNvSpPr>
          <p:nvPr>
            <p:ph type="body" idx="1"/>
          </p:nvPr>
        </p:nvSpPr>
        <p:spPr/>
        <p:txBody>
          <a:bodyPr/>
          <a:lstStyle/>
          <a:p>
            <a:r>
              <a:rPr lang="en-US" dirty="0">
                <a:hlinkClick r:id="rId2"/>
              </a:rPr>
              <a:t>https://www.governor.ny.gov/sites/governor.ny.gov/files/atoms/files/NYSFailingSchoolsReport.pdf</a:t>
            </a:r>
            <a:endParaRPr lang="en-US" dirty="0"/>
          </a:p>
        </p:txBody>
      </p:sp>
    </p:spTree>
    <p:extLst>
      <p:ext uri="{BB962C8B-B14F-4D97-AF65-F5344CB8AC3E}">
        <p14:creationId xmlns:p14="http://schemas.microsoft.com/office/powerpoint/2010/main" val="10651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6A705-24F5-6A4A-BBF6-5A3AC51075F3}"/>
              </a:ext>
            </a:extLst>
          </p:cNvPr>
          <p:cNvPicPr>
            <a:picLocks noChangeAspect="1"/>
          </p:cNvPicPr>
          <p:nvPr/>
        </p:nvPicPr>
        <p:blipFill>
          <a:blip r:embed="rId2"/>
          <a:stretch>
            <a:fillRect/>
          </a:stretch>
        </p:blipFill>
        <p:spPr>
          <a:xfrm>
            <a:off x="914399" y="734473"/>
            <a:ext cx="9847385" cy="5686939"/>
          </a:xfrm>
          <a:prstGeom prst="rect">
            <a:avLst/>
          </a:prstGeom>
        </p:spPr>
      </p:pic>
    </p:spTree>
    <p:extLst>
      <p:ext uri="{BB962C8B-B14F-4D97-AF65-F5344CB8AC3E}">
        <p14:creationId xmlns:p14="http://schemas.microsoft.com/office/powerpoint/2010/main" val="76043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563D-01CF-EB40-9692-C2D78E43857B}"/>
              </a:ext>
            </a:extLst>
          </p:cNvPr>
          <p:cNvSpPr>
            <a:spLocks noGrp="1"/>
          </p:cNvSpPr>
          <p:nvPr>
            <p:ph type="title"/>
          </p:nvPr>
        </p:nvSpPr>
        <p:spPr/>
        <p:txBody>
          <a:bodyPr>
            <a:normAutofit fontScale="90000"/>
          </a:bodyPr>
          <a:lstStyle/>
          <a:p>
            <a:r>
              <a:rPr lang="en-US" dirty="0"/>
              <a:t>Given this Unsettling Trend, Our Team wanted to Use NY State DATA Verify these findings.</a:t>
            </a:r>
          </a:p>
        </p:txBody>
      </p:sp>
      <p:sp>
        <p:nvSpPr>
          <p:cNvPr id="3" name="Text Placeholder 2">
            <a:extLst>
              <a:ext uri="{FF2B5EF4-FFF2-40B4-BE49-F238E27FC236}">
                <a16:creationId xmlns:a16="http://schemas.microsoft.com/office/drawing/2014/main" id="{42716094-D7A0-8144-9163-78AE358668F3}"/>
              </a:ext>
            </a:extLst>
          </p:cNvPr>
          <p:cNvSpPr>
            <a:spLocks noGrp="1"/>
          </p:cNvSpPr>
          <p:nvPr>
            <p:ph type="body" idx="1"/>
          </p:nvPr>
        </p:nvSpPr>
        <p:spPr/>
        <p:txBody>
          <a:bodyPr/>
          <a:lstStyle/>
          <a:p>
            <a:r>
              <a:rPr lang="en-US" dirty="0"/>
              <a:t>https://</a:t>
            </a:r>
            <a:r>
              <a:rPr lang="en-US" dirty="0" err="1"/>
              <a:t>data.nysed.gov</a:t>
            </a:r>
            <a:r>
              <a:rPr lang="en-US" dirty="0"/>
              <a:t>/</a:t>
            </a:r>
            <a:r>
              <a:rPr lang="en-US" dirty="0" err="1"/>
              <a:t>downloads.php</a:t>
            </a:r>
            <a:endParaRPr lang="en-US" dirty="0"/>
          </a:p>
        </p:txBody>
      </p:sp>
    </p:spTree>
    <p:extLst>
      <p:ext uri="{BB962C8B-B14F-4D97-AF65-F5344CB8AC3E}">
        <p14:creationId xmlns:p14="http://schemas.microsoft.com/office/powerpoint/2010/main" val="101750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FF3-0740-CF45-8B4E-817FD31CCB12}"/>
              </a:ext>
            </a:extLst>
          </p:cNvPr>
          <p:cNvSpPr>
            <a:spLocks noGrp="1"/>
          </p:cNvSpPr>
          <p:nvPr>
            <p:ph type="title"/>
          </p:nvPr>
        </p:nvSpPr>
        <p:spPr>
          <a:xfrm>
            <a:off x="685801" y="609600"/>
            <a:ext cx="10131425" cy="5914292"/>
          </a:xfrm>
        </p:spPr>
        <p:txBody>
          <a:bodyPr>
            <a:normAutofit fontScale="90000"/>
          </a:bodyPr>
          <a:lstStyle/>
          <a:p>
            <a:r>
              <a:rPr lang="en-US" dirty="0"/>
              <a:t>However Two things became clear after Reviewing the Available Data:</a:t>
            </a:r>
            <a:br>
              <a:rPr lang="en-US" dirty="0"/>
            </a:br>
            <a:r>
              <a:rPr lang="en-US" dirty="0"/>
              <a:t> </a:t>
            </a:r>
            <a:br>
              <a:rPr lang="en-US" dirty="0"/>
            </a:br>
            <a:r>
              <a:rPr lang="en-US" dirty="0"/>
              <a:t>1. The Data Was too unruly/incomplete to evaluate the correlation between per pupil expenditure and education outcomes.</a:t>
            </a:r>
            <a:br>
              <a:rPr lang="en-US" dirty="0"/>
            </a:br>
            <a:br>
              <a:rPr lang="en-US" dirty="0"/>
            </a:br>
            <a:r>
              <a:rPr lang="en-US" dirty="0"/>
              <a:t>2. WE could better contrast Teacher Evaluations ratings and per pupil expenditure. This would be interesting Contrasting this correlation with the aforementioned statistics.</a:t>
            </a:r>
          </a:p>
        </p:txBody>
      </p:sp>
    </p:spTree>
    <p:extLst>
      <p:ext uri="{BB962C8B-B14F-4D97-AF65-F5344CB8AC3E}">
        <p14:creationId xmlns:p14="http://schemas.microsoft.com/office/powerpoint/2010/main" val="147701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ABF-3993-7A46-8DEA-DCAA186A3ADE}"/>
              </a:ext>
            </a:extLst>
          </p:cNvPr>
          <p:cNvSpPr>
            <a:spLocks noGrp="1"/>
          </p:cNvSpPr>
          <p:nvPr>
            <p:ph type="title"/>
          </p:nvPr>
        </p:nvSpPr>
        <p:spPr>
          <a:xfrm>
            <a:off x="570547" y="393987"/>
            <a:ext cx="10131425" cy="1456267"/>
          </a:xfrm>
        </p:spPr>
        <p:txBody>
          <a:bodyPr/>
          <a:lstStyle/>
          <a:p>
            <a:r>
              <a:rPr lang="en-US" dirty="0"/>
              <a:t>First We  Joined The Data Using the following methods. </a:t>
            </a:r>
          </a:p>
        </p:txBody>
      </p:sp>
      <p:pic>
        <p:nvPicPr>
          <p:cNvPr id="5" name="Picture 4">
            <a:extLst>
              <a:ext uri="{FF2B5EF4-FFF2-40B4-BE49-F238E27FC236}">
                <a16:creationId xmlns:a16="http://schemas.microsoft.com/office/drawing/2014/main" id="{AE567E60-08B5-4E76-9559-CE80D75364E6}"/>
              </a:ext>
            </a:extLst>
          </p:cNvPr>
          <p:cNvPicPr>
            <a:picLocks noChangeAspect="1"/>
          </p:cNvPicPr>
          <p:nvPr/>
        </p:nvPicPr>
        <p:blipFill>
          <a:blip r:embed="rId2"/>
          <a:stretch>
            <a:fillRect/>
          </a:stretch>
        </p:blipFill>
        <p:spPr>
          <a:xfrm>
            <a:off x="509587" y="2350769"/>
            <a:ext cx="9458325" cy="4433889"/>
          </a:xfrm>
          <a:prstGeom prst="rect">
            <a:avLst/>
          </a:prstGeom>
        </p:spPr>
      </p:pic>
      <p:sp>
        <p:nvSpPr>
          <p:cNvPr id="3" name="TextBox 2">
            <a:extLst>
              <a:ext uri="{FF2B5EF4-FFF2-40B4-BE49-F238E27FC236}">
                <a16:creationId xmlns:a16="http://schemas.microsoft.com/office/drawing/2014/main" id="{90E1B686-1A3D-41C0-9140-73F0FF61D944}"/>
              </a:ext>
            </a:extLst>
          </p:cNvPr>
          <p:cNvSpPr txBox="1"/>
          <p:nvPr/>
        </p:nvSpPr>
        <p:spPr>
          <a:xfrm>
            <a:off x="570547" y="1792142"/>
            <a:ext cx="2542903" cy="369332"/>
          </a:xfrm>
          <a:prstGeom prst="rect">
            <a:avLst/>
          </a:prstGeom>
          <a:noFill/>
        </p:spPr>
        <p:txBody>
          <a:bodyPr wrap="square" rtlCol="0">
            <a:spAutoFit/>
          </a:bodyPr>
          <a:lstStyle/>
          <a:p>
            <a:r>
              <a:rPr lang="en-US" dirty="0"/>
              <a:t>https://data.nysed.gov/</a:t>
            </a:r>
          </a:p>
        </p:txBody>
      </p:sp>
    </p:spTree>
    <p:extLst>
      <p:ext uri="{BB962C8B-B14F-4D97-AF65-F5344CB8AC3E}">
        <p14:creationId xmlns:p14="http://schemas.microsoft.com/office/powerpoint/2010/main" val="22163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418AD-2E88-4DC3-9E50-96CC51EC534D}"/>
              </a:ext>
            </a:extLst>
          </p:cNvPr>
          <p:cNvPicPr>
            <a:picLocks noChangeAspect="1"/>
          </p:cNvPicPr>
          <p:nvPr/>
        </p:nvPicPr>
        <p:blipFill>
          <a:blip r:embed="rId2"/>
          <a:stretch>
            <a:fillRect/>
          </a:stretch>
        </p:blipFill>
        <p:spPr>
          <a:xfrm>
            <a:off x="628650" y="1900237"/>
            <a:ext cx="10396537" cy="4686301"/>
          </a:xfrm>
          <a:prstGeom prst="rect">
            <a:avLst/>
          </a:prstGeom>
        </p:spPr>
      </p:pic>
      <p:pic>
        <p:nvPicPr>
          <p:cNvPr id="4" name="Picture 3">
            <a:extLst>
              <a:ext uri="{FF2B5EF4-FFF2-40B4-BE49-F238E27FC236}">
                <a16:creationId xmlns:a16="http://schemas.microsoft.com/office/drawing/2014/main" id="{D4C41EEC-E629-465F-8563-06C05FF1AE3B}"/>
              </a:ext>
            </a:extLst>
          </p:cNvPr>
          <p:cNvPicPr>
            <a:picLocks noChangeAspect="1"/>
          </p:cNvPicPr>
          <p:nvPr/>
        </p:nvPicPr>
        <p:blipFill>
          <a:blip r:embed="rId3"/>
          <a:stretch>
            <a:fillRect/>
          </a:stretch>
        </p:blipFill>
        <p:spPr>
          <a:xfrm>
            <a:off x="628650" y="397669"/>
            <a:ext cx="4743450" cy="1295400"/>
          </a:xfrm>
          <a:prstGeom prst="rect">
            <a:avLst/>
          </a:prstGeom>
        </p:spPr>
      </p:pic>
    </p:spTree>
    <p:extLst>
      <p:ext uri="{BB962C8B-B14F-4D97-AF65-F5344CB8AC3E}">
        <p14:creationId xmlns:p14="http://schemas.microsoft.com/office/powerpoint/2010/main" val="36069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26DC3-BA1A-4DE2-ACC6-7125DF02D000}"/>
              </a:ext>
            </a:extLst>
          </p:cNvPr>
          <p:cNvPicPr>
            <a:picLocks noChangeAspect="1"/>
          </p:cNvPicPr>
          <p:nvPr/>
        </p:nvPicPr>
        <p:blipFill>
          <a:blip r:embed="rId2"/>
          <a:stretch>
            <a:fillRect/>
          </a:stretch>
        </p:blipFill>
        <p:spPr>
          <a:xfrm>
            <a:off x="857250" y="747712"/>
            <a:ext cx="10529887" cy="5195888"/>
          </a:xfrm>
          <a:prstGeom prst="rect">
            <a:avLst/>
          </a:prstGeom>
        </p:spPr>
      </p:pic>
    </p:spTree>
    <p:extLst>
      <p:ext uri="{BB962C8B-B14F-4D97-AF65-F5344CB8AC3E}">
        <p14:creationId xmlns:p14="http://schemas.microsoft.com/office/powerpoint/2010/main" val="3391511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212</TotalTime>
  <Words>294</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Bang For Your Taxpayer Buck</vt:lpstr>
      <vt:lpstr>Team Timeline </vt:lpstr>
      <vt:lpstr>In 2015 the Governors’ office released a report on the failing state of education in New York State. Here were some key points…</vt:lpstr>
      <vt:lpstr>PowerPoint Presentation</vt:lpstr>
      <vt:lpstr>Given this Unsettling Trend, Our Team wanted to Use NY State DATA Verify these findings.</vt:lpstr>
      <vt:lpstr>However Two things became clear after Reviewing the Available Data:   1. The Data Was too unruly/incomplete to evaluate the correlation between per pupil expenditure and education outcomes.  2. WE could better contrast Teacher Evaluations ratings and per pupil expenditure. This would be interesting Contrasting this correlation with the aforementioned statistics.</vt:lpstr>
      <vt:lpstr>First We  Joined The Data Using the following methods. </vt:lpstr>
      <vt:lpstr>PowerPoint Presentation</vt:lpstr>
      <vt:lpstr>PowerPoint Presentation</vt:lpstr>
      <vt:lpstr>Then We Cleaned the Data and prepared it for Analysis.</vt:lpstr>
      <vt:lpstr>Then We Cleaned the Data and prepared it for Analysis.</vt:lpstr>
      <vt:lpstr>Then we analyzed the data. </vt:lpstr>
      <vt:lpstr>Two Caveats:   1. Per pupil Expenditure was essentially a binary, since Expenditure only had two levels “Medium” and “High”. As Such this could have contributed to the strength of the correlation. 2. There were about 60K “Suppressed” Rattings which were removed for this analysis. This was still less than 10% of the total obseravtions.  </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 For Your Taxpayer Buck</dc:title>
  <dc:creator>Microsoft Office User</dc:creator>
  <cp:lastModifiedBy>anthony pagan</cp:lastModifiedBy>
  <cp:revision>19</cp:revision>
  <dcterms:created xsi:type="dcterms:W3CDTF">2018-10-21T13:57:10Z</dcterms:created>
  <dcterms:modified xsi:type="dcterms:W3CDTF">2018-10-24T00:08:00Z</dcterms:modified>
</cp:coreProperties>
</file>