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35"/>
  </p:notesMasterIdLst>
  <p:sldIdLst>
    <p:sldId id="256" r:id="rId2"/>
    <p:sldId id="257" r:id="rId3"/>
    <p:sldId id="258" r:id="rId4"/>
    <p:sldId id="268" r:id="rId5"/>
    <p:sldId id="269" r:id="rId6"/>
    <p:sldId id="270" r:id="rId7"/>
    <p:sldId id="271" r:id="rId8"/>
    <p:sldId id="272" r:id="rId9"/>
    <p:sldId id="273" r:id="rId10"/>
    <p:sldId id="304" r:id="rId11"/>
    <p:sldId id="279" r:id="rId12"/>
    <p:sldId id="280" r:id="rId13"/>
    <p:sldId id="305" r:id="rId14"/>
    <p:sldId id="282" r:id="rId15"/>
    <p:sldId id="306" r:id="rId16"/>
    <p:sldId id="284" r:id="rId17"/>
    <p:sldId id="277" r:id="rId18"/>
    <p:sldId id="278" r:id="rId19"/>
    <p:sldId id="295" r:id="rId20"/>
    <p:sldId id="296" r:id="rId21"/>
    <p:sldId id="297" r:id="rId22"/>
    <p:sldId id="298" r:id="rId23"/>
    <p:sldId id="267" r:id="rId24"/>
    <p:sldId id="300" r:id="rId25"/>
    <p:sldId id="301" r:id="rId26"/>
    <p:sldId id="311" r:id="rId27"/>
    <p:sldId id="285" r:id="rId28"/>
    <p:sldId id="286" r:id="rId29"/>
    <p:sldId id="308" r:id="rId30"/>
    <p:sldId id="309" r:id="rId31"/>
    <p:sldId id="310" r:id="rId32"/>
    <p:sldId id="294" r:id="rId33"/>
    <p:sldId id="307" r:id="rId3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37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00" autoAdjust="0"/>
    <p:restoredTop sz="94133" autoAdjust="0"/>
  </p:normalViewPr>
  <p:slideViewPr>
    <p:cSldViewPr>
      <p:cViewPr varScale="1">
        <p:scale>
          <a:sx n="123" d="100"/>
          <a:sy n="123" d="100"/>
        </p:scale>
        <p:origin x="64" y="9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1040;&#1083;&#1077;&#1082;&#1089;&#1072;&#1085;&#1076;&#1088;&#1072;\Documents\0%20&#1087;&#1088;&#1086;&#1077;&#1082;&#1090;&#1099;%20&#1057;&#1072;&#1096;&#1072;\&#1087;&#1077;&#1088;&#1077;&#1075;&#1086;&#1074;&#1086;&#1088;&#1085;&#1099;&#1081;%20&#1088;&#1080;&#1085;&#1075;\&#1048;&#1050;&#1057;%20&#1092;&#1072;&#1081;&#1083;&#1099;%20&#1083;&#1077;&#1090;&#1086;%2016\&#1086;&#1073;&#1088;&#1072;&#1073;&#1086;&#1090;&#1082;&#1072;%20&#1056;&#1048;&#1053;&#1043;%20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pPr>
            <a:r>
              <a:rPr lang="ru-RU"/>
              <a:t>"Идеальный" профиль </a:t>
            </a:r>
          </a:p>
        </c:rich>
      </c:tx>
      <c:layout>
        <c:manualLayout>
          <c:xMode val="edge"/>
          <c:yMode val="edge"/>
          <c:x val="1.1746940333775659E-2"/>
          <c:y val="3.7313447695662132E-2"/>
        </c:manualLayout>
      </c:layout>
      <c:overlay val="0"/>
    </c:title>
    <c:autoTitleDeleted val="0"/>
    <c:plotArea>
      <c:layout>
        <c:manualLayout>
          <c:layoutTarget val="inner"/>
          <c:xMode val="edge"/>
          <c:yMode val="edge"/>
          <c:x val="0.21309387115846312"/>
          <c:y val="0.1775062328064852"/>
          <c:w val="0.46820323327159669"/>
          <c:h val="0.76197125220825668"/>
        </c:manualLayout>
      </c:layout>
      <c:pieChart>
        <c:varyColors val="1"/>
        <c:ser>
          <c:idx val="0"/>
          <c:order val="0"/>
          <c:tx>
            <c:strRef>
              <c:f>Дгр!$V$24</c:f>
              <c:strCache>
                <c:ptCount val="1"/>
                <c:pt idx="0">
                  <c:v>идеальный профиль</c:v>
                </c:pt>
              </c:strCache>
            </c:strRef>
          </c:tx>
          <c:dLbls>
            <c:dLbl>
              <c:idx val="0"/>
              <c:layout>
                <c:manualLayout>
                  <c:x val="0.17878858143437179"/>
                  <c:y val="-4.2954830366273584E-3"/>
                </c:manualLayout>
              </c:layout>
              <c:tx>
                <c:rich>
                  <a:bodyPr/>
                  <a:lstStyle/>
                  <a:p>
                    <a:pPr>
                      <a:defRPr/>
                    </a:pPr>
                    <a:r>
                      <a:rPr lang="ru-RU" baseline="0"/>
                      <a:t>Подстраивание </a:t>
                    </a:r>
                    <a:endParaRPr lang="ru-RU"/>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3806213297894946"/>
                      <c:h val="0.1224218540694032"/>
                    </c:manualLayout>
                  </c15:layout>
                </c:ext>
                <c:ext xmlns:c16="http://schemas.microsoft.com/office/drawing/2014/chart" uri="{C3380CC4-5D6E-409C-BE32-E72D297353CC}">
                  <c16:uniqueId val="{00000000-BDE3-4BEF-8AE3-EF6D1B9E07C5}"/>
                </c:ext>
              </c:extLst>
            </c:dLbl>
            <c:dLbl>
              <c:idx val="1"/>
              <c:layout>
                <c:manualLayout>
                  <c:x val="0.13309901198026022"/>
                  <c:y val="5.3564198410390944E-2"/>
                </c:manualLayout>
              </c:layout>
              <c:tx>
                <c:rich>
                  <a:bodyPr/>
                  <a:lstStyle/>
                  <a:p>
                    <a:pPr>
                      <a:defRPr/>
                    </a:pPr>
                    <a:r>
                      <a:rPr lang="ru-RU"/>
                      <a:t>Паритет</a:t>
                    </a:r>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BDE3-4BEF-8AE3-EF6D1B9E07C5}"/>
                </c:ext>
              </c:extLst>
            </c:dLbl>
            <c:dLbl>
              <c:idx val="2"/>
              <c:layout>
                <c:manualLayout>
                  <c:x val="9.7315716794872623E-2"/>
                  <c:y val="0.16425234027647256"/>
                </c:manualLayout>
              </c:layout>
              <c:tx>
                <c:rich>
                  <a:bodyPr/>
                  <a:lstStyle/>
                  <a:p>
                    <a:pPr>
                      <a:defRPr/>
                    </a:pPr>
                    <a:r>
                      <a:rPr lang="ru-RU" baseline="0"/>
                      <a:t>Торги </a:t>
                    </a:r>
                    <a:endParaRPr lang="ru-RU"/>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2-BDE3-4BEF-8AE3-EF6D1B9E07C5}"/>
                </c:ext>
              </c:extLst>
            </c:dLbl>
            <c:dLbl>
              <c:idx val="3"/>
              <c:layout>
                <c:manualLayout>
                  <c:x val="6.7127826754764724E-2"/>
                  <c:y val="7.3104807797612442E-2"/>
                </c:manualLayout>
              </c:layout>
              <c:tx>
                <c:rich>
                  <a:bodyPr/>
                  <a:lstStyle/>
                  <a:p>
                    <a:pPr>
                      <a:defRPr/>
                    </a:pPr>
                    <a:r>
                      <a:rPr lang="ru-RU" baseline="0"/>
                      <a:t>Угроза </a:t>
                    </a:r>
                    <a:endParaRPr lang="ru-RU"/>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BDE3-4BEF-8AE3-EF6D1B9E07C5}"/>
                </c:ext>
              </c:extLst>
            </c:dLbl>
            <c:dLbl>
              <c:idx val="4"/>
              <c:layout>
                <c:manualLayout>
                  <c:x val="-8.436847501170823E-2"/>
                  <c:y val="-1.0727161093873987E-2"/>
                </c:manualLayout>
              </c:layout>
              <c:tx>
                <c:rich>
                  <a:bodyPr/>
                  <a:lstStyle/>
                  <a:p>
                    <a:pPr>
                      <a:defRPr/>
                    </a:pPr>
                    <a:r>
                      <a:rPr lang="ru-RU" baseline="0"/>
                      <a:t>Логика </a:t>
                    </a:r>
                    <a:endParaRPr lang="ru-RU"/>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4-BDE3-4BEF-8AE3-EF6D1B9E07C5}"/>
                </c:ext>
              </c:extLst>
            </c:dLbl>
            <c:dLbl>
              <c:idx val="5"/>
              <c:layout>
                <c:manualLayout>
                  <c:x val="-0.1284360362505057"/>
                  <c:y val="-3.5653182690184811E-2"/>
                </c:manualLayout>
              </c:layout>
              <c:tx>
                <c:rich>
                  <a:bodyPr/>
                  <a:lstStyle/>
                  <a:p>
                    <a:pPr>
                      <a:defRPr/>
                    </a:pPr>
                    <a:r>
                      <a:rPr lang="ru-RU" baseline="0"/>
                      <a:t>Эмоции </a:t>
                    </a:r>
                    <a:endParaRPr lang="ru-RU"/>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BDE3-4BEF-8AE3-EF6D1B9E07C5}"/>
                </c:ext>
              </c:extLst>
            </c:dLbl>
            <c:dLbl>
              <c:idx val="6"/>
              <c:delete val="1"/>
              <c:extLst>
                <c:ext xmlns:c15="http://schemas.microsoft.com/office/drawing/2012/chart" uri="{CE6537A1-D6FC-4f65-9D91-7224C49458BB}"/>
                <c:ext xmlns:c16="http://schemas.microsoft.com/office/drawing/2014/chart" uri="{C3380CC4-5D6E-409C-BE32-E72D297353CC}">
                  <c16:uniqueId val="{00000006-BDE3-4BEF-8AE3-EF6D1B9E07C5}"/>
                </c:ext>
              </c:extLst>
            </c:dLbl>
            <c:numFmt formatCode="0%" sourceLinked="0"/>
            <c:spPr>
              <a:noFill/>
              <a:ln>
                <a:noFill/>
              </a:ln>
              <a:effectLst/>
            </c:spPr>
            <c:showLegendKey val="0"/>
            <c:showVal val="0"/>
            <c:showCatName val="1"/>
            <c:showSerName val="0"/>
            <c:showPercent val="1"/>
            <c:showBubbleSize val="0"/>
            <c:separator> </c:separator>
            <c:showLeaderLines val="1"/>
            <c:extLst>
              <c:ext xmlns:c15="http://schemas.microsoft.com/office/drawing/2012/chart" uri="{CE6537A1-D6FC-4f65-9D91-7224C49458BB}"/>
            </c:extLst>
          </c:dLbls>
          <c:val>
            <c:numRef>
              <c:f>Дгр!$V$25:$V$30</c:f>
              <c:numCache>
                <c:formatCode>General</c:formatCode>
                <c:ptCount val="6"/>
                <c:pt idx="0">
                  <c:v>1</c:v>
                </c:pt>
                <c:pt idx="1">
                  <c:v>10</c:v>
                </c:pt>
                <c:pt idx="2">
                  <c:v>16</c:v>
                </c:pt>
                <c:pt idx="3">
                  <c:v>17</c:v>
                </c:pt>
                <c:pt idx="4">
                  <c:v>28</c:v>
                </c:pt>
                <c:pt idx="5">
                  <c:v>28</c:v>
                </c:pt>
              </c:numCache>
            </c:numRef>
          </c:val>
          <c:extLst>
            <c:ext xmlns:c16="http://schemas.microsoft.com/office/drawing/2014/chart" uri="{C3380CC4-5D6E-409C-BE32-E72D297353CC}">
              <c16:uniqueId val="{00000007-BDE3-4BEF-8AE3-EF6D1B9E07C5}"/>
            </c:ext>
          </c:extLst>
        </c:ser>
        <c:dLbls>
          <c:showLegendKey val="0"/>
          <c:showVal val="0"/>
          <c:showCatName val="1"/>
          <c:showSerName val="0"/>
          <c:showPercent val="1"/>
          <c:showBubbleSize val="0"/>
          <c:separator> </c:separator>
          <c:showLeaderLines val="1"/>
        </c:dLbls>
        <c:firstSliceAng val="0"/>
      </c:pieChart>
      <c:spPr>
        <a:noFill/>
        <a:ln w="25400">
          <a:noFill/>
        </a:ln>
      </c:spPr>
    </c:plotArea>
    <c:plotVisOnly val="1"/>
    <c:dispBlanksAs val="zero"/>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ru-RU"/>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ru-RU"/>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ru-RU"/>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64CD45A-107F-4D1A-8E84-B5B19A5DC59C}" type="slidenum">
              <a:rPr lang="ru-RU" altLang="ru-RU"/>
              <a:pPr/>
              <a:t>‹#›</a:t>
            </a:fld>
            <a:endParaRPr lang="ru-RU" altLang="ru-RU"/>
          </a:p>
        </p:txBody>
      </p:sp>
    </p:spTree>
    <p:extLst>
      <p:ext uri="{BB962C8B-B14F-4D97-AF65-F5344CB8AC3E}">
        <p14:creationId xmlns:p14="http://schemas.microsoft.com/office/powerpoint/2010/main" val="340147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FD707A70-4965-4F97-B4E2-36FD6E9DCF04}" type="slidenum">
              <a:rPr lang="ru-RU" altLang="ru-RU"/>
              <a:pPr/>
              <a:t>‹#›</a:t>
            </a:fld>
            <a:endParaRPr lang="ru-RU" altLang="ru-RU"/>
          </a:p>
        </p:txBody>
      </p:sp>
    </p:spTree>
    <p:extLst>
      <p:ext uri="{BB962C8B-B14F-4D97-AF65-F5344CB8AC3E}">
        <p14:creationId xmlns:p14="http://schemas.microsoft.com/office/powerpoint/2010/main" val="146030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9F448E81-0DD4-4D1D-8405-C60DA84B2356}" type="slidenum">
              <a:rPr lang="ru-RU" altLang="ru-RU"/>
              <a:pPr/>
              <a:t>‹#›</a:t>
            </a:fld>
            <a:endParaRPr lang="ru-RU" altLang="ru-RU"/>
          </a:p>
        </p:txBody>
      </p:sp>
    </p:spTree>
    <p:extLst>
      <p:ext uri="{BB962C8B-B14F-4D97-AF65-F5344CB8AC3E}">
        <p14:creationId xmlns:p14="http://schemas.microsoft.com/office/powerpoint/2010/main" val="415595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8B90F99C-4C88-4D9B-B491-0167982769CE}" type="slidenum">
              <a:rPr lang="ru-RU" altLang="ru-RU"/>
              <a:pPr/>
              <a:t>‹#›</a:t>
            </a:fld>
            <a:endParaRPr lang="ru-RU" altLang="ru-RU"/>
          </a:p>
        </p:txBody>
      </p:sp>
    </p:spTree>
    <p:extLst>
      <p:ext uri="{BB962C8B-B14F-4D97-AF65-F5344CB8AC3E}">
        <p14:creationId xmlns:p14="http://schemas.microsoft.com/office/powerpoint/2010/main" val="261430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61E6281D-B49C-48EC-A636-13DA4481E986}" type="slidenum">
              <a:rPr lang="ru-RU" altLang="ru-RU"/>
              <a:pPr/>
              <a:t>‹#›</a:t>
            </a:fld>
            <a:endParaRPr lang="ru-RU" altLang="ru-RU"/>
          </a:p>
        </p:txBody>
      </p:sp>
    </p:spTree>
    <p:extLst>
      <p:ext uri="{BB962C8B-B14F-4D97-AF65-F5344CB8AC3E}">
        <p14:creationId xmlns:p14="http://schemas.microsoft.com/office/powerpoint/2010/main" val="268362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BD548A87-6CA9-4596-B8F6-2D00BD942380}" type="slidenum">
              <a:rPr lang="ru-RU" altLang="ru-RU"/>
              <a:pPr/>
              <a:t>‹#›</a:t>
            </a:fld>
            <a:endParaRPr lang="ru-RU" altLang="ru-RU"/>
          </a:p>
        </p:txBody>
      </p:sp>
    </p:spTree>
    <p:extLst>
      <p:ext uri="{BB962C8B-B14F-4D97-AF65-F5344CB8AC3E}">
        <p14:creationId xmlns:p14="http://schemas.microsoft.com/office/powerpoint/2010/main" val="28046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fld id="{67B78BA5-3056-4E16-A3B5-DCC97DC8985A}" type="slidenum">
              <a:rPr lang="ru-RU" altLang="ru-RU"/>
              <a:pPr/>
              <a:t>‹#›</a:t>
            </a:fld>
            <a:endParaRPr lang="ru-RU" altLang="ru-RU"/>
          </a:p>
        </p:txBody>
      </p:sp>
    </p:spTree>
    <p:extLst>
      <p:ext uri="{BB962C8B-B14F-4D97-AF65-F5344CB8AC3E}">
        <p14:creationId xmlns:p14="http://schemas.microsoft.com/office/powerpoint/2010/main" val="303643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fld id="{8D34C925-F124-43B2-A74F-67C9E149B043}" type="slidenum">
              <a:rPr lang="ru-RU" altLang="ru-RU"/>
              <a:pPr/>
              <a:t>‹#›</a:t>
            </a:fld>
            <a:endParaRPr lang="ru-RU" altLang="ru-RU"/>
          </a:p>
        </p:txBody>
      </p:sp>
    </p:spTree>
    <p:extLst>
      <p:ext uri="{BB962C8B-B14F-4D97-AF65-F5344CB8AC3E}">
        <p14:creationId xmlns:p14="http://schemas.microsoft.com/office/powerpoint/2010/main" val="151283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fld id="{90FA8520-4521-4121-8608-26DA69BC4E79}" type="slidenum">
              <a:rPr lang="ru-RU" altLang="ru-RU"/>
              <a:pPr/>
              <a:t>‹#›</a:t>
            </a:fld>
            <a:endParaRPr lang="ru-RU" altLang="ru-RU"/>
          </a:p>
        </p:txBody>
      </p:sp>
    </p:spTree>
    <p:extLst>
      <p:ext uri="{BB962C8B-B14F-4D97-AF65-F5344CB8AC3E}">
        <p14:creationId xmlns:p14="http://schemas.microsoft.com/office/powerpoint/2010/main" val="143364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fld id="{A387D67C-EAF4-4878-8276-476D9A983658}" type="slidenum">
              <a:rPr lang="ru-RU" altLang="ru-RU"/>
              <a:pPr/>
              <a:t>‹#›</a:t>
            </a:fld>
            <a:endParaRPr lang="ru-RU" altLang="ru-RU"/>
          </a:p>
        </p:txBody>
      </p:sp>
    </p:spTree>
    <p:extLst>
      <p:ext uri="{BB962C8B-B14F-4D97-AF65-F5344CB8AC3E}">
        <p14:creationId xmlns:p14="http://schemas.microsoft.com/office/powerpoint/2010/main" val="394529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fld id="{D06EE0F8-B435-4A0A-963F-01D776B833B4}" type="slidenum">
              <a:rPr lang="ru-RU" altLang="ru-RU"/>
              <a:pPr/>
              <a:t>‹#›</a:t>
            </a:fld>
            <a:endParaRPr lang="ru-RU" altLang="ru-RU"/>
          </a:p>
        </p:txBody>
      </p:sp>
    </p:spTree>
    <p:extLst>
      <p:ext uri="{BB962C8B-B14F-4D97-AF65-F5344CB8AC3E}">
        <p14:creationId xmlns:p14="http://schemas.microsoft.com/office/powerpoint/2010/main" val="198762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fld id="{2D199A07-DBBB-4451-B38B-205E1E305480}" type="slidenum">
              <a:rPr lang="ru-RU" altLang="ru-RU"/>
              <a:pPr/>
              <a:t>‹#›</a:t>
            </a:fld>
            <a:endParaRPr lang="ru-RU" altLang="ru-RU"/>
          </a:p>
        </p:txBody>
      </p:sp>
    </p:spTree>
    <p:extLst>
      <p:ext uri="{BB962C8B-B14F-4D97-AF65-F5344CB8AC3E}">
        <p14:creationId xmlns:p14="http://schemas.microsoft.com/office/powerpoint/2010/main" val="93384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A98805C-5271-4B1C-A274-DBB2123BCAA8}"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3568" y="1163526"/>
            <a:ext cx="6046440" cy="3384375"/>
          </a:xfrm>
        </p:spPr>
        <p:txBody>
          <a:bodyPr/>
          <a:lstStyle/>
          <a:p>
            <a:pPr algn="l"/>
            <a:br>
              <a:rPr lang="ru-RU" dirty="0"/>
            </a:br>
            <a:r>
              <a:rPr lang="ru-RU" b="1" dirty="0"/>
              <a:t> </a:t>
            </a:r>
            <a:br>
              <a:rPr lang="ru-RU" dirty="0"/>
            </a:br>
            <a:r>
              <a:rPr lang="ru-RU" sz="6600" b="1" dirty="0">
                <a:solidFill>
                  <a:schemeClr val="accent5">
                    <a:lumMod val="50000"/>
                  </a:schemeClr>
                </a:solidFill>
              </a:rPr>
              <a:t>И</a:t>
            </a:r>
            <a:r>
              <a:rPr lang="ru-RU" b="1" dirty="0"/>
              <a:t>ндивидуальная </a:t>
            </a:r>
            <a:br>
              <a:rPr lang="ru-RU" dirty="0"/>
            </a:br>
            <a:r>
              <a:rPr lang="ru-RU" sz="6600" b="1" dirty="0">
                <a:solidFill>
                  <a:schemeClr val="accent5">
                    <a:lumMod val="50000"/>
                  </a:schemeClr>
                </a:solidFill>
              </a:rPr>
              <a:t>К</a:t>
            </a:r>
            <a:r>
              <a:rPr lang="ru-RU" b="1" dirty="0"/>
              <a:t>арта </a:t>
            </a:r>
            <a:br>
              <a:rPr lang="ru-RU" dirty="0"/>
            </a:br>
            <a:r>
              <a:rPr lang="ru-RU" sz="6600" b="1" dirty="0" err="1">
                <a:solidFill>
                  <a:schemeClr val="accent5">
                    <a:lumMod val="50000"/>
                  </a:schemeClr>
                </a:solidFill>
              </a:rPr>
              <a:t>С</a:t>
            </a:r>
            <a:r>
              <a:rPr lang="ru-RU" b="1" dirty="0" err="1"/>
              <a:t>амоисследования</a:t>
            </a:r>
            <a:br>
              <a:rPr lang="ru-RU" dirty="0"/>
            </a:br>
            <a:r>
              <a:rPr lang="ru-RU" b="1" dirty="0"/>
              <a:t>    </a:t>
            </a:r>
            <a:r>
              <a:rPr lang="ru-RU" sz="6600" b="1" dirty="0">
                <a:solidFill>
                  <a:schemeClr val="accent5">
                    <a:lumMod val="50000"/>
                  </a:schemeClr>
                </a:solidFill>
              </a:rPr>
              <a:t>Ф А Й Л № </a:t>
            </a:r>
            <a:br>
              <a:rPr lang="ru-RU" dirty="0"/>
            </a:br>
            <a:endParaRPr lang="ru-RU" altLang="ru-RU" dirty="0"/>
          </a:p>
        </p:txBody>
      </p:sp>
      <p:sp>
        <p:nvSpPr>
          <p:cNvPr id="3075" name="Rectangle 3"/>
          <p:cNvSpPr>
            <a:spLocks noGrp="1" noChangeArrowheads="1"/>
          </p:cNvSpPr>
          <p:nvPr>
            <p:ph type="subTitle" idx="1"/>
          </p:nvPr>
        </p:nvSpPr>
        <p:spPr>
          <a:xfrm>
            <a:off x="2123728" y="5301208"/>
            <a:ext cx="6624736" cy="1104528"/>
          </a:xfrm>
        </p:spPr>
        <p:txBody>
          <a:bodyPr rtlCol="0">
            <a:normAutofit/>
          </a:bodyPr>
          <a:lstStyle/>
          <a:p>
            <a:pPr algn="l" fontAlgn="auto">
              <a:spcAft>
                <a:spcPts val="0"/>
              </a:spcAft>
              <a:defRPr/>
            </a:pPr>
            <a:r>
              <a:rPr lang="ru-RU" b="1" dirty="0"/>
              <a:t>По данным Методики </a:t>
            </a:r>
            <a:br>
              <a:rPr lang="ru-RU" dirty="0"/>
            </a:br>
            <a:r>
              <a:rPr lang="ru-RU" b="1" dirty="0"/>
              <a:t>«Стиль и установки в переговорах»</a:t>
            </a:r>
            <a:endParaRPr lang="ru-RU" dirty="0"/>
          </a:p>
        </p:txBody>
      </p:sp>
      <p:sp>
        <p:nvSpPr>
          <p:cNvPr id="2" name="Прямоугольник 1"/>
          <p:cNvSpPr/>
          <p:nvPr/>
        </p:nvSpPr>
        <p:spPr>
          <a:xfrm>
            <a:off x="323528" y="116632"/>
            <a:ext cx="8568952" cy="79208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i="1" dirty="0">
                <a:solidFill>
                  <a:schemeClr val="accent5">
                    <a:lumMod val="50000"/>
                  </a:schemeClr>
                </a:solidFill>
              </a:rPr>
              <a:t>«Маэстро переговоров»</a:t>
            </a:r>
            <a:endParaRPr lang="ru-RU" i="1" dirty="0">
              <a:solidFill>
                <a:schemeClr val="accent5">
                  <a:lumMod val="50000"/>
                </a:scheme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323528" y="1700808"/>
            <a:ext cx="8424936" cy="2808312"/>
          </a:xfrm>
        </p:spPr>
        <p:txBody>
          <a:bodyPr/>
          <a:lstStyle/>
          <a:p>
            <a:pPr marL="0" indent="0">
              <a:buNone/>
            </a:pPr>
            <a:r>
              <a:rPr lang="ru-RU" sz="2000" dirty="0"/>
              <a:t>Можно представить «оптимальный профиль» переговорного стиля (</a:t>
            </a:r>
            <a:r>
              <a:rPr lang="ru-RU" sz="1600" dirty="0"/>
              <a:t>см. ниже слева</a:t>
            </a:r>
            <a:r>
              <a:rPr lang="ru-RU" sz="2000" dirty="0"/>
              <a:t>). </a:t>
            </a:r>
            <a:r>
              <a:rPr lang="ru-RU" sz="2000" b="1" dirty="0">
                <a:solidFill>
                  <a:srgbClr val="FF0000"/>
                </a:solidFill>
              </a:rPr>
              <a:t>Ваш профиль</a:t>
            </a:r>
            <a:r>
              <a:rPr lang="ru-RU" sz="2000" dirty="0"/>
              <a:t>, полученный по данным этого тестового блока - </a:t>
            </a:r>
            <a:r>
              <a:rPr lang="ru-RU" sz="2000" b="1" dirty="0">
                <a:solidFill>
                  <a:srgbClr val="FF0000"/>
                </a:solidFill>
              </a:rPr>
              <a:t>справа</a:t>
            </a:r>
            <a:r>
              <a:rPr lang="ru-RU" sz="2000" dirty="0"/>
              <a:t>. Несовпадения нормальны – и это не повод радоваться или огорчаться. Ведь оптимальный стиль определяется  сферой деятельности, характером переговорных условий, а также личностными особенностями переговорщиков с обеих сторон. Об этом поговорим дальше…</a:t>
            </a:r>
            <a:endParaRPr lang="ru-RU" sz="2800" dirty="0"/>
          </a:p>
        </p:txBody>
      </p:sp>
      <p:sp>
        <p:nvSpPr>
          <p:cNvPr id="6" name="Объект 2"/>
          <p:cNvSpPr txBox="1">
            <a:spLocks/>
          </p:cNvSpPr>
          <p:nvPr/>
        </p:nvSpPr>
        <p:spPr bwMode="auto">
          <a:xfrm>
            <a:off x="3621527" y="1202033"/>
            <a:ext cx="1732210"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800" b="1" dirty="0"/>
              <a:t>Резюме</a:t>
            </a:r>
          </a:p>
          <a:p>
            <a:pPr marL="0" indent="0">
              <a:buFont typeface="Arial" panose="020B0604020202020204" pitchFamily="34" charset="0"/>
              <a:buNone/>
            </a:pPr>
            <a:endParaRPr lang="ru-RU" sz="2800" dirty="0"/>
          </a:p>
        </p:txBody>
      </p:sp>
      <p:graphicFrame>
        <p:nvGraphicFramePr>
          <p:cNvPr id="9" name="Chart 1"/>
          <p:cNvGraphicFramePr>
            <a:graphicFrameLocks/>
          </p:cNvGraphicFramePr>
          <p:nvPr>
            <p:extLst>
              <p:ext uri="{D42A27DB-BD31-4B8C-83A1-F6EECF244321}">
                <p14:modId xmlns:p14="http://schemas.microsoft.com/office/powerpoint/2010/main" val="3990233767"/>
              </p:ext>
            </p:extLst>
          </p:nvPr>
        </p:nvGraphicFramePr>
        <p:xfrm>
          <a:off x="156574" y="3690766"/>
          <a:ext cx="4847474" cy="29785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24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323528" y="1600200"/>
            <a:ext cx="8496944" cy="4525963"/>
          </a:xfrm>
        </p:spPr>
        <p:txBody>
          <a:bodyPr/>
          <a:lstStyle/>
          <a:p>
            <a:pPr marL="0" indent="0">
              <a:buNone/>
            </a:pPr>
            <a:r>
              <a:rPr lang="ru-RU" sz="2800" dirty="0"/>
              <a:t>Блок исследует модели и стратегии управления противоречиями в переговорах.</a:t>
            </a:r>
          </a:p>
          <a:p>
            <a:pPr marL="0" indent="0">
              <a:buNone/>
            </a:pPr>
            <a:r>
              <a:rPr lang="ru-RU" sz="2800" dirty="0"/>
              <a:t>Эти значения проявляются, становятся актуальными, если переговорная ситуация потенциально конфликтна, привычная логика не работает, а эмоции рискуют «захватить» управление. Тогда срабатывает комплекс внутренних «установок» на </a:t>
            </a:r>
          </a:p>
          <a:p>
            <a:pPr marL="0" indent="0">
              <a:buNone/>
            </a:pPr>
            <a:r>
              <a:rPr lang="ru-RU" sz="2800" dirty="0"/>
              <a:t>Соперничество </a:t>
            </a:r>
            <a:r>
              <a:rPr lang="ru-RU" sz="2800" i="1" dirty="0"/>
              <a:t>или </a:t>
            </a:r>
            <a:r>
              <a:rPr lang="ru-RU" sz="2800" dirty="0"/>
              <a:t>Сотрудничество </a:t>
            </a:r>
            <a:r>
              <a:rPr lang="ru-RU" sz="2800" i="1" dirty="0"/>
              <a:t>или </a:t>
            </a:r>
            <a:r>
              <a:rPr lang="ru-RU" sz="2800" dirty="0"/>
              <a:t>Компромисс </a:t>
            </a:r>
            <a:r>
              <a:rPr lang="ru-RU" sz="2800" i="1" dirty="0"/>
              <a:t>или </a:t>
            </a:r>
            <a:r>
              <a:rPr lang="ru-RU" sz="2800" dirty="0"/>
              <a:t>Избегание </a:t>
            </a:r>
            <a:r>
              <a:rPr lang="ru-RU" sz="2800" i="1" dirty="0"/>
              <a:t>или </a:t>
            </a:r>
            <a:r>
              <a:rPr lang="ru-RU" sz="2800" dirty="0" err="1"/>
              <a:t>Подстраивание</a:t>
            </a:r>
            <a:r>
              <a:rPr lang="ru-RU" sz="2800" dirty="0"/>
              <a:t>.</a:t>
            </a:r>
          </a:p>
          <a:p>
            <a:pPr marL="0" indent="0">
              <a:buNone/>
            </a:pPr>
            <a:r>
              <a:rPr lang="ru-RU" sz="2000" b="1" i="1" dirty="0">
                <a:solidFill>
                  <a:schemeClr val="accent5">
                    <a:lumMod val="50000"/>
                  </a:schemeClr>
                </a:solidFill>
              </a:rPr>
              <a:t>Заметьте, что шкалы повторяются в названиях. Это не случайно, так срабатывает перекрестная проверка данных. </a:t>
            </a:r>
            <a:endParaRPr lang="ru-RU" sz="2400" b="1" i="1" dirty="0">
              <a:solidFill>
                <a:schemeClr val="accent5">
                  <a:lumMod val="50000"/>
                </a:schemeClr>
              </a:solidFill>
            </a:endParaRPr>
          </a:p>
          <a:p>
            <a:pPr marL="0" indent="0">
              <a:buNone/>
            </a:pPr>
            <a:r>
              <a:rPr lang="ru-RU" sz="2800" dirty="0"/>
              <a:t> </a:t>
            </a:r>
          </a:p>
          <a:p>
            <a:pPr marL="0" indent="0">
              <a:buNone/>
            </a:pPr>
            <a:r>
              <a:rPr lang="ru-RU" sz="2800" dirty="0"/>
              <a:t>  </a:t>
            </a:r>
          </a:p>
        </p:txBody>
      </p:sp>
    </p:spTree>
    <p:extLst>
      <p:ext uri="{BB962C8B-B14F-4D97-AF65-F5344CB8AC3E}">
        <p14:creationId xmlns:p14="http://schemas.microsoft.com/office/powerpoint/2010/main" val="2126177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467544" y="3429000"/>
            <a:ext cx="6552728" cy="2808312"/>
          </a:xfrm>
        </p:spPr>
        <p:txBody>
          <a:bodyPr/>
          <a:lstStyle/>
          <a:p>
            <a:pPr marL="0" indent="0">
              <a:buNone/>
            </a:pPr>
            <a:r>
              <a:rPr lang="ru-RU" sz="2000" dirty="0"/>
              <a:t>Установка на победу (иногда не считаясь с за­тратами). Связана с мотивом «не проиграть». Не­обходима, когда надо навести порядок ради общего благополучия; оправдана, если нужен контроль, чтобы оградить людей от опрометчи­вых поступков. Однако, «соперничество» редко при­носит долгосрочные результаты: проигравший может саботировать решение, принятое под давлением. Тот, кто проиграл сегодня, может завтра отказаться от сотрудничества. </a:t>
            </a:r>
          </a:p>
          <a:p>
            <a:pPr marL="0" indent="0">
              <a:buNone/>
            </a:pPr>
            <a:endParaRPr lang="ru-RU" sz="2800" dirty="0"/>
          </a:p>
        </p:txBody>
      </p:sp>
      <p:sp>
        <p:nvSpPr>
          <p:cNvPr id="6" name="Объект 2"/>
          <p:cNvSpPr txBox="1">
            <a:spLocks/>
          </p:cNvSpPr>
          <p:nvPr/>
        </p:nvSpPr>
        <p:spPr bwMode="auto">
          <a:xfrm>
            <a:off x="3710764" y="2204864"/>
            <a:ext cx="3101516" cy="118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2.1. </a:t>
            </a:r>
            <a:r>
              <a:rPr lang="ru-RU" sz="2800" b="1" dirty="0"/>
              <a:t>Берсеркер (соперничество)</a:t>
            </a:r>
          </a:p>
          <a:p>
            <a:pPr marL="0" indent="0">
              <a:buFont typeface="Arial" panose="020B0604020202020204" pitchFamily="34" charset="0"/>
              <a:buNone/>
            </a:pPr>
            <a:endParaRPr lang="ru-RU" sz="2800" dirty="0"/>
          </a:p>
        </p:txBody>
      </p:sp>
      <p:pic>
        <p:nvPicPr>
          <p:cNvPr id="22530" name="Picture 2" descr="44 Перетягивание канат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057" y="1391938"/>
            <a:ext cx="3176701" cy="1993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3"/>
          <p:cNvSpPr txBox="1">
            <a:spLocks noChangeArrowheads="1"/>
          </p:cNvSpPr>
          <p:nvPr/>
        </p:nvSpPr>
        <p:spPr bwMode="auto">
          <a:xfrm>
            <a:off x="7308304" y="1391938"/>
            <a:ext cx="1368152" cy="4845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34-36  </a:t>
            </a:r>
            <a:r>
              <a:rPr kumimoji="0" lang="ru-RU" altLang="ru-RU" i="0" u="sng" strike="noStrike" cap="none" normalizeH="0" baseline="0" dirty="0">
                <a:ln>
                  <a:noFill/>
                </a:ln>
                <a:solidFill>
                  <a:schemeClr val="tx1"/>
                </a:solidFill>
                <a:effectLst/>
                <a:latin typeface="Times New Roman" panose="02020603050405020304" pitchFamily="18" charset="0"/>
              </a:rPr>
              <a:t>	</a:t>
            </a:r>
          </a:p>
          <a:p>
            <a:pPr>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30-33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28</a:t>
            </a:r>
            <a:r>
              <a:rPr lang="ru-RU" altLang="ru-RU" u="sng" dirty="0">
                <a:latin typeface="Calibri" panose="020F0502020204030204" pitchFamily="34" charset="0"/>
              </a:rPr>
              <a:t>-29-30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25-26-27</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a:t>
            </a:r>
            <a:r>
              <a:rPr lang="ru-RU" altLang="ru-RU" b="1" u="sng" dirty="0">
                <a:solidFill>
                  <a:srgbClr val="FF0000"/>
                </a:solidFill>
                <a:latin typeface="Calibri" panose="020F0502020204030204" pitchFamily="34" charset="0"/>
              </a:rPr>
              <a:t>17</a:t>
            </a:r>
            <a:r>
              <a:rPr lang="ru-RU" altLang="ru-RU" b="1" u="sng" dirty="0">
                <a:solidFill>
                  <a:schemeClr val="tx2">
                    <a:lumMod val="60000"/>
                    <a:lumOff val="40000"/>
                  </a:schemeClr>
                </a:solidFill>
                <a:latin typeface="Calibri" panose="020F0502020204030204" pitchFamily="34" charset="0"/>
              </a:rPr>
              <a:t>-18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13-14-15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10</a:t>
            </a:r>
            <a:r>
              <a:rPr lang="ru-RU" altLang="ru-RU" b="1" u="sng" dirty="0">
                <a:latin typeface="Calibri" panose="020F0502020204030204" pitchFamily="34" charset="0"/>
              </a:rPr>
              <a:t>-</a:t>
            </a:r>
            <a:r>
              <a:rPr lang="ru-RU" altLang="ru-RU" b="1" u="sng" dirty="0">
                <a:solidFill>
                  <a:schemeClr val="tx2">
                    <a:lumMod val="60000"/>
                    <a:lumOff val="40000"/>
                  </a:schemeClr>
                </a:solidFill>
                <a:latin typeface="Calibri" panose="020F0502020204030204" pitchFamily="34" charset="0"/>
              </a:rPr>
              <a:t>11-12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6-7-8-9</a:t>
            </a:r>
            <a:r>
              <a:rPr kumimoji="0" lang="ru-RU" altLang="ru-RU" i="0" u="sng" strike="noStrike" cap="none" normalizeH="0" baseline="0" dirty="0">
                <a:ln>
                  <a:noFill/>
                </a:ln>
                <a:solidFill>
                  <a:schemeClr val="tx1"/>
                </a:solidFill>
                <a:effectLst/>
                <a:latin typeface="Calibri" panose="020F0502020204030204" pitchFamily="34" charset="0"/>
              </a:rPr>
              <a:t>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2-3-4-5</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98525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467544" y="3429000"/>
            <a:ext cx="6840760" cy="3168352"/>
          </a:xfrm>
        </p:spPr>
        <p:txBody>
          <a:bodyPr/>
          <a:lstStyle/>
          <a:p>
            <a:pPr marL="0" indent="0">
              <a:buNone/>
            </a:pPr>
            <a:r>
              <a:rPr lang="ru-RU" sz="2000" dirty="0"/>
              <a:t>Установка на конструктивное разрешение противоречий. Опора на здравый смысл; готовность предъявлять свои интересы, выражать свою позицию, открыто признавать противоречия и предлагать пути их разрешения. От оппонента ожидает ответного сотрудничества. </a:t>
            </a:r>
          </a:p>
          <a:p>
            <a:pPr marL="0" indent="0">
              <a:buNone/>
            </a:pPr>
            <a:r>
              <a:rPr lang="ru-RU" sz="2000" dirty="0"/>
              <a:t>Такой переговорщик трезво оценивает свои возможности. Всегда готов к переговорам; имеет веер предло­жений-альтернатив. Контролирует эмоции в интересах дела. В переговорах с жестким партнером противопоставляет ему мирные средства и здравый смысл. </a:t>
            </a:r>
          </a:p>
          <a:p>
            <a:pPr marL="0" indent="0">
              <a:buNone/>
            </a:pPr>
            <a:endParaRPr lang="ru-RU" sz="2000" dirty="0"/>
          </a:p>
          <a:p>
            <a:pPr marL="0" indent="0">
              <a:buNone/>
            </a:pPr>
            <a:endParaRPr lang="ru-RU" sz="2800" dirty="0"/>
          </a:p>
        </p:txBody>
      </p:sp>
      <p:sp>
        <p:nvSpPr>
          <p:cNvPr id="6" name="Объект 2"/>
          <p:cNvSpPr txBox="1">
            <a:spLocks/>
          </p:cNvSpPr>
          <p:nvPr/>
        </p:nvSpPr>
        <p:spPr bwMode="auto">
          <a:xfrm>
            <a:off x="3710764" y="2224831"/>
            <a:ext cx="3101516" cy="1160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2.2. </a:t>
            </a:r>
            <a:r>
              <a:rPr lang="ru-RU" sz="2800" b="1" dirty="0"/>
              <a:t>«Виртуоз» (сотрудничество)</a:t>
            </a:r>
          </a:p>
          <a:p>
            <a:pPr marL="0" indent="0">
              <a:buFont typeface="Arial" panose="020B0604020202020204" pitchFamily="34" charset="0"/>
              <a:buNone/>
            </a:pPr>
            <a:endParaRPr lang="ru-RU" sz="2800" dirty="0"/>
          </a:p>
        </p:txBody>
      </p:sp>
      <p:pic>
        <p:nvPicPr>
          <p:cNvPr id="11" name="Picture 3" descr="02 Рукопожатие"/>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164679"/>
            <a:ext cx="3394746" cy="212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7308304" y="1391938"/>
            <a:ext cx="1368152" cy="4845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34-36  </a:t>
            </a:r>
            <a:r>
              <a:rPr kumimoji="0" lang="ru-RU" altLang="ru-RU" i="0" u="sng" strike="noStrike" cap="none" normalizeH="0" baseline="0" dirty="0">
                <a:ln>
                  <a:noFill/>
                </a:ln>
                <a:solidFill>
                  <a:schemeClr val="tx1"/>
                </a:solidFill>
                <a:effectLst/>
                <a:latin typeface="Times New Roman" panose="02020603050405020304" pitchFamily="18" charset="0"/>
              </a:rPr>
              <a:t>	</a:t>
            </a:r>
          </a:p>
          <a:p>
            <a:pPr>
              <a:spcAft>
                <a:spcPts val="800"/>
              </a:spcAft>
            </a:pPr>
            <a:r>
              <a:rPr lang="ru-RU" altLang="ru-RU" u="sng" dirty="0">
                <a:latin typeface="Calibri" panose="020F0502020204030204" pitchFamily="34" charset="0"/>
              </a:rPr>
              <a:t>31-3</a:t>
            </a:r>
            <a:r>
              <a:rPr kumimoji="0" lang="ru-RU" altLang="ru-RU" i="0" u="sng" strike="noStrike" cap="none" normalizeH="0" baseline="0" dirty="0">
                <a:ln>
                  <a:noFill/>
                </a:ln>
                <a:solidFill>
                  <a:schemeClr val="tx1"/>
                </a:solidFill>
                <a:effectLst/>
                <a:latin typeface="Calibri" panose="020F0502020204030204" pitchFamily="34" charset="0"/>
              </a:rPr>
              <a:t>2-33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28-</a:t>
            </a:r>
            <a:r>
              <a:rPr lang="ru-RU" altLang="ru-RU" b="1" u="sng" dirty="0">
                <a:solidFill>
                  <a:schemeClr val="tx2">
                    <a:lumMod val="60000"/>
                    <a:lumOff val="40000"/>
                  </a:schemeClr>
                </a:solidFill>
                <a:latin typeface="Calibri" panose="020F0502020204030204" pitchFamily="34" charset="0"/>
              </a:rPr>
              <a:t>29</a:t>
            </a:r>
            <a:r>
              <a:rPr lang="ru-RU" altLang="ru-RU" u="sng" dirty="0">
                <a:latin typeface="Calibri" panose="020F0502020204030204" pitchFamily="34" charset="0"/>
              </a:rPr>
              <a:t>-30</a:t>
            </a:r>
            <a:r>
              <a:rPr lang="ru-RU" altLang="ru-RU"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25-26-27</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13-</a:t>
            </a:r>
            <a:r>
              <a:rPr lang="ru-RU" altLang="ru-RU" b="1" u="sng" dirty="0">
                <a:solidFill>
                  <a:schemeClr val="tx2">
                    <a:lumMod val="60000"/>
                    <a:lumOff val="40000"/>
                  </a:schemeClr>
                </a:solidFill>
                <a:latin typeface="Calibri" panose="020F0502020204030204" pitchFamily="34" charset="0"/>
              </a:rPr>
              <a:t>14-15 </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10-11-12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7-8-9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4-6</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8954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467544" y="3429000"/>
            <a:ext cx="6840760" cy="3168352"/>
          </a:xfrm>
        </p:spPr>
        <p:txBody>
          <a:bodyPr/>
          <a:lstStyle/>
          <a:p>
            <a:pPr marL="0" indent="0">
              <a:buNone/>
            </a:pPr>
            <a:r>
              <a:rPr lang="ru-RU" sz="2000" dirty="0"/>
              <a:t>Это сочетание осторож­ности и хитрости. Простор для тактических игр в переговорах, например: «проси пони – получишь хомячка»; «уберите «белую собачку». Принцип прост: "Я уступлю немного, если вы тоже готовы уступить". Получается, что нужды участников не могут быть удов­летворены полностью. Основной девиз - взвешенность, сбалан­сированность и осторожность. Компромисс не предпо­лагает анализ большого объема информации. Однако, если решение противоречия принято без тщательного анализа всех возможных альтернатив, оно будет не оптимальным. </a:t>
            </a:r>
          </a:p>
          <a:p>
            <a:pPr marL="0" indent="0">
              <a:buNone/>
            </a:pPr>
            <a:endParaRPr lang="ru-RU" sz="2800" dirty="0"/>
          </a:p>
        </p:txBody>
      </p:sp>
      <p:sp>
        <p:nvSpPr>
          <p:cNvPr id="6" name="Объект 2"/>
          <p:cNvSpPr txBox="1">
            <a:spLocks/>
          </p:cNvSpPr>
          <p:nvPr/>
        </p:nvSpPr>
        <p:spPr bwMode="auto">
          <a:xfrm>
            <a:off x="3710764" y="2204864"/>
            <a:ext cx="3101516" cy="118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2.3. </a:t>
            </a:r>
            <a:r>
              <a:rPr lang="ru-RU" sz="2800" b="1" dirty="0"/>
              <a:t>«Политик» (компромисс)</a:t>
            </a:r>
          </a:p>
          <a:p>
            <a:pPr marL="0" indent="0">
              <a:buFont typeface="Arial" panose="020B0604020202020204" pitchFamily="34" charset="0"/>
              <a:buNone/>
            </a:pPr>
            <a:endParaRPr lang="ru-RU" sz="2800" dirty="0"/>
          </a:p>
        </p:txBody>
      </p:sp>
      <p:pic>
        <p:nvPicPr>
          <p:cNvPr id="24578" name="Picture 2" descr="11 Трехглавый змей и невест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096144"/>
            <a:ext cx="29718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7308304" y="1391938"/>
            <a:ext cx="1368152" cy="4845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34-36  </a:t>
            </a:r>
            <a:r>
              <a:rPr kumimoji="0" lang="ru-RU" altLang="ru-RU" i="0" u="sng" strike="noStrike" cap="none" normalizeH="0" baseline="0" dirty="0">
                <a:ln>
                  <a:noFill/>
                </a:ln>
                <a:solidFill>
                  <a:schemeClr val="tx1"/>
                </a:solidFill>
                <a:effectLst/>
                <a:latin typeface="Times New Roman" panose="02020603050405020304" pitchFamily="18" charset="0"/>
              </a:rPr>
              <a:t>	</a:t>
            </a:r>
          </a:p>
          <a:p>
            <a:pPr>
              <a:spcAft>
                <a:spcPts val="800"/>
              </a:spcAft>
            </a:pPr>
            <a:r>
              <a:rPr lang="ru-RU" altLang="ru-RU" u="sng" dirty="0">
                <a:solidFill>
                  <a:schemeClr val="tx2">
                    <a:lumMod val="60000"/>
                    <a:lumOff val="40000"/>
                  </a:schemeClr>
                </a:solidFill>
                <a:latin typeface="Calibri" panose="020F0502020204030204" pitchFamily="34" charset="0"/>
              </a:rPr>
              <a:t>31</a:t>
            </a:r>
            <a:r>
              <a:rPr kumimoji="0" lang="ru-RU" altLang="ru-RU" i="0" u="sng" strike="noStrike" cap="none" normalizeH="0" baseline="0" dirty="0">
                <a:ln>
                  <a:noFill/>
                </a:ln>
                <a:solidFill>
                  <a:schemeClr val="tx1"/>
                </a:solidFill>
                <a:effectLst/>
                <a:latin typeface="Calibri" panose="020F0502020204030204" pitchFamily="34" charset="0"/>
              </a:rPr>
              <a:t>-</a:t>
            </a:r>
            <a:r>
              <a:rPr lang="ru-RU" altLang="ru-RU" u="sng" dirty="0">
                <a:solidFill>
                  <a:schemeClr val="tx2">
                    <a:lumMod val="60000"/>
                    <a:lumOff val="40000"/>
                  </a:schemeClr>
                </a:solidFill>
                <a:latin typeface="Calibri" panose="020F0502020204030204" pitchFamily="34" charset="0"/>
              </a:rPr>
              <a:t>32</a:t>
            </a:r>
            <a:r>
              <a:rPr kumimoji="0" lang="ru-RU" altLang="ru-RU" i="0" u="sng" strike="noStrike" cap="none" normalizeH="0" baseline="0" dirty="0">
                <a:ln>
                  <a:noFill/>
                </a:ln>
                <a:solidFill>
                  <a:schemeClr val="tx1"/>
                </a:solidFill>
                <a:effectLst/>
                <a:latin typeface="Calibri" panose="020F0502020204030204" pitchFamily="34" charset="0"/>
              </a:rPr>
              <a:t>-33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28-29-30</a:t>
            </a:r>
            <a:r>
              <a:rPr lang="ru-RU" altLang="ru-RU"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25-26-27</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13-14-15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10-11-12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kumimoji="0" lang="ru-RU" altLang="ru-RU" i="0" u="sng" strike="noStrike" cap="none" normalizeH="0" baseline="0" dirty="0">
                <a:ln>
                  <a:noFill/>
                </a:ln>
                <a:solidFill>
                  <a:schemeClr val="tx1"/>
                </a:solidFill>
                <a:effectLst/>
                <a:latin typeface="Calibri" panose="020F0502020204030204" pitchFamily="34" charset="0"/>
              </a:rPr>
              <a:t>-9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4-6</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6992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467544" y="3429000"/>
            <a:ext cx="6552728" cy="3168352"/>
          </a:xfrm>
        </p:spPr>
        <p:txBody>
          <a:bodyPr/>
          <a:lstStyle/>
          <a:p>
            <a:pPr marL="0" indent="0">
              <a:buNone/>
            </a:pPr>
            <a:r>
              <a:rPr lang="ru-RU" sz="2000" dirty="0"/>
              <a:t>Уклонение от переговоров в напряженной ситуации применяется как средство заставить другую сторону изменить свое отношение к проблеме. Это разумно, если переговорная ситуация не затрагивает прямых интересов человека, а переговорщик не готов к эскалации напряжения. С другой стороны, такое поведение может толкнуть оппонента на завышение требований: избегание обсуждения станет сигналом о слабости и может спровоцировать атаку. Отсутствие противодействия давлению провоцирует усиление давления. </a:t>
            </a:r>
          </a:p>
          <a:p>
            <a:pPr marL="0" indent="0">
              <a:buNone/>
            </a:pPr>
            <a:endParaRPr lang="ru-RU" sz="2800" dirty="0"/>
          </a:p>
        </p:txBody>
      </p:sp>
      <p:sp>
        <p:nvSpPr>
          <p:cNvPr id="6" name="Объект 2"/>
          <p:cNvSpPr txBox="1">
            <a:spLocks/>
          </p:cNvSpPr>
          <p:nvPr/>
        </p:nvSpPr>
        <p:spPr bwMode="auto">
          <a:xfrm>
            <a:off x="3710764" y="2204864"/>
            <a:ext cx="3101516" cy="118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2.4. </a:t>
            </a:r>
            <a:r>
              <a:rPr lang="ru-RU" sz="2800" b="1" dirty="0"/>
              <a:t>«Резидент» (избегание)</a:t>
            </a:r>
          </a:p>
        </p:txBody>
      </p:sp>
      <p:pic>
        <p:nvPicPr>
          <p:cNvPr id="23554" name="Picture 2" descr="50 У первого завязан рот, у второго - глаз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996" y="1203207"/>
            <a:ext cx="34861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7308304" y="1391938"/>
            <a:ext cx="1368152" cy="4845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34-36  </a:t>
            </a:r>
            <a:r>
              <a:rPr kumimoji="0" lang="ru-RU" altLang="ru-RU" i="0" u="sng" strike="noStrike" cap="none" normalizeH="0" baseline="0" dirty="0">
                <a:ln>
                  <a:noFill/>
                </a:ln>
                <a:solidFill>
                  <a:schemeClr val="tx1"/>
                </a:solidFill>
                <a:effectLst/>
                <a:latin typeface="Times New Roman" panose="02020603050405020304" pitchFamily="18" charset="0"/>
              </a:rPr>
              <a:t>	</a:t>
            </a:r>
          </a:p>
          <a:p>
            <a:pPr>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30-33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28</a:t>
            </a:r>
            <a:r>
              <a:rPr lang="ru-RU" altLang="ru-RU" u="sng" dirty="0">
                <a:latin typeface="Calibri" panose="020F0502020204030204" pitchFamily="34" charset="0"/>
              </a:rPr>
              <a:t>-29-30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25-26-27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13-14-15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10-</a:t>
            </a:r>
            <a:r>
              <a:rPr lang="ru-RU" altLang="ru-RU" b="1" u="sng" dirty="0">
                <a:solidFill>
                  <a:schemeClr val="tx2">
                    <a:lumMod val="60000"/>
                    <a:lumOff val="40000"/>
                  </a:schemeClr>
                </a:solidFill>
                <a:latin typeface="Calibri" panose="020F0502020204030204" pitchFamily="34" charset="0"/>
              </a:rPr>
              <a:t>11</a:t>
            </a:r>
            <a:r>
              <a:rPr lang="ru-RU" altLang="ru-RU" b="1" u="sng" dirty="0">
                <a:latin typeface="Calibri" panose="020F0502020204030204" pitchFamily="34" charset="0"/>
              </a:rPr>
              <a:t>-</a:t>
            </a:r>
            <a:r>
              <a:rPr lang="ru-RU" altLang="ru-RU" b="1" u="sng" dirty="0">
                <a:solidFill>
                  <a:schemeClr val="tx2">
                    <a:lumMod val="60000"/>
                    <a:lumOff val="40000"/>
                  </a:schemeClr>
                </a:solidFill>
                <a:latin typeface="Calibri" panose="020F0502020204030204" pitchFamily="34" charset="0"/>
              </a:rPr>
              <a:t>12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kumimoji="0" lang="ru-RU" altLang="ru-RU" i="0" u="sng" strike="noStrike" cap="none" normalizeH="0" baseline="0" dirty="0">
                <a:ln>
                  <a:noFill/>
                </a:ln>
                <a:solidFill>
                  <a:schemeClr val="tx1"/>
                </a:solidFill>
                <a:effectLst/>
                <a:latin typeface="Calibri" panose="020F0502020204030204" pitchFamily="34" charset="0"/>
              </a:rPr>
              <a:t>-9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4-6</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73794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340964" y="3429000"/>
            <a:ext cx="6967340" cy="3168352"/>
          </a:xfrm>
        </p:spPr>
        <p:txBody>
          <a:bodyPr/>
          <a:lstStyle/>
          <a:p>
            <a:pPr marL="0" indent="0">
              <a:buNone/>
            </a:pPr>
            <a:r>
              <a:rPr lang="ru-RU" sz="2000" dirty="0"/>
              <a:t>Установка на приятие и непротивление разумна, если конфронтация может вносить чрезмерный урон  значимым отношениям, или если другая сторона не готова к переговорам. Основ­ной принцип поведения: "Давайте жить дружно". Бывают, что спорные ситуации «сами разрешаются» только за счет того, что переговорщик подчеркивает свое дружеское расположение к оппоненту. В случае серьезного противоречия такая установка помогает избегать напряжения, однако проблема остается неразрешенной.</a:t>
            </a:r>
          </a:p>
          <a:p>
            <a:pPr marL="0" indent="0">
              <a:buNone/>
            </a:pPr>
            <a:endParaRPr lang="ru-RU" sz="2000" dirty="0"/>
          </a:p>
          <a:p>
            <a:pPr marL="0" indent="0">
              <a:buNone/>
            </a:pPr>
            <a:endParaRPr lang="ru-RU" sz="2800" dirty="0"/>
          </a:p>
        </p:txBody>
      </p:sp>
      <p:sp>
        <p:nvSpPr>
          <p:cNvPr id="6" name="Объект 2"/>
          <p:cNvSpPr txBox="1">
            <a:spLocks/>
          </p:cNvSpPr>
          <p:nvPr/>
        </p:nvSpPr>
        <p:spPr bwMode="auto">
          <a:xfrm>
            <a:off x="3563888" y="2204864"/>
            <a:ext cx="3309508" cy="120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2.5. </a:t>
            </a:r>
            <a:r>
              <a:rPr lang="ru-RU" sz="2800" b="1" dirty="0"/>
              <a:t>«Душа-человек» (приспособление)</a:t>
            </a:r>
          </a:p>
          <a:p>
            <a:pPr marL="0" indent="0">
              <a:buFont typeface="Arial" panose="020B0604020202020204" pitchFamily="34" charset="0"/>
              <a:buNone/>
            </a:pPr>
            <a:endParaRPr lang="ru-RU" sz="2800" dirty="0"/>
          </a:p>
        </p:txBody>
      </p:sp>
      <p:pic>
        <p:nvPicPr>
          <p:cNvPr id="15" name="Рисунок 1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964" y="1130819"/>
            <a:ext cx="2502844" cy="2298181"/>
          </a:xfrm>
          <a:prstGeom prst="rect">
            <a:avLst/>
          </a:prstGeom>
          <a:noFill/>
          <a:ln>
            <a:noFill/>
          </a:ln>
        </p:spPr>
      </p:pic>
      <p:sp>
        <p:nvSpPr>
          <p:cNvPr id="9" name="Text Box 3"/>
          <p:cNvSpPr txBox="1">
            <a:spLocks noChangeArrowheads="1"/>
          </p:cNvSpPr>
          <p:nvPr/>
        </p:nvSpPr>
        <p:spPr bwMode="auto">
          <a:xfrm>
            <a:off x="7308304" y="1391938"/>
            <a:ext cx="1368152" cy="4845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34-36  </a:t>
            </a:r>
            <a:r>
              <a:rPr kumimoji="0" lang="ru-RU" altLang="ru-RU" i="0" u="sng" strike="noStrike" cap="none" normalizeH="0" baseline="0" dirty="0">
                <a:ln>
                  <a:noFill/>
                </a:ln>
                <a:solidFill>
                  <a:schemeClr val="tx1"/>
                </a:solidFill>
                <a:effectLst/>
                <a:latin typeface="Times New Roman" panose="02020603050405020304" pitchFamily="18" charset="0"/>
              </a:rPr>
              <a:t>	</a:t>
            </a:r>
          </a:p>
          <a:p>
            <a:pPr>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30-33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28</a:t>
            </a:r>
            <a:r>
              <a:rPr lang="ru-RU" altLang="ru-RU" u="sng" dirty="0">
                <a:latin typeface="Calibri" panose="020F0502020204030204" pitchFamily="34" charset="0"/>
              </a:rPr>
              <a:t>-29-30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25-26-27</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13-14-15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10-11-12 </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lang="ru-RU" altLang="ru-RU" u="sng" dirty="0">
                <a:solidFill>
                  <a:schemeClr val="tx2">
                    <a:lumMod val="60000"/>
                    <a:lumOff val="40000"/>
                  </a:schemeClr>
                </a:solidFill>
                <a:latin typeface="Calibri" panose="020F0502020204030204" pitchFamily="34" charset="0"/>
              </a:rPr>
              <a:t>8</a:t>
            </a:r>
            <a:r>
              <a:rPr kumimoji="0" lang="ru-RU" altLang="ru-RU" i="0" u="sng" strike="noStrike" cap="none" normalizeH="0" baseline="0" dirty="0">
                <a:ln>
                  <a:noFill/>
                </a:ln>
                <a:solidFill>
                  <a:schemeClr val="tx2">
                    <a:lumMod val="60000"/>
                    <a:lumOff val="40000"/>
                  </a:schemeClr>
                </a:solidFill>
                <a:effectLst/>
                <a:latin typeface="Calibri" panose="020F0502020204030204" pitchFamily="34" charset="0"/>
              </a:rPr>
              <a:t>-</a:t>
            </a:r>
            <a:r>
              <a:rPr lang="ru-RU" altLang="ru-RU" b="1" u="sng" dirty="0">
                <a:solidFill>
                  <a:schemeClr val="tx2">
                    <a:lumMod val="60000"/>
                    <a:lumOff val="40000"/>
                  </a:schemeClr>
                </a:solidFill>
                <a:latin typeface="Calibri" panose="020F0502020204030204" pitchFamily="34" charset="0"/>
              </a:rPr>
              <a:t>9 </a:t>
            </a:r>
            <a:r>
              <a:rPr kumimoji="0" lang="ru-RU" altLang="ru-RU" i="0" u="sng" strike="noStrike" cap="none" normalizeH="0" baseline="0" dirty="0">
                <a:ln>
                  <a:noFill/>
                </a:ln>
                <a:solidFill>
                  <a:schemeClr val="tx2">
                    <a:lumMod val="60000"/>
                    <a:lumOff val="40000"/>
                  </a:schemeClr>
                </a:solidFill>
                <a:effectLst/>
                <a:latin typeface="Calibri" panose="020F0502020204030204" pitchFamily="34" charset="0"/>
              </a:rPr>
              <a:t> </a:t>
            </a:r>
            <a:r>
              <a:rPr kumimoji="0" lang="ru-RU" altLang="ru-RU" i="0" u="sng" strike="noStrike" cap="none" normalizeH="0" baseline="0" dirty="0">
                <a:ln>
                  <a:noFill/>
                </a:ln>
                <a:solidFill>
                  <a:schemeClr val="tx2">
                    <a:lumMod val="60000"/>
                    <a:lumOff val="40000"/>
                  </a:schemeClr>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4-6</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6527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2400" b="1" dirty="0"/>
              <a:t> </a:t>
            </a:r>
            <a:r>
              <a:rPr lang="ru-RU" sz="3200" b="1" dirty="0"/>
              <a:t>«Костюмы» переговоров</a:t>
            </a:r>
            <a:endParaRPr lang="ru-RU" sz="3200" dirty="0"/>
          </a:p>
        </p:txBody>
      </p:sp>
      <p:sp>
        <p:nvSpPr>
          <p:cNvPr id="3" name="Объект 2"/>
          <p:cNvSpPr>
            <a:spLocks noGrp="1"/>
          </p:cNvSpPr>
          <p:nvPr>
            <p:ph idx="1"/>
          </p:nvPr>
        </p:nvSpPr>
        <p:spPr>
          <a:xfrm>
            <a:off x="323528" y="1268761"/>
            <a:ext cx="8496944" cy="1512168"/>
          </a:xfrm>
        </p:spPr>
        <p:txBody>
          <a:bodyPr/>
          <a:lstStyle/>
          <a:p>
            <a:pPr marL="0" indent="0">
              <a:buNone/>
            </a:pPr>
            <a:r>
              <a:rPr lang="ru-RU" sz="2400" dirty="0"/>
              <a:t>Знакомая картинка, не так ли? </a:t>
            </a:r>
            <a:r>
              <a:rPr lang="ru-RU" sz="2400" dirty="0">
                <a:sym typeface="Wingdings" panose="05000000000000000000" pitchFamily="2" charset="2"/>
              </a:rPr>
              <a:t> </a:t>
            </a:r>
          </a:p>
          <a:p>
            <a:pPr marL="0" indent="0">
              <a:buNone/>
            </a:pPr>
            <a:r>
              <a:rPr lang="ru-RU" sz="2400" dirty="0">
                <a:sym typeface="Wingdings" panose="05000000000000000000" pitchFamily="2" charset="2"/>
              </a:rPr>
              <a:t>Сначала мы кратко повторим информацию с тренинга. Затем перейдем к рекомендациям по Вашему профилю</a:t>
            </a:r>
          </a:p>
          <a:p>
            <a:pPr marL="0" indent="0">
              <a:buNone/>
            </a:pPr>
            <a:r>
              <a:rPr lang="ru-RU" sz="2400" dirty="0">
                <a:sym typeface="Wingdings" panose="05000000000000000000" pitchFamily="2" charset="2"/>
              </a:rPr>
              <a:t> </a:t>
            </a:r>
            <a:endParaRPr lang="ru-RU" sz="2400" dirty="0"/>
          </a:p>
        </p:txBody>
      </p:sp>
      <p:sp>
        <p:nvSpPr>
          <p:cNvPr id="5" name="Стрелка вправо 4"/>
          <p:cNvSpPr/>
          <p:nvPr/>
        </p:nvSpPr>
        <p:spPr>
          <a:xfrm>
            <a:off x="1043608" y="5805264"/>
            <a:ext cx="77768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верх 5"/>
          <p:cNvSpPr/>
          <p:nvPr/>
        </p:nvSpPr>
        <p:spPr>
          <a:xfrm>
            <a:off x="467544" y="3104964"/>
            <a:ext cx="216024" cy="27003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Скругленный прямоугольник 6"/>
          <p:cNvSpPr/>
          <p:nvPr/>
        </p:nvSpPr>
        <p:spPr>
          <a:xfrm>
            <a:off x="6300192" y="3212977"/>
            <a:ext cx="2376264" cy="8640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ВИРТУОЗ</a:t>
            </a:r>
            <a:endParaRPr lang="ru-RU" b="1" dirty="0">
              <a:solidFill>
                <a:schemeClr val="accent5">
                  <a:lumMod val="50000"/>
                </a:schemeClr>
              </a:solidFill>
            </a:endParaRPr>
          </a:p>
        </p:txBody>
      </p:sp>
      <p:sp>
        <p:nvSpPr>
          <p:cNvPr id="8" name="Скругленный прямоугольник 7"/>
          <p:cNvSpPr/>
          <p:nvPr/>
        </p:nvSpPr>
        <p:spPr>
          <a:xfrm>
            <a:off x="6300192" y="4653136"/>
            <a:ext cx="2376264" cy="8640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БЕРСЕРКЕР</a:t>
            </a:r>
            <a:endParaRPr lang="ru-RU" dirty="0"/>
          </a:p>
        </p:txBody>
      </p:sp>
      <p:sp>
        <p:nvSpPr>
          <p:cNvPr id="9" name="Скругленный прямоугольник 8"/>
          <p:cNvSpPr/>
          <p:nvPr/>
        </p:nvSpPr>
        <p:spPr>
          <a:xfrm>
            <a:off x="3707904" y="3941184"/>
            <a:ext cx="2376264" cy="8640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ПОЛИТИК</a:t>
            </a:r>
            <a:endParaRPr lang="ru-RU" b="1" dirty="0">
              <a:solidFill>
                <a:schemeClr val="accent5">
                  <a:lumMod val="50000"/>
                </a:schemeClr>
              </a:solidFill>
            </a:endParaRPr>
          </a:p>
        </p:txBody>
      </p:sp>
      <p:sp>
        <p:nvSpPr>
          <p:cNvPr id="10" name="Скругленный прямоугольник 9"/>
          <p:cNvSpPr/>
          <p:nvPr/>
        </p:nvSpPr>
        <p:spPr>
          <a:xfrm>
            <a:off x="1115616" y="4653136"/>
            <a:ext cx="2376264" cy="8640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РЕЗИДЕНТ</a:t>
            </a:r>
            <a:endParaRPr lang="ru-RU" b="1" dirty="0">
              <a:solidFill>
                <a:schemeClr val="accent5">
                  <a:lumMod val="50000"/>
                </a:schemeClr>
              </a:solidFill>
            </a:endParaRPr>
          </a:p>
        </p:txBody>
      </p:sp>
      <p:sp>
        <p:nvSpPr>
          <p:cNvPr id="11" name="Скругленный прямоугольник 10"/>
          <p:cNvSpPr/>
          <p:nvPr/>
        </p:nvSpPr>
        <p:spPr>
          <a:xfrm>
            <a:off x="1115616" y="3212977"/>
            <a:ext cx="2376264" cy="8640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ДУША-ЧЕЛОВЕК</a:t>
            </a:r>
            <a:endParaRPr lang="ru-RU" sz="1600" b="1" dirty="0">
              <a:solidFill>
                <a:schemeClr val="accent5">
                  <a:lumMod val="50000"/>
                </a:schemeClr>
              </a:solidFill>
            </a:endParaRPr>
          </a:p>
        </p:txBody>
      </p:sp>
      <p:sp>
        <p:nvSpPr>
          <p:cNvPr id="4" name="Прямоугольник 3"/>
          <p:cNvSpPr/>
          <p:nvPr/>
        </p:nvSpPr>
        <p:spPr>
          <a:xfrm>
            <a:off x="1686032" y="4022106"/>
            <a:ext cx="1528495" cy="307777"/>
          </a:xfrm>
          <a:prstGeom prst="rect">
            <a:avLst/>
          </a:prstGeom>
        </p:spPr>
        <p:txBody>
          <a:bodyPr wrap="none">
            <a:spAutoFit/>
          </a:bodyPr>
          <a:lstStyle/>
          <a:p>
            <a:r>
              <a:rPr lang="ru-RU" sz="1400" b="1" i="1" dirty="0">
                <a:solidFill>
                  <a:schemeClr val="accent5">
                    <a:lumMod val="75000"/>
                  </a:schemeClr>
                </a:solidFill>
              </a:rPr>
              <a:t>Группа   9-26 %</a:t>
            </a:r>
            <a:endParaRPr lang="ru-RU" sz="1400" dirty="0"/>
          </a:p>
        </p:txBody>
      </p:sp>
      <p:sp>
        <p:nvSpPr>
          <p:cNvPr id="12" name="Прямоугольник 11"/>
          <p:cNvSpPr/>
          <p:nvPr/>
        </p:nvSpPr>
        <p:spPr>
          <a:xfrm>
            <a:off x="1686032" y="5497487"/>
            <a:ext cx="1627882" cy="307777"/>
          </a:xfrm>
          <a:prstGeom prst="rect">
            <a:avLst/>
          </a:prstGeom>
        </p:spPr>
        <p:txBody>
          <a:bodyPr wrap="none">
            <a:spAutoFit/>
          </a:bodyPr>
          <a:lstStyle/>
          <a:p>
            <a:r>
              <a:rPr lang="ru-RU" sz="1400" b="1" i="1" dirty="0">
                <a:solidFill>
                  <a:schemeClr val="accent5">
                    <a:lumMod val="75000"/>
                  </a:schemeClr>
                </a:solidFill>
              </a:rPr>
              <a:t>Группа   12-24 %</a:t>
            </a:r>
            <a:endParaRPr lang="ru-RU" sz="1400" dirty="0"/>
          </a:p>
        </p:txBody>
      </p:sp>
      <p:sp>
        <p:nvSpPr>
          <p:cNvPr id="13" name="Прямоугольник 12"/>
          <p:cNvSpPr/>
          <p:nvPr/>
        </p:nvSpPr>
        <p:spPr>
          <a:xfrm>
            <a:off x="4231174" y="4832155"/>
            <a:ext cx="1627882" cy="307777"/>
          </a:xfrm>
          <a:prstGeom prst="rect">
            <a:avLst/>
          </a:prstGeom>
        </p:spPr>
        <p:txBody>
          <a:bodyPr wrap="none">
            <a:spAutoFit/>
          </a:bodyPr>
          <a:lstStyle/>
          <a:p>
            <a:r>
              <a:rPr lang="ru-RU" sz="1400" b="1" i="1" dirty="0">
                <a:solidFill>
                  <a:schemeClr val="accent5">
                    <a:lumMod val="75000"/>
                  </a:schemeClr>
                </a:solidFill>
              </a:rPr>
              <a:t>Группа   18-28 %</a:t>
            </a:r>
            <a:endParaRPr lang="ru-RU" sz="1400" dirty="0"/>
          </a:p>
        </p:txBody>
      </p:sp>
      <p:sp>
        <p:nvSpPr>
          <p:cNvPr id="14" name="Прямоугольник 13"/>
          <p:cNvSpPr/>
          <p:nvPr/>
        </p:nvSpPr>
        <p:spPr>
          <a:xfrm>
            <a:off x="6920206" y="4022106"/>
            <a:ext cx="1627882" cy="307777"/>
          </a:xfrm>
          <a:prstGeom prst="rect">
            <a:avLst/>
          </a:prstGeom>
        </p:spPr>
        <p:txBody>
          <a:bodyPr wrap="none">
            <a:spAutoFit/>
          </a:bodyPr>
          <a:lstStyle/>
          <a:p>
            <a:r>
              <a:rPr lang="ru-RU" sz="1400" b="1" i="1" dirty="0">
                <a:solidFill>
                  <a:schemeClr val="accent5">
                    <a:lumMod val="75000"/>
                  </a:schemeClr>
                </a:solidFill>
              </a:rPr>
              <a:t>Группа   16-31 %</a:t>
            </a:r>
            <a:endParaRPr lang="ru-RU" sz="1400" dirty="0"/>
          </a:p>
        </p:txBody>
      </p:sp>
      <p:sp>
        <p:nvSpPr>
          <p:cNvPr id="15" name="Прямоугольник 14"/>
          <p:cNvSpPr/>
          <p:nvPr/>
        </p:nvSpPr>
        <p:spPr>
          <a:xfrm>
            <a:off x="6920206" y="5497487"/>
            <a:ext cx="1564852" cy="307777"/>
          </a:xfrm>
          <a:prstGeom prst="rect">
            <a:avLst/>
          </a:prstGeom>
        </p:spPr>
        <p:txBody>
          <a:bodyPr wrap="none">
            <a:spAutoFit/>
          </a:bodyPr>
          <a:lstStyle/>
          <a:p>
            <a:r>
              <a:rPr lang="ru-RU" sz="1400" b="1" i="1" dirty="0">
                <a:solidFill>
                  <a:schemeClr val="accent5">
                    <a:lumMod val="75000"/>
                  </a:schemeClr>
                </a:solidFill>
              </a:rPr>
              <a:t>Группа   11-28%</a:t>
            </a:r>
            <a:endParaRPr lang="ru-RU" sz="1400" dirty="0"/>
          </a:p>
        </p:txBody>
      </p:sp>
      <p:sp>
        <p:nvSpPr>
          <p:cNvPr id="16" name="TextBox 15"/>
          <p:cNvSpPr txBox="1"/>
          <p:nvPr/>
        </p:nvSpPr>
        <p:spPr>
          <a:xfrm>
            <a:off x="6372200" y="6038513"/>
            <a:ext cx="2517549" cy="307777"/>
          </a:xfrm>
          <a:prstGeom prst="rect">
            <a:avLst/>
          </a:prstGeom>
          <a:noFill/>
        </p:spPr>
        <p:txBody>
          <a:bodyPr wrap="none" rtlCol="0">
            <a:spAutoFit/>
          </a:bodyPr>
          <a:lstStyle/>
          <a:p>
            <a:r>
              <a:rPr lang="ru-RU" sz="1400" i="1" dirty="0"/>
              <a:t>Ориентация на результат</a:t>
            </a:r>
          </a:p>
        </p:txBody>
      </p:sp>
      <p:sp>
        <p:nvSpPr>
          <p:cNvPr id="17" name="TextBox 16"/>
          <p:cNvSpPr txBox="1"/>
          <p:nvPr/>
        </p:nvSpPr>
        <p:spPr>
          <a:xfrm rot="16200000">
            <a:off x="-1035914" y="4228220"/>
            <a:ext cx="2555123" cy="307777"/>
          </a:xfrm>
          <a:prstGeom prst="rect">
            <a:avLst/>
          </a:prstGeom>
          <a:noFill/>
        </p:spPr>
        <p:txBody>
          <a:bodyPr wrap="none" rtlCol="0">
            <a:spAutoFit/>
          </a:bodyPr>
          <a:lstStyle/>
          <a:p>
            <a:r>
              <a:rPr lang="ru-RU" sz="1400" i="1" dirty="0"/>
              <a:t>Ориентация на отношения</a:t>
            </a:r>
          </a:p>
        </p:txBody>
      </p:sp>
      <p:sp>
        <p:nvSpPr>
          <p:cNvPr id="18" name="Прямоугольник 17"/>
          <p:cNvSpPr/>
          <p:nvPr/>
        </p:nvSpPr>
        <p:spPr>
          <a:xfrm>
            <a:off x="7956376" y="3203684"/>
            <a:ext cx="768159" cy="400110"/>
          </a:xfrm>
          <a:prstGeom prst="rect">
            <a:avLst/>
          </a:prstGeom>
        </p:spPr>
        <p:txBody>
          <a:bodyPr wrap="none">
            <a:spAutoFit/>
          </a:bodyPr>
          <a:lstStyle/>
          <a:p>
            <a:r>
              <a:rPr lang="ru-RU" sz="2000" b="1" dirty="0">
                <a:solidFill>
                  <a:srgbClr val="C00000"/>
                </a:solidFill>
              </a:rPr>
              <a:t>29 %</a:t>
            </a:r>
            <a:endParaRPr lang="ru-RU" sz="2000" dirty="0">
              <a:solidFill>
                <a:srgbClr val="C00000"/>
              </a:solidFill>
            </a:endParaRPr>
          </a:p>
        </p:txBody>
      </p:sp>
      <p:sp>
        <p:nvSpPr>
          <p:cNvPr id="19" name="Прямоугольник 18"/>
          <p:cNvSpPr/>
          <p:nvPr/>
        </p:nvSpPr>
        <p:spPr>
          <a:xfrm>
            <a:off x="2795729" y="3140968"/>
            <a:ext cx="625492" cy="400110"/>
          </a:xfrm>
          <a:prstGeom prst="rect">
            <a:avLst/>
          </a:prstGeom>
        </p:spPr>
        <p:txBody>
          <a:bodyPr wrap="none">
            <a:spAutoFit/>
          </a:bodyPr>
          <a:lstStyle/>
          <a:p>
            <a:r>
              <a:rPr lang="ru-RU" sz="2000" b="1" dirty="0">
                <a:solidFill>
                  <a:srgbClr val="C00000"/>
                </a:solidFill>
              </a:rPr>
              <a:t>9 %</a:t>
            </a:r>
            <a:endParaRPr lang="ru-RU" sz="2000" dirty="0">
              <a:solidFill>
                <a:srgbClr val="C00000"/>
              </a:solidFill>
            </a:endParaRPr>
          </a:p>
        </p:txBody>
      </p:sp>
      <p:sp>
        <p:nvSpPr>
          <p:cNvPr id="20" name="Прямоугольник 19"/>
          <p:cNvSpPr/>
          <p:nvPr/>
        </p:nvSpPr>
        <p:spPr>
          <a:xfrm>
            <a:off x="5388017" y="3892986"/>
            <a:ext cx="768159" cy="400110"/>
          </a:xfrm>
          <a:prstGeom prst="rect">
            <a:avLst/>
          </a:prstGeom>
        </p:spPr>
        <p:txBody>
          <a:bodyPr wrap="none">
            <a:spAutoFit/>
          </a:bodyPr>
          <a:lstStyle/>
          <a:p>
            <a:r>
              <a:rPr lang="ru-RU" sz="2000" b="1" dirty="0">
                <a:solidFill>
                  <a:srgbClr val="C00000"/>
                </a:solidFill>
              </a:rPr>
              <a:t>27 %</a:t>
            </a:r>
            <a:endParaRPr lang="ru-RU" sz="2000" dirty="0">
              <a:solidFill>
                <a:srgbClr val="C00000"/>
              </a:solidFill>
            </a:endParaRPr>
          </a:p>
        </p:txBody>
      </p:sp>
      <p:sp>
        <p:nvSpPr>
          <p:cNvPr id="21" name="Прямоугольник 20"/>
          <p:cNvSpPr/>
          <p:nvPr/>
        </p:nvSpPr>
        <p:spPr>
          <a:xfrm>
            <a:off x="2795729" y="4613066"/>
            <a:ext cx="768159" cy="400110"/>
          </a:xfrm>
          <a:prstGeom prst="rect">
            <a:avLst/>
          </a:prstGeom>
        </p:spPr>
        <p:txBody>
          <a:bodyPr wrap="none">
            <a:spAutoFit/>
          </a:bodyPr>
          <a:lstStyle/>
          <a:p>
            <a:r>
              <a:rPr lang="ru-RU" sz="2000" b="1" dirty="0">
                <a:solidFill>
                  <a:srgbClr val="C00000"/>
                </a:solidFill>
              </a:rPr>
              <a:t>17 %</a:t>
            </a:r>
            <a:endParaRPr lang="ru-RU" sz="2000" dirty="0">
              <a:solidFill>
                <a:srgbClr val="C00000"/>
              </a:solidFill>
            </a:endParaRPr>
          </a:p>
        </p:txBody>
      </p:sp>
      <p:sp>
        <p:nvSpPr>
          <p:cNvPr id="22" name="Прямоугольник 21"/>
          <p:cNvSpPr/>
          <p:nvPr/>
        </p:nvSpPr>
        <p:spPr>
          <a:xfrm>
            <a:off x="7956375" y="4596902"/>
            <a:ext cx="768159" cy="400110"/>
          </a:xfrm>
          <a:prstGeom prst="rect">
            <a:avLst/>
          </a:prstGeom>
        </p:spPr>
        <p:txBody>
          <a:bodyPr wrap="none">
            <a:spAutoFit/>
          </a:bodyPr>
          <a:lstStyle/>
          <a:p>
            <a:r>
              <a:rPr lang="ru-RU" sz="2000" b="1" dirty="0">
                <a:solidFill>
                  <a:srgbClr val="C00000"/>
                </a:solidFill>
              </a:rPr>
              <a:t>19 %</a:t>
            </a:r>
            <a:endParaRPr lang="ru-RU" sz="2000" dirty="0">
              <a:solidFill>
                <a:srgbClr val="C00000"/>
              </a:solidFill>
            </a:endParaRPr>
          </a:p>
        </p:txBody>
      </p:sp>
      <p:sp>
        <p:nvSpPr>
          <p:cNvPr id="23" name="Полилиния 22"/>
          <p:cNvSpPr/>
          <p:nvPr/>
        </p:nvSpPr>
        <p:spPr>
          <a:xfrm>
            <a:off x="3091447" y="3284984"/>
            <a:ext cx="3820166" cy="2156029"/>
          </a:xfrm>
          <a:custGeom>
            <a:avLst/>
            <a:gdLst>
              <a:gd name="connsiteX0" fmla="*/ 0 w 3425955"/>
              <a:gd name="connsiteY0" fmla="*/ 1475895 h 1475895"/>
              <a:gd name="connsiteX1" fmla="*/ 3299791 w 3425955"/>
              <a:gd name="connsiteY1" fmla="*/ 14843 h 1475895"/>
              <a:gd name="connsiteX2" fmla="*/ 2792895 w 3425955"/>
              <a:gd name="connsiteY2" fmla="*/ 680765 h 1475895"/>
              <a:gd name="connsiteX3" fmla="*/ 2792895 w 3425955"/>
              <a:gd name="connsiteY3" fmla="*/ 680765 h 1475895"/>
              <a:gd name="connsiteX4" fmla="*/ 3101008 w 3425955"/>
              <a:gd name="connsiteY4" fmla="*/ 1306930 h 1475895"/>
              <a:gd name="connsiteX5" fmla="*/ 3101008 w 3425955"/>
              <a:gd name="connsiteY5" fmla="*/ 1316869 h 1475895"/>
              <a:gd name="connsiteX0" fmla="*/ 0 w 3929266"/>
              <a:gd name="connsiteY0" fmla="*/ 1946664 h 1946664"/>
              <a:gd name="connsiteX1" fmla="*/ 3299791 w 3929266"/>
              <a:gd name="connsiteY1" fmla="*/ 485612 h 1946664"/>
              <a:gd name="connsiteX2" fmla="*/ 2792895 w 3929266"/>
              <a:gd name="connsiteY2" fmla="*/ 1151534 h 1946664"/>
              <a:gd name="connsiteX3" fmla="*/ 2792895 w 3929266"/>
              <a:gd name="connsiteY3" fmla="*/ 1151534 h 1946664"/>
              <a:gd name="connsiteX4" fmla="*/ 3101008 w 3929266"/>
              <a:gd name="connsiteY4" fmla="*/ 1777699 h 1946664"/>
              <a:gd name="connsiteX5" fmla="*/ 3101008 w 3929266"/>
              <a:gd name="connsiteY5" fmla="*/ 1787638 h 1946664"/>
              <a:gd name="connsiteX0" fmla="*/ 0 w 3929266"/>
              <a:gd name="connsiteY0" fmla="*/ 2047692 h 2047692"/>
              <a:gd name="connsiteX1" fmla="*/ 3299791 w 3929266"/>
              <a:gd name="connsiteY1" fmla="*/ 586640 h 2047692"/>
              <a:gd name="connsiteX2" fmla="*/ 2792895 w 3929266"/>
              <a:gd name="connsiteY2" fmla="*/ 1252562 h 2047692"/>
              <a:gd name="connsiteX3" fmla="*/ 2792895 w 3929266"/>
              <a:gd name="connsiteY3" fmla="*/ 1252562 h 2047692"/>
              <a:gd name="connsiteX4" fmla="*/ 3101008 w 3929266"/>
              <a:gd name="connsiteY4" fmla="*/ 1878727 h 2047692"/>
              <a:gd name="connsiteX5" fmla="*/ 3101008 w 3929266"/>
              <a:gd name="connsiteY5" fmla="*/ 1888666 h 2047692"/>
              <a:gd name="connsiteX0" fmla="*/ 0 w 3316251"/>
              <a:gd name="connsiteY0" fmla="*/ 1606134 h 1606134"/>
              <a:gd name="connsiteX1" fmla="*/ 3299791 w 3316251"/>
              <a:gd name="connsiteY1" fmla="*/ 145082 h 1606134"/>
              <a:gd name="connsiteX2" fmla="*/ 2792895 w 3316251"/>
              <a:gd name="connsiteY2" fmla="*/ 811004 h 1606134"/>
              <a:gd name="connsiteX3" fmla="*/ 2792895 w 3316251"/>
              <a:gd name="connsiteY3" fmla="*/ 811004 h 1606134"/>
              <a:gd name="connsiteX4" fmla="*/ 3101008 w 3316251"/>
              <a:gd name="connsiteY4" fmla="*/ 1437169 h 1606134"/>
              <a:gd name="connsiteX5" fmla="*/ 3101008 w 3316251"/>
              <a:gd name="connsiteY5" fmla="*/ 1447108 h 1606134"/>
              <a:gd name="connsiteX0" fmla="*/ 2154 w 3315169"/>
              <a:gd name="connsiteY0" fmla="*/ 1608494 h 1608494"/>
              <a:gd name="connsiteX1" fmla="*/ 3301945 w 3315169"/>
              <a:gd name="connsiteY1" fmla="*/ 147442 h 1608494"/>
              <a:gd name="connsiteX2" fmla="*/ 2795049 w 3315169"/>
              <a:gd name="connsiteY2" fmla="*/ 813364 h 1608494"/>
              <a:gd name="connsiteX3" fmla="*/ 2795049 w 3315169"/>
              <a:gd name="connsiteY3" fmla="*/ 813364 h 1608494"/>
              <a:gd name="connsiteX4" fmla="*/ 3103162 w 3315169"/>
              <a:gd name="connsiteY4" fmla="*/ 1439529 h 1608494"/>
              <a:gd name="connsiteX5" fmla="*/ 3103162 w 3315169"/>
              <a:gd name="connsiteY5" fmla="*/ 1449468 h 1608494"/>
              <a:gd name="connsiteX0" fmla="*/ 2518 w 3660994"/>
              <a:gd name="connsiteY0" fmla="*/ 1322246 h 1365958"/>
              <a:gd name="connsiteX1" fmla="*/ 3520970 w 3660994"/>
              <a:gd name="connsiteY1" fmla="*/ 10281 h 1365958"/>
              <a:gd name="connsiteX2" fmla="*/ 3014074 w 3660994"/>
              <a:gd name="connsiteY2" fmla="*/ 676203 h 1365958"/>
              <a:gd name="connsiteX3" fmla="*/ 3014074 w 3660994"/>
              <a:gd name="connsiteY3" fmla="*/ 676203 h 1365958"/>
              <a:gd name="connsiteX4" fmla="*/ 3322187 w 3660994"/>
              <a:gd name="connsiteY4" fmla="*/ 1302368 h 1365958"/>
              <a:gd name="connsiteX5" fmla="*/ 3322187 w 3660994"/>
              <a:gd name="connsiteY5" fmla="*/ 1312307 h 1365958"/>
              <a:gd name="connsiteX0" fmla="*/ 0 w 3658476"/>
              <a:gd name="connsiteY0" fmla="*/ 1322246 h 1365958"/>
              <a:gd name="connsiteX1" fmla="*/ 3518452 w 3658476"/>
              <a:gd name="connsiteY1" fmla="*/ 10281 h 1365958"/>
              <a:gd name="connsiteX2" fmla="*/ 3011556 w 3658476"/>
              <a:gd name="connsiteY2" fmla="*/ 676203 h 1365958"/>
              <a:gd name="connsiteX3" fmla="*/ 3011556 w 3658476"/>
              <a:gd name="connsiteY3" fmla="*/ 676203 h 1365958"/>
              <a:gd name="connsiteX4" fmla="*/ 3319669 w 3658476"/>
              <a:gd name="connsiteY4" fmla="*/ 1302368 h 1365958"/>
              <a:gd name="connsiteX5" fmla="*/ 3319669 w 3658476"/>
              <a:gd name="connsiteY5" fmla="*/ 1312307 h 1365958"/>
              <a:gd name="connsiteX0" fmla="*/ 1021824 w 1286439"/>
              <a:gd name="connsiteY0" fmla="*/ 608665 h 1942558"/>
              <a:gd name="connsiteX1" fmla="*/ 506896 w 1286439"/>
              <a:gd name="connsiteY1" fmla="*/ 586881 h 1942558"/>
              <a:gd name="connsiteX2" fmla="*/ 0 w 1286439"/>
              <a:gd name="connsiteY2" fmla="*/ 1252803 h 1942558"/>
              <a:gd name="connsiteX3" fmla="*/ 0 w 1286439"/>
              <a:gd name="connsiteY3" fmla="*/ 1252803 h 1942558"/>
              <a:gd name="connsiteX4" fmla="*/ 308113 w 1286439"/>
              <a:gd name="connsiteY4" fmla="*/ 1878968 h 1942558"/>
              <a:gd name="connsiteX5" fmla="*/ 308113 w 1286439"/>
              <a:gd name="connsiteY5" fmla="*/ 1888907 h 1942558"/>
              <a:gd name="connsiteX0" fmla="*/ 2134011 w 2268559"/>
              <a:gd name="connsiteY0" fmla="*/ 441920 h 1775813"/>
              <a:gd name="connsiteX1" fmla="*/ 15752 w 2268559"/>
              <a:gd name="connsiteY1" fmla="*/ 1221802 h 1775813"/>
              <a:gd name="connsiteX2" fmla="*/ 1112187 w 2268559"/>
              <a:gd name="connsiteY2" fmla="*/ 1086058 h 1775813"/>
              <a:gd name="connsiteX3" fmla="*/ 1112187 w 2268559"/>
              <a:gd name="connsiteY3" fmla="*/ 1086058 h 1775813"/>
              <a:gd name="connsiteX4" fmla="*/ 1420300 w 2268559"/>
              <a:gd name="connsiteY4" fmla="*/ 1712223 h 1775813"/>
              <a:gd name="connsiteX5" fmla="*/ 1420300 w 2268559"/>
              <a:gd name="connsiteY5" fmla="*/ 1722162 h 1775813"/>
              <a:gd name="connsiteX0" fmla="*/ 3820166 w 3954714"/>
              <a:gd name="connsiteY0" fmla="*/ 441920 h 1723146"/>
              <a:gd name="connsiteX1" fmla="*/ 1701907 w 3954714"/>
              <a:gd name="connsiteY1" fmla="*/ 1221802 h 1723146"/>
              <a:gd name="connsiteX2" fmla="*/ 2798342 w 3954714"/>
              <a:gd name="connsiteY2" fmla="*/ 1086058 h 1723146"/>
              <a:gd name="connsiteX3" fmla="*/ 2798342 w 3954714"/>
              <a:gd name="connsiteY3" fmla="*/ 1086058 h 1723146"/>
              <a:gd name="connsiteX4" fmla="*/ 3106455 w 3954714"/>
              <a:gd name="connsiteY4" fmla="*/ 1712223 h 1723146"/>
              <a:gd name="connsiteX5" fmla="*/ 0 w 3954714"/>
              <a:gd name="connsiteY5" fmla="*/ 1070809 h 1723146"/>
              <a:gd name="connsiteX0" fmla="*/ 3820166 w 3954714"/>
              <a:gd name="connsiteY0" fmla="*/ 441920 h 2157603"/>
              <a:gd name="connsiteX1" fmla="*/ 1701907 w 3954714"/>
              <a:gd name="connsiteY1" fmla="*/ 1221802 h 2157603"/>
              <a:gd name="connsiteX2" fmla="*/ 2798342 w 3954714"/>
              <a:gd name="connsiteY2" fmla="*/ 1086058 h 2157603"/>
              <a:gd name="connsiteX3" fmla="*/ 2798342 w 3954714"/>
              <a:gd name="connsiteY3" fmla="*/ 1086058 h 2157603"/>
              <a:gd name="connsiteX4" fmla="*/ 112734 w 3954714"/>
              <a:gd name="connsiteY4" fmla="*/ 2150634 h 2157603"/>
              <a:gd name="connsiteX5" fmla="*/ 0 w 3954714"/>
              <a:gd name="connsiteY5" fmla="*/ 1070809 h 2157603"/>
              <a:gd name="connsiteX0" fmla="*/ 3820166 w 3954714"/>
              <a:gd name="connsiteY0" fmla="*/ 441920 h 2163296"/>
              <a:gd name="connsiteX1" fmla="*/ 1701907 w 3954714"/>
              <a:gd name="connsiteY1" fmla="*/ 1221802 h 2163296"/>
              <a:gd name="connsiteX2" fmla="*/ 2798342 w 3954714"/>
              <a:gd name="connsiteY2" fmla="*/ 1086058 h 2163296"/>
              <a:gd name="connsiteX3" fmla="*/ 3261805 w 3954714"/>
              <a:gd name="connsiteY3" fmla="*/ 2163296 h 2163296"/>
              <a:gd name="connsiteX4" fmla="*/ 112734 w 3954714"/>
              <a:gd name="connsiteY4" fmla="*/ 2150634 h 2163296"/>
              <a:gd name="connsiteX5" fmla="*/ 0 w 3954714"/>
              <a:gd name="connsiteY5" fmla="*/ 1070809 h 2163296"/>
              <a:gd name="connsiteX0" fmla="*/ 3820166 w 3951718"/>
              <a:gd name="connsiteY0" fmla="*/ 467736 h 2189112"/>
              <a:gd name="connsiteX1" fmla="*/ 1701907 w 3951718"/>
              <a:gd name="connsiteY1" fmla="*/ 1247618 h 2189112"/>
              <a:gd name="connsiteX2" fmla="*/ 3261805 w 3951718"/>
              <a:gd name="connsiteY2" fmla="*/ 2189112 h 2189112"/>
              <a:gd name="connsiteX3" fmla="*/ 112734 w 3951718"/>
              <a:gd name="connsiteY3" fmla="*/ 2176450 h 2189112"/>
              <a:gd name="connsiteX4" fmla="*/ 0 w 3951718"/>
              <a:gd name="connsiteY4" fmla="*/ 1096625 h 2189112"/>
              <a:gd name="connsiteX0" fmla="*/ 3820166 w 4017118"/>
              <a:gd name="connsiteY0" fmla="*/ 441787 h 2163163"/>
              <a:gd name="connsiteX1" fmla="*/ 2804197 w 4017118"/>
              <a:gd name="connsiteY1" fmla="*/ 1384507 h 2163163"/>
              <a:gd name="connsiteX2" fmla="*/ 3261805 w 4017118"/>
              <a:gd name="connsiteY2" fmla="*/ 2163163 h 2163163"/>
              <a:gd name="connsiteX3" fmla="*/ 112734 w 4017118"/>
              <a:gd name="connsiteY3" fmla="*/ 2150501 h 2163163"/>
              <a:gd name="connsiteX4" fmla="*/ 0 w 4017118"/>
              <a:gd name="connsiteY4" fmla="*/ 1070676 h 2163163"/>
              <a:gd name="connsiteX0" fmla="*/ 3820166 w 3820166"/>
              <a:gd name="connsiteY0" fmla="*/ 0 h 1721376"/>
              <a:gd name="connsiteX1" fmla="*/ 2804197 w 3820166"/>
              <a:gd name="connsiteY1" fmla="*/ 942720 h 1721376"/>
              <a:gd name="connsiteX2" fmla="*/ 3261805 w 3820166"/>
              <a:gd name="connsiteY2" fmla="*/ 1721376 h 1721376"/>
              <a:gd name="connsiteX3" fmla="*/ 112734 w 3820166"/>
              <a:gd name="connsiteY3" fmla="*/ 1708714 h 1721376"/>
              <a:gd name="connsiteX4" fmla="*/ 0 w 3820166"/>
              <a:gd name="connsiteY4" fmla="*/ 628889 h 1721376"/>
              <a:gd name="connsiteX0" fmla="*/ 3820166 w 3820166"/>
              <a:gd name="connsiteY0" fmla="*/ 0 h 1923167"/>
              <a:gd name="connsiteX1" fmla="*/ 2804197 w 3820166"/>
              <a:gd name="connsiteY1" fmla="*/ 942720 h 1923167"/>
              <a:gd name="connsiteX2" fmla="*/ 3261805 w 3820166"/>
              <a:gd name="connsiteY2" fmla="*/ 1721376 h 1923167"/>
              <a:gd name="connsiteX3" fmla="*/ 112734 w 3820166"/>
              <a:gd name="connsiteY3" fmla="*/ 1708714 h 1923167"/>
              <a:gd name="connsiteX4" fmla="*/ 0 w 3820166"/>
              <a:gd name="connsiteY4" fmla="*/ 628889 h 1923167"/>
              <a:gd name="connsiteX0" fmla="*/ 3820166 w 3820166"/>
              <a:gd name="connsiteY0" fmla="*/ 0 h 2120545"/>
              <a:gd name="connsiteX1" fmla="*/ 2804197 w 3820166"/>
              <a:gd name="connsiteY1" fmla="*/ 942720 h 2120545"/>
              <a:gd name="connsiteX2" fmla="*/ 3261805 w 3820166"/>
              <a:gd name="connsiteY2" fmla="*/ 1721376 h 2120545"/>
              <a:gd name="connsiteX3" fmla="*/ 112734 w 3820166"/>
              <a:gd name="connsiteY3" fmla="*/ 1708714 h 2120545"/>
              <a:gd name="connsiteX4" fmla="*/ 0 w 3820166"/>
              <a:gd name="connsiteY4" fmla="*/ 628889 h 2120545"/>
              <a:gd name="connsiteX0" fmla="*/ 3820166 w 3820166"/>
              <a:gd name="connsiteY0" fmla="*/ 0 h 2120545"/>
              <a:gd name="connsiteX1" fmla="*/ 2804197 w 3820166"/>
              <a:gd name="connsiteY1" fmla="*/ 942720 h 2120545"/>
              <a:gd name="connsiteX2" fmla="*/ 3261805 w 3820166"/>
              <a:gd name="connsiteY2" fmla="*/ 1721376 h 2120545"/>
              <a:gd name="connsiteX3" fmla="*/ 112734 w 3820166"/>
              <a:gd name="connsiteY3" fmla="*/ 1708714 h 2120545"/>
              <a:gd name="connsiteX4" fmla="*/ 0 w 3820166"/>
              <a:gd name="connsiteY4" fmla="*/ 628889 h 2120545"/>
              <a:gd name="connsiteX0" fmla="*/ 3820166 w 3820166"/>
              <a:gd name="connsiteY0" fmla="*/ 0 h 2156029"/>
              <a:gd name="connsiteX1" fmla="*/ 2804197 w 3820166"/>
              <a:gd name="connsiteY1" fmla="*/ 942720 h 2156029"/>
              <a:gd name="connsiteX2" fmla="*/ 3261805 w 3820166"/>
              <a:gd name="connsiteY2" fmla="*/ 1721376 h 2156029"/>
              <a:gd name="connsiteX3" fmla="*/ 250521 w 3820166"/>
              <a:gd name="connsiteY3" fmla="*/ 1771344 h 2156029"/>
              <a:gd name="connsiteX4" fmla="*/ 0 w 3820166"/>
              <a:gd name="connsiteY4" fmla="*/ 628889 h 2156029"/>
              <a:gd name="connsiteX0" fmla="*/ 3820166 w 3820166"/>
              <a:gd name="connsiteY0" fmla="*/ 0 h 2156029"/>
              <a:gd name="connsiteX1" fmla="*/ 2804197 w 3820166"/>
              <a:gd name="connsiteY1" fmla="*/ 942720 h 2156029"/>
              <a:gd name="connsiteX2" fmla="*/ 3261805 w 3820166"/>
              <a:gd name="connsiteY2" fmla="*/ 1721376 h 2156029"/>
              <a:gd name="connsiteX3" fmla="*/ 225469 w 3820166"/>
              <a:gd name="connsiteY3" fmla="*/ 1771344 h 2156029"/>
              <a:gd name="connsiteX4" fmla="*/ 0 w 3820166"/>
              <a:gd name="connsiteY4" fmla="*/ 628889 h 2156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0166" h="2156029">
                <a:moveTo>
                  <a:pt x="3820166" y="0"/>
                </a:moveTo>
                <a:cubicBezTo>
                  <a:pt x="3203474" y="2338"/>
                  <a:pt x="2897257" y="655824"/>
                  <a:pt x="2804197" y="942720"/>
                </a:cubicBezTo>
                <a:cubicBezTo>
                  <a:pt x="2711137" y="1229616"/>
                  <a:pt x="3526667" y="1566571"/>
                  <a:pt x="3261805" y="1721376"/>
                </a:cubicBezTo>
                <a:cubicBezTo>
                  <a:pt x="2212115" y="2180618"/>
                  <a:pt x="1212529" y="2389340"/>
                  <a:pt x="225469" y="1771344"/>
                </a:cubicBezTo>
                <a:cubicBezTo>
                  <a:pt x="414608" y="1263586"/>
                  <a:pt x="25676" y="676928"/>
                  <a:pt x="0" y="628889"/>
                </a:cubicBezTo>
              </a:path>
            </a:pathLst>
          </a:custGeom>
          <a:ln>
            <a:headEnd type="oval"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4124518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Костюм «Берсеркер»</a:t>
            </a:r>
            <a:endParaRPr lang="ru-RU" sz="3200" dirty="0"/>
          </a:p>
        </p:txBody>
      </p:sp>
      <p:sp>
        <p:nvSpPr>
          <p:cNvPr id="3" name="Объект 2"/>
          <p:cNvSpPr>
            <a:spLocks noGrp="1"/>
          </p:cNvSpPr>
          <p:nvPr>
            <p:ph idx="1"/>
          </p:nvPr>
        </p:nvSpPr>
        <p:spPr>
          <a:xfrm>
            <a:off x="323528" y="3717032"/>
            <a:ext cx="8496944" cy="2808312"/>
          </a:xfrm>
        </p:spPr>
        <p:txBody>
          <a:bodyPr/>
          <a:lstStyle/>
          <a:p>
            <a:pPr marL="0" indent="0">
              <a:buNone/>
            </a:pPr>
            <a:r>
              <a:rPr lang="ru-RU" sz="2400" dirty="0"/>
              <a:t>Стиль прессинга и позиционного торга. Силовая модель влияния. Используются жесткие тактики управления партнером и повесткой. </a:t>
            </a:r>
          </a:p>
          <a:p>
            <a:r>
              <a:rPr lang="ru-RU" sz="2400" dirty="0"/>
              <a:t>Сила – высокая мобилизация на результат. </a:t>
            </a:r>
          </a:p>
          <a:p>
            <a:r>
              <a:rPr lang="ru-RU" sz="2400" dirty="0"/>
              <a:t>Слабость – низкая </a:t>
            </a:r>
            <a:r>
              <a:rPr lang="ru-RU" sz="2400" dirty="0" err="1"/>
              <a:t>стратегичность</a:t>
            </a:r>
            <a:r>
              <a:rPr lang="ru-RU" sz="2400" dirty="0"/>
              <a:t> (эффективность на коротком плече), переплата «за силу», попадается на провокации (инерция)</a:t>
            </a:r>
            <a:endParaRPr lang="ru-RU" dirty="0"/>
          </a:p>
        </p:txBody>
      </p:sp>
      <p:sp>
        <p:nvSpPr>
          <p:cNvPr id="10" name="Стрелка вправо 9"/>
          <p:cNvSpPr/>
          <p:nvPr/>
        </p:nvSpPr>
        <p:spPr>
          <a:xfrm>
            <a:off x="541758" y="2767283"/>
            <a:ext cx="2946104" cy="122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верх 10"/>
          <p:cNvSpPr/>
          <p:nvPr/>
        </p:nvSpPr>
        <p:spPr>
          <a:xfrm>
            <a:off x="323528" y="1241676"/>
            <a:ext cx="81836" cy="15256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кругленный прямоугольник 11"/>
          <p:cNvSpPr/>
          <p:nvPr/>
        </p:nvSpPr>
        <p:spPr>
          <a:xfrm>
            <a:off x="2533106" y="1302701"/>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В</a:t>
            </a:r>
          </a:p>
        </p:txBody>
      </p:sp>
      <p:sp>
        <p:nvSpPr>
          <p:cNvPr id="13" name="Скругленный прямоугольник 12"/>
          <p:cNvSpPr/>
          <p:nvPr/>
        </p:nvSpPr>
        <p:spPr>
          <a:xfrm>
            <a:off x="2533106" y="2116358"/>
            <a:ext cx="900198" cy="4881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b="1" dirty="0">
                <a:solidFill>
                  <a:schemeClr val="accent5">
                    <a:lumMod val="50000"/>
                  </a:schemeClr>
                </a:solidFill>
              </a:rPr>
              <a:t>Б</a:t>
            </a:r>
            <a:endParaRPr lang="ru-RU" dirty="0"/>
          </a:p>
        </p:txBody>
      </p:sp>
      <p:sp>
        <p:nvSpPr>
          <p:cNvPr id="14" name="Скругленный прямоугольник 13"/>
          <p:cNvSpPr/>
          <p:nvPr/>
        </p:nvSpPr>
        <p:spPr>
          <a:xfrm>
            <a:off x="1551071" y="1714121"/>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П</a:t>
            </a:r>
            <a:endParaRPr lang="ru-RU" b="1" dirty="0">
              <a:solidFill>
                <a:schemeClr val="accent5">
                  <a:lumMod val="50000"/>
                </a:schemeClr>
              </a:solidFill>
            </a:endParaRPr>
          </a:p>
        </p:txBody>
      </p:sp>
      <p:sp>
        <p:nvSpPr>
          <p:cNvPr id="15" name="Скругленный прямоугольник 14"/>
          <p:cNvSpPr/>
          <p:nvPr/>
        </p:nvSpPr>
        <p:spPr>
          <a:xfrm>
            <a:off x="569037" y="2116358"/>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Р</a:t>
            </a:r>
            <a:endParaRPr lang="ru-RU" b="1" dirty="0">
              <a:solidFill>
                <a:schemeClr val="accent5">
                  <a:lumMod val="50000"/>
                </a:schemeClr>
              </a:solidFill>
            </a:endParaRPr>
          </a:p>
        </p:txBody>
      </p:sp>
      <p:sp>
        <p:nvSpPr>
          <p:cNvPr id="16" name="Скругленный прямоугольник 15"/>
          <p:cNvSpPr/>
          <p:nvPr/>
        </p:nvSpPr>
        <p:spPr>
          <a:xfrm>
            <a:off x="569037" y="1302701"/>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Д</a:t>
            </a:r>
            <a:endParaRPr lang="ru-RU" sz="1600" b="1" dirty="0">
              <a:solidFill>
                <a:schemeClr val="accent5">
                  <a:lumMod val="50000"/>
                </a:schemeClr>
              </a:solidFill>
            </a:endParaRPr>
          </a:p>
        </p:txBody>
      </p:sp>
      <p:pic>
        <p:nvPicPr>
          <p:cNvPr id="51202" name="Picture 2" descr="44 Перетягивание канат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1155781"/>
            <a:ext cx="3456384" cy="216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5257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Костюм «Душа-человек»</a:t>
            </a:r>
            <a:endParaRPr lang="ru-RU" sz="3200" dirty="0"/>
          </a:p>
        </p:txBody>
      </p:sp>
      <p:sp>
        <p:nvSpPr>
          <p:cNvPr id="10" name="Стрелка вправо 9"/>
          <p:cNvSpPr/>
          <p:nvPr/>
        </p:nvSpPr>
        <p:spPr>
          <a:xfrm>
            <a:off x="541758" y="2767283"/>
            <a:ext cx="2946104" cy="122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верх 10"/>
          <p:cNvSpPr/>
          <p:nvPr/>
        </p:nvSpPr>
        <p:spPr>
          <a:xfrm>
            <a:off x="323528" y="1241676"/>
            <a:ext cx="81836" cy="15256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22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2917" y="1052736"/>
            <a:ext cx="28956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Объект 2"/>
          <p:cNvSpPr txBox="1">
            <a:spLocks/>
          </p:cNvSpPr>
          <p:nvPr/>
        </p:nvSpPr>
        <p:spPr bwMode="auto">
          <a:xfrm>
            <a:off x="179512" y="3717032"/>
            <a:ext cx="8784976"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2400" dirty="0"/>
              <a:t>Стиль мотивации, создания чувства «мы», управления отношениями. Тактики накопления согласия, комплимента, раскручивающего диалога. Идеологическая модель влияния, апелляция к ценностям, позитивность. </a:t>
            </a:r>
          </a:p>
          <a:p>
            <a:r>
              <a:rPr lang="ru-RU" sz="2400" dirty="0"/>
              <a:t>Сила – ощущение безопасности, развитие </a:t>
            </a:r>
            <a:r>
              <a:rPr lang="ru-RU" sz="2400" dirty="0" err="1"/>
              <a:t>референтных</a:t>
            </a:r>
            <a:r>
              <a:rPr lang="ru-RU" sz="2400" dirty="0"/>
              <a:t> каналов информирования, управление связями.</a:t>
            </a:r>
          </a:p>
          <a:p>
            <a:r>
              <a:rPr lang="ru-RU" sz="2400" dirty="0"/>
              <a:t>Слабость – сложность удержания границ в торгах и отстаивания собственных интересов.</a:t>
            </a:r>
            <a:endParaRPr lang="ru-RU" dirty="0"/>
          </a:p>
        </p:txBody>
      </p:sp>
      <p:sp>
        <p:nvSpPr>
          <p:cNvPr id="18" name="Скругленный прямоугольник 17"/>
          <p:cNvSpPr/>
          <p:nvPr/>
        </p:nvSpPr>
        <p:spPr>
          <a:xfrm>
            <a:off x="2587664" y="1282004"/>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В</a:t>
            </a:r>
          </a:p>
        </p:txBody>
      </p:sp>
      <p:sp>
        <p:nvSpPr>
          <p:cNvPr id="19" name="Скругленный прямоугольник 18"/>
          <p:cNvSpPr/>
          <p:nvPr/>
        </p:nvSpPr>
        <p:spPr>
          <a:xfrm>
            <a:off x="2587664" y="2095661"/>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Б</a:t>
            </a:r>
          </a:p>
        </p:txBody>
      </p:sp>
      <p:sp>
        <p:nvSpPr>
          <p:cNvPr id="20" name="Скругленный прямоугольник 19"/>
          <p:cNvSpPr/>
          <p:nvPr/>
        </p:nvSpPr>
        <p:spPr>
          <a:xfrm>
            <a:off x="1605629" y="1693424"/>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П</a:t>
            </a:r>
            <a:endParaRPr lang="ru-RU" b="1" dirty="0">
              <a:solidFill>
                <a:schemeClr val="accent5">
                  <a:lumMod val="50000"/>
                </a:schemeClr>
              </a:solidFill>
            </a:endParaRPr>
          </a:p>
        </p:txBody>
      </p:sp>
      <p:sp>
        <p:nvSpPr>
          <p:cNvPr id="21" name="Скругленный прямоугольник 20"/>
          <p:cNvSpPr/>
          <p:nvPr/>
        </p:nvSpPr>
        <p:spPr>
          <a:xfrm>
            <a:off x="623595" y="2095661"/>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Р</a:t>
            </a:r>
            <a:endParaRPr lang="ru-RU" b="1" dirty="0">
              <a:solidFill>
                <a:schemeClr val="accent5">
                  <a:lumMod val="50000"/>
                </a:schemeClr>
              </a:solidFill>
            </a:endParaRPr>
          </a:p>
        </p:txBody>
      </p:sp>
      <p:sp>
        <p:nvSpPr>
          <p:cNvPr id="22" name="Скругленный прямоугольник 21"/>
          <p:cNvSpPr/>
          <p:nvPr/>
        </p:nvSpPr>
        <p:spPr>
          <a:xfrm>
            <a:off x="623595" y="1282004"/>
            <a:ext cx="900198" cy="4881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b="1" dirty="0">
                <a:solidFill>
                  <a:schemeClr val="accent5">
                    <a:lumMod val="50000"/>
                  </a:schemeClr>
                </a:solidFill>
              </a:rPr>
              <a:t>Д</a:t>
            </a:r>
          </a:p>
        </p:txBody>
      </p:sp>
    </p:spTree>
    <p:extLst>
      <p:ext uri="{BB962C8B-B14F-4D97-AF65-F5344CB8AC3E}">
        <p14:creationId xmlns:p14="http://schemas.microsoft.com/office/powerpoint/2010/main" val="153459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i="1" dirty="0"/>
              <a:t>«Переговоры для первых лиц»</a:t>
            </a:r>
            <a:br>
              <a:rPr lang="ru-RU" sz="3200" i="1" dirty="0"/>
            </a:br>
            <a:r>
              <a:rPr lang="ru-RU" sz="2400" i="1" dirty="0"/>
              <a:t>6-10 сентября 2022 г</a:t>
            </a:r>
            <a:endParaRPr lang="ru-RU" sz="3200" i="1" dirty="0"/>
          </a:p>
        </p:txBody>
      </p:sp>
      <p:sp>
        <p:nvSpPr>
          <p:cNvPr id="3" name="Объект 2"/>
          <p:cNvSpPr>
            <a:spLocks noGrp="1"/>
          </p:cNvSpPr>
          <p:nvPr>
            <p:ph idx="1"/>
          </p:nvPr>
        </p:nvSpPr>
        <p:spPr>
          <a:xfrm>
            <a:off x="457200" y="1600200"/>
            <a:ext cx="8229600" cy="5213176"/>
          </a:xfrm>
        </p:spPr>
        <p:txBody>
          <a:bodyPr/>
          <a:lstStyle/>
          <a:p>
            <a:pPr marL="0" indent="0">
              <a:buNone/>
            </a:pPr>
            <a:r>
              <a:rPr lang="ru-RU" sz="2000" dirty="0"/>
              <a:t>Данная методика направлена на выявление установок и оценку стилевых предпочтений переговорщика в различных ситуациях, в частности:</a:t>
            </a:r>
          </a:p>
          <a:p>
            <a:pPr marL="622300" indent="0">
              <a:buNone/>
            </a:pPr>
            <a:r>
              <a:rPr lang="ru-RU" sz="2000" dirty="0"/>
              <a:t>- способы управления противоречиями в переговорах;</a:t>
            </a:r>
          </a:p>
          <a:p>
            <a:pPr marL="622300" indent="0">
              <a:buNone/>
            </a:pPr>
            <a:r>
              <a:rPr lang="ru-RU" sz="2000" dirty="0"/>
              <a:t>- стилевые предпочтения в торгах; </a:t>
            </a:r>
          </a:p>
          <a:p>
            <a:pPr marL="622300" indent="0">
              <a:buNone/>
            </a:pPr>
            <a:r>
              <a:rPr lang="ru-RU" sz="2000" dirty="0"/>
              <a:t>- характер аргументации в ситуациях убеждения;</a:t>
            </a:r>
          </a:p>
          <a:p>
            <a:pPr marL="0" indent="0">
              <a:buNone/>
            </a:pPr>
            <a:r>
              <a:rPr lang="ru-RU" sz="2000" dirty="0"/>
              <a:t>Материал разбит на тематические блоки, каждый из которых описывает свой набор поведенческих предпочтений в переговорах. Полезно данные одного блока соотнести с другими. Интерпретация результатов дается по каждому отдельному блоку.</a:t>
            </a:r>
          </a:p>
          <a:p>
            <a:pPr marL="0" indent="0">
              <a:buNone/>
            </a:pPr>
            <a:endParaRPr lang="ru-RU" sz="2000" b="1" dirty="0"/>
          </a:p>
          <a:p>
            <a:pPr marL="1435100" indent="0">
              <a:buNone/>
            </a:pPr>
            <a:r>
              <a:rPr lang="ru-RU" sz="2000" b="1" dirty="0"/>
              <a:t>ВНИМАНИЕ: </a:t>
            </a:r>
            <a:r>
              <a:rPr lang="ru-RU" sz="2000" dirty="0"/>
              <a:t>по каждой шкале выставлены:</a:t>
            </a:r>
            <a:r>
              <a:rPr lang="ru-RU" sz="2000" b="1" dirty="0"/>
              <a:t> </a:t>
            </a:r>
          </a:p>
          <a:p>
            <a:pPr marL="1435100" indent="0">
              <a:buNone/>
            </a:pPr>
            <a:r>
              <a:rPr lang="ru-RU" sz="2000" b="1" dirty="0"/>
              <a:t>жирным шрифтом </a:t>
            </a:r>
            <a:r>
              <a:rPr lang="ru-RU" sz="2000" dirty="0"/>
              <a:t>- диапазоны нормы;</a:t>
            </a:r>
            <a:r>
              <a:rPr lang="ru-RU" sz="2000" b="1" dirty="0"/>
              <a:t> </a:t>
            </a:r>
          </a:p>
          <a:p>
            <a:pPr marL="1435100" indent="0">
              <a:buNone/>
            </a:pPr>
            <a:r>
              <a:rPr lang="ru-RU" sz="1600" b="1" i="1" dirty="0">
                <a:solidFill>
                  <a:schemeClr val="accent5">
                    <a:lumMod val="75000"/>
                  </a:schemeClr>
                </a:solidFill>
                <a:latin typeface="Arial" panose="020B0604020202020204" pitchFamily="34" charset="0"/>
              </a:rPr>
              <a:t>голубым цветом </a:t>
            </a:r>
            <a:r>
              <a:rPr lang="ru-RU" sz="2000" dirty="0"/>
              <a:t>– разброс оценок по группе.</a:t>
            </a:r>
            <a:r>
              <a:rPr lang="ru-RU" sz="2000" b="1" dirty="0"/>
              <a:t> </a:t>
            </a:r>
          </a:p>
          <a:p>
            <a:pPr marL="1435100" indent="0">
              <a:buNone/>
            </a:pPr>
            <a:r>
              <a:rPr lang="ru-RU" sz="2000" b="1" dirty="0">
                <a:solidFill>
                  <a:srgbClr val="FF0000"/>
                </a:solidFill>
              </a:rPr>
              <a:t>красным </a:t>
            </a:r>
            <a:r>
              <a:rPr lang="ru-RU" sz="2000" dirty="0"/>
              <a:t>– ваши результаты</a:t>
            </a:r>
          </a:p>
        </p:txBody>
      </p:sp>
    </p:spTree>
    <p:extLst>
      <p:ext uri="{BB962C8B-B14F-4D97-AF65-F5344CB8AC3E}">
        <p14:creationId xmlns:p14="http://schemas.microsoft.com/office/powerpoint/2010/main" val="190463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Костюм «Резидент»</a:t>
            </a:r>
            <a:endParaRPr lang="ru-RU" sz="3200" dirty="0"/>
          </a:p>
        </p:txBody>
      </p:sp>
      <p:sp>
        <p:nvSpPr>
          <p:cNvPr id="10" name="Стрелка вправо 9"/>
          <p:cNvSpPr/>
          <p:nvPr/>
        </p:nvSpPr>
        <p:spPr>
          <a:xfrm>
            <a:off x="541758" y="2767283"/>
            <a:ext cx="2946104" cy="122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верх 10"/>
          <p:cNvSpPr/>
          <p:nvPr/>
        </p:nvSpPr>
        <p:spPr>
          <a:xfrm>
            <a:off x="323528" y="1241676"/>
            <a:ext cx="81836" cy="15256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3250" name="Picture 2" descr="50 У первого завязан рот, у второго - глаз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322" y="1216905"/>
            <a:ext cx="34861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Объект 2"/>
          <p:cNvSpPr>
            <a:spLocks noGrp="1"/>
          </p:cNvSpPr>
          <p:nvPr>
            <p:ph idx="1"/>
          </p:nvPr>
        </p:nvSpPr>
        <p:spPr>
          <a:xfrm>
            <a:off x="323528" y="3717032"/>
            <a:ext cx="8496944" cy="2808312"/>
          </a:xfrm>
        </p:spPr>
        <p:txBody>
          <a:bodyPr/>
          <a:lstStyle/>
          <a:p>
            <a:pPr marL="0" indent="0">
              <a:buNone/>
            </a:pPr>
            <a:r>
              <a:rPr lang="ru-RU" sz="2400" dirty="0"/>
              <a:t>Стиль незаинтересованности. Инструменты наблюдения и сбора информации. Использует формально ролевые модели коммуникации. Тактики </a:t>
            </a:r>
            <a:r>
              <a:rPr lang="ru-RU" sz="2400" dirty="0" err="1"/>
              <a:t>перефраза</a:t>
            </a:r>
            <a:r>
              <a:rPr lang="ru-RU" sz="2400" dirty="0"/>
              <a:t>, управляющих вопросов, тайм-аута и знание точки </a:t>
            </a:r>
            <a:r>
              <a:rPr lang="en-US" sz="2400" dirty="0"/>
              <a:t>no deal</a:t>
            </a:r>
            <a:r>
              <a:rPr lang="ru-RU" sz="2400" dirty="0"/>
              <a:t>.</a:t>
            </a:r>
          </a:p>
          <a:p>
            <a:r>
              <a:rPr lang="ru-RU" sz="2400" dirty="0"/>
              <a:t>Сила – защищенность от провокаций, закрытость интереса.</a:t>
            </a:r>
          </a:p>
          <a:p>
            <a:r>
              <a:rPr lang="ru-RU" sz="2400" dirty="0"/>
              <a:t>Слабость – упущенная выгода от бездействия.</a:t>
            </a:r>
            <a:endParaRPr lang="ru-RU" dirty="0"/>
          </a:p>
        </p:txBody>
      </p:sp>
      <p:sp>
        <p:nvSpPr>
          <p:cNvPr id="18" name="Скругленный прямоугольник 17"/>
          <p:cNvSpPr/>
          <p:nvPr/>
        </p:nvSpPr>
        <p:spPr>
          <a:xfrm>
            <a:off x="2587664" y="1304963"/>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В</a:t>
            </a:r>
          </a:p>
        </p:txBody>
      </p:sp>
      <p:sp>
        <p:nvSpPr>
          <p:cNvPr id="19" name="Скругленный прямоугольник 18"/>
          <p:cNvSpPr/>
          <p:nvPr/>
        </p:nvSpPr>
        <p:spPr>
          <a:xfrm>
            <a:off x="2587664" y="2118620"/>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Б</a:t>
            </a:r>
          </a:p>
        </p:txBody>
      </p:sp>
      <p:sp>
        <p:nvSpPr>
          <p:cNvPr id="20" name="Скругленный прямоугольник 19"/>
          <p:cNvSpPr/>
          <p:nvPr/>
        </p:nvSpPr>
        <p:spPr>
          <a:xfrm>
            <a:off x="1605629" y="1716383"/>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П</a:t>
            </a:r>
            <a:endParaRPr lang="ru-RU" b="1" dirty="0">
              <a:solidFill>
                <a:schemeClr val="accent5">
                  <a:lumMod val="50000"/>
                </a:schemeClr>
              </a:solidFill>
            </a:endParaRPr>
          </a:p>
        </p:txBody>
      </p:sp>
      <p:sp>
        <p:nvSpPr>
          <p:cNvPr id="21" name="Скругленный прямоугольник 20"/>
          <p:cNvSpPr/>
          <p:nvPr/>
        </p:nvSpPr>
        <p:spPr>
          <a:xfrm>
            <a:off x="623595" y="2118620"/>
            <a:ext cx="900198" cy="4881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b="1" dirty="0">
                <a:solidFill>
                  <a:schemeClr val="accent5">
                    <a:lumMod val="50000"/>
                  </a:schemeClr>
                </a:solidFill>
              </a:rPr>
              <a:t>Р</a:t>
            </a:r>
          </a:p>
        </p:txBody>
      </p:sp>
      <p:sp>
        <p:nvSpPr>
          <p:cNvPr id="22" name="Скругленный прямоугольник 21"/>
          <p:cNvSpPr/>
          <p:nvPr/>
        </p:nvSpPr>
        <p:spPr>
          <a:xfrm>
            <a:off x="623595" y="1304963"/>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Д</a:t>
            </a:r>
            <a:endParaRPr lang="ru-RU" sz="1600" b="1" dirty="0">
              <a:solidFill>
                <a:schemeClr val="accent5">
                  <a:lumMod val="50000"/>
                </a:schemeClr>
              </a:solidFill>
            </a:endParaRPr>
          </a:p>
        </p:txBody>
      </p:sp>
    </p:spTree>
    <p:extLst>
      <p:ext uri="{BB962C8B-B14F-4D97-AF65-F5344CB8AC3E}">
        <p14:creationId xmlns:p14="http://schemas.microsoft.com/office/powerpoint/2010/main" val="1698123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Костюм «Виртуоз»</a:t>
            </a:r>
            <a:endParaRPr lang="ru-RU" sz="3200" dirty="0"/>
          </a:p>
        </p:txBody>
      </p:sp>
      <p:sp>
        <p:nvSpPr>
          <p:cNvPr id="10" name="Стрелка вправо 9"/>
          <p:cNvSpPr/>
          <p:nvPr/>
        </p:nvSpPr>
        <p:spPr>
          <a:xfrm>
            <a:off x="541758" y="2767283"/>
            <a:ext cx="2946104" cy="122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верх 10"/>
          <p:cNvSpPr/>
          <p:nvPr/>
        </p:nvSpPr>
        <p:spPr>
          <a:xfrm>
            <a:off x="323528" y="1241676"/>
            <a:ext cx="81836" cy="15256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4274" name="Picture 2" descr="02 Рукопожатие"/>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6234" y="1196752"/>
            <a:ext cx="411480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Объект 2"/>
          <p:cNvSpPr>
            <a:spLocks noGrp="1"/>
          </p:cNvSpPr>
          <p:nvPr>
            <p:ph idx="1"/>
          </p:nvPr>
        </p:nvSpPr>
        <p:spPr>
          <a:xfrm>
            <a:off x="323528" y="3717032"/>
            <a:ext cx="8496944" cy="2808312"/>
          </a:xfrm>
        </p:spPr>
        <p:txBody>
          <a:bodyPr/>
          <a:lstStyle/>
          <a:p>
            <a:pPr marL="0" indent="0">
              <a:buNone/>
            </a:pPr>
            <a:r>
              <a:rPr lang="ru-RU" sz="2400" dirty="0"/>
              <a:t>Стиль пошагового согласования интересов. Максимально ориентирован на сотрудничество. Деловая модель влияния. Тактики накопления согласия, фиксации интереса, согласования критериев, логическая содержательная аргументация в убеждении. </a:t>
            </a:r>
          </a:p>
          <a:p>
            <a:r>
              <a:rPr lang="ru-RU" sz="2400" dirty="0"/>
              <a:t>Сила – </a:t>
            </a:r>
            <a:r>
              <a:rPr lang="ru-RU" sz="2400" dirty="0" err="1"/>
              <a:t>стратегичность</a:t>
            </a:r>
            <a:r>
              <a:rPr lang="ru-RU" sz="2400" dirty="0"/>
              <a:t>, </a:t>
            </a:r>
            <a:r>
              <a:rPr lang="ru-RU" sz="2400" dirty="0" err="1"/>
              <a:t>синергичность</a:t>
            </a:r>
            <a:r>
              <a:rPr lang="ru-RU" sz="2400" dirty="0"/>
              <a:t>, аналитика.</a:t>
            </a:r>
          </a:p>
          <a:p>
            <a:r>
              <a:rPr lang="ru-RU" sz="2400" dirty="0"/>
              <a:t>Слабость – </a:t>
            </a:r>
            <a:r>
              <a:rPr lang="ru-RU" sz="2400" dirty="0" err="1"/>
              <a:t>затратность</a:t>
            </a:r>
            <a:r>
              <a:rPr lang="ru-RU" sz="2400" dirty="0"/>
              <a:t> времени, проигрывает другим стилям в энергетике.</a:t>
            </a:r>
            <a:endParaRPr lang="ru-RU" dirty="0"/>
          </a:p>
        </p:txBody>
      </p:sp>
      <p:sp>
        <p:nvSpPr>
          <p:cNvPr id="18" name="Скругленный прямоугольник 17"/>
          <p:cNvSpPr/>
          <p:nvPr/>
        </p:nvSpPr>
        <p:spPr>
          <a:xfrm>
            <a:off x="2600694" y="1350243"/>
            <a:ext cx="900198" cy="4881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b="1" dirty="0">
                <a:solidFill>
                  <a:schemeClr val="accent5">
                    <a:lumMod val="50000"/>
                  </a:schemeClr>
                </a:solidFill>
              </a:rPr>
              <a:t>В</a:t>
            </a:r>
          </a:p>
        </p:txBody>
      </p:sp>
      <p:sp>
        <p:nvSpPr>
          <p:cNvPr id="19" name="Скругленный прямоугольник 18"/>
          <p:cNvSpPr/>
          <p:nvPr/>
        </p:nvSpPr>
        <p:spPr>
          <a:xfrm>
            <a:off x="2600694" y="2163900"/>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Б</a:t>
            </a:r>
          </a:p>
        </p:txBody>
      </p:sp>
      <p:sp>
        <p:nvSpPr>
          <p:cNvPr id="20" name="Скругленный прямоугольник 19"/>
          <p:cNvSpPr/>
          <p:nvPr/>
        </p:nvSpPr>
        <p:spPr>
          <a:xfrm>
            <a:off x="1618659" y="1761663"/>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П</a:t>
            </a:r>
            <a:endParaRPr lang="ru-RU" b="1" dirty="0">
              <a:solidFill>
                <a:schemeClr val="accent5">
                  <a:lumMod val="50000"/>
                </a:schemeClr>
              </a:solidFill>
            </a:endParaRPr>
          </a:p>
        </p:txBody>
      </p:sp>
      <p:sp>
        <p:nvSpPr>
          <p:cNvPr id="21" name="Скругленный прямоугольник 20"/>
          <p:cNvSpPr/>
          <p:nvPr/>
        </p:nvSpPr>
        <p:spPr>
          <a:xfrm>
            <a:off x="636625" y="2163900"/>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Р</a:t>
            </a:r>
            <a:endParaRPr lang="ru-RU" b="1" dirty="0">
              <a:solidFill>
                <a:schemeClr val="accent5">
                  <a:lumMod val="50000"/>
                </a:schemeClr>
              </a:solidFill>
            </a:endParaRPr>
          </a:p>
        </p:txBody>
      </p:sp>
      <p:sp>
        <p:nvSpPr>
          <p:cNvPr id="22" name="Скругленный прямоугольник 21"/>
          <p:cNvSpPr/>
          <p:nvPr/>
        </p:nvSpPr>
        <p:spPr>
          <a:xfrm>
            <a:off x="636625" y="1350243"/>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Д</a:t>
            </a:r>
            <a:endParaRPr lang="ru-RU" sz="1600" b="1" dirty="0">
              <a:solidFill>
                <a:schemeClr val="accent5">
                  <a:lumMod val="50000"/>
                </a:schemeClr>
              </a:solidFill>
            </a:endParaRPr>
          </a:p>
        </p:txBody>
      </p:sp>
    </p:spTree>
    <p:extLst>
      <p:ext uri="{BB962C8B-B14F-4D97-AF65-F5344CB8AC3E}">
        <p14:creationId xmlns:p14="http://schemas.microsoft.com/office/powerpoint/2010/main" val="669149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Костюм «Политик»</a:t>
            </a:r>
            <a:endParaRPr lang="ru-RU" sz="3200" dirty="0"/>
          </a:p>
        </p:txBody>
      </p:sp>
      <p:sp>
        <p:nvSpPr>
          <p:cNvPr id="10" name="Стрелка вправо 9"/>
          <p:cNvSpPr/>
          <p:nvPr/>
        </p:nvSpPr>
        <p:spPr>
          <a:xfrm>
            <a:off x="541758" y="2767283"/>
            <a:ext cx="2946104" cy="122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верх 10"/>
          <p:cNvSpPr/>
          <p:nvPr/>
        </p:nvSpPr>
        <p:spPr>
          <a:xfrm>
            <a:off x="323528" y="1241676"/>
            <a:ext cx="81836" cy="15256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5298" name="Picture 2" descr="11 Трехглавый змей и невест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6894" y="1191084"/>
            <a:ext cx="29718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Объект 2"/>
          <p:cNvSpPr>
            <a:spLocks noGrp="1"/>
          </p:cNvSpPr>
          <p:nvPr>
            <p:ph idx="1"/>
          </p:nvPr>
        </p:nvSpPr>
        <p:spPr>
          <a:xfrm>
            <a:off x="323528" y="3717032"/>
            <a:ext cx="8496944" cy="2808312"/>
          </a:xfrm>
        </p:spPr>
        <p:txBody>
          <a:bodyPr/>
          <a:lstStyle/>
          <a:p>
            <a:pPr marL="0" indent="0">
              <a:buNone/>
            </a:pPr>
            <a:r>
              <a:rPr lang="ru-RU" sz="2400" dirty="0"/>
              <a:t>Стиль мимикрии и провокаций. Основной инструмент – торги, управление впечатлением и восприятием. </a:t>
            </a:r>
            <a:r>
              <a:rPr lang="ru-RU" sz="2400" dirty="0" err="1"/>
              <a:t>Манипулятивная</a:t>
            </a:r>
            <a:r>
              <a:rPr lang="ru-RU" sz="2400" dirty="0"/>
              <a:t> модель влияния (игра на слабостях и ценностях). </a:t>
            </a:r>
          </a:p>
          <a:p>
            <a:r>
              <a:rPr lang="ru-RU" sz="2400" dirty="0"/>
              <a:t>Сила – максимальная гибкость и изобретательность.</a:t>
            </a:r>
          </a:p>
          <a:p>
            <a:r>
              <a:rPr lang="ru-RU" sz="2400" dirty="0"/>
              <a:t>Слабость – самый энергетически затратный стиль, не вызывает доверия.</a:t>
            </a:r>
            <a:endParaRPr lang="ru-RU" dirty="0"/>
          </a:p>
        </p:txBody>
      </p:sp>
      <p:sp>
        <p:nvSpPr>
          <p:cNvPr id="18" name="Скругленный прямоугольник 17"/>
          <p:cNvSpPr/>
          <p:nvPr/>
        </p:nvSpPr>
        <p:spPr>
          <a:xfrm>
            <a:off x="2609368" y="1288637"/>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В</a:t>
            </a:r>
          </a:p>
        </p:txBody>
      </p:sp>
      <p:sp>
        <p:nvSpPr>
          <p:cNvPr id="19" name="Скругленный прямоугольник 18"/>
          <p:cNvSpPr/>
          <p:nvPr/>
        </p:nvSpPr>
        <p:spPr>
          <a:xfrm>
            <a:off x="2609368" y="2102294"/>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Б</a:t>
            </a:r>
          </a:p>
        </p:txBody>
      </p:sp>
      <p:sp>
        <p:nvSpPr>
          <p:cNvPr id="20" name="Скругленный прямоугольник 19"/>
          <p:cNvSpPr/>
          <p:nvPr/>
        </p:nvSpPr>
        <p:spPr>
          <a:xfrm>
            <a:off x="1627333" y="1700057"/>
            <a:ext cx="900198" cy="4881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b="1" dirty="0">
                <a:solidFill>
                  <a:schemeClr val="accent5">
                    <a:lumMod val="50000"/>
                  </a:schemeClr>
                </a:solidFill>
              </a:rPr>
              <a:t>П</a:t>
            </a:r>
          </a:p>
        </p:txBody>
      </p:sp>
      <p:sp>
        <p:nvSpPr>
          <p:cNvPr id="21" name="Скругленный прямоугольник 20"/>
          <p:cNvSpPr/>
          <p:nvPr/>
        </p:nvSpPr>
        <p:spPr>
          <a:xfrm>
            <a:off x="645299" y="2102294"/>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Р</a:t>
            </a:r>
            <a:endParaRPr lang="ru-RU" b="1" dirty="0">
              <a:solidFill>
                <a:schemeClr val="accent5">
                  <a:lumMod val="50000"/>
                </a:schemeClr>
              </a:solidFill>
            </a:endParaRPr>
          </a:p>
        </p:txBody>
      </p:sp>
      <p:sp>
        <p:nvSpPr>
          <p:cNvPr id="22" name="Скругленный прямоугольник 21"/>
          <p:cNvSpPr/>
          <p:nvPr/>
        </p:nvSpPr>
        <p:spPr>
          <a:xfrm>
            <a:off x="645299" y="1288637"/>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Д</a:t>
            </a:r>
            <a:endParaRPr lang="ru-RU" sz="1600" b="1" dirty="0">
              <a:solidFill>
                <a:schemeClr val="accent5">
                  <a:lumMod val="50000"/>
                </a:schemeClr>
              </a:solidFill>
            </a:endParaRPr>
          </a:p>
        </p:txBody>
      </p:sp>
    </p:spTree>
    <p:extLst>
      <p:ext uri="{BB962C8B-B14F-4D97-AF65-F5344CB8AC3E}">
        <p14:creationId xmlns:p14="http://schemas.microsoft.com/office/powerpoint/2010/main" val="701340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dirty="0"/>
              <a:t>АНАЛИЗ ПРОФИЛЯ</a:t>
            </a:r>
          </a:p>
        </p:txBody>
      </p:sp>
      <p:sp>
        <p:nvSpPr>
          <p:cNvPr id="3" name="Объект 2"/>
          <p:cNvSpPr>
            <a:spLocks noGrp="1"/>
          </p:cNvSpPr>
          <p:nvPr>
            <p:ph idx="1"/>
          </p:nvPr>
        </p:nvSpPr>
        <p:spPr>
          <a:xfrm>
            <a:off x="339425" y="1196752"/>
            <a:ext cx="8465150" cy="4525963"/>
          </a:xfrm>
        </p:spPr>
        <p:txBody>
          <a:bodyPr/>
          <a:lstStyle/>
          <a:p>
            <a:pPr lvl="0"/>
            <a:r>
              <a:rPr lang="ru-RU" sz="2000" i="1" u="sng" dirty="0"/>
              <a:t>Стиль с максимальным значением </a:t>
            </a:r>
            <a:r>
              <a:rPr lang="ru-RU" sz="2000" dirty="0"/>
              <a:t> - «». Это наиболее комфортный и чаще других используемый Вами стиль – со всеми преимуществами и слабостями. В этом стиле вы предсказуемы и управляемы на уровне автоматических реакций. Если значение данного стиля более 32% - он пришит нитками и становится частью личности…</a:t>
            </a:r>
          </a:p>
          <a:p>
            <a:pPr lvl="0"/>
            <a:r>
              <a:rPr lang="ru-RU" sz="2000" i="1" u="sng" dirty="0"/>
              <a:t>Стиль с минимальным значением</a:t>
            </a:r>
            <a:r>
              <a:rPr lang="ru-RU" sz="2000" dirty="0"/>
              <a:t> - «». Это наименее комфортный для Вас стиль, он менее органичен, не всегда получается... Вы используете его реже остальных.  Для создания Вам дискомфорта оппоненты будут тянуть вас именно в этот стиль. Если значение менее 5% - переговорщик в зоне риска из-за ограниченности ресурсов </a:t>
            </a:r>
            <a:r>
              <a:rPr lang="ru-RU" sz="2000"/>
              <a:t>данного стиля</a:t>
            </a:r>
            <a:r>
              <a:rPr lang="ru-RU" sz="2000" dirty="0"/>
              <a:t>. </a:t>
            </a:r>
          </a:p>
          <a:p>
            <a:r>
              <a:rPr lang="ru-RU" sz="2000" i="1" u="sng" dirty="0"/>
              <a:t>Проведя кривую</a:t>
            </a:r>
            <a:r>
              <a:rPr lang="ru-RU" sz="2000" dirty="0"/>
              <a:t> через все стили от максимального к минимальному выраженному значению, мы получили логику смены стилей в так называемом подсознательном режиме: когда Вы не готовы к переговорам, Вас автоматически протащит по этим стилям в порядке уменьшения их значений. </a:t>
            </a:r>
          </a:p>
          <a:p>
            <a:pPr lvl="0"/>
            <a:endParaRPr lang="ru-RU" sz="2000" dirty="0"/>
          </a:p>
        </p:txBody>
      </p:sp>
    </p:spTree>
    <p:extLst>
      <p:ext uri="{BB962C8B-B14F-4D97-AF65-F5344CB8AC3E}">
        <p14:creationId xmlns:p14="http://schemas.microsoft.com/office/powerpoint/2010/main" val="1065933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dirty="0"/>
              <a:t>Ваш персональный стиль</a:t>
            </a:r>
          </a:p>
        </p:txBody>
      </p:sp>
      <p:sp>
        <p:nvSpPr>
          <p:cNvPr id="3" name="Объект 2"/>
          <p:cNvSpPr>
            <a:spLocks noGrp="1"/>
          </p:cNvSpPr>
          <p:nvPr>
            <p:ph idx="1"/>
          </p:nvPr>
        </p:nvSpPr>
        <p:spPr>
          <a:xfrm>
            <a:off x="355322" y="1340768"/>
            <a:ext cx="8465150" cy="4525963"/>
          </a:xfrm>
        </p:spPr>
        <p:txBody>
          <a:bodyPr/>
          <a:lstStyle/>
          <a:p>
            <a:pPr marL="0" indent="0">
              <a:buNone/>
            </a:pPr>
            <a:r>
              <a:rPr lang="ru-RU" sz="2200" i="1" dirty="0"/>
              <a:t>В Вашем случае</a:t>
            </a:r>
            <a:r>
              <a:rPr lang="ru-RU" sz="2200" dirty="0"/>
              <a:t>:  </a:t>
            </a:r>
          </a:p>
        </p:txBody>
      </p:sp>
    </p:spTree>
    <p:extLst>
      <p:ext uri="{BB962C8B-B14F-4D97-AF65-F5344CB8AC3E}">
        <p14:creationId xmlns:p14="http://schemas.microsoft.com/office/powerpoint/2010/main" val="1631569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dirty="0"/>
              <a:t>Ваш персональный стиль</a:t>
            </a:r>
          </a:p>
        </p:txBody>
      </p:sp>
      <p:sp>
        <p:nvSpPr>
          <p:cNvPr id="3" name="Объект 2"/>
          <p:cNvSpPr>
            <a:spLocks noGrp="1"/>
          </p:cNvSpPr>
          <p:nvPr>
            <p:ph idx="1"/>
          </p:nvPr>
        </p:nvSpPr>
        <p:spPr>
          <a:xfrm>
            <a:off x="355322" y="1340768"/>
            <a:ext cx="8465150" cy="5400600"/>
          </a:xfrm>
        </p:spPr>
        <p:txBody>
          <a:bodyPr/>
          <a:lstStyle/>
          <a:p>
            <a:pPr marL="0" lvl="0" indent="0">
              <a:buNone/>
            </a:pPr>
            <a:r>
              <a:rPr lang="ru-RU" sz="1800" dirty="0"/>
              <a:t>Если рассчитать </a:t>
            </a:r>
            <a:r>
              <a:rPr lang="ru-RU" sz="1800" i="1" u="sng" dirty="0"/>
              <a:t>разницу</a:t>
            </a:r>
            <a:r>
              <a:rPr lang="ru-RU" sz="1800" dirty="0"/>
              <a:t> значений максимально и минимально выраженного стиля, мы получим</a:t>
            </a:r>
            <a:r>
              <a:rPr lang="ru-RU" sz="1800" b="1" dirty="0">
                <a:solidFill>
                  <a:srgbClr val="C00000"/>
                </a:solidFill>
              </a:rPr>
              <a:t>  баллов</a:t>
            </a:r>
            <a:r>
              <a:rPr lang="ru-RU" sz="1800" dirty="0">
                <a:solidFill>
                  <a:srgbClr val="C00000"/>
                </a:solidFill>
              </a:rPr>
              <a:t>. </a:t>
            </a:r>
            <a:r>
              <a:rPr lang="ru-RU" sz="1800" dirty="0"/>
              <a:t>Чем меньше это значение, тем более универсален ваш переговорный арсенал, тем легче Вам дается переключение стилей в одном и том же переговорном раунде. При этом стоит учитывать ДВА общих правила: </a:t>
            </a:r>
          </a:p>
          <a:p>
            <a:pPr marL="0" lvl="0" indent="0">
              <a:buNone/>
            </a:pPr>
            <a:r>
              <a:rPr lang="ru-RU" sz="1800" i="1" u="sng" dirty="0"/>
              <a:t>общее правило № 1</a:t>
            </a:r>
            <a:r>
              <a:rPr lang="ru-RU" sz="1800" dirty="0"/>
              <a:t>: если общая разница более 30%, переключение вне рамок «интуитивной» логики будет даваться через стресс. Поэтому оно должно быть спланировано и отрепетировано заранее, желательно под присмотром и с поддержкой коллеги-переговорщика. </a:t>
            </a:r>
            <a:r>
              <a:rPr lang="ru-RU" sz="1800" b="1" dirty="0">
                <a:solidFill>
                  <a:schemeClr val="accent1"/>
                </a:solidFill>
              </a:rPr>
              <a:t>Это не про вас</a:t>
            </a:r>
          </a:p>
          <a:p>
            <a:pPr marL="0" indent="0">
              <a:buNone/>
            </a:pPr>
            <a:r>
              <a:rPr lang="ru-RU" sz="1800" i="1" u="sng" dirty="0"/>
              <a:t>общее правило № 2</a:t>
            </a:r>
            <a:r>
              <a:rPr lang="ru-RU" sz="1800" dirty="0"/>
              <a:t>: если общая разница </a:t>
            </a:r>
            <a:r>
              <a:rPr lang="ru-RU" sz="1800"/>
              <a:t>менее 5, профиль начинает </a:t>
            </a:r>
            <a:r>
              <a:rPr lang="ru-RU" sz="1800" dirty="0"/>
              <a:t>работать против переговорщика: поскольку переключение стилей идет спонтанно, неподконтрольно.</a:t>
            </a:r>
            <a:r>
              <a:rPr lang="ru-RU" sz="1800" i="1" dirty="0"/>
              <a:t> М</a:t>
            </a:r>
            <a:r>
              <a:rPr lang="ru-RU" sz="1800" dirty="0"/>
              <a:t>ы такое наблюдали – переговоры непредсказуемы для оппонента, но еще более – для коллег и самого переговорщика</a:t>
            </a:r>
            <a:r>
              <a:rPr lang="ru-RU" sz="1800" i="1" dirty="0"/>
              <a:t> </a:t>
            </a:r>
            <a:endParaRPr lang="en-US" sz="1800" i="1" dirty="0"/>
          </a:p>
          <a:p>
            <a:pPr marL="0" indent="0">
              <a:buNone/>
            </a:pPr>
            <a:r>
              <a:rPr lang="ru-RU" sz="2000" b="1" i="1" dirty="0">
                <a:solidFill>
                  <a:srgbClr val="C00000"/>
                </a:solidFill>
              </a:rPr>
              <a:t>Ваш частный случай</a:t>
            </a:r>
            <a:r>
              <a:rPr lang="ru-RU" sz="2000" dirty="0">
                <a:solidFill>
                  <a:srgbClr val="C00000"/>
                </a:solidFill>
              </a:rPr>
              <a:t>. </a:t>
            </a:r>
            <a:r>
              <a:rPr lang="ru-RU" sz="2000" dirty="0"/>
              <a:t>Обратите внимание на разницу значений «соседних» стилей. </a:t>
            </a:r>
          </a:p>
        </p:txBody>
      </p:sp>
    </p:spTree>
    <p:extLst>
      <p:ext uri="{BB962C8B-B14F-4D97-AF65-F5344CB8AC3E}">
        <p14:creationId xmlns:p14="http://schemas.microsoft.com/office/powerpoint/2010/main" val="1108995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dirty="0">
                <a:solidFill>
                  <a:schemeClr val="tx2"/>
                </a:solidFill>
              </a:rPr>
              <a:t>Сверимся с «Зеркалом»</a:t>
            </a:r>
          </a:p>
        </p:txBody>
      </p:sp>
      <p:sp>
        <p:nvSpPr>
          <p:cNvPr id="4" name="Прямоугольник 3"/>
          <p:cNvSpPr/>
          <p:nvPr/>
        </p:nvSpPr>
        <p:spPr>
          <a:xfrm>
            <a:off x="323528" y="1268760"/>
            <a:ext cx="8496944" cy="1200329"/>
          </a:xfrm>
          <a:prstGeom prst="rect">
            <a:avLst/>
          </a:prstGeom>
        </p:spPr>
        <p:txBody>
          <a:bodyPr wrap="square">
            <a:spAutoFit/>
          </a:bodyPr>
          <a:lstStyle/>
          <a:p>
            <a:r>
              <a:rPr lang="ru-RU" sz="2400" b="1" dirty="0">
                <a:solidFill>
                  <a:srgbClr val="000000"/>
                </a:solidFill>
                <a:latin typeface="Calibri" panose="020F0502020204030204" pitchFamily="34" charset="0"/>
              </a:rPr>
              <a:t>Вам отметили в графе «что может МЕШАТЬ»</a:t>
            </a:r>
            <a:r>
              <a:rPr lang="ru-RU" sz="2400" dirty="0"/>
              <a:t> </a:t>
            </a:r>
          </a:p>
          <a:p>
            <a:r>
              <a:rPr lang="ru-RU" sz="2400" dirty="0"/>
              <a:t>!!</a:t>
            </a:r>
            <a:r>
              <a:rPr lang="ru-RU" sz="2400" dirty="0">
                <a:solidFill>
                  <a:srgbClr val="000000"/>
                </a:solidFill>
                <a:latin typeface="Calibri" panose="020F0502020204030204" pitchFamily="34" charset="0"/>
              </a:rPr>
              <a:t> : </a:t>
            </a:r>
            <a:r>
              <a:rPr lang="ru-RU" sz="2400" dirty="0">
                <a:solidFill>
                  <a:schemeClr val="tx2"/>
                </a:solidFill>
                <a:latin typeface="Calibri" panose="020F0502020204030204" pitchFamily="34" charset="0"/>
              </a:rPr>
              <a:t>так проявляется. </a:t>
            </a:r>
            <a:r>
              <a:rPr lang="ru-RU" sz="2400" dirty="0"/>
              <a:t> </a:t>
            </a:r>
            <a:r>
              <a:rPr lang="ru-RU" sz="2400" dirty="0">
                <a:solidFill>
                  <a:srgbClr val="000000"/>
                </a:solidFill>
                <a:latin typeface="Calibri" panose="020F0502020204030204" pitchFamily="34" charset="0"/>
              </a:rPr>
              <a:t> </a:t>
            </a:r>
          </a:p>
          <a:p>
            <a:r>
              <a:rPr lang="ru-RU" sz="2400" dirty="0">
                <a:solidFill>
                  <a:srgbClr val="000000"/>
                </a:solidFill>
                <a:latin typeface="Calibri" panose="020F0502020204030204" pitchFamily="34" charset="0"/>
              </a:rPr>
              <a:t>??</a:t>
            </a:r>
            <a:r>
              <a:rPr lang="ru-RU" sz="2400" dirty="0"/>
              <a:t> </a:t>
            </a:r>
            <a:r>
              <a:rPr lang="ru-RU" sz="2400" dirty="0">
                <a:solidFill>
                  <a:srgbClr val="000000"/>
                </a:solidFill>
                <a:latin typeface="Calibri" panose="020F0502020204030204" pitchFamily="34" charset="0"/>
              </a:rPr>
              <a:t>: </a:t>
            </a:r>
            <a:r>
              <a:rPr lang="ru-RU" sz="2400" dirty="0">
                <a:solidFill>
                  <a:schemeClr val="tx2"/>
                </a:solidFill>
                <a:latin typeface="Calibri" panose="020F0502020204030204" pitchFamily="34" charset="0"/>
              </a:rPr>
              <a:t>вот они, ваши</a:t>
            </a:r>
            <a:endParaRPr lang="ru-RU" sz="2400" dirty="0"/>
          </a:p>
        </p:txBody>
      </p:sp>
      <p:sp>
        <p:nvSpPr>
          <p:cNvPr id="5" name="Объект 4"/>
          <p:cNvSpPr>
            <a:spLocks noGrp="1"/>
          </p:cNvSpPr>
          <p:nvPr>
            <p:ph idx="1"/>
          </p:nvPr>
        </p:nvSpPr>
        <p:spPr>
          <a:xfrm>
            <a:off x="457200" y="4685080"/>
            <a:ext cx="8229600" cy="1844824"/>
          </a:xfrm>
        </p:spPr>
        <p:txBody>
          <a:bodyPr/>
          <a:lstStyle/>
          <a:p>
            <a:pPr marL="0" indent="0">
              <a:buNone/>
            </a:pPr>
            <a:r>
              <a:rPr lang="ru-RU" sz="2400" dirty="0"/>
              <a:t>Что делать? </a:t>
            </a:r>
            <a:r>
              <a:rPr lang="ru-RU" sz="2400" dirty="0">
                <a:solidFill>
                  <a:schemeClr val="tx2"/>
                </a:solidFill>
                <a:latin typeface="Calibri" panose="020F0502020204030204" pitchFamily="34" charset="0"/>
              </a:rPr>
              <a:t>..</a:t>
            </a:r>
            <a:endParaRPr lang="ru-RU" sz="2400" dirty="0"/>
          </a:p>
        </p:txBody>
      </p:sp>
      <p:sp>
        <p:nvSpPr>
          <p:cNvPr id="6" name="Прямоугольник 5"/>
          <p:cNvSpPr/>
          <p:nvPr/>
        </p:nvSpPr>
        <p:spPr>
          <a:xfrm>
            <a:off x="475928" y="2996952"/>
            <a:ext cx="8496944" cy="1200329"/>
          </a:xfrm>
          <a:prstGeom prst="rect">
            <a:avLst/>
          </a:prstGeom>
        </p:spPr>
        <p:txBody>
          <a:bodyPr wrap="square">
            <a:spAutoFit/>
          </a:bodyPr>
          <a:lstStyle/>
          <a:p>
            <a:r>
              <a:rPr lang="ru-RU" sz="2400" b="1" dirty="0">
                <a:solidFill>
                  <a:srgbClr val="000000"/>
                </a:solidFill>
                <a:latin typeface="Calibri" panose="020F0502020204030204" pitchFamily="34" charset="0"/>
              </a:rPr>
              <a:t>Вам отметили в графе «что ПОМОГАЕТ </a:t>
            </a:r>
            <a:r>
              <a:rPr lang="ru-RU" sz="2400" b="1">
                <a:solidFill>
                  <a:srgbClr val="000000"/>
                </a:solidFill>
                <a:latin typeface="Calibri" panose="020F0502020204030204" pitchFamily="34" charset="0"/>
              </a:rPr>
              <a:t>в общении»</a:t>
            </a:r>
            <a:r>
              <a:rPr lang="ru-RU" sz="2400"/>
              <a:t> </a:t>
            </a:r>
            <a:endParaRPr lang="ru-RU" sz="2400" dirty="0"/>
          </a:p>
          <a:p>
            <a:r>
              <a:rPr lang="ru-RU" sz="2400" dirty="0"/>
              <a:t>!!</a:t>
            </a:r>
            <a:r>
              <a:rPr lang="ru-RU" sz="2400" dirty="0">
                <a:solidFill>
                  <a:srgbClr val="000000"/>
                </a:solidFill>
                <a:latin typeface="Calibri" panose="020F0502020204030204" pitchFamily="34" charset="0"/>
              </a:rPr>
              <a:t> : </a:t>
            </a:r>
            <a:r>
              <a:rPr lang="ru-RU" sz="2400" dirty="0">
                <a:solidFill>
                  <a:schemeClr val="tx2"/>
                </a:solidFill>
                <a:latin typeface="Calibri" panose="020F0502020204030204" pitchFamily="34" charset="0"/>
              </a:rPr>
              <a:t>так проявляется. </a:t>
            </a:r>
            <a:r>
              <a:rPr lang="ru-RU" sz="2400" dirty="0"/>
              <a:t> </a:t>
            </a:r>
            <a:r>
              <a:rPr lang="ru-RU" sz="2400" dirty="0">
                <a:solidFill>
                  <a:srgbClr val="000000"/>
                </a:solidFill>
                <a:latin typeface="Calibri" panose="020F0502020204030204" pitchFamily="34" charset="0"/>
              </a:rPr>
              <a:t> </a:t>
            </a:r>
          </a:p>
          <a:p>
            <a:r>
              <a:rPr lang="ru-RU" sz="2400" dirty="0">
                <a:solidFill>
                  <a:srgbClr val="000000"/>
                </a:solidFill>
                <a:latin typeface="Calibri" panose="020F0502020204030204" pitchFamily="34" charset="0"/>
              </a:rPr>
              <a:t>??</a:t>
            </a:r>
            <a:r>
              <a:rPr lang="ru-RU" sz="2400" dirty="0"/>
              <a:t> </a:t>
            </a:r>
            <a:r>
              <a:rPr lang="ru-RU" sz="2400" dirty="0">
                <a:solidFill>
                  <a:srgbClr val="000000"/>
                </a:solidFill>
                <a:latin typeface="Calibri" panose="020F0502020204030204" pitchFamily="34" charset="0"/>
              </a:rPr>
              <a:t>: </a:t>
            </a:r>
            <a:r>
              <a:rPr lang="ru-RU" sz="2400" dirty="0">
                <a:solidFill>
                  <a:schemeClr val="tx2"/>
                </a:solidFill>
                <a:latin typeface="Calibri" panose="020F0502020204030204" pitchFamily="34" charset="0"/>
              </a:rPr>
              <a:t>вот они, ваши</a:t>
            </a:r>
            <a:endParaRPr lang="ru-RU" sz="2400" dirty="0"/>
          </a:p>
        </p:txBody>
      </p:sp>
    </p:spTree>
    <p:extLst>
      <p:ext uri="{BB962C8B-B14F-4D97-AF65-F5344CB8AC3E}">
        <p14:creationId xmlns:p14="http://schemas.microsoft.com/office/powerpoint/2010/main" val="2118041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3. Стиль ведения переговоров</a:t>
            </a:r>
            <a:endParaRPr lang="ru-RU" sz="3200" dirty="0"/>
          </a:p>
        </p:txBody>
      </p:sp>
      <p:sp>
        <p:nvSpPr>
          <p:cNvPr id="3" name="Объект 2"/>
          <p:cNvSpPr>
            <a:spLocks noGrp="1"/>
          </p:cNvSpPr>
          <p:nvPr>
            <p:ph idx="1"/>
          </p:nvPr>
        </p:nvSpPr>
        <p:spPr>
          <a:xfrm>
            <a:off x="323528" y="1600200"/>
            <a:ext cx="5616624" cy="4525963"/>
          </a:xfrm>
        </p:spPr>
        <p:txBody>
          <a:bodyPr/>
          <a:lstStyle/>
          <a:p>
            <a:pPr marL="0" indent="0">
              <a:buNone/>
            </a:pPr>
            <a:r>
              <a:rPr lang="ru-RU" sz="2800" dirty="0"/>
              <a:t>Следующая схема демонстрирует выраженность различных переговорных стилей. Сопоставив результаты этого блока с данными, полученными в предыдущих, вы сможете сделать более адекватные выводы относительно выраженности у вас того или иного стиля ведения переговоров. </a:t>
            </a:r>
          </a:p>
          <a:p>
            <a:pPr marL="0" indent="0">
              <a:buNone/>
            </a:pPr>
            <a:endParaRPr lang="ru-RU" sz="2800" dirty="0"/>
          </a:p>
          <a:p>
            <a:pPr marL="0" indent="0">
              <a:buNone/>
            </a:pPr>
            <a:r>
              <a:rPr lang="ru-RU" sz="2800" dirty="0"/>
              <a:t> </a:t>
            </a:r>
          </a:p>
          <a:p>
            <a:pPr marL="0" indent="0">
              <a:buNone/>
            </a:pPr>
            <a:r>
              <a:rPr lang="ru-RU" sz="2800" dirty="0"/>
              <a:t>  </a:t>
            </a:r>
          </a:p>
        </p:txBody>
      </p:sp>
      <p:pic>
        <p:nvPicPr>
          <p:cNvPr id="39938" name="Picture 2" descr="28 Мыслитель"/>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0627" y="2852936"/>
            <a:ext cx="268605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6724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3. Стиль ведения переговоров (1)</a:t>
            </a:r>
            <a:endParaRPr lang="ru-RU" sz="3200" dirty="0"/>
          </a:p>
        </p:txBody>
      </p:sp>
      <p:sp>
        <p:nvSpPr>
          <p:cNvPr id="3" name="Объект 2"/>
          <p:cNvSpPr>
            <a:spLocks noGrp="1"/>
          </p:cNvSpPr>
          <p:nvPr>
            <p:ph idx="1"/>
          </p:nvPr>
        </p:nvSpPr>
        <p:spPr>
          <a:xfrm>
            <a:off x="251521" y="5845082"/>
            <a:ext cx="8712968" cy="824277"/>
          </a:xfrm>
        </p:spPr>
        <p:txBody>
          <a:bodyPr/>
          <a:lstStyle/>
          <a:p>
            <a:pPr marL="0" indent="0">
              <a:buNone/>
            </a:pPr>
            <a:r>
              <a:rPr lang="ru-RU" sz="2000" b="1" i="1" dirty="0">
                <a:solidFill>
                  <a:schemeClr val="accent5">
                    <a:lumMod val="50000"/>
                  </a:schemeClr>
                </a:solidFill>
              </a:rPr>
              <a:t>На следующих слайдах - дополнительный материал для оценки ваших результатов. Сравните свой профиль с вариантами, указанными в таблице…</a:t>
            </a:r>
          </a:p>
          <a:p>
            <a:pPr marL="0" indent="0">
              <a:buNone/>
            </a:pPr>
            <a:endParaRPr lang="ru-RU" sz="2800" b="1" i="1" dirty="0">
              <a:solidFill>
                <a:schemeClr val="accent5">
                  <a:lumMod val="50000"/>
                </a:schemeClr>
              </a:solidFill>
            </a:endParaRPr>
          </a:p>
        </p:txBody>
      </p:sp>
      <p:sp>
        <p:nvSpPr>
          <p:cNvPr id="6" name="Объект 2"/>
          <p:cNvSpPr txBox="1">
            <a:spLocks/>
          </p:cNvSpPr>
          <p:nvPr/>
        </p:nvSpPr>
        <p:spPr bwMode="auto">
          <a:xfrm>
            <a:off x="323528" y="1052736"/>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1400" dirty="0"/>
              <a:t>Стиль -</a:t>
            </a:r>
            <a:r>
              <a:rPr lang="ru-RU" sz="2000" dirty="0"/>
              <a:t> </a:t>
            </a:r>
            <a:r>
              <a:rPr lang="ru-RU" sz="2000" b="1" dirty="0"/>
              <a:t>уступчивость</a:t>
            </a:r>
            <a:endParaRPr lang="ru-RU" sz="2000" dirty="0"/>
          </a:p>
          <a:p>
            <a:pPr marL="0" indent="0">
              <a:buNone/>
            </a:pPr>
            <a:r>
              <a:rPr lang="ru-RU" sz="1400" dirty="0"/>
              <a:t>Цель -</a:t>
            </a:r>
            <a:r>
              <a:rPr lang="ru-RU" sz="2000" dirty="0"/>
              <a:t> соглашение</a:t>
            </a:r>
            <a:endParaRPr lang="ru-RU" sz="2800" dirty="0"/>
          </a:p>
        </p:txBody>
      </p:sp>
      <p:sp>
        <p:nvSpPr>
          <p:cNvPr id="8" name="Text Box 3"/>
          <p:cNvSpPr txBox="1">
            <a:spLocks noChangeArrowheads="1"/>
          </p:cNvSpPr>
          <p:nvPr/>
        </p:nvSpPr>
        <p:spPr bwMode="auto">
          <a:xfrm>
            <a:off x="323528" y="1884643"/>
            <a:ext cx="1368152" cy="39604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25</a:t>
            </a:r>
            <a:r>
              <a:rPr kumimoji="0" lang="ru-RU" altLang="ru-RU" b="1" i="0" u="sng" strike="noStrike" cap="none" normalizeH="0" baseline="0" dirty="0">
                <a:ln>
                  <a:noFill/>
                </a:ln>
                <a:solidFill>
                  <a:schemeClr val="tx1"/>
                </a:solidFill>
                <a:effectLst/>
                <a:latin typeface="Calibri" panose="020F0502020204030204" pitchFamily="34" charset="0"/>
              </a:rPr>
              <a:t>-27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13-14-15</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10-11</a:t>
            </a:r>
            <a:r>
              <a:rPr lang="ru-RU" altLang="ru-RU" u="sng" dirty="0">
                <a:solidFill>
                  <a:schemeClr val="tx2">
                    <a:lumMod val="60000"/>
                    <a:lumOff val="40000"/>
                  </a:schemeClr>
                </a:solidFill>
                <a:latin typeface="Calibri" panose="020F0502020204030204" pitchFamily="34" charset="0"/>
              </a:rPr>
              <a:t>-</a:t>
            </a:r>
            <a:r>
              <a:rPr lang="ru-RU" altLang="ru-RU" b="1" u="sng" dirty="0">
                <a:solidFill>
                  <a:schemeClr val="tx2">
                    <a:lumMod val="60000"/>
                    <a:lumOff val="40000"/>
                  </a:schemeClr>
                </a:solidFill>
                <a:latin typeface="Calibri" panose="020F0502020204030204" pitchFamily="34" charset="0"/>
              </a:rPr>
              <a:t>12   </a:t>
            </a:r>
            <a:endParaRPr kumimoji="0" lang="ru-RU" altLang="ru-RU" b="1"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kumimoji="0" lang="ru-RU" altLang="ru-RU" i="0" u="sng" strike="noStrike" cap="none" normalizeH="0" baseline="0" dirty="0">
                <a:ln>
                  <a:noFill/>
                </a:ln>
                <a:solidFill>
                  <a:schemeClr val="tx1"/>
                </a:solidFill>
                <a:effectLst/>
                <a:latin typeface="Calibri" panose="020F0502020204030204" pitchFamily="34" charset="0"/>
              </a:rPr>
              <a:t>-9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a:t>
            </a:r>
            <a:r>
              <a:rPr kumimoji="0" lang="ru-RU" altLang="ru-RU" i="0" u="sng" strike="noStrike" cap="none" normalizeH="0" baseline="0" dirty="0">
                <a:ln>
                  <a:noFill/>
                </a:ln>
                <a:solidFill>
                  <a:schemeClr val="tx1"/>
                </a:solidFill>
                <a:effectLst/>
                <a:latin typeface="Calibri" panose="020F0502020204030204" pitchFamily="34" charset="0"/>
              </a:rPr>
              <a:t>-6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
        <p:nvSpPr>
          <p:cNvPr id="7" name="Объект 2"/>
          <p:cNvSpPr txBox="1">
            <a:spLocks/>
          </p:cNvSpPr>
          <p:nvPr/>
        </p:nvSpPr>
        <p:spPr bwMode="auto">
          <a:xfrm>
            <a:off x="3270591" y="1096144"/>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1400" dirty="0"/>
              <a:t>Стиль -</a:t>
            </a:r>
            <a:r>
              <a:rPr lang="ru-RU" sz="2000" dirty="0"/>
              <a:t> </a:t>
            </a:r>
            <a:r>
              <a:rPr lang="ru-RU" sz="2000" b="1" dirty="0"/>
              <a:t>давление</a:t>
            </a:r>
            <a:endParaRPr lang="ru-RU" sz="2000" dirty="0"/>
          </a:p>
          <a:p>
            <a:pPr marL="0" indent="0">
              <a:buNone/>
            </a:pPr>
            <a:r>
              <a:rPr lang="ru-RU" sz="1400" dirty="0"/>
              <a:t>Цель -</a:t>
            </a:r>
            <a:r>
              <a:rPr lang="ru-RU" sz="2000" dirty="0"/>
              <a:t> победа</a:t>
            </a:r>
            <a:endParaRPr lang="ru-RU" sz="2800" dirty="0"/>
          </a:p>
        </p:txBody>
      </p:sp>
      <p:sp>
        <p:nvSpPr>
          <p:cNvPr id="9" name="Text Box 3"/>
          <p:cNvSpPr txBox="1">
            <a:spLocks noChangeArrowheads="1"/>
          </p:cNvSpPr>
          <p:nvPr/>
        </p:nvSpPr>
        <p:spPr bwMode="auto">
          <a:xfrm>
            <a:off x="3270591" y="1928051"/>
            <a:ext cx="1368152" cy="39604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25</a:t>
            </a:r>
            <a:r>
              <a:rPr kumimoji="0" lang="ru-RU" altLang="ru-RU" b="1" i="0" u="sng" strike="noStrike" cap="none" normalizeH="0" baseline="0" dirty="0">
                <a:ln>
                  <a:noFill/>
                </a:ln>
                <a:solidFill>
                  <a:schemeClr val="tx1"/>
                </a:solidFill>
                <a:effectLst/>
                <a:latin typeface="Calibri" panose="020F0502020204030204" pitchFamily="34" charset="0"/>
              </a:rPr>
              <a:t>-27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a:t>
            </a:r>
            <a:r>
              <a:rPr lang="ru-RU" altLang="ru-RU" b="1" u="sng" dirty="0">
                <a:latin typeface="Calibri" panose="020F0502020204030204" pitchFamily="34" charset="0"/>
              </a:rPr>
              <a:t>-24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13-14-15</a:t>
            </a:r>
            <a:r>
              <a:rPr kumimoji="0" lang="ru-RU" altLang="ru-RU" b="1" i="0" u="sng" strike="noStrike" cap="none" normalizeH="0" baseline="0" dirty="0">
                <a:ln>
                  <a:noFill/>
                </a:ln>
                <a:solidFill>
                  <a:schemeClr val="tx1"/>
                </a:solidFill>
                <a:effectLst/>
                <a:latin typeface="Calibri" panose="020F0502020204030204" pitchFamily="34" charset="0"/>
              </a:rPr>
              <a:t>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10-</a:t>
            </a:r>
            <a:r>
              <a:rPr lang="ru-RU" altLang="ru-RU" b="1" u="sng" dirty="0">
                <a:solidFill>
                  <a:schemeClr val="tx2">
                    <a:lumMod val="60000"/>
                    <a:lumOff val="40000"/>
                  </a:schemeClr>
                </a:solidFill>
                <a:latin typeface="Calibri" panose="020F0502020204030204" pitchFamily="34" charset="0"/>
              </a:rPr>
              <a:t>11</a:t>
            </a:r>
            <a:r>
              <a:rPr kumimoji="0" lang="ru-RU" altLang="ru-RU" b="1" i="0" u="sng" strike="noStrike" cap="none" normalizeH="0" baseline="0" dirty="0">
                <a:ln>
                  <a:noFill/>
                </a:ln>
                <a:solidFill>
                  <a:schemeClr val="tx2">
                    <a:lumMod val="60000"/>
                    <a:lumOff val="40000"/>
                  </a:schemeClr>
                </a:solidFill>
                <a:effectLst/>
                <a:latin typeface="Calibri" panose="020F0502020204030204" pitchFamily="34" charset="0"/>
              </a:rPr>
              <a:t>-12   </a:t>
            </a:r>
            <a:endParaRPr kumimoji="0" lang="ru-RU" altLang="ru-RU" b="1"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kumimoji="0" lang="ru-RU" altLang="ru-RU" i="0" u="sng" strike="noStrike" cap="none" normalizeH="0" baseline="0" dirty="0">
                <a:ln>
                  <a:noFill/>
                </a:ln>
                <a:solidFill>
                  <a:schemeClr val="tx1"/>
                </a:solidFill>
                <a:effectLst/>
                <a:latin typeface="Calibri" panose="020F0502020204030204" pitchFamily="34" charset="0"/>
              </a:rPr>
              <a:t>-9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a:t>
            </a:r>
            <a:r>
              <a:rPr kumimoji="0" lang="ru-RU" altLang="ru-RU" i="0" u="sng" strike="noStrike" cap="none" normalizeH="0" baseline="0" dirty="0">
                <a:ln>
                  <a:noFill/>
                </a:ln>
                <a:solidFill>
                  <a:schemeClr val="tx1"/>
                </a:solidFill>
                <a:effectLst/>
                <a:latin typeface="Calibri" panose="020F0502020204030204" pitchFamily="34" charset="0"/>
              </a:rPr>
              <a:t>-6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
        <p:nvSpPr>
          <p:cNvPr id="10" name="Объект 2"/>
          <p:cNvSpPr txBox="1">
            <a:spLocks/>
          </p:cNvSpPr>
          <p:nvPr/>
        </p:nvSpPr>
        <p:spPr bwMode="auto">
          <a:xfrm>
            <a:off x="6073638" y="1059487"/>
            <a:ext cx="266946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1400" dirty="0"/>
              <a:t>Стиль -</a:t>
            </a:r>
            <a:r>
              <a:rPr lang="ru-RU" sz="2000" dirty="0"/>
              <a:t> </a:t>
            </a:r>
            <a:r>
              <a:rPr lang="ru-RU" sz="2000" b="1" dirty="0"/>
              <a:t>сотрудничество</a:t>
            </a:r>
            <a:endParaRPr lang="ru-RU" sz="2000" dirty="0"/>
          </a:p>
          <a:p>
            <a:pPr marL="0" indent="0" algn="r">
              <a:buNone/>
            </a:pPr>
            <a:r>
              <a:rPr lang="ru-RU" sz="1400" dirty="0"/>
              <a:t>Цель –</a:t>
            </a:r>
            <a:r>
              <a:rPr lang="ru-RU" sz="2000" dirty="0"/>
              <a:t> взаимовыгодные решения</a:t>
            </a:r>
            <a:endParaRPr lang="ru-RU" sz="2800" dirty="0"/>
          </a:p>
        </p:txBody>
      </p:sp>
      <p:sp>
        <p:nvSpPr>
          <p:cNvPr id="11" name="Text Box 3"/>
          <p:cNvSpPr txBox="1">
            <a:spLocks noChangeArrowheads="1"/>
          </p:cNvSpPr>
          <p:nvPr/>
        </p:nvSpPr>
        <p:spPr bwMode="auto">
          <a:xfrm>
            <a:off x="6145646" y="1877890"/>
            <a:ext cx="1368152" cy="39604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25-27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i="0" u="sng" strike="noStrike" cap="none" normalizeH="0" baseline="0" dirty="0">
                <a:ln>
                  <a:noFill/>
                </a:ln>
                <a:solidFill>
                  <a:schemeClr val="tx1"/>
                </a:solidFill>
                <a:effectLst/>
                <a:latin typeface="Calibri" panose="020F0502020204030204" pitchFamily="34" charset="0"/>
              </a:rPr>
              <a:t>13-</a:t>
            </a:r>
            <a:r>
              <a:rPr kumimoji="0" lang="ru-RU" altLang="ru-RU" b="1" i="0" u="sng" strike="noStrike" cap="none" normalizeH="0" baseline="0" dirty="0">
                <a:ln>
                  <a:noFill/>
                </a:ln>
                <a:solidFill>
                  <a:schemeClr val="tx2">
                    <a:lumMod val="60000"/>
                    <a:lumOff val="40000"/>
                  </a:schemeClr>
                </a:solidFill>
                <a:effectLst/>
                <a:latin typeface="Calibri" panose="020F0502020204030204" pitchFamily="34" charset="0"/>
              </a:rPr>
              <a:t>14-15 </a:t>
            </a:r>
            <a:r>
              <a:rPr kumimoji="0" lang="ru-RU" altLang="ru-RU" b="1" i="0" u="sng" strike="noStrike" cap="none" normalizeH="0" baseline="0" dirty="0">
                <a:ln>
                  <a:noFill/>
                </a:ln>
                <a:solidFill>
                  <a:schemeClr val="tx2">
                    <a:lumMod val="60000"/>
                    <a:lumOff val="40000"/>
                  </a:schemeClr>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a:latin typeface="Calibri" panose="020F0502020204030204" pitchFamily="34" charset="0"/>
              </a:rPr>
              <a:t>10</a:t>
            </a:r>
            <a:r>
              <a:rPr kumimoji="0" lang="ru-RU" altLang="ru-RU" b="1" i="0" u="sng" strike="noStrike" cap="none" normalizeH="0" baseline="0">
                <a:ln>
                  <a:noFill/>
                </a:ln>
                <a:solidFill>
                  <a:schemeClr val="tx1"/>
                </a:solidFill>
                <a:effectLst/>
                <a:latin typeface="Calibri" panose="020F0502020204030204" pitchFamily="34" charset="0"/>
              </a:rPr>
              <a:t>-11-12  </a:t>
            </a:r>
            <a:endParaRPr kumimoji="0" lang="ru-RU" altLang="ru-RU" b="1"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kumimoji="0" lang="ru-RU" altLang="ru-RU" i="0" u="sng" strike="noStrike" cap="none" normalizeH="0" baseline="0" dirty="0">
                <a:ln>
                  <a:noFill/>
                </a:ln>
                <a:solidFill>
                  <a:schemeClr val="tx1"/>
                </a:solidFill>
                <a:effectLst/>
                <a:latin typeface="Calibri" panose="020F0502020204030204" pitchFamily="34" charset="0"/>
              </a:rPr>
              <a:t>-9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a:t>
            </a:r>
            <a:r>
              <a:rPr kumimoji="0" lang="ru-RU" altLang="ru-RU" i="0" u="sng" strike="noStrike" cap="none" normalizeH="0" baseline="0" dirty="0">
                <a:ln>
                  <a:noFill/>
                </a:ln>
                <a:solidFill>
                  <a:schemeClr val="tx1"/>
                </a:solidFill>
                <a:effectLst/>
                <a:latin typeface="Calibri" panose="020F0502020204030204" pitchFamily="34" charset="0"/>
              </a:rPr>
              <a:t>-6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
        <p:nvSpPr>
          <p:cNvPr id="15" name="Полилиния 14"/>
          <p:cNvSpPr/>
          <p:nvPr/>
        </p:nvSpPr>
        <p:spPr>
          <a:xfrm>
            <a:off x="1323546" y="2691408"/>
            <a:ext cx="5405718" cy="1237130"/>
          </a:xfrm>
          <a:custGeom>
            <a:avLst/>
            <a:gdLst>
              <a:gd name="connsiteX0" fmla="*/ 0 w 6284259"/>
              <a:gd name="connsiteY0" fmla="*/ 1416423 h 1721223"/>
              <a:gd name="connsiteX1" fmla="*/ 3048000 w 6284259"/>
              <a:gd name="connsiteY1" fmla="*/ 0 h 1721223"/>
              <a:gd name="connsiteX2" fmla="*/ 6284259 w 6284259"/>
              <a:gd name="connsiteY2" fmla="*/ 1721223 h 1721223"/>
              <a:gd name="connsiteX0" fmla="*/ 0 w 6508377"/>
              <a:gd name="connsiteY0" fmla="*/ 1174376 h 1721223"/>
              <a:gd name="connsiteX1" fmla="*/ 3272118 w 6508377"/>
              <a:gd name="connsiteY1" fmla="*/ 0 h 1721223"/>
              <a:gd name="connsiteX2" fmla="*/ 6508377 w 6508377"/>
              <a:gd name="connsiteY2" fmla="*/ 1721223 h 1721223"/>
              <a:gd name="connsiteX0" fmla="*/ 0 w 6508377"/>
              <a:gd name="connsiteY0" fmla="*/ 403411 h 950258"/>
              <a:gd name="connsiteX1" fmla="*/ 2519083 w 6508377"/>
              <a:gd name="connsiteY1" fmla="*/ 0 h 950258"/>
              <a:gd name="connsiteX2" fmla="*/ 6508377 w 6508377"/>
              <a:gd name="connsiteY2" fmla="*/ 950258 h 950258"/>
              <a:gd name="connsiteX0" fmla="*/ 0 w 5405718"/>
              <a:gd name="connsiteY0" fmla="*/ 1237130 h 1237130"/>
              <a:gd name="connsiteX1" fmla="*/ 2519083 w 5405718"/>
              <a:gd name="connsiteY1" fmla="*/ 833719 h 1237130"/>
              <a:gd name="connsiteX2" fmla="*/ 5405718 w 5405718"/>
              <a:gd name="connsiteY2" fmla="*/ 0 h 1237130"/>
            </a:gdLst>
            <a:ahLst/>
            <a:cxnLst>
              <a:cxn ang="0">
                <a:pos x="connsiteX0" y="connsiteY0"/>
              </a:cxn>
              <a:cxn ang="0">
                <a:pos x="connsiteX1" y="connsiteY1"/>
              </a:cxn>
              <a:cxn ang="0">
                <a:pos x="connsiteX2" y="connsiteY2"/>
              </a:cxn>
            </a:cxnLst>
            <a:rect l="l" t="t" r="r" b="b"/>
            <a:pathLst>
              <a:path w="5405718" h="1237130">
                <a:moveTo>
                  <a:pt x="0" y="1237130"/>
                </a:moveTo>
                <a:lnTo>
                  <a:pt x="2519083" y="833719"/>
                </a:lnTo>
                <a:lnTo>
                  <a:pt x="5405718" y="0"/>
                </a:lnTo>
              </a:path>
            </a:pathLst>
          </a:custGeom>
          <a:ln>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2039594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3. Стиль ведения переговоров (2)</a:t>
            </a:r>
            <a:endParaRPr lang="ru-RU" sz="3200" dirty="0"/>
          </a:p>
        </p:txBody>
      </p:sp>
      <p:graphicFrame>
        <p:nvGraphicFramePr>
          <p:cNvPr id="14" name="Таблица 13"/>
          <p:cNvGraphicFramePr>
            <a:graphicFrameLocks noGrp="1"/>
          </p:cNvGraphicFramePr>
          <p:nvPr>
            <p:extLst>
              <p:ext uri="{D42A27DB-BD31-4B8C-83A1-F6EECF244321}">
                <p14:modId xmlns:p14="http://schemas.microsoft.com/office/powerpoint/2010/main" val="3998789728"/>
              </p:ext>
            </p:extLst>
          </p:nvPr>
        </p:nvGraphicFramePr>
        <p:xfrm>
          <a:off x="342900" y="1353642"/>
          <a:ext cx="8477572" cy="2846134"/>
        </p:xfrm>
        <a:graphic>
          <a:graphicData uri="http://schemas.openxmlformats.org/drawingml/2006/table">
            <a:tbl>
              <a:tblPr>
                <a:tableStyleId>{5C22544A-7EE6-4342-B048-85BDC9FD1C3A}</a:tableStyleId>
              </a:tblPr>
              <a:tblGrid>
                <a:gridCol w="196652">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848872">
                  <a:extLst>
                    <a:ext uri="{9D8B030D-6E8A-4147-A177-3AD203B41FA5}">
                      <a16:colId xmlns:a16="http://schemas.microsoft.com/office/drawing/2014/main" val="20003"/>
                    </a:ext>
                  </a:extLst>
                </a:gridCol>
              </a:tblGrid>
              <a:tr h="149381">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indent="313690" algn="just">
                        <a:lnSpc>
                          <a:spcPct val="150000"/>
                        </a:lnSpc>
                        <a:spcAft>
                          <a:spcPts val="0"/>
                        </a:spcAft>
                      </a:pPr>
                      <a:r>
                        <a:rPr lang="ru-RU" sz="1600" dirty="0">
                          <a:effectLst/>
                        </a:rPr>
                        <a:t>Для таких людей свойственна позиция: «Пусть будет по-Вашему, а то Вам же хуже будет». Стратегия приспособления – некоторая маска, которая скрывает нежелание договариваться и высокий ресурс давления. Такой стиль свойственен т.н. кризисным управляющим: их призывают, когда требуется принятие жестких мер для скорейшего достижения целей.  Но чаще всего это просто конфликтные либо очень эмоционально-восприимчивые люди, которые стараются «не влезать» туда, где не смогут полностью себя контролировать.</a:t>
                      </a:r>
                    </a:p>
                    <a:p>
                      <a:pPr indent="313690" algn="just">
                        <a:lnSpc>
                          <a:spcPct val="150000"/>
                        </a:lnSpc>
                        <a:spcAft>
                          <a:spcPts val="0"/>
                        </a:spcAft>
                      </a:pPr>
                      <a:r>
                        <a:rPr lang="ru-RU" sz="14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699222">
                <a:tc gridSpan="3">
                  <a:txBody>
                    <a:bodyPr/>
                    <a:lstStyle/>
                    <a:p>
                      <a:pPr marL="71755" marR="71755" algn="ctr">
                        <a:spcAft>
                          <a:spcPts val="0"/>
                        </a:spcAft>
                      </a:pPr>
                      <a:r>
                        <a:rPr lang="ru-RU" sz="2400" b="1" dirty="0">
                          <a:solidFill>
                            <a:srgbClr val="0070C0"/>
                          </a:solidFill>
                          <a:effectLst/>
                        </a:rPr>
                        <a:t>1</a:t>
                      </a:r>
                      <a:r>
                        <a:rPr lang="ru-RU" sz="1200" dirty="0">
                          <a:effectLst/>
                        </a:rPr>
                        <a:t> человек в группе</a:t>
                      </a:r>
                      <a:endParaRPr lang="ru-RU" sz="1200" dirty="0">
                        <a:effectLst/>
                        <a:latin typeface="Times New Roman" panose="02020603050405020304" pitchFamily="18" charset="0"/>
                        <a:ea typeface="Times New Roman" panose="02020603050405020304" pitchFamily="18" charset="0"/>
                      </a:endParaRPr>
                    </a:p>
                  </a:txBody>
                  <a:tcPr marL="68580" marR="68580" marT="0" marB="0" vert="vert270"/>
                </a:tc>
                <a:tc hMerge="1">
                  <a:txBody>
                    <a:bodyPr/>
                    <a:lstStyle/>
                    <a:p>
                      <a:endParaRPr lang="ru-RU"/>
                    </a:p>
                  </a:txBody>
                  <a:tcPr/>
                </a:tc>
                <a:tc h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bl>
          </a:graphicData>
        </a:graphic>
      </p:graphicFrame>
      <p:sp>
        <p:nvSpPr>
          <p:cNvPr id="13" name="Freeform 7"/>
          <p:cNvSpPr>
            <a:spLocks/>
          </p:cNvSpPr>
          <p:nvPr/>
        </p:nvSpPr>
        <p:spPr bwMode="auto">
          <a:xfrm>
            <a:off x="413488" y="1353642"/>
            <a:ext cx="486104" cy="491182"/>
          </a:xfrm>
          <a:custGeom>
            <a:avLst/>
            <a:gdLst>
              <a:gd name="T0" fmla="*/ 0 w 692"/>
              <a:gd name="T1" fmla="*/ 0 h 604"/>
              <a:gd name="T2" fmla="*/ 288 w 692"/>
              <a:gd name="T3" fmla="*/ 144 h 604"/>
              <a:gd name="T4" fmla="*/ 692 w 692"/>
              <a:gd name="T5" fmla="*/ 604 h 604"/>
            </a:gdLst>
            <a:ahLst/>
            <a:cxnLst>
              <a:cxn ang="0">
                <a:pos x="T0" y="T1"/>
              </a:cxn>
              <a:cxn ang="0">
                <a:pos x="T2" y="T3"/>
              </a:cxn>
              <a:cxn ang="0">
                <a:pos x="T4" y="T5"/>
              </a:cxn>
            </a:cxnLst>
            <a:rect l="0" t="0" r="r" b="b"/>
            <a:pathLst>
              <a:path w="692" h="604">
                <a:moveTo>
                  <a:pt x="0" y="0"/>
                </a:moveTo>
                <a:lnTo>
                  <a:pt x="288" y="144"/>
                </a:lnTo>
                <a:lnTo>
                  <a:pt x="692" y="604"/>
                </a:lnTo>
              </a:path>
            </a:pathLst>
          </a:custGeom>
          <a:noFill/>
          <a:ln w="28575" cmpd="sng">
            <a:solidFill>
              <a:srgbClr val="FF0000"/>
            </a:solidFill>
            <a:round/>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endParaRPr lang="ru-RU"/>
          </a:p>
        </p:txBody>
      </p:sp>
      <p:graphicFrame>
        <p:nvGraphicFramePr>
          <p:cNvPr id="15" name="Таблица 14"/>
          <p:cNvGraphicFramePr>
            <a:graphicFrameLocks noGrp="1"/>
          </p:cNvGraphicFramePr>
          <p:nvPr>
            <p:extLst>
              <p:ext uri="{D42A27DB-BD31-4B8C-83A1-F6EECF244321}">
                <p14:modId xmlns:p14="http://schemas.microsoft.com/office/powerpoint/2010/main" val="2665786466"/>
              </p:ext>
            </p:extLst>
          </p:nvPr>
        </p:nvGraphicFramePr>
        <p:xfrm>
          <a:off x="393700" y="4338722"/>
          <a:ext cx="8426772" cy="2330638"/>
        </p:xfrm>
        <a:graphic>
          <a:graphicData uri="http://schemas.openxmlformats.org/drawingml/2006/table">
            <a:tbl>
              <a:tblPr>
                <a:tableStyleId>{5C22544A-7EE6-4342-B048-85BDC9FD1C3A}</a:tableStyleId>
              </a:tblPr>
              <a:tblGrid>
                <a:gridCol w="162560">
                  <a:extLst>
                    <a:ext uri="{9D8B030D-6E8A-4147-A177-3AD203B41FA5}">
                      <a16:colId xmlns:a16="http://schemas.microsoft.com/office/drawing/2014/main" val="20000"/>
                    </a:ext>
                  </a:extLst>
                </a:gridCol>
                <a:gridCol w="199316">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848872">
                  <a:extLst>
                    <a:ext uri="{9D8B030D-6E8A-4147-A177-3AD203B41FA5}">
                      <a16:colId xmlns:a16="http://schemas.microsoft.com/office/drawing/2014/main" val="20003"/>
                    </a:ext>
                  </a:extLst>
                </a:gridCol>
              </a:tblGrid>
              <a:tr h="219619">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indent="313690" algn="just">
                        <a:lnSpc>
                          <a:spcPct val="150000"/>
                        </a:lnSpc>
                        <a:spcAft>
                          <a:spcPts val="0"/>
                        </a:spcAft>
                      </a:pPr>
                      <a:r>
                        <a:rPr lang="ru-RU" sz="1600" dirty="0">
                          <a:effectLst/>
                        </a:rPr>
                        <a:t>Способность идти на уступки для достижения взаимовыгодных решений – отличительная способность большинства переговорщиков. Следите только, чтобы «галочка» не была очень уж «высокий»: это означает, что в жестких переговорных ситуациях переговорщик не готов будет предъявить ресурс твердости и защитить собственные интересы.   </a:t>
                      </a:r>
                    </a:p>
                    <a:p>
                      <a:pPr indent="313690" algn="just">
                        <a:lnSpc>
                          <a:spcPct val="150000"/>
                        </a:lnSpc>
                        <a:spcAft>
                          <a:spcPts val="0"/>
                        </a:spcAft>
                      </a:pPr>
                      <a:r>
                        <a:rPr lang="ru-RU" sz="14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19619">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219619">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671781">
                <a:tc gridSpan="3">
                  <a:txBody>
                    <a:bodyPr/>
                    <a:lstStyle/>
                    <a:p>
                      <a:pPr marL="71755" marR="71755">
                        <a:spcAft>
                          <a:spcPts val="0"/>
                        </a:spcAft>
                      </a:pPr>
                      <a:r>
                        <a:rPr lang="ru-RU" sz="2400" b="1" dirty="0">
                          <a:solidFill>
                            <a:srgbClr val="0070C0"/>
                          </a:solidFill>
                          <a:effectLst/>
                        </a:rPr>
                        <a:t>12</a:t>
                      </a:r>
                      <a:r>
                        <a:rPr lang="ru-RU" sz="1200" dirty="0">
                          <a:effectLst/>
                        </a:rPr>
                        <a:t> человека в группе</a:t>
                      </a:r>
                      <a:endParaRPr lang="ru-RU" sz="1200" dirty="0">
                        <a:effectLst/>
                        <a:latin typeface="Times New Roman" panose="02020603050405020304" pitchFamily="18" charset="0"/>
                        <a:ea typeface="Times New Roman" panose="02020603050405020304" pitchFamily="18" charset="0"/>
                      </a:endParaRPr>
                    </a:p>
                  </a:txBody>
                  <a:tcPr marL="68580" marR="68580" marT="0" marB="0" vert="vert270"/>
                </a:tc>
                <a:tc hMerge="1">
                  <a:txBody>
                    <a:bodyPr/>
                    <a:lstStyle/>
                    <a:p>
                      <a:endParaRPr lang="ru-RU"/>
                    </a:p>
                  </a:txBody>
                  <a:tcPr/>
                </a:tc>
                <a:tc h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bl>
          </a:graphicData>
        </a:graphic>
      </p:graphicFrame>
      <p:sp>
        <p:nvSpPr>
          <p:cNvPr id="16" name="Freeform 8"/>
          <p:cNvSpPr>
            <a:spLocks/>
          </p:cNvSpPr>
          <p:nvPr/>
        </p:nvSpPr>
        <p:spPr bwMode="auto">
          <a:xfrm>
            <a:off x="481819" y="4500682"/>
            <a:ext cx="439738" cy="173038"/>
          </a:xfrm>
          <a:custGeom>
            <a:avLst/>
            <a:gdLst>
              <a:gd name="T0" fmla="*/ 0 w 692"/>
              <a:gd name="T1" fmla="*/ 0 h 272"/>
              <a:gd name="T2" fmla="*/ 272 w 692"/>
              <a:gd name="T3" fmla="*/ 272 h 272"/>
              <a:gd name="T4" fmla="*/ 692 w 692"/>
              <a:gd name="T5" fmla="*/ 52 h 272"/>
            </a:gdLst>
            <a:ahLst/>
            <a:cxnLst>
              <a:cxn ang="0">
                <a:pos x="T0" y="T1"/>
              </a:cxn>
              <a:cxn ang="0">
                <a:pos x="T2" y="T3"/>
              </a:cxn>
              <a:cxn ang="0">
                <a:pos x="T4" y="T5"/>
              </a:cxn>
            </a:cxnLst>
            <a:rect l="0" t="0" r="r" b="b"/>
            <a:pathLst>
              <a:path w="692" h="272">
                <a:moveTo>
                  <a:pt x="0" y="0"/>
                </a:moveTo>
                <a:lnTo>
                  <a:pt x="272" y="272"/>
                </a:lnTo>
                <a:lnTo>
                  <a:pt x="692" y="52"/>
                </a:lnTo>
              </a:path>
            </a:pathLst>
          </a:custGeom>
          <a:noFill/>
          <a:ln w="28575" cmpd="sng">
            <a:solidFill>
              <a:srgbClr val="FF0000"/>
            </a:solidFill>
            <a:round/>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0217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p:txBody>
          <a:bodyPr/>
          <a:lstStyle/>
          <a:p>
            <a:pPr marL="0" indent="0">
              <a:buNone/>
            </a:pPr>
            <a:r>
              <a:rPr lang="ru-RU" sz="2800" dirty="0"/>
              <a:t>Ресурс переговорщика оценивается, в том числе, по его способности менять свой стиль в зависимости от требований ситуации. Эффективен тот, кто более гибок. Ниже указан профиль вашего стиля, основанный на сравнительной выраженности у вас шести основных стилевых характеристик (ориентаций) в переговорах: </a:t>
            </a:r>
          </a:p>
          <a:p>
            <a:pPr marL="0" indent="0">
              <a:buNone/>
            </a:pPr>
            <a:r>
              <a:rPr lang="ru-RU" sz="2800" dirty="0"/>
              <a:t>принятие			компромисс, </a:t>
            </a:r>
          </a:p>
          <a:p>
            <a:pPr marL="0" indent="0">
              <a:buNone/>
            </a:pPr>
            <a:r>
              <a:rPr lang="ru-RU" sz="2800" dirty="0"/>
              <a:t>торги 				угрозы </a:t>
            </a:r>
          </a:p>
          <a:p>
            <a:pPr marL="0" indent="0">
              <a:buNone/>
            </a:pPr>
            <a:r>
              <a:rPr lang="ru-RU" sz="2800" dirty="0"/>
              <a:t>логика			эмоции. </a:t>
            </a:r>
          </a:p>
        </p:txBody>
      </p:sp>
    </p:spTree>
    <p:extLst>
      <p:ext uri="{BB962C8B-B14F-4D97-AF65-F5344CB8AC3E}">
        <p14:creationId xmlns:p14="http://schemas.microsoft.com/office/powerpoint/2010/main" val="3892343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Таблица 6"/>
          <p:cNvGraphicFramePr>
            <a:graphicFrameLocks noGrp="1"/>
          </p:cNvGraphicFramePr>
          <p:nvPr>
            <p:extLst>
              <p:ext uri="{D42A27DB-BD31-4B8C-83A1-F6EECF244321}">
                <p14:modId xmlns:p14="http://schemas.microsoft.com/office/powerpoint/2010/main" val="3105391651"/>
              </p:ext>
            </p:extLst>
          </p:nvPr>
        </p:nvGraphicFramePr>
        <p:xfrm>
          <a:off x="342900" y="3973096"/>
          <a:ext cx="8477572" cy="2521204"/>
        </p:xfrm>
        <a:graphic>
          <a:graphicData uri="http://schemas.openxmlformats.org/drawingml/2006/table">
            <a:tbl>
              <a:tblPr>
                <a:tableStyleId>{5C22544A-7EE6-4342-B048-85BDC9FD1C3A}</a:tableStyleId>
              </a:tblPr>
              <a:tblGrid>
                <a:gridCol w="196652">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848872">
                  <a:extLst>
                    <a:ext uri="{9D8B030D-6E8A-4147-A177-3AD203B41FA5}">
                      <a16:colId xmlns:a16="http://schemas.microsoft.com/office/drawing/2014/main" val="20003"/>
                    </a:ext>
                  </a:extLst>
                </a:gridCol>
              </a:tblGrid>
              <a:tr h="60122">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indent="313690" algn="just">
                        <a:lnSpc>
                          <a:spcPct val="150000"/>
                        </a:lnSpc>
                        <a:spcAft>
                          <a:spcPts val="0"/>
                        </a:spcAft>
                      </a:pPr>
                      <a:r>
                        <a:rPr lang="ru-RU" sz="1600" kern="1200" dirty="0">
                          <a:solidFill>
                            <a:schemeClr val="dk1"/>
                          </a:solidFill>
                          <a:effectLst/>
                          <a:latin typeface="+mn-lt"/>
                          <a:ea typeface="+mn-ea"/>
                          <a:cs typeface="+mn-cs"/>
                        </a:rPr>
                        <a:t>Возможно, это оптимальный профиль. Направленность на сотрудничество позволяет, помимо решения задач, обеспечивать достаточную психологическую безопасность. Имидж «человека договаривающегося» позволяет не закрывать пройденные и легче открывать новые «двери». Важно: разница значений второй и третьей шкал должна быть небольшой: переговорщик всегда должен быть готов использовать «средства индивидуальной защиты» для удержания переговоров в русле сотрудничества. «Со слабым не договариваются – ему диктуют условия». </a:t>
                      </a:r>
                      <a:endParaRPr lang="ru-RU"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699222">
                <a:tc gridSpan="3">
                  <a:txBody>
                    <a:bodyPr/>
                    <a:lstStyle/>
                    <a:p>
                      <a:pPr marL="71755" marR="71755" algn="ctr">
                        <a:spcAft>
                          <a:spcPts val="0"/>
                        </a:spcAft>
                      </a:pPr>
                      <a:r>
                        <a:rPr lang="ru-RU" sz="2800" b="1" dirty="0">
                          <a:solidFill>
                            <a:srgbClr val="0070C0"/>
                          </a:solidFill>
                          <a:effectLst/>
                        </a:rPr>
                        <a:t>10</a:t>
                      </a:r>
                      <a:r>
                        <a:rPr lang="ru-RU" sz="2800" b="1" baseline="0" dirty="0">
                          <a:solidFill>
                            <a:srgbClr val="0070C0"/>
                          </a:solidFill>
                          <a:effectLst/>
                        </a:rPr>
                        <a:t> </a:t>
                      </a:r>
                      <a:r>
                        <a:rPr lang="ru-RU" sz="1200" dirty="0">
                          <a:effectLst/>
                        </a:rPr>
                        <a:t> человек в группе</a:t>
                      </a:r>
                      <a:endParaRPr lang="ru-RU" sz="1200" dirty="0">
                        <a:effectLst/>
                        <a:latin typeface="Times New Roman" panose="02020603050405020304" pitchFamily="18" charset="0"/>
                        <a:ea typeface="Times New Roman" panose="02020603050405020304" pitchFamily="18" charset="0"/>
                      </a:endParaRPr>
                    </a:p>
                  </a:txBody>
                  <a:tcPr marL="68580" marR="68580" marT="0" marB="0" vert="vert270"/>
                </a:tc>
                <a:tc hMerge="1">
                  <a:txBody>
                    <a:bodyPr/>
                    <a:lstStyle/>
                    <a:p>
                      <a:endParaRPr lang="ru-RU"/>
                    </a:p>
                  </a:txBody>
                  <a:tcPr/>
                </a:tc>
                <a:tc h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bl>
          </a:graphicData>
        </a:graphic>
      </p:graphicFrame>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3. Стиль ведения переговоров (3)</a:t>
            </a:r>
            <a:endParaRPr lang="ru-RU" sz="3200" dirty="0"/>
          </a:p>
        </p:txBody>
      </p:sp>
      <p:graphicFrame>
        <p:nvGraphicFramePr>
          <p:cNvPr id="14" name="Таблица 13"/>
          <p:cNvGraphicFramePr>
            <a:graphicFrameLocks noGrp="1"/>
          </p:cNvGraphicFramePr>
          <p:nvPr>
            <p:extLst>
              <p:ext uri="{D42A27DB-BD31-4B8C-83A1-F6EECF244321}">
                <p14:modId xmlns:p14="http://schemas.microsoft.com/office/powerpoint/2010/main" val="2815349271"/>
              </p:ext>
            </p:extLst>
          </p:nvPr>
        </p:nvGraphicFramePr>
        <p:xfrm>
          <a:off x="342900" y="1353642"/>
          <a:ext cx="8477572" cy="2522474"/>
        </p:xfrm>
        <a:graphic>
          <a:graphicData uri="http://schemas.openxmlformats.org/drawingml/2006/table">
            <a:tbl>
              <a:tblPr>
                <a:tableStyleId>{5C22544A-7EE6-4342-B048-85BDC9FD1C3A}</a:tableStyleId>
              </a:tblPr>
              <a:tblGrid>
                <a:gridCol w="196652">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848872">
                  <a:extLst>
                    <a:ext uri="{9D8B030D-6E8A-4147-A177-3AD203B41FA5}">
                      <a16:colId xmlns:a16="http://schemas.microsoft.com/office/drawing/2014/main" val="20003"/>
                    </a:ext>
                  </a:extLst>
                </a:gridCol>
              </a:tblGrid>
              <a:tr h="149381">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indent="313690" algn="just">
                        <a:lnSpc>
                          <a:spcPct val="150000"/>
                        </a:lnSpc>
                        <a:spcAft>
                          <a:spcPts val="0"/>
                        </a:spcAft>
                      </a:pPr>
                      <a:r>
                        <a:rPr lang="ru-RU" sz="1600" kern="1200" dirty="0">
                          <a:solidFill>
                            <a:schemeClr val="dk1"/>
                          </a:solidFill>
                          <a:effectLst/>
                          <a:latin typeface="+mn-lt"/>
                          <a:ea typeface="+mn-ea"/>
                          <a:cs typeface="+mn-cs"/>
                        </a:rPr>
                        <a:t>Выраженный стиль давления для достижения собственных целей отличает жестких переговорщиков. Это характерно для людей, за которыми стоит силовой ресурс их организации. Обратим внимание, что жесткий стиль заставляет многих партнеров отказываться от взаимодействия. Это означает, что на переговоры решаются люди со столь же высоким силовым ресурсом. Как  следствие - планка переговорной «цены» резко возрастает. И зачастую таким людям приходится для удовлетворения своих потребностей платить рубль там, где они могли бы потратить «копейку». </a:t>
                      </a:r>
                      <a:r>
                        <a:rPr lang="ru-RU" sz="14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699222">
                <a:tc gridSpan="3">
                  <a:txBody>
                    <a:bodyPr/>
                    <a:lstStyle/>
                    <a:p>
                      <a:pPr marL="71755" marR="71755" algn="ctr">
                        <a:spcAft>
                          <a:spcPts val="0"/>
                        </a:spcAft>
                      </a:pPr>
                      <a:r>
                        <a:rPr lang="ru-RU" sz="2800" b="1" dirty="0">
                          <a:solidFill>
                            <a:srgbClr val="0070C0"/>
                          </a:solidFill>
                          <a:effectLst/>
                        </a:rPr>
                        <a:t>2</a:t>
                      </a:r>
                      <a:r>
                        <a:rPr lang="ru-RU" sz="1200" dirty="0">
                          <a:effectLst/>
                        </a:rPr>
                        <a:t> человек в группе</a:t>
                      </a:r>
                      <a:endParaRPr lang="ru-RU" sz="1200" dirty="0">
                        <a:effectLst/>
                        <a:latin typeface="Times New Roman" panose="02020603050405020304" pitchFamily="18" charset="0"/>
                        <a:ea typeface="Times New Roman" panose="02020603050405020304" pitchFamily="18" charset="0"/>
                      </a:endParaRPr>
                    </a:p>
                  </a:txBody>
                  <a:tcPr marL="68580" marR="68580" marT="0" marB="0" vert="vert270"/>
                </a:tc>
                <a:tc hMerge="1">
                  <a:txBody>
                    <a:bodyPr/>
                    <a:lstStyle/>
                    <a:p>
                      <a:endParaRPr lang="ru-RU"/>
                    </a:p>
                  </a:txBody>
                  <a:tcPr/>
                </a:tc>
                <a:tc h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bl>
          </a:graphicData>
        </a:graphic>
      </p:graphicFrame>
      <p:sp>
        <p:nvSpPr>
          <p:cNvPr id="3" name="Freeform 2"/>
          <p:cNvSpPr>
            <a:spLocks/>
          </p:cNvSpPr>
          <p:nvPr/>
        </p:nvSpPr>
        <p:spPr bwMode="auto">
          <a:xfrm>
            <a:off x="393701" y="1412776"/>
            <a:ext cx="433884" cy="360040"/>
          </a:xfrm>
          <a:custGeom>
            <a:avLst/>
            <a:gdLst>
              <a:gd name="T0" fmla="*/ 0 w 580"/>
              <a:gd name="T1" fmla="*/ 420 h 420"/>
              <a:gd name="T2" fmla="*/ 380 w 580"/>
              <a:gd name="T3" fmla="*/ 0 h 420"/>
              <a:gd name="T4" fmla="*/ 580 w 580"/>
              <a:gd name="T5" fmla="*/ 420 h 420"/>
            </a:gdLst>
            <a:ahLst/>
            <a:cxnLst>
              <a:cxn ang="0">
                <a:pos x="T0" y="T1"/>
              </a:cxn>
              <a:cxn ang="0">
                <a:pos x="T2" y="T3"/>
              </a:cxn>
              <a:cxn ang="0">
                <a:pos x="T4" y="T5"/>
              </a:cxn>
            </a:cxnLst>
            <a:rect l="0" t="0" r="r" b="b"/>
            <a:pathLst>
              <a:path w="580" h="420">
                <a:moveTo>
                  <a:pt x="0" y="420"/>
                </a:moveTo>
                <a:lnTo>
                  <a:pt x="380" y="0"/>
                </a:lnTo>
                <a:lnTo>
                  <a:pt x="580" y="420"/>
                </a:lnTo>
              </a:path>
            </a:pathLst>
          </a:custGeom>
          <a:noFill/>
          <a:ln w="28575" cmpd="sng">
            <a:solidFill>
              <a:srgbClr val="FF0000"/>
            </a:solidFill>
            <a:round/>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 name="Freeform 3"/>
          <p:cNvSpPr>
            <a:spLocks/>
          </p:cNvSpPr>
          <p:nvPr/>
        </p:nvSpPr>
        <p:spPr bwMode="auto">
          <a:xfrm>
            <a:off x="457086" y="4098788"/>
            <a:ext cx="514514" cy="266316"/>
          </a:xfrm>
          <a:custGeom>
            <a:avLst/>
            <a:gdLst>
              <a:gd name="T0" fmla="*/ 0 w 612"/>
              <a:gd name="T1" fmla="*/ 352 h 352"/>
              <a:gd name="T2" fmla="*/ 292 w 612"/>
              <a:gd name="T3" fmla="*/ 180 h 352"/>
              <a:gd name="T4" fmla="*/ 612 w 612"/>
              <a:gd name="T5" fmla="*/ 0 h 352"/>
            </a:gdLst>
            <a:ahLst/>
            <a:cxnLst>
              <a:cxn ang="0">
                <a:pos x="T0" y="T1"/>
              </a:cxn>
              <a:cxn ang="0">
                <a:pos x="T2" y="T3"/>
              </a:cxn>
              <a:cxn ang="0">
                <a:pos x="T4" y="T5"/>
              </a:cxn>
            </a:cxnLst>
            <a:rect l="0" t="0" r="r" b="b"/>
            <a:pathLst>
              <a:path w="612" h="352">
                <a:moveTo>
                  <a:pt x="0" y="352"/>
                </a:moveTo>
                <a:lnTo>
                  <a:pt x="292" y="180"/>
                </a:lnTo>
                <a:lnTo>
                  <a:pt x="612" y="0"/>
                </a:lnTo>
              </a:path>
            </a:pathLst>
          </a:custGeom>
          <a:noFill/>
          <a:ln w="28575" cmpd="sng">
            <a:solidFill>
              <a:srgbClr val="FF0000"/>
            </a:solidFill>
            <a:round/>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851773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3. Стиль ведения переговоров (4)</a:t>
            </a:r>
            <a:endParaRPr lang="ru-RU" sz="3200" dirty="0"/>
          </a:p>
        </p:txBody>
      </p:sp>
      <p:graphicFrame>
        <p:nvGraphicFramePr>
          <p:cNvPr id="14" name="Таблица 13"/>
          <p:cNvGraphicFramePr>
            <a:graphicFrameLocks noGrp="1"/>
          </p:cNvGraphicFramePr>
          <p:nvPr>
            <p:extLst>
              <p:ext uri="{D42A27DB-BD31-4B8C-83A1-F6EECF244321}">
                <p14:modId xmlns:p14="http://schemas.microsoft.com/office/powerpoint/2010/main" val="3533278664"/>
              </p:ext>
            </p:extLst>
          </p:nvPr>
        </p:nvGraphicFramePr>
        <p:xfrm>
          <a:off x="342900" y="1353642"/>
          <a:ext cx="8477572" cy="5306695"/>
        </p:xfrm>
        <a:graphic>
          <a:graphicData uri="http://schemas.openxmlformats.org/drawingml/2006/table">
            <a:tbl>
              <a:tblPr>
                <a:tableStyleId>{5C22544A-7EE6-4342-B048-85BDC9FD1C3A}</a:tableStyleId>
              </a:tblPr>
              <a:tblGrid>
                <a:gridCol w="196652">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848872">
                  <a:extLst>
                    <a:ext uri="{9D8B030D-6E8A-4147-A177-3AD203B41FA5}">
                      <a16:colId xmlns:a16="http://schemas.microsoft.com/office/drawing/2014/main" val="20003"/>
                    </a:ext>
                  </a:extLst>
                </a:gridCol>
              </a:tblGrid>
              <a:tr h="149381">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a:lnSpc>
                          <a:spcPct val="150000"/>
                        </a:lnSpc>
                      </a:pPr>
                      <a:r>
                        <a:rPr lang="ru-RU" sz="1800" kern="1200" dirty="0">
                          <a:solidFill>
                            <a:schemeClr val="dk1"/>
                          </a:solidFill>
                          <a:effectLst/>
                          <a:latin typeface="+mn-lt"/>
                          <a:ea typeface="+mn-ea"/>
                          <a:cs typeface="+mn-cs"/>
                        </a:rPr>
                        <a:t>Подобный «профиль» может иметь два варианта объяснения:</a:t>
                      </a:r>
                    </a:p>
                    <a:p>
                      <a:pPr>
                        <a:lnSpc>
                          <a:spcPct val="150000"/>
                        </a:lnSpc>
                      </a:pPr>
                      <a:r>
                        <a:rPr lang="ru-RU" sz="1800" b="1" kern="1200" dirty="0">
                          <a:solidFill>
                            <a:schemeClr val="dk1"/>
                          </a:solidFill>
                          <a:effectLst/>
                          <a:latin typeface="+mn-lt"/>
                          <a:ea typeface="+mn-ea"/>
                          <a:cs typeface="+mn-cs"/>
                        </a:rPr>
                        <a:t>Вариант 1</a:t>
                      </a:r>
                      <a:r>
                        <a:rPr lang="ru-RU" sz="1800" kern="1200" dirty="0">
                          <a:solidFill>
                            <a:schemeClr val="dk1"/>
                          </a:solidFill>
                          <a:effectLst/>
                          <a:latin typeface="+mn-lt"/>
                          <a:ea typeface="+mn-ea"/>
                          <a:cs typeface="+mn-cs"/>
                        </a:rPr>
                        <a:t>. Человек способен в соответствии с требованиями ситуации продуманно и адекватно выбрать любой стиль из трех равнозначных. </a:t>
                      </a:r>
                    </a:p>
                    <a:p>
                      <a:pPr>
                        <a:lnSpc>
                          <a:spcPct val="150000"/>
                        </a:lnSpc>
                      </a:pPr>
                      <a:r>
                        <a:rPr lang="ru-RU" sz="1800" b="1" kern="1200" dirty="0">
                          <a:solidFill>
                            <a:schemeClr val="dk1"/>
                          </a:solidFill>
                          <a:effectLst/>
                          <a:latin typeface="+mn-lt"/>
                          <a:ea typeface="+mn-ea"/>
                          <a:cs typeface="+mn-cs"/>
                        </a:rPr>
                        <a:t>Вариант 2</a:t>
                      </a:r>
                      <a:r>
                        <a:rPr lang="ru-RU" sz="1800" kern="1200" dirty="0">
                          <a:solidFill>
                            <a:schemeClr val="dk1"/>
                          </a:solidFill>
                          <a:effectLst/>
                          <a:latin typeface="+mn-lt"/>
                          <a:ea typeface="+mn-ea"/>
                          <a:cs typeface="+mn-cs"/>
                        </a:rPr>
                        <a:t>.  Человек находится в конфликте выбора: «какой же стиль лучше?» В переговорах такой человек может быть напряжен и тревожен, поскольку не всегда готов оперативно выбрать один из альтернативных способов действий. Это заставляет его тратить больше нервных клеток, не дает расслабиться, а это рано или поздно сказывается на темпе реакции. Таким людям</a:t>
                      </a:r>
                      <a:r>
                        <a:rPr lang="ru-RU" sz="1800" kern="1200" baseline="0" dirty="0">
                          <a:solidFill>
                            <a:schemeClr val="dk1"/>
                          </a:solidFill>
                          <a:effectLst/>
                          <a:latin typeface="+mn-lt"/>
                          <a:ea typeface="+mn-ea"/>
                          <a:cs typeface="+mn-cs"/>
                        </a:rPr>
                        <a:t> важно</a:t>
                      </a:r>
                      <a:r>
                        <a:rPr lang="ru-RU" sz="1800" kern="1200" dirty="0">
                          <a:solidFill>
                            <a:schemeClr val="dk1"/>
                          </a:solidFill>
                          <a:effectLst/>
                          <a:latin typeface="+mn-lt"/>
                          <a:ea typeface="+mn-ea"/>
                          <a:cs typeface="+mn-cs"/>
                        </a:rPr>
                        <a:t> серьезно готовиться к переговорам, чтобы избежать неопределенности и непредсказуемых ситуаций. Но если «непредвиденное» все-таки случается, лучше всего будет зафиксировать текущий статус обсуждения и взять тайм-аут. Это позволит избежать шагов спонтанных, неосознанных, а потому чреватых промахами и досадными уступками.</a:t>
                      </a:r>
                      <a:r>
                        <a:rPr lang="ru-RU" sz="14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699222">
                <a:tc gridSpan="3">
                  <a:txBody>
                    <a:bodyPr/>
                    <a:lstStyle/>
                    <a:p>
                      <a:pPr marL="71755" marR="71755" algn="ctr">
                        <a:spcAft>
                          <a:spcPts val="0"/>
                        </a:spcAft>
                      </a:pPr>
                      <a:r>
                        <a:rPr lang="ru-RU" sz="2400" b="1" dirty="0">
                          <a:solidFill>
                            <a:srgbClr val="0070C0"/>
                          </a:solidFill>
                          <a:effectLst/>
                        </a:rPr>
                        <a:t>19</a:t>
                      </a:r>
                      <a:r>
                        <a:rPr lang="ru-RU" sz="1200" dirty="0">
                          <a:effectLst/>
                        </a:rPr>
                        <a:t> человека в группе</a:t>
                      </a:r>
                      <a:endParaRPr lang="ru-RU" sz="1200" dirty="0">
                        <a:effectLst/>
                        <a:latin typeface="Times New Roman" panose="02020603050405020304" pitchFamily="18" charset="0"/>
                        <a:ea typeface="Times New Roman" panose="02020603050405020304" pitchFamily="18" charset="0"/>
                      </a:endParaRPr>
                    </a:p>
                  </a:txBody>
                  <a:tcPr marL="68580" marR="68580" marT="0" marB="0" vert="vert270"/>
                </a:tc>
                <a:tc hMerge="1">
                  <a:txBody>
                    <a:bodyPr/>
                    <a:lstStyle/>
                    <a:p>
                      <a:endParaRPr lang="ru-RU"/>
                    </a:p>
                  </a:txBody>
                  <a:tcPr/>
                </a:tc>
                <a:tc h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bl>
          </a:graphicData>
        </a:graphic>
      </p:graphicFrame>
      <p:cxnSp>
        <p:nvCxnSpPr>
          <p:cNvPr id="6" name="Прямая соединительная линия 5"/>
          <p:cNvCxnSpPr/>
          <p:nvPr/>
        </p:nvCxnSpPr>
        <p:spPr>
          <a:xfrm>
            <a:off x="342900" y="1556792"/>
            <a:ext cx="6287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512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4. Аргументы : эмоции или логика</a:t>
            </a:r>
            <a:endParaRPr lang="ru-RU" sz="3200" dirty="0"/>
          </a:p>
        </p:txBody>
      </p:sp>
      <p:sp>
        <p:nvSpPr>
          <p:cNvPr id="3" name="Объект 2"/>
          <p:cNvSpPr>
            <a:spLocks noGrp="1"/>
          </p:cNvSpPr>
          <p:nvPr>
            <p:ph idx="1"/>
          </p:nvPr>
        </p:nvSpPr>
        <p:spPr>
          <a:xfrm>
            <a:off x="323528" y="1161862"/>
            <a:ext cx="8496944" cy="562653"/>
          </a:xfrm>
        </p:spPr>
        <p:txBody>
          <a:bodyPr/>
          <a:lstStyle/>
          <a:p>
            <a:pPr marL="0" indent="0">
              <a:buNone/>
            </a:pPr>
            <a:r>
              <a:rPr lang="ru-RU" sz="2000" dirty="0"/>
              <a:t>Из представленных аргументов вам предлагалось выбрать варианты, которые вам чаще всего приходится использовать в переговорах. Получилась оценка  использования аргументов в убеждении. </a:t>
            </a:r>
            <a:endParaRPr lang="ru-RU" sz="2800" dirty="0"/>
          </a:p>
        </p:txBody>
      </p:sp>
      <p:graphicFrame>
        <p:nvGraphicFramePr>
          <p:cNvPr id="4" name="Таблица 3"/>
          <p:cNvGraphicFramePr>
            <a:graphicFrameLocks noGrp="1"/>
          </p:cNvGraphicFramePr>
          <p:nvPr>
            <p:extLst>
              <p:ext uri="{D42A27DB-BD31-4B8C-83A1-F6EECF244321}">
                <p14:modId xmlns:p14="http://schemas.microsoft.com/office/powerpoint/2010/main" val="1405194461"/>
              </p:ext>
            </p:extLst>
          </p:nvPr>
        </p:nvGraphicFramePr>
        <p:xfrm>
          <a:off x="323528" y="3140968"/>
          <a:ext cx="8496944" cy="3589859"/>
        </p:xfrm>
        <a:graphic>
          <a:graphicData uri="http://schemas.openxmlformats.org/drawingml/2006/table">
            <a:tbl>
              <a:tblPr firstRow="1" firstCol="1" lastRow="1" lastCol="1" bandRow="1" bandCol="1">
                <a:tableStyleId>{5C22544A-7EE6-4342-B048-85BDC9FD1C3A}</a:tableStyleId>
              </a:tblPr>
              <a:tblGrid>
                <a:gridCol w="4221740">
                  <a:extLst>
                    <a:ext uri="{9D8B030D-6E8A-4147-A177-3AD203B41FA5}">
                      <a16:colId xmlns:a16="http://schemas.microsoft.com/office/drawing/2014/main" val="20000"/>
                    </a:ext>
                  </a:extLst>
                </a:gridCol>
                <a:gridCol w="4275204">
                  <a:extLst>
                    <a:ext uri="{9D8B030D-6E8A-4147-A177-3AD203B41FA5}">
                      <a16:colId xmlns:a16="http://schemas.microsoft.com/office/drawing/2014/main" val="20001"/>
                    </a:ext>
                  </a:extLst>
                </a:gridCol>
              </a:tblGrid>
              <a:tr h="3589859">
                <a:tc>
                  <a:txBody>
                    <a:bodyPr/>
                    <a:lstStyle/>
                    <a:p>
                      <a:pPr marL="4445">
                        <a:lnSpc>
                          <a:spcPct val="150000"/>
                        </a:lnSpc>
                        <a:spcAft>
                          <a:spcPts val="0"/>
                        </a:spcAft>
                      </a:pPr>
                      <a:r>
                        <a:rPr lang="ru-RU" sz="1200" dirty="0">
                          <a:solidFill>
                            <a:schemeClr val="tx1"/>
                          </a:solidFill>
                          <a:effectLst/>
                        </a:rPr>
                        <a:t> </a:t>
                      </a:r>
                      <a:r>
                        <a:rPr lang="ru-RU" sz="1200" b="0" dirty="0">
                          <a:solidFill>
                            <a:schemeClr val="tx1"/>
                          </a:solidFill>
                          <a:effectLst/>
                        </a:rPr>
                        <a:t>Логическая аргументация требует от переговорщика предварительной подготовки, владения цифрами. В этом есть</a:t>
                      </a:r>
                      <a:r>
                        <a:rPr lang="ru-RU" sz="1200" b="0" baseline="0" dirty="0">
                          <a:solidFill>
                            <a:schemeClr val="tx1"/>
                          </a:solidFill>
                          <a:effectLst/>
                        </a:rPr>
                        <a:t> </a:t>
                      </a:r>
                      <a:r>
                        <a:rPr lang="ru-RU" sz="1200" b="0" dirty="0">
                          <a:solidFill>
                            <a:schemeClr val="tx1"/>
                          </a:solidFill>
                          <a:effectLst/>
                        </a:rPr>
                        <a:t>как плюсы, так и минусы. </a:t>
                      </a:r>
                    </a:p>
                    <a:p>
                      <a:pPr marL="4445">
                        <a:lnSpc>
                          <a:spcPct val="150000"/>
                        </a:lnSpc>
                        <a:spcAft>
                          <a:spcPts val="0"/>
                        </a:spcAft>
                      </a:pPr>
                      <a:r>
                        <a:rPr lang="ru-RU" sz="1200" b="1" dirty="0">
                          <a:solidFill>
                            <a:schemeClr val="tx1"/>
                          </a:solidFill>
                          <a:effectLst/>
                        </a:rPr>
                        <a:t>«+» </a:t>
                      </a:r>
                      <a:r>
                        <a:rPr lang="ru-RU" sz="1200" b="0" dirty="0">
                          <a:solidFill>
                            <a:schemeClr val="tx1"/>
                          </a:solidFill>
                          <a:effectLst/>
                        </a:rPr>
                        <a:t>взвешенность, продуманность и защищенность позиции, возможность говорить по существу, без отвлечения на «посторонние» моменты</a:t>
                      </a:r>
                    </a:p>
                    <a:p>
                      <a:pPr marL="4445">
                        <a:lnSpc>
                          <a:spcPct val="150000"/>
                        </a:lnSpc>
                        <a:spcAft>
                          <a:spcPts val="0"/>
                        </a:spcAft>
                      </a:pPr>
                      <a:r>
                        <a:rPr lang="ru-RU" sz="1200" b="1" dirty="0">
                          <a:solidFill>
                            <a:schemeClr val="tx1"/>
                          </a:solidFill>
                          <a:effectLst/>
                        </a:rPr>
                        <a:t>«-»</a:t>
                      </a:r>
                      <a:r>
                        <a:rPr lang="ru-RU" sz="1200" b="0" dirty="0">
                          <a:solidFill>
                            <a:schemeClr val="tx1"/>
                          </a:solidFill>
                          <a:effectLst/>
                        </a:rPr>
                        <a:t> логика</a:t>
                      </a:r>
                      <a:r>
                        <a:rPr lang="ru-RU" sz="1200" b="0" baseline="0" dirty="0">
                          <a:solidFill>
                            <a:schemeClr val="tx1"/>
                          </a:solidFill>
                          <a:effectLst/>
                        </a:rPr>
                        <a:t> легко </a:t>
                      </a:r>
                      <a:r>
                        <a:rPr lang="ru-RU" sz="1200" b="0" dirty="0">
                          <a:solidFill>
                            <a:schemeClr val="tx1"/>
                          </a:solidFill>
                          <a:effectLst/>
                        </a:rPr>
                        <a:t>переводит переговоры в позиционный торг и противостояние: каждая сторона, подкрепляя свои позиции логическими аргументами, будет стремиться ослабить аргументы оппонентов, переходить на критику и опровержение. В результате выигрывает тот, кто более искусен в полемике и у кого аргументов больше. </a:t>
                      </a:r>
                      <a:endParaRPr lang="ru-RU" sz="1200" b="0" dirty="0">
                        <a:solidFill>
                          <a:schemeClr val="tx1"/>
                        </a:solidFill>
                        <a:effectLst/>
                        <a:latin typeface="Times New Roman" panose="02020603050405020304" pitchFamily="18" charset="0"/>
                        <a:ea typeface="Times New Roman" panose="02020603050405020304" pitchFamily="18" charset="0"/>
                      </a:endParaRPr>
                    </a:p>
                  </a:txBody>
                  <a:tcPr marL="32797" marR="32797" marT="0" marB="0">
                    <a:solidFill>
                      <a:schemeClr val="accent5">
                        <a:lumMod val="20000"/>
                        <a:lumOff val="80000"/>
                      </a:schemeClr>
                    </a:solidFill>
                  </a:tcPr>
                </a:tc>
                <a:tc>
                  <a:txBody>
                    <a:bodyPr/>
                    <a:lstStyle/>
                    <a:p>
                      <a:pPr marL="4445">
                        <a:lnSpc>
                          <a:spcPct val="150000"/>
                        </a:lnSpc>
                        <a:spcAft>
                          <a:spcPts val="0"/>
                        </a:spcAft>
                      </a:pPr>
                      <a:r>
                        <a:rPr lang="ru-RU" sz="1200" b="0" dirty="0">
                          <a:solidFill>
                            <a:schemeClr val="tx1"/>
                          </a:solidFill>
                          <a:effectLst/>
                        </a:rPr>
                        <a:t>Эмоции, характер отношения к оппоненту побуждает другую сторону соглашаться «по собственной воле». Это требует тонкой</a:t>
                      </a:r>
                      <a:r>
                        <a:rPr lang="ru-RU" sz="1200" b="0" baseline="0" dirty="0">
                          <a:solidFill>
                            <a:schemeClr val="tx1"/>
                          </a:solidFill>
                          <a:effectLst/>
                        </a:rPr>
                        <a:t> со-настройки переговорщиков</a:t>
                      </a:r>
                      <a:r>
                        <a:rPr lang="ru-RU" sz="1200" b="0" dirty="0">
                          <a:solidFill>
                            <a:schemeClr val="tx1"/>
                          </a:solidFill>
                          <a:effectLst/>
                        </a:rPr>
                        <a:t>. </a:t>
                      </a:r>
                    </a:p>
                    <a:p>
                      <a:pPr marL="4445">
                        <a:lnSpc>
                          <a:spcPct val="150000"/>
                        </a:lnSpc>
                        <a:spcAft>
                          <a:spcPts val="0"/>
                        </a:spcAft>
                      </a:pPr>
                      <a:r>
                        <a:rPr lang="ru-RU" sz="1200" dirty="0">
                          <a:solidFill>
                            <a:schemeClr val="tx1"/>
                          </a:solidFill>
                          <a:effectLst/>
                        </a:rPr>
                        <a:t>«+» </a:t>
                      </a:r>
                      <a:r>
                        <a:rPr lang="ru-RU" sz="1200" b="0" dirty="0">
                          <a:solidFill>
                            <a:schemeClr val="tx1"/>
                          </a:solidFill>
                          <a:effectLst/>
                        </a:rPr>
                        <a:t>эмоциональные приемы позволяют продолжить переговоры в, казалось бы, «патовой» ситуации (юмор и использование метафор), дают возможность спасти лицо уступающему оппоненту (комплимент и выражение благодарности), добавляют цифрам качественное измерение</a:t>
                      </a:r>
                    </a:p>
                    <a:p>
                      <a:pPr marL="4445">
                        <a:lnSpc>
                          <a:spcPct val="150000"/>
                        </a:lnSpc>
                        <a:spcAft>
                          <a:spcPts val="0"/>
                        </a:spcAft>
                      </a:pPr>
                      <a:r>
                        <a:rPr lang="ru-RU" sz="1200" dirty="0">
                          <a:solidFill>
                            <a:schemeClr val="tx1"/>
                          </a:solidFill>
                          <a:effectLst/>
                        </a:rPr>
                        <a:t>«-» </a:t>
                      </a:r>
                      <a:r>
                        <a:rPr lang="ru-RU" sz="1200" b="0" dirty="0">
                          <a:solidFill>
                            <a:schemeClr val="tx1"/>
                          </a:solidFill>
                          <a:effectLst/>
                        </a:rPr>
                        <a:t>эмоции  могут оставить ощущение обмана («ловко меня подвели к нужному варианту»), имеют не только позитивный, но и негативный полюс: в эмоциональных переговорах вес обещаний становится меньше, оппонентам легче отказаться от только что данного согласия или отказа. </a:t>
                      </a:r>
                      <a:endParaRPr lang="ru-RU" sz="1200" b="0" dirty="0">
                        <a:solidFill>
                          <a:schemeClr val="tx1"/>
                        </a:solidFill>
                        <a:effectLst/>
                        <a:latin typeface="Times New Roman" panose="02020603050405020304" pitchFamily="18" charset="0"/>
                        <a:ea typeface="Times New Roman" panose="02020603050405020304" pitchFamily="18" charset="0"/>
                      </a:endParaRPr>
                    </a:p>
                  </a:txBody>
                  <a:tcPr marL="32797" marR="32797" marT="0" marB="0">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
        <p:nvSpPr>
          <p:cNvPr id="7" name="Скругленный прямоугольник 6"/>
          <p:cNvSpPr/>
          <p:nvPr/>
        </p:nvSpPr>
        <p:spPr>
          <a:xfrm>
            <a:off x="4572000" y="2708920"/>
            <a:ext cx="4392488" cy="360040"/>
          </a:xfrm>
          <a:prstGeom prst="roundRect">
            <a:avLst/>
          </a:prstGeom>
          <a:solidFill>
            <a:schemeClr val="accent5">
              <a:lumMod val="40000"/>
              <a:lumOff val="60000"/>
            </a:scheme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accent5">
                    <a:lumMod val="50000"/>
                  </a:schemeClr>
                </a:solidFill>
              </a:rPr>
              <a:t>Эмоциональные (</a:t>
            </a:r>
            <a:r>
              <a:rPr lang="ru-RU" sz="1200" b="1" i="1">
                <a:solidFill>
                  <a:schemeClr val="accent5">
                    <a:lumMod val="75000"/>
                  </a:schemeClr>
                </a:solidFill>
              </a:rPr>
              <a:t>Группа 4-17 </a:t>
            </a:r>
            <a:r>
              <a:rPr lang="ru-RU" sz="1200" b="1" i="1" dirty="0">
                <a:solidFill>
                  <a:schemeClr val="accent5">
                    <a:lumMod val="75000"/>
                  </a:schemeClr>
                </a:solidFill>
              </a:rPr>
              <a:t>баллов</a:t>
            </a:r>
            <a:r>
              <a:rPr lang="ru-RU" sz="2000" b="1" dirty="0">
                <a:solidFill>
                  <a:schemeClr val="accent5">
                    <a:lumMod val="50000"/>
                  </a:schemeClr>
                </a:solidFill>
              </a:rPr>
              <a:t>)</a:t>
            </a:r>
            <a:r>
              <a:rPr lang="ru-RU" sz="2000" b="1" i="1" dirty="0">
                <a:solidFill>
                  <a:srgbClr val="FF0000"/>
                </a:solidFill>
              </a:rPr>
              <a:t>Вы 12</a:t>
            </a:r>
            <a:endParaRPr lang="ru-RU" sz="1400" b="1" i="1" dirty="0">
              <a:solidFill>
                <a:srgbClr val="FF0000"/>
              </a:solidFill>
            </a:endParaRPr>
          </a:p>
        </p:txBody>
      </p:sp>
      <p:sp>
        <p:nvSpPr>
          <p:cNvPr id="8" name="Скругленный прямоугольник 7"/>
          <p:cNvSpPr/>
          <p:nvPr/>
        </p:nvSpPr>
        <p:spPr>
          <a:xfrm>
            <a:off x="323528" y="2708757"/>
            <a:ext cx="4176465" cy="360040"/>
          </a:xfrm>
          <a:prstGeom prst="roundRect">
            <a:avLst/>
          </a:prstGeom>
          <a:solidFill>
            <a:schemeClr val="accent5">
              <a:lumMod val="40000"/>
              <a:lumOff val="60000"/>
            </a:schemeClr>
          </a:solid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ru-RU" sz="2000" b="1" dirty="0">
                <a:solidFill>
                  <a:schemeClr val="accent5">
                    <a:lumMod val="50000"/>
                  </a:schemeClr>
                </a:solidFill>
              </a:rPr>
              <a:t>Логические (</a:t>
            </a:r>
            <a:r>
              <a:rPr lang="ru-RU" sz="1200" b="1" i="1" dirty="0">
                <a:solidFill>
                  <a:schemeClr val="accent5">
                    <a:lumMod val="75000"/>
                  </a:schemeClr>
                </a:solidFill>
              </a:rPr>
              <a:t>Группа 13-26 баллов</a:t>
            </a:r>
            <a:r>
              <a:rPr lang="ru-RU" sz="2000" b="1" dirty="0">
                <a:solidFill>
                  <a:schemeClr val="accent5">
                    <a:lumMod val="50000"/>
                  </a:schemeClr>
                </a:solidFill>
              </a:rPr>
              <a:t>)  </a:t>
            </a:r>
            <a:r>
              <a:rPr lang="ru-RU" sz="2000" b="1" i="1" dirty="0">
                <a:solidFill>
                  <a:srgbClr val="FF0000"/>
                </a:solidFill>
              </a:rPr>
              <a:t>Вы 18</a:t>
            </a:r>
            <a:endParaRPr lang="ru-RU" sz="1200" b="1" i="1" dirty="0">
              <a:solidFill>
                <a:srgbClr val="FF0000"/>
              </a:solidFill>
            </a:endParaRPr>
          </a:p>
        </p:txBody>
      </p:sp>
      <p:sp>
        <p:nvSpPr>
          <p:cNvPr id="11" name="Стрелка вправо 10"/>
          <p:cNvSpPr/>
          <p:nvPr/>
        </p:nvSpPr>
        <p:spPr>
          <a:xfrm>
            <a:off x="323528" y="2348880"/>
            <a:ext cx="5040560" cy="216024"/>
          </a:xfrm>
          <a:prstGeom prst="rightArrow">
            <a:avLst/>
          </a:prstGeom>
          <a:solidFill>
            <a:schemeClr val="accent5">
              <a:lumMod val="40000"/>
              <a:lumOff val="60000"/>
            </a:schemeClr>
          </a:solid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a:solidFill>
                <a:schemeClr val="accent5">
                  <a:lumMod val="50000"/>
                </a:schemeClr>
              </a:solidFill>
            </a:endParaRPr>
          </a:p>
        </p:txBody>
      </p:sp>
      <p:sp>
        <p:nvSpPr>
          <p:cNvPr id="12" name="Стрелка вправо 11"/>
          <p:cNvSpPr/>
          <p:nvPr/>
        </p:nvSpPr>
        <p:spPr>
          <a:xfrm flipH="1">
            <a:off x="5508104" y="2324648"/>
            <a:ext cx="3456384" cy="240256"/>
          </a:xfrm>
          <a:prstGeom prst="rightArrow">
            <a:avLst/>
          </a:prstGeom>
          <a:solidFill>
            <a:schemeClr val="accent5">
              <a:lumMod val="40000"/>
              <a:lumOff val="60000"/>
            </a:scheme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a:solidFill>
                <a:schemeClr val="accent5">
                  <a:lumMod val="50000"/>
                </a:schemeClr>
              </a:solidFill>
            </a:endParaRPr>
          </a:p>
        </p:txBody>
      </p:sp>
    </p:spTree>
    <p:extLst>
      <p:ext uri="{BB962C8B-B14F-4D97-AF65-F5344CB8AC3E}">
        <p14:creationId xmlns:p14="http://schemas.microsoft.com/office/powerpoint/2010/main" val="1239175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dirty="0"/>
              <a:t>Ваш персональный стиль</a:t>
            </a:r>
          </a:p>
        </p:txBody>
      </p:sp>
      <p:sp>
        <p:nvSpPr>
          <p:cNvPr id="3" name="Объект 2"/>
          <p:cNvSpPr>
            <a:spLocks noGrp="1"/>
          </p:cNvSpPr>
          <p:nvPr>
            <p:ph idx="1"/>
          </p:nvPr>
        </p:nvSpPr>
        <p:spPr>
          <a:xfrm>
            <a:off x="1403648" y="4725144"/>
            <a:ext cx="6768752" cy="2016224"/>
          </a:xfrm>
        </p:spPr>
        <p:txBody>
          <a:bodyPr/>
          <a:lstStyle/>
          <a:p>
            <a:pPr marL="0" lvl="0" indent="0">
              <a:buNone/>
            </a:pPr>
            <a:r>
              <a:rPr lang="ru-RU" sz="2400" dirty="0"/>
              <a:t>Изучайте. </a:t>
            </a:r>
          </a:p>
          <a:p>
            <a:pPr marL="0" lvl="0" indent="0">
              <a:buNone/>
            </a:pPr>
            <a:r>
              <a:rPr lang="ru-RU" sz="2400" dirty="0"/>
              <a:t>Находите новые ответы. </a:t>
            </a:r>
          </a:p>
          <a:p>
            <a:pPr marL="0" indent="0" algn="r">
              <a:buNone/>
            </a:pPr>
            <a:r>
              <a:rPr lang="ru-RU" sz="2400" dirty="0">
                <a:sym typeface="Wingdings" panose="05000000000000000000" pitchFamily="2" charset="2"/>
              </a:rPr>
              <a:t>Для вопросов и комментариев</a:t>
            </a:r>
            <a:r>
              <a:rPr lang="en-US" sz="2400" dirty="0">
                <a:sym typeface="Wingdings" panose="05000000000000000000" pitchFamily="2" charset="2"/>
              </a:rPr>
              <a:t> </a:t>
            </a:r>
            <a:r>
              <a:rPr lang="en-US" sz="2400" b="1" u="sng" dirty="0">
                <a:solidFill>
                  <a:schemeClr val="tx2">
                    <a:lumMod val="60000"/>
                    <a:lumOff val="40000"/>
                  </a:schemeClr>
                </a:solidFill>
                <a:sym typeface="Wingdings" panose="05000000000000000000" pitchFamily="2" charset="2"/>
              </a:rPr>
              <a:t>aleko5@list.ru</a:t>
            </a:r>
            <a:endParaRPr lang="ru-RU" sz="2200" b="1" u="sng" dirty="0">
              <a:solidFill>
                <a:schemeClr val="tx2">
                  <a:lumMod val="60000"/>
                  <a:lumOff val="40000"/>
                </a:schemeClr>
              </a:solidFill>
            </a:endParaRPr>
          </a:p>
        </p:txBody>
      </p:sp>
      <p:sp>
        <p:nvSpPr>
          <p:cNvPr id="4" name="Rectangle 4">
            <a:extLst>
              <a:ext uri="{FF2B5EF4-FFF2-40B4-BE49-F238E27FC236}">
                <a16:creationId xmlns:a16="http://schemas.microsoft.com/office/drawing/2014/main" id="{7A8D8EC6-54AA-418C-9D00-F5032A068D82}"/>
              </a:ext>
            </a:extLst>
          </p:cNvPr>
          <p:cNvSpPr>
            <a:spLocks noChangeArrowheads="1"/>
          </p:cNvSpPr>
          <p:nvPr/>
        </p:nvSpPr>
        <p:spPr bwMode="auto">
          <a:xfrm>
            <a:off x="882948" y="1988840"/>
            <a:ext cx="7837412" cy="1944216"/>
          </a:xfrm>
          <a:prstGeom prst="rect">
            <a:avLst/>
          </a:prstGeom>
          <a:noFill/>
          <a:ln w="9525">
            <a:noFill/>
            <a:miter lim="800000"/>
            <a:headEnd/>
            <a:tailEnd/>
          </a:ln>
          <a:effectLst/>
        </p:spPr>
        <p:txBody>
          <a:bodyPr/>
          <a:lstStyle/>
          <a:p>
            <a:pPr marL="342900" indent="-1800000">
              <a:buClr>
                <a:schemeClr val="tx2"/>
              </a:buClr>
              <a:buSzPct val="70000"/>
              <a:buFont typeface="Wingdings" pitchFamily="2" charset="2"/>
              <a:buNone/>
              <a:defRPr/>
            </a:pPr>
            <a:r>
              <a:rPr lang="ru-RU" sz="3600" b="1" i="1" u="sng" dirty="0">
                <a:solidFill>
                  <a:srgbClr val="C00000"/>
                </a:solidFill>
                <a:latin typeface="Arial" pitchFamily="34" charset="0"/>
                <a:cs typeface="Arial" pitchFamily="34" charset="0"/>
              </a:rPr>
              <a:t>Сильный</a:t>
            </a:r>
            <a:r>
              <a:rPr lang="ru-RU" sz="3600" b="1" i="1" dirty="0">
                <a:solidFill>
                  <a:srgbClr val="C00000"/>
                </a:solidFill>
                <a:latin typeface="Arial" pitchFamily="34" charset="0"/>
                <a:cs typeface="Arial" pitchFamily="34" charset="0"/>
              </a:rPr>
              <a:t> </a:t>
            </a:r>
            <a:r>
              <a:rPr lang="ru-RU" sz="2800" b="1" i="1" dirty="0">
                <a:solidFill>
                  <a:srgbClr val="C00000"/>
                </a:solidFill>
                <a:latin typeface="Arial" pitchFamily="34" charset="0"/>
                <a:cs typeface="Arial" pitchFamily="34" charset="0"/>
              </a:rPr>
              <a:t>управляет  </a:t>
            </a:r>
            <a:r>
              <a:rPr lang="ru-RU" sz="3600" b="1" i="1" dirty="0">
                <a:solidFill>
                  <a:srgbClr val="C00000"/>
                </a:solidFill>
                <a:latin typeface="Arial" pitchFamily="34" charset="0"/>
                <a:cs typeface="Arial" pitchFamily="34" charset="0"/>
              </a:rPr>
              <a:t>десятками</a:t>
            </a:r>
            <a:endParaRPr lang="ru-RU" sz="2800" b="1" i="1" dirty="0">
              <a:solidFill>
                <a:srgbClr val="C00000"/>
              </a:solidFill>
              <a:latin typeface="Arial" pitchFamily="34" charset="0"/>
              <a:cs typeface="Arial" pitchFamily="34" charset="0"/>
            </a:endParaRPr>
          </a:p>
          <a:p>
            <a:pPr marL="342900" indent="-1800000">
              <a:buClr>
                <a:schemeClr val="tx2"/>
              </a:buClr>
              <a:buSzPct val="70000"/>
              <a:buFont typeface="Wingdings" pitchFamily="2" charset="2"/>
              <a:buNone/>
              <a:defRPr/>
            </a:pPr>
            <a:r>
              <a:rPr lang="ru-RU" sz="3600" b="1" i="1" u="sng" dirty="0">
                <a:solidFill>
                  <a:srgbClr val="C00000"/>
                </a:solidFill>
                <a:latin typeface="Arial" pitchFamily="34" charset="0"/>
                <a:cs typeface="Arial" pitchFamily="34" charset="0"/>
              </a:rPr>
              <a:t>Великий</a:t>
            </a:r>
            <a:r>
              <a:rPr lang="ru-RU" sz="2800" b="1" i="1" dirty="0">
                <a:solidFill>
                  <a:srgbClr val="C00000"/>
                </a:solidFill>
                <a:latin typeface="Arial" pitchFamily="34" charset="0"/>
                <a:cs typeface="Arial" pitchFamily="34" charset="0"/>
              </a:rPr>
              <a:t>   управляет  </a:t>
            </a:r>
            <a:r>
              <a:rPr lang="ru-RU" sz="3600" b="1" i="1" dirty="0">
                <a:solidFill>
                  <a:srgbClr val="C00000"/>
                </a:solidFill>
                <a:latin typeface="Arial" pitchFamily="34" charset="0"/>
                <a:cs typeface="Arial" pitchFamily="34" charset="0"/>
              </a:rPr>
              <a:t>тысячами</a:t>
            </a:r>
          </a:p>
          <a:p>
            <a:pPr marL="342900" indent="-1800000">
              <a:buClr>
                <a:schemeClr val="tx2"/>
              </a:buClr>
              <a:buSzPct val="70000"/>
              <a:buFont typeface="Wingdings" pitchFamily="2" charset="2"/>
              <a:buNone/>
              <a:defRPr/>
            </a:pPr>
            <a:r>
              <a:rPr lang="ru-RU" sz="3600" b="1" i="1" u="sng" dirty="0">
                <a:solidFill>
                  <a:srgbClr val="C00000"/>
                </a:solidFill>
                <a:latin typeface="Arial" pitchFamily="34" charset="0"/>
                <a:cs typeface="Arial" pitchFamily="34" charset="0"/>
              </a:rPr>
              <a:t>Мудрый</a:t>
            </a:r>
            <a:r>
              <a:rPr lang="ru-RU" sz="3600" b="1" i="1" dirty="0">
                <a:solidFill>
                  <a:srgbClr val="C00000"/>
                </a:solidFill>
                <a:latin typeface="Arial" pitchFamily="34" charset="0"/>
                <a:cs typeface="Arial" pitchFamily="34" charset="0"/>
              </a:rPr>
              <a:t>   </a:t>
            </a:r>
            <a:r>
              <a:rPr lang="ru-RU" sz="2800" b="1" i="1" dirty="0">
                <a:solidFill>
                  <a:srgbClr val="C00000"/>
                </a:solidFill>
                <a:latin typeface="Arial" pitchFamily="34" charset="0"/>
                <a:cs typeface="Arial" pitchFamily="34" charset="0"/>
              </a:rPr>
              <a:t>управляет  </a:t>
            </a:r>
            <a:r>
              <a:rPr lang="ru-RU" sz="3600" b="1" i="1" dirty="0">
                <a:solidFill>
                  <a:srgbClr val="C00000"/>
                </a:solidFill>
                <a:latin typeface="Arial" pitchFamily="34" charset="0"/>
                <a:cs typeface="Arial" pitchFamily="34" charset="0"/>
              </a:rPr>
              <a:t>собой</a:t>
            </a:r>
          </a:p>
        </p:txBody>
      </p:sp>
    </p:spTree>
    <p:extLst>
      <p:ext uri="{BB962C8B-B14F-4D97-AF65-F5344CB8AC3E}">
        <p14:creationId xmlns:p14="http://schemas.microsoft.com/office/powerpoint/2010/main" val="101002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Означает предпочтение согласиться с приемлемыми условиями, установив </a:t>
            </a:r>
            <a:r>
              <a:rPr lang="en-US" sz="2000" dirty="0"/>
              <a:t>status quo</a:t>
            </a:r>
            <a:r>
              <a:rPr lang="ru-RU" sz="2000" dirty="0"/>
              <a:t>, и не вести дальнейших переговоров. На скорость достижения соглашения это влияет положительно. Однако, отказаться от возможности продвинуть свои интересы чуть дальше предложенных оппонентом границ – все равно, что отказаться от переговоров как таковых. Любое количество баллов по этой шкале – повод проявить более сильное желание и настойчивость в переговорах.</a:t>
            </a:r>
            <a:endParaRPr lang="ru-RU" sz="2800" dirty="0"/>
          </a:p>
        </p:txBody>
      </p:sp>
      <p:pic>
        <p:nvPicPr>
          <p:cNvPr id="5" name="Picture 2" descr="35 Человек-зеркал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209872"/>
            <a:ext cx="2592288"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Объект 2"/>
          <p:cNvSpPr txBox="1">
            <a:spLocks/>
          </p:cNvSpPr>
          <p:nvPr/>
        </p:nvSpPr>
        <p:spPr bwMode="auto">
          <a:xfrm>
            <a:off x="3126668" y="3125488"/>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1.1. </a:t>
            </a:r>
            <a:r>
              <a:rPr lang="ru-RU" sz="2800" b="1" dirty="0" err="1"/>
              <a:t>Подстраивание</a:t>
            </a:r>
            <a:r>
              <a:rPr lang="ru-RU" sz="2800" b="1" dirty="0"/>
              <a:t> </a:t>
            </a:r>
          </a:p>
          <a:p>
            <a:pPr marL="0" indent="0">
              <a:buFont typeface="Arial" panose="020B0604020202020204" pitchFamily="34" charset="0"/>
              <a:buNone/>
            </a:pPr>
            <a:endParaRPr lang="ru-RU" sz="2800" dirty="0"/>
          </a:p>
        </p:txBody>
      </p:sp>
      <p:sp>
        <p:nvSpPr>
          <p:cNvPr id="4" name="Text Box 3"/>
          <p:cNvSpPr txBox="1">
            <a:spLocks noChangeArrowheads="1"/>
          </p:cNvSpPr>
          <p:nvPr/>
        </p:nvSpPr>
        <p:spPr bwMode="auto">
          <a:xfrm>
            <a:off x="7308304" y="1523668"/>
            <a:ext cx="1368152" cy="40655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16-17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14-15</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12-13</a:t>
            </a:r>
            <a:r>
              <a:rPr kumimoji="0" lang="ru-RU" altLang="ru-RU" b="0" i="0" u="sng" strike="noStrike" cap="none" normalizeH="0" baseline="0" dirty="0">
                <a:ln>
                  <a:noFill/>
                </a:ln>
                <a:solidFill>
                  <a:schemeClr val="tx1"/>
                </a:solidFill>
                <a:effectLst/>
                <a:latin typeface="Calibri" panose="020F0502020204030204" pitchFamily="34" charset="0"/>
              </a:rPr>
              <a:t>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u="sng" strike="noStrike" cap="none" normalizeH="0" baseline="0" dirty="0">
                <a:ln>
                  <a:noFill/>
                </a:ln>
                <a:solidFill>
                  <a:schemeClr val="accent1"/>
                </a:solidFill>
                <a:effectLst/>
                <a:latin typeface="Calibri" panose="020F0502020204030204" pitchFamily="34" charset="0"/>
              </a:rPr>
              <a:t>10-11 </a:t>
            </a:r>
            <a:r>
              <a:rPr kumimoji="0" lang="ru-RU" altLang="ru-RU" b="1" u="sng" strike="noStrike" cap="none" normalizeH="0" baseline="0" dirty="0">
                <a:ln>
                  <a:noFill/>
                </a:ln>
                <a:solidFill>
                  <a:schemeClr val="accent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u="sng" strike="noStrike" cap="none" normalizeH="0" baseline="0" dirty="0">
                <a:ln>
                  <a:noFill/>
                </a:ln>
                <a:solidFill>
                  <a:schemeClr val="accent1"/>
                </a:solidFill>
                <a:effectLst/>
                <a:latin typeface="Calibri" panose="020F0502020204030204" pitchFamily="34" charset="0"/>
              </a:rPr>
              <a:t>8-9 </a:t>
            </a:r>
            <a:r>
              <a:rPr kumimoji="0" lang="ru-RU" altLang="ru-RU" b="1" u="sng" strike="noStrike" cap="none" normalizeH="0" baseline="0" dirty="0">
                <a:ln>
                  <a:noFill/>
                </a:ln>
                <a:solidFill>
                  <a:schemeClr val="accent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u="sng" strike="noStrike" cap="none" normalizeH="0" baseline="0" dirty="0">
                <a:ln>
                  <a:noFill/>
                </a:ln>
                <a:solidFill>
                  <a:schemeClr val="accent1"/>
                </a:solidFill>
                <a:effectLst/>
                <a:latin typeface="Calibri" panose="020F0502020204030204" pitchFamily="34" charset="0"/>
              </a:rPr>
              <a:t>6-7   </a:t>
            </a:r>
            <a:r>
              <a:rPr kumimoji="0" lang="ru-RU" altLang="ru-RU" b="1" u="sng" strike="noStrike" cap="none" normalizeH="0" baseline="0" dirty="0">
                <a:ln>
                  <a:noFill/>
                </a:ln>
                <a:solidFill>
                  <a:schemeClr val="accent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u="sng" strike="noStrike" cap="none" normalizeH="0" baseline="0" dirty="0">
                <a:ln>
                  <a:noFill/>
                </a:ln>
                <a:solidFill>
                  <a:schemeClr val="accent1"/>
                </a:solidFill>
                <a:effectLst/>
                <a:latin typeface="Calibri" panose="020F0502020204030204" pitchFamily="34" charset="0"/>
              </a:rPr>
              <a:t>4-5  </a:t>
            </a:r>
            <a:r>
              <a:rPr kumimoji="0" lang="ru-RU" altLang="ru-RU" b="1" u="sng" strike="noStrike" cap="none" normalizeH="0" baseline="0" dirty="0">
                <a:ln>
                  <a:noFill/>
                </a:ln>
                <a:solidFill>
                  <a:schemeClr val="accent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u="sng" strike="noStrike" cap="none" normalizeH="0" baseline="0" dirty="0">
                <a:ln>
                  <a:noFill/>
                </a:ln>
                <a:solidFill>
                  <a:schemeClr val="accent1"/>
                </a:solidFill>
                <a:effectLst/>
                <a:latin typeface="Calibri" panose="020F0502020204030204" pitchFamily="34" charset="0"/>
              </a:rPr>
              <a:t>2-</a:t>
            </a:r>
            <a:r>
              <a:rPr lang="ru-RU" altLang="ru-RU" b="1" u="sng" dirty="0">
                <a:solidFill>
                  <a:schemeClr val="accent1"/>
                </a:solidFill>
                <a:latin typeface="Calibri" panose="020F0502020204030204" pitchFamily="34" charset="0"/>
              </a:rPr>
              <a:t>3</a:t>
            </a:r>
            <a:r>
              <a:rPr kumimoji="0" lang="ru-RU" altLang="ru-RU" b="1" u="sng" strike="noStrike" cap="none" normalizeH="0" baseline="0" dirty="0">
                <a:ln>
                  <a:noFill/>
                </a:ln>
                <a:solidFill>
                  <a:schemeClr val="accent1"/>
                </a:solidFill>
                <a:effectLst/>
                <a:latin typeface="Calibri" panose="020F0502020204030204" pitchFamily="34" charset="0"/>
              </a:rPr>
              <a:t>	</a:t>
            </a:r>
            <a:endParaRPr kumimoji="0" lang="ru-RU" altLang="ru-RU" b="1" u="sng" strike="noStrike" cap="none" normalizeH="0" baseline="0" dirty="0">
              <a:ln>
                <a:noFill/>
              </a:ln>
              <a:solidFill>
                <a:schemeClr val="accent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i="0" u="sng" strike="noStrike" cap="none" normalizeH="0" baseline="0" dirty="0">
                <a:ln>
                  <a:noFill/>
                </a:ln>
                <a:solidFill>
                  <a:schemeClr val="accent1"/>
                </a:solidFill>
                <a:effectLst/>
                <a:latin typeface="Calibri" panose="020F0502020204030204" pitchFamily="34" charset="0"/>
              </a:rPr>
              <a:t>0-1  </a:t>
            </a:r>
            <a:r>
              <a:rPr kumimoji="0" lang="ru-RU" altLang="ru-RU" b="1" i="0" u="sng" strike="noStrike" cap="none" normalizeH="0" baseline="0" dirty="0">
                <a:ln>
                  <a:noFill/>
                </a:ln>
                <a:solidFill>
                  <a:schemeClr val="tx1"/>
                </a:solidFill>
                <a:effectLst/>
                <a:latin typeface="Times New Roman" panose="02020603050405020304" pitchFamily="18" charset="0"/>
              </a:rPr>
              <a:t>	</a:t>
            </a:r>
            <a:endParaRPr kumimoji="0" lang="ru-RU" altLang="ru-RU" b="0"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4087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 желание мирно искать промежуточную точку договоренностей между позициями вашей и другой стороны. Такое поведение не является негативным, но может свидетельство­вать о недостатке желания «поднять планку» до предела и извлечь максимум. Если «вес» этой характеристики значителен (более 20%), то переговорщик может быть неэффективен во взаимодействии с  жестким партнером, а также при необходимости последовательно и четко отстаивать свои интересы. Значение по этой характеристике не должно превышать 10%</a:t>
            </a:r>
            <a:endParaRPr lang="ru-RU" sz="2800" dirty="0"/>
          </a:p>
        </p:txBody>
      </p:sp>
      <p:sp>
        <p:nvSpPr>
          <p:cNvPr id="4" name="Text Box 3"/>
          <p:cNvSpPr txBox="1">
            <a:spLocks noChangeArrowheads="1"/>
          </p:cNvSpPr>
          <p:nvPr/>
        </p:nvSpPr>
        <p:spPr bwMode="auto">
          <a:xfrm>
            <a:off x="7380312" y="1523668"/>
            <a:ext cx="1368152" cy="40655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25</a:t>
            </a:r>
            <a:r>
              <a:rPr kumimoji="0" lang="ru-RU" altLang="ru-RU" b="0" i="0" u="sng" strike="noStrike" cap="none" normalizeH="0" baseline="0" dirty="0">
                <a:ln>
                  <a:noFill/>
                </a:ln>
                <a:solidFill>
                  <a:schemeClr val="tx1"/>
                </a:solidFill>
                <a:effectLst/>
                <a:latin typeface="Calibri" panose="020F0502020204030204" pitchFamily="34" charset="0"/>
              </a:rPr>
              <a:t>-27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22</a:t>
            </a:r>
            <a:r>
              <a:rPr kumimoji="0" lang="ru-RU" altLang="ru-RU" b="0" i="0" u="sng" strike="noStrike" cap="none" normalizeH="0" baseline="0" dirty="0">
                <a:ln>
                  <a:noFill/>
                </a:ln>
                <a:solidFill>
                  <a:schemeClr val="tx1"/>
                </a:solidFill>
                <a:effectLst/>
                <a:latin typeface="Calibri" panose="020F0502020204030204" pitchFamily="34" charset="0"/>
              </a:rPr>
              <a:t>-24</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19-21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16-18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13-15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lvl="0">
              <a:spcAft>
                <a:spcPts val="800"/>
              </a:spcAft>
            </a:pPr>
            <a:r>
              <a:rPr lang="ru-RU" altLang="ru-RU" i="1" u="sng" dirty="0">
                <a:solidFill>
                  <a:schemeClr val="accent5">
                    <a:lumMod val="75000"/>
                  </a:schemeClr>
                </a:solidFill>
                <a:latin typeface="Calibri" panose="020F0502020204030204" pitchFamily="34" charset="0"/>
              </a:rPr>
              <a:t>10-11-12</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7</a:t>
            </a:r>
            <a:r>
              <a:rPr lang="ru-RU" altLang="ru-RU" b="1" i="1" u="sng" dirty="0">
                <a:solidFill>
                  <a:schemeClr val="accent5">
                    <a:lumMod val="75000"/>
                  </a:schemeClr>
                </a:solidFill>
                <a:latin typeface="Calibri" panose="020F0502020204030204" pitchFamily="34" charset="0"/>
              </a:rPr>
              <a:t>-8-9</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4-6</a:t>
            </a:r>
            <a:r>
              <a:rPr kumimoji="0" lang="ru-RU" altLang="ru-RU" b="1" i="0" u="sng" strike="noStrike" cap="none" normalizeH="0" baseline="0" dirty="0">
                <a:ln>
                  <a:noFill/>
                </a:ln>
                <a:solidFill>
                  <a:schemeClr val="tx1"/>
                </a:solidFill>
                <a:effectLst/>
                <a:latin typeface="Calibri" panose="020F0502020204030204" pitchFamily="34" charset="0"/>
              </a:rPr>
              <a:t>	</a:t>
            </a:r>
            <a:endParaRPr kumimoji="0" lang="ru-RU" altLang="ru-RU" b="1"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0-3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pic>
        <p:nvPicPr>
          <p:cNvPr id="16386" name="Picture 2" descr="31 Подписание договор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7" y="1313370"/>
            <a:ext cx="3828365" cy="21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Объект 2"/>
          <p:cNvSpPr txBox="1">
            <a:spLocks/>
          </p:cNvSpPr>
          <p:nvPr/>
        </p:nvSpPr>
        <p:spPr bwMode="auto">
          <a:xfrm>
            <a:off x="3707904" y="3084969"/>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1.2. </a:t>
            </a:r>
            <a:r>
              <a:rPr lang="ru-RU" sz="2800" b="1" dirty="0"/>
              <a:t>Паритет</a:t>
            </a:r>
          </a:p>
          <a:p>
            <a:pPr marL="0" indent="0">
              <a:buFont typeface="Arial" panose="020B0604020202020204" pitchFamily="34" charset="0"/>
              <a:buNone/>
            </a:pPr>
            <a:endParaRPr lang="ru-RU" sz="2800" dirty="0"/>
          </a:p>
        </p:txBody>
      </p:sp>
    </p:spTree>
    <p:extLst>
      <p:ext uri="{BB962C8B-B14F-4D97-AF65-F5344CB8AC3E}">
        <p14:creationId xmlns:p14="http://schemas.microsoft.com/office/powerpoint/2010/main" val="234193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 - это способ извлечения выгоды путем обмена ресурсами, важными для каждой из сторон. Торги подразумевают, что стороны имеют возможность предложить что-либо взамен на значимые для себя условия. Это означает также смелость выйти за рамки начальных позиций, расширив зону интересов. Оптимальное значение по этой характеристике переговорного стиля должно быть от 13 до 18</a:t>
            </a:r>
            <a:endParaRPr lang="ru-RU" sz="2800" dirty="0"/>
          </a:p>
        </p:txBody>
      </p:sp>
      <p:sp>
        <p:nvSpPr>
          <p:cNvPr id="6" name="Объект 2"/>
          <p:cNvSpPr txBox="1">
            <a:spLocks/>
          </p:cNvSpPr>
          <p:nvPr/>
        </p:nvSpPr>
        <p:spPr bwMode="auto">
          <a:xfrm>
            <a:off x="3126668" y="3125488"/>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1.3. </a:t>
            </a:r>
            <a:r>
              <a:rPr lang="ru-RU" sz="2800" b="1" dirty="0"/>
              <a:t>Торги </a:t>
            </a:r>
          </a:p>
          <a:p>
            <a:pPr marL="0" indent="0">
              <a:buFont typeface="Arial" panose="020B0604020202020204" pitchFamily="34" charset="0"/>
              <a:buNone/>
            </a:pPr>
            <a:endParaRPr lang="ru-RU" sz="2800" dirty="0"/>
          </a:p>
        </p:txBody>
      </p:sp>
      <p:pic>
        <p:nvPicPr>
          <p:cNvPr id="17410" name="Picture 2" descr="19 Денежки улетают"/>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173275"/>
            <a:ext cx="2800346" cy="2399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3"/>
          <p:cNvSpPr txBox="1">
            <a:spLocks noChangeArrowheads="1"/>
          </p:cNvSpPr>
          <p:nvPr/>
        </p:nvSpPr>
        <p:spPr bwMode="auto">
          <a:xfrm>
            <a:off x="7308304" y="1523668"/>
            <a:ext cx="1368152" cy="442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25</a:t>
            </a:r>
            <a:r>
              <a:rPr kumimoji="0" lang="ru-RU" altLang="ru-RU" b="0" i="0" u="sng" strike="noStrike" cap="none" normalizeH="0" baseline="0" dirty="0">
                <a:ln>
                  <a:noFill/>
                </a:ln>
                <a:solidFill>
                  <a:schemeClr val="tx1"/>
                </a:solidFill>
                <a:effectLst/>
                <a:latin typeface="Calibri" panose="020F0502020204030204" pitchFamily="34" charset="0"/>
              </a:rPr>
              <a:t>-27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22</a:t>
            </a:r>
            <a:r>
              <a:rPr kumimoji="0" lang="ru-RU" altLang="ru-RU" b="0" i="0" u="sng" strike="noStrike" cap="none" normalizeH="0" baseline="0" dirty="0">
                <a:ln>
                  <a:noFill/>
                </a:ln>
                <a:solidFill>
                  <a:schemeClr val="tx1"/>
                </a:solidFill>
                <a:effectLst/>
                <a:latin typeface="Calibri" panose="020F0502020204030204" pitchFamily="34" charset="0"/>
              </a:rPr>
              <a:t>-24</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19-21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16-18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13</a:t>
            </a:r>
            <a:r>
              <a:rPr lang="ru-RU" altLang="ru-RU" b="1" i="1" u="sng" dirty="0">
                <a:solidFill>
                  <a:schemeClr val="accent5">
                    <a:lumMod val="75000"/>
                  </a:schemeClr>
                </a:solidFill>
                <a:latin typeface="Calibri" panose="020F0502020204030204" pitchFamily="34" charset="0"/>
              </a:rPr>
              <a:t>-14-15</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10</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-11-12</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lang="ru-RU" altLang="ru-RU" i="1" u="sng" dirty="0">
                <a:solidFill>
                  <a:schemeClr val="accent5">
                    <a:lumMod val="75000"/>
                  </a:schemeClr>
                </a:solidFill>
                <a:latin typeface="Calibri" panose="020F0502020204030204" pitchFamily="34" charset="0"/>
              </a:rPr>
              <a:t>8</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-9</a:t>
            </a:r>
            <a:r>
              <a:rPr kumimoji="0" lang="ru-RU" altLang="ru-RU" i="0" u="sng" strike="noStrike" cap="none" normalizeH="0" baseline="0" dirty="0">
                <a:ln>
                  <a:noFill/>
                </a:ln>
                <a:solidFill>
                  <a:schemeClr val="tx1"/>
                </a:solidFill>
                <a:effectLst/>
                <a:latin typeface="Calibri" panose="020F0502020204030204" pitchFamily="34" charset="0"/>
              </a:rPr>
              <a:t>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a:t>
            </a:r>
            <a:r>
              <a:rPr kumimoji="0" lang="ru-RU" altLang="ru-RU" i="0" u="sng" strike="noStrike" cap="none" normalizeH="0" baseline="0" dirty="0">
                <a:ln>
                  <a:noFill/>
                </a:ln>
                <a:solidFill>
                  <a:schemeClr val="tx1"/>
                </a:solidFill>
                <a:effectLst/>
                <a:latin typeface="Calibri" panose="020F0502020204030204" pitchFamily="34" charset="0"/>
              </a:rPr>
              <a:t>-6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0-3  </a:t>
            </a:r>
            <a:r>
              <a:rPr kumimoji="0" lang="ru-RU" altLang="ru-RU" i="0" u="sng" strike="noStrike" cap="none" normalizeH="0" baseline="0" dirty="0">
                <a:ln>
                  <a:noFill/>
                </a:ln>
                <a:solidFill>
                  <a:schemeClr val="tx1"/>
                </a:solidFill>
                <a:effectLst/>
                <a:latin typeface="Times New Roman" panose="02020603050405020304" pitchFamily="18" charset="0"/>
              </a:rPr>
              <a:t>	</a:t>
            </a: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67174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Использование скрытой или слабой угрозы может быть очень эффективным инструментом. Знатоки говорят об обязательном понимании переговорщиков своей «точки «</a:t>
            </a:r>
            <a:r>
              <a:rPr lang="ru-RU" sz="2000" dirty="0" err="1"/>
              <a:t>no</a:t>
            </a:r>
            <a:r>
              <a:rPr lang="ru-RU" sz="2000" dirty="0"/>
              <a:t> </a:t>
            </a:r>
            <a:r>
              <a:rPr lang="ru-RU" sz="2000" dirty="0" err="1"/>
              <a:t>deal</a:t>
            </a:r>
            <a:r>
              <a:rPr lang="ru-RU" sz="2000" dirty="0"/>
              <a:t>» - условий, при которых дальнейшие переговоры он будет считать нецелесообразными. Демонстрация своей возможности выйти из коммуникации может быть расценена оппонентом как угроза переговорам. Угроза может вызвать противодействие, поэтому ее следует использовать с осторожностью. Граница – 20.</a:t>
            </a:r>
            <a:endParaRPr lang="ru-RU" sz="2800" dirty="0"/>
          </a:p>
        </p:txBody>
      </p:sp>
      <p:sp>
        <p:nvSpPr>
          <p:cNvPr id="6" name="Объект 2"/>
          <p:cNvSpPr txBox="1">
            <a:spLocks/>
          </p:cNvSpPr>
          <p:nvPr/>
        </p:nvSpPr>
        <p:spPr bwMode="auto">
          <a:xfrm>
            <a:off x="3126668" y="3125488"/>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1.4. </a:t>
            </a:r>
            <a:r>
              <a:rPr lang="ru-RU" sz="2800" b="1" dirty="0"/>
              <a:t>Угроза</a:t>
            </a:r>
          </a:p>
          <a:p>
            <a:pPr marL="0" indent="0">
              <a:buFont typeface="Arial" panose="020B0604020202020204" pitchFamily="34" charset="0"/>
              <a:buNone/>
            </a:pPr>
            <a:endParaRPr lang="ru-RU" sz="2800"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265435"/>
            <a:ext cx="2777181" cy="2235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7308304" y="1523668"/>
            <a:ext cx="1368152" cy="442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25</a:t>
            </a:r>
            <a:r>
              <a:rPr kumimoji="0" lang="ru-RU" altLang="ru-RU" b="0" i="0" u="sng" strike="noStrike" cap="none" normalizeH="0" baseline="0" dirty="0">
                <a:ln>
                  <a:noFill/>
                </a:ln>
                <a:solidFill>
                  <a:schemeClr val="tx1"/>
                </a:solidFill>
                <a:effectLst/>
                <a:latin typeface="Calibri" panose="020F0502020204030204" pitchFamily="34" charset="0"/>
              </a:rPr>
              <a:t>-27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22</a:t>
            </a:r>
            <a:r>
              <a:rPr kumimoji="0" lang="ru-RU" altLang="ru-RU" b="0" i="0" u="sng" strike="noStrike" cap="none" normalizeH="0" baseline="0" dirty="0">
                <a:ln>
                  <a:noFill/>
                </a:ln>
                <a:solidFill>
                  <a:schemeClr val="tx1"/>
                </a:solidFill>
                <a:effectLst/>
                <a:latin typeface="Calibri" panose="020F0502020204030204" pitchFamily="34" charset="0"/>
              </a:rPr>
              <a:t>-24</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i="0" u="sng" strike="noStrike" cap="none" normalizeH="0" baseline="0" dirty="0">
                <a:ln>
                  <a:noFill/>
                </a:ln>
                <a:solidFill>
                  <a:schemeClr val="tx1"/>
                </a:solidFill>
                <a:effectLst/>
                <a:latin typeface="Calibri" panose="020F0502020204030204" pitchFamily="34" charset="0"/>
              </a:rPr>
              <a:t>19-</a:t>
            </a:r>
            <a:r>
              <a:rPr kumimoji="0" lang="ru-RU" altLang="ru-RU" b="0" i="0" u="sng" strike="noStrike" cap="none" normalizeH="0" baseline="0" dirty="0">
                <a:ln>
                  <a:noFill/>
                </a:ln>
                <a:solidFill>
                  <a:schemeClr val="tx1"/>
                </a:solidFill>
                <a:effectLst/>
                <a:latin typeface="Calibri" panose="020F0502020204030204" pitchFamily="34" charset="0"/>
              </a:rPr>
              <a:t>21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i="0" u="sng" strike="noStrike" cap="none" normalizeH="0" baseline="0" dirty="0">
                <a:ln>
                  <a:noFill/>
                </a:ln>
                <a:solidFill>
                  <a:schemeClr val="accent1"/>
                </a:solidFill>
                <a:effectLst/>
                <a:latin typeface="Calibri" panose="020F0502020204030204" pitchFamily="34" charset="0"/>
              </a:rPr>
              <a:t>16-</a:t>
            </a:r>
            <a:r>
              <a:rPr kumimoji="0" lang="ru-RU" altLang="ru-RU" b="1" i="0" u="sng" strike="noStrike" cap="none" normalizeH="0" baseline="0" dirty="0">
                <a:ln>
                  <a:noFill/>
                </a:ln>
                <a:solidFill>
                  <a:schemeClr val="tx1"/>
                </a:solidFill>
                <a:effectLst/>
                <a:latin typeface="Calibri" panose="020F0502020204030204" pitchFamily="34" charset="0"/>
              </a:rPr>
              <a:t>17-18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i="0" u="sng" strike="noStrike" cap="none" normalizeH="0" baseline="0" dirty="0">
                <a:ln>
                  <a:noFill/>
                </a:ln>
                <a:solidFill>
                  <a:schemeClr val="accent1"/>
                </a:solidFill>
                <a:effectLst/>
                <a:latin typeface="Calibri" panose="020F0502020204030204" pitchFamily="34" charset="0"/>
              </a:rPr>
              <a:t>13-14-15 </a:t>
            </a:r>
            <a:r>
              <a:rPr kumimoji="0" lang="ru-RU" altLang="ru-RU" b="1" i="0" u="sng" strike="noStrike" cap="none" normalizeH="0" baseline="0" dirty="0">
                <a:ln>
                  <a:noFill/>
                </a:ln>
                <a:solidFill>
                  <a:schemeClr val="accent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10</a:t>
            </a:r>
            <a:r>
              <a:rPr lang="ru-RU" altLang="ru-RU" b="1" u="sng" dirty="0">
                <a:solidFill>
                  <a:srgbClr val="C00000"/>
                </a:solidFill>
                <a:latin typeface="Calibri" panose="020F0502020204030204" pitchFamily="34" charset="0"/>
              </a:rPr>
              <a:t>-</a:t>
            </a:r>
            <a:r>
              <a:rPr lang="ru-RU" altLang="ru-RU" b="1" u="sng" dirty="0">
                <a:solidFill>
                  <a:schemeClr val="accent1"/>
                </a:solidFill>
                <a:latin typeface="Calibri" panose="020F0502020204030204" pitchFamily="34" charset="0"/>
              </a:rPr>
              <a:t>12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7-8-9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4-5-6</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0-1-2-3</a:t>
            </a:r>
            <a:r>
              <a:rPr lang="ru-RU" altLang="ru-RU" b="1" u="sng" dirty="0">
                <a:latin typeface="Calibri" panose="020F0502020204030204" pitchFamily="34" charset="0"/>
              </a:rPr>
              <a:t>  </a:t>
            </a:r>
            <a:r>
              <a:rPr kumimoji="0" lang="ru-RU" altLang="ru-RU" i="0" u="sng" strike="noStrike" cap="none" normalizeH="0" baseline="0" dirty="0">
                <a:ln>
                  <a:noFill/>
                </a:ln>
                <a:solidFill>
                  <a:schemeClr val="tx1"/>
                </a:solidFill>
                <a:effectLst/>
                <a:latin typeface="Times New Roman" panose="02020603050405020304" pitchFamily="18" charset="0"/>
              </a:rPr>
              <a:t>	</a:t>
            </a: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356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Использование логики – самый распространенный метод убеждения. Такая аргументация требует серьезной предварительной подготовки, владения статистическим материалом, цифрами.  Подавать эти аргументы надо уметь, чтобы оппонент не воспринял информированность о нем как угрозу. Логика легко ломается иррациональностью. Либо попадается на «логических ловушках». Поэтому она не должна быть единственно выраженным элементом переговорного стиля. </a:t>
            </a:r>
            <a:endParaRPr lang="ru-RU" sz="2800" dirty="0"/>
          </a:p>
        </p:txBody>
      </p:sp>
      <p:pic>
        <p:nvPicPr>
          <p:cNvPr id="9" name="Picture 2" descr="12 Наличие преимуществ, ДА в бюллетене голосования"/>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11" y="1313496"/>
            <a:ext cx="4240089" cy="223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6" name="Объект 2"/>
          <p:cNvSpPr txBox="1">
            <a:spLocks/>
          </p:cNvSpPr>
          <p:nvPr/>
        </p:nvSpPr>
        <p:spPr bwMode="auto">
          <a:xfrm>
            <a:off x="2915816" y="1313496"/>
            <a:ext cx="3232780" cy="2403536"/>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ru-RU" sz="2000" dirty="0"/>
          </a:p>
          <a:p>
            <a:pPr marL="0" indent="0">
              <a:buFont typeface="Arial" panose="020B0604020202020204" pitchFamily="34" charset="0"/>
              <a:buNone/>
            </a:pPr>
            <a:endParaRPr lang="ru-RU" sz="2000" dirty="0"/>
          </a:p>
          <a:p>
            <a:pPr marL="0" indent="0">
              <a:buFont typeface="Arial" panose="020B0604020202020204" pitchFamily="34" charset="0"/>
              <a:buNone/>
            </a:pPr>
            <a:endParaRPr lang="ru-RU" sz="2000" dirty="0"/>
          </a:p>
          <a:p>
            <a:pPr marL="0" indent="0">
              <a:buFont typeface="Arial" panose="020B0604020202020204" pitchFamily="34" charset="0"/>
              <a:buNone/>
            </a:pPr>
            <a:endParaRPr lang="ru-RU" sz="2000" dirty="0"/>
          </a:p>
          <a:p>
            <a:pPr marL="0" indent="0">
              <a:buFont typeface="Arial" panose="020B0604020202020204" pitchFamily="34" charset="0"/>
              <a:buNone/>
            </a:pPr>
            <a:endParaRPr lang="ru-RU" sz="2000" dirty="0"/>
          </a:p>
          <a:p>
            <a:pPr marL="0" indent="0">
              <a:buFont typeface="Arial" panose="020B0604020202020204" pitchFamily="34" charset="0"/>
              <a:buNone/>
            </a:pPr>
            <a:r>
              <a:rPr lang="ru-RU" sz="2000" dirty="0"/>
              <a:t>1.5. </a:t>
            </a:r>
            <a:r>
              <a:rPr lang="ru-RU" sz="2800" b="1" dirty="0"/>
              <a:t>Логика</a:t>
            </a:r>
          </a:p>
          <a:p>
            <a:pPr marL="0" indent="0">
              <a:buFont typeface="Arial" panose="020B0604020202020204" pitchFamily="34" charset="0"/>
              <a:buNone/>
            </a:pPr>
            <a:endParaRPr lang="ru-RU" sz="2800" dirty="0"/>
          </a:p>
        </p:txBody>
      </p:sp>
      <p:sp>
        <p:nvSpPr>
          <p:cNvPr id="10" name="Text Box 3"/>
          <p:cNvSpPr txBox="1">
            <a:spLocks noChangeArrowheads="1"/>
          </p:cNvSpPr>
          <p:nvPr/>
        </p:nvSpPr>
        <p:spPr bwMode="auto">
          <a:xfrm>
            <a:off x="7308304" y="1523668"/>
            <a:ext cx="1368152" cy="442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25</a:t>
            </a:r>
            <a:r>
              <a:rPr kumimoji="0" lang="ru-RU" altLang="ru-RU" b="1" i="0" u="sng" strike="noStrike" cap="none" normalizeH="0" baseline="0" dirty="0">
                <a:ln>
                  <a:noFill/>
                </a:ln>
                <a:solidFill>
                  <a:schemeClr val="tx1"/>
                </a:solidFill>
                <a:effectLst/>
                <a:latin typeface="Calibri" panose="020F0502020204030204" pitchFamily="34" charset="0"/>
              </a:rPr>
              <a:t>-27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22</a:t>
            </a:r>
            <a:r>
              <a:rPr kumimoji="0" lang="ru-RU" altLang="ru-RU" b="1" i="0" u="sng" strike="noStrike" cap="none" normalizeH="0" baseline="0" dirty="0">
                <a:ln>
                  <a:noFill/>
                </a:ln>
                <a:solidFill>
                  <a:schemeClr val="tx1"/>
                </a:solidFill>
                <a:effectLst/>
                <a:latin typeface="Calibri" panose="020F0502020204030204" pitchFamily="34" charset="0"/>
              </a:rPr>
              <a:t>-24</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19-21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16-18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13-14-15 </a:t>
            </a:r>
            <a:r>
              <a:rPr kumimoji="0" lang="ru-RU" altLang="ru-RU" i="1" u="sng" strike="noStrike" cap="none" normalizeH="0" baseline="0" dirty="0">
                <a:ln>
                  <a:noFill/>
                </a:ln>
                <a:solidFill>
                  <a:schemeClr val="accent5">
                    <a:lumMod val="75000"/>
                  </a:schemeClr>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10</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a:t>
            </a:r>
            <a:r>
              <a:rPr lang="ru-RU" altLang="ru-RU" i="1" u="sng" dirty="0">
                <a:solidFill>
                  <a:schemeClr val="accent5">
                    <a:lumMod val="75000"/>
                  </a:schemeClr>
                </a:solidFill>
                <a:latin typeface="Calibri" panose="020F0502020204030204" pitchFamily="34" charset="0"/>
              </a:rPr>
              <a:t>11</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-12   </a:t>
            </a:r>
            <a:endParaRPr kumimoji="0" lang="ru-RU" altLang="ru-RU" i="1" u="sng" strike="noStrike" cap="none" normalizeH="0" baseline="0" dirty="0">
              <a:ln>
                <a:noFill/>
              </a:ln>
              <a:solidFill>
                <a:schemeClr val="accent5">
                  <a:lumMod val="75000"/>
                </a:schemeClr>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7</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-8-</a:t>
            </a:r>
            <a:r>
              <a:rPr lang="ru-RU" altLang="ru-RU" i="1" u="sng" dirty="0">
                <a:solidFill>
                  <a:schemeClr val="accent5">
                    <a:lumMod val="75000"/>
                  </a:schemeClr>
                </a:solidFill>
                <a:latin typeface="Calibri" panose="020F0502020204030204" pitchFamily="34" charset="0"/>
              </a:rPr>
              <a:t>9 </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 </a:t>
            </a:r>
            <a:r>
              <a:rPr kumimoji="0" lang="ru-RU" altLang="ru-RU" i="1" u="sng" strike="noStrike" cap="none" normalizeH="0" baseline="0" dirty="0">
                <a:ln>
                  <a:noFill/>
                </a:ln>
                <a:solidFill>
                  <a:schemeClr val="accent5">
                    <a:lumMod val="75000"/>
                  </a:schemeClr>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4</a:t>
            </a:r>
            <a:r>
              <a:rPr kumimoji="0" lang="ru-RU" altLang="ru-RU" i="0" u="sng" strike="noStrike" cap="none" normalizeH="0" baseline="0" dirty="0">
                <a:ln>
                  <a:noFill/>
                </a:ln>
                <a:solidFill>
                  <a:schemeClr val="accent5">
                    <a:lumMod val="75000"/>
                  </a:schemeClr>
                </a:solidFill>
                <a:effectLst/>
                <a:latin typeface="Calibri" panose="020F0502020204030204" pitchFamily="34" charset="0"/>
              </a:rPr>
              <a:t>-5-</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6</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0-1-</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2-3</a:t>
            </a:r>
            <a:r>
              <a:rPr kumimoji="0" lang="ru-RU" altLang="ru-RU" i="0" u="sng" strike="noStrike" cap="none" normalizeH="0" baseline="0" dirty="0">
                <a:ln>
                  <a:noFill/>
                </a:ln>
                <a:solidFill>
                  <a:schemeClr val="tx1"/>
                </a:solidFill>
                <a:effectLst/>
                <a:latin typeface="Calibri" panose="020F0502020204030204" pitchFamily="34" charset="0"/>
              </a:rPr>
              <a:t>  </a:t>
            </a:r>
            <a:r>
              <a:rPr kumimoji="0" lang="ru-RU" altLang="ru-RU" i="0" u="sng" strike="noStrike" cap="none" normalizeH="0" baseline="0" dirty="0">
                <a:ln>
                  <a:noFill/>
                </a:ln>
                <a:solidFill>
                  <a:schemeClr val="tx1"/>
                </a:solidFill>
                <a:effectLst/>
                <a:latin typeface="Times New Roman" panose="02020603050405020304" pitchFamily="18" charset="0"/>
              </a:rPr>
              <a:t>	</a:t>
            </a: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8118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Эмоциональные доводы в убеждении не менее эффективны, чем логические. Переговорщики используют методы (в том числе и </a:t>
            </a:r>
            <a:r>
              <a:rPr lang="ru-RU" sz="2000" dirty="0" err="1"/>
              <a:t>манипулятивные</a:t>
            </a:r>
            <a:r>
              <a:rPr lang="ru-RU" sz="2000" dirty="0"/>
              <a:t>), позволяющие побудить другую сторону пожелать что-либо делать «по собственной воле». Причем их желание будет продиктовано не логикой, а чувствами и отношением к себе и оппоненту. Эмоциональные доводы является результативным средством, которое тонко применяют опытные участники переговоров. </a:t>
            </a:r>
            <a:endParaRPr lang="ru-RU" sz="2800" dirty="0"/>
          </a:p>
        </p:txBody>
      </p:sp>
      <p:sp>
        <p:nvSpPr>
          <p:cNvPr id="6" name="Объект 2"/>
          <p:cNvSpPr txBox="1">
            <a:spLocks/>
          </p:cNvSpPr>
          <p:nvPr/>
        </p:nvSpPr>
        <p:spPr bwMode="auto">
          <a:xfrm>
            <a:off x="3631878" y="3091810"/>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1.6. </a:t>
            </a:r>
            <a:r>
              <a:rPr lang="ru-RU" sz="2800" b="1" dirty="0"/>
              <a:t>Эмоции </a:t>
            </a:r>
          </a:p>
          <a:p>
            <a:pPr marL="0" indent="0">
              <a:buFont typeface="Arial" panose="020B0604020202020204" pitchFamily="34" charset="0"/>
              <a:buNone/>
            </a:pPr>
            <a:endParaRPr lang="ru-RU" sz="2800" dirty="0"/>
          </a:p>
        </p:txBody>
      </p:sp>
      <p:sp>
        <p:nvSpPr>
          <p:cNvPr id="8" name="Text Box 3"/>
          <p:cNvSpPr txBox="1">
            <a:spLocks noChangeArrowheads="1"/>
          </p:cNvSpPr>
          <p:nvPr/>
        </p:nvSpPr>
        <p:spPr bwMode="auto">
          <a:xfrm>
            <a:off x="7308304" y="1523668"/>
            <a:ext cx="1368152" cy="442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25</a:t>
            </a:r>
            <a:r>
              <a:rPr kumimoji="0" lang="ru-RU" altLang="ru-RU" b="1" i="0" u="sng" strike="noStrike" cap="none" normalizeH="0" baseline="0" dirty="0">
                <a:ln>
                  <a:noFill/>
                </a:ln>
                <a:solidFill>
                  <a:schemeClr val="tx1"/>
                </a:solidFill>
                <a:effectLst/>
                <a:latin typeface="Calibri" panose="020F0502020204030204" pitchFamily="34" charset="0"/>
              </a:rPr>
              <a:t>-27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22</a:t>
            </a:r>
            <a:r>
              <a:rPr kumimoji="0" lang="ru-RU" altLang="ru-RU" b="0" i="0" u="sng" strike="noStrike" cap="none" normalizeH="0" baseline="0" dirty="0">
                <a:ln>
                  <a:noFill/>
                </a:ln>
                <a:solidFill>
                  <a:schemeClr val="tx1"/>
                </a:solidFill>
                <a:effectLst/>
                <a:latin typeface="Calibri" panose="020F0502020204030204" pitchFamily="34" charset="0"/>
              </a:rPr>
              <a:t>-24</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19-21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16-18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13-15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10</a:t>
            </a:r>
            <a:r>
              <a:rPr kumimoji="0" lang="ru-RU" altLang="ru-RU" i="0" u="sng" strike="noStrike" cap="none" normalizeH="0" baseline="0" dirty="0">
                <a:ln>
                  <a:noFill/>
                </a:ln>
                <a:solidFill>
                  <a:schemeClr val="tx1"/>
                </a:solidFill>
                <a:effectLst/>
                <a:latin typeface="Calibri" panose="020F0502020204030204" pitchFamily="34" charset="0"/>
              </a:rPr>
              <a:t>-11-12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7</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-8-9  </a:t>
            </a:r>
            <a:r>
              <a:rPr kumimoji="0" lang="ru-RU" altLang="ru-RU" i="1" u="sng" strike="noStrike" cap="none" normalizeH="0" baseline="0" dirty="0">
                <a:ln>
                  <a:noFill/>
                </a:ln>
                <a:solidFill>
                  <a:schemeClr val="accent5">
                    <a:lumMod val="75000"/>
                  </a:schemeClr>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4</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-5-6	</a:t>
            </a:r>
            <a:endParaRPr kumimoji="0" lang="ru-RU" altLang="ru-RU" i="1" u="sng" strike="noStrike" cap="none" normalizeH="0" baseline="0" dirty="0">
              <a:ln>
                <a:noFill/>
              </a:ln>
              <a:solidFill>
                <a:schemeClr val="accent5">
                  <a:lumMod val="75000"/>
                </a:schemeClr>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0</a:t>
            </a:r>
            <a:r>
              <a:rPr lang="ru-RU" altLang="ru-RU" i="1" u="sng" dirty="0">
                <a:solidFill>
                  <a:schemeClr val="accent5">
                    <a:lumMod val="75000"/>
                  </a:schemeClr>
                </a:solidFill>
                <a:latin typeface="Calibri" panose="020F0502020204030204" pitchFamily="34" charset="0"/>
              </a:rPr>
              <a:t>-1-2</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a:t>
            </a:r>
            <a:r>
              <a:rPr lang="ru-RU" altLang="ru-RU" i="1" u="sng" dirty="0">
                <a:solidFill>
                  <a:schemeClr val="accent5">
                    <a:lumMod val="75000"/>
                  </a:schemeClr>
                </a:solidFill>
                <a:latin typeface="Calibri" panose="020F0502020204030204" pitchFamily="34" charset="0"/>
              </a:rPr>
              <a:t>3</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  </a:t>
            </a:r>
            <a:r>
              <a:rPr kumimoji="0" lang="ru-RU" altLang="ru-RU" i="0" u="sng" strike="noStrike" cap="none" normalizeH="0" baseline="0" dirty="0">
                <a:ln>
                  <a:noFill/>
                </a:ln>
                <a:solidFill>
                  <a:schemeClr val="tx1"/>
                </a:solidFill>
                <a:effectLst/>
                <a:latin typeface="Times New Roman" panose="02020603050405020304" pitchFamily="18" charset="0"/>
              </a:rPr>
              <a:t>	</a:t>
            </a: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pic>
        <p:nvPicPr>
          <p:cNvPr id="20482" name="Picture 2" descr="40 Товар в виде волшебной ламп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202033"/>
            <a:ext cx="330835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439072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2240</TotalTime>
  <Words>3180</Words>
  <Application>Microsoft Office PowerPoint</Application>
  <PresentationFormat>Экран (4:3)</PresentationFormat>
  <Paragraphs>431</Paragraphs>
  <Slides>33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33</vt:i4>
      </vt:variant>
    </vt:vector>
  </HeadingPairs>
  <TitlesOfParts>
    <vt:vector size="38" baseType="lpstr">
      <vt:lpstr>Arial</vt:lpstr>
      <vt:lpstr>Calibri</vt:lpstr>
      <vt:lpstr>Times New Roman</vt:lpstr>
      <vt:lpstr>Wingdings</vt:lpstr>
      <vt:lpstr>Тема Office</vt:lpstr>
      <vt:lpstr>   Индивидуальная  Карта  Самоисследования     Ф А Й Л №  </vt:lpstr>
      <vt:lpstr>«Переговоры для первых лиц» 6-10 сентября 2022 г</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2. Управление противоречиями</vt:lpstr>
      <vt:lpstr>Блок 2. Управление противоречиями</vt:lpstr>
      <vt:lpstr>Блок 2. Управление противоречиями</vt:lpstr>
      <vt:lpstr>Блок 2. Управление противоречиями</vt:lpstr>
      <vt:lpstr>Блок 2. Управление противоречиями</vt:lpstr>
      <vt:lpstr>Блок 2. Управление противоречиями</vt:lpstr>
      <vt:lpstr> «Костюмы» переговоров</vt:lpstr>
      <vt:lpstr>Костюм «Берсеркер»</vt:lpstr>
      <vt:lpstr>Костюм «Душа-человек»</vt:lpstr>
      <vt:lpstr>Костюм «Резидент»</vt:lpstr>
      <vt:lpstr>Костюм «Виртуоз»</vt:lpstr>
      <vt:lpstr>Костюм «Политик»</vt:lpstr>
      <vt:lpstr>АНАЛИЗ ПРОФИЛЯ</vt:lpstr>
      <vt:lpstr>Ваш персональный стиль</vt:lpstr>
      <vt:lpstr>Ваш персональный стиль</vt:lpstr>
      <vt:lpstr>Сверимся с «Зеркалом»</vt:lpstr>
      <vt:lpstr>Блок 3. Стиль ведения переговоров</vt:lpstr>
      <vt:lpstr>Блок 3. Стиль ведения переговоров (1)</vt:lpstr>
      <vt:lpstr>Блок 3. Стиль ведения переговоров (2)</vt:lpstr>
      <vt:lpstr>Блок 3. Стиль ведения переговоров (3)</vt:lpstr>
      <vt:lpstr>Блок 3. Стиль ведения переговоров (4)</vt:lpstr>
      <vt:lpstr>Блок 4. Аргументы : эмоции или логика</vt:lpstr>
      <vt:lpstr>Ваш персональный стиль</vt:lpstr>
    </vt:vector>
  </TitlesOfParts>
  <Company>GabberFront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Посредничество как способ разрешения конфликта</dc:title>
  <dc:creator>GabberRiZer</dc:creator>
  <cp:lastModifiedBy>Admin</cp:lastModifiedBy>
  <cp:revision>216</cp:revision>
  <dcterms:created xsi:type="dcterms:W3CDTF">2004-11-26T07:13:27Z</dcterms:created>
  <dcterms:modified xsi:type="dcterms:W3CDTF">2024-11-12T09:29:40Z</dcterms:modified>
</cp:coreProperties>
</file>