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5"/>
  </p:notesMasterIdLst>
  <p:sldIdLst>
    <p:sldId id="256" r:id="rId2"/>
    <p:sldId id="257" r:id="rId3"/>
    <p:sldId id="258" r:id="rId4"/>
    <p:sldId id="268" r:id="rId5"/>
    <p:sldId id="269" r:id="rId6"/>
    <p:sldId id="270" r:id="rId7"/>
    <p:sldId id="271" r:id="rId8"/>
    <p:sldId id="272" r:id="rId9"/>
    <p:sldId id="273" r:id="rId10"/>
    <p:sldId id="304" r:id="rId11"/>
    <p:sldId id="279" r:id="rId12"/>
    <p:sldId id="280" r:id="rId13"/>
    <p:sldId id="305" r:id="rId14"/>
    <p:sldId id="282" r:id="rId15"/>
    <p:sldId id="306" r:id="rId16"/>
    <p:sldId id="284" r:id="rId17"/>
    <p:sldId id="277" r:id="rId18"/>
    <p:sldId id="278" r:id="rId19"/>
    <p:sldId id="295" r:id="rId20"/>
    <p:sldId id="296" r:id="rId21"/>
    <p:sldId id="297" r:id="rId22"/>
    <p:sldId id="298" r:id="rId23"/>
    <p:sldId id="267" r:id="rId24"/>
    <p:sldId id="300" r:id="rId25"/>
    <p:sldId id="301" r:id="rId26"/>
    <p:sldId id="311" r:id="rId27"/>
    <p:sldId id="285" r:id="rId28"/>
    <p:sldId id="286" r:id="rId29"/>
    <p:sldId id="308" r:id="rId30"/>
    <p:sldId id="309" r:id="rId31"/>
    <p:sldId id="310" r:id="rId32"/>
    <p:sldId id="294" r:id="rId33"/>
    <p:sldId id="307" r:id="rId3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133" autoAdjust="0"/>
  </p:normalViewPr>
  <p:slideViewPr>
    <p:cSldViewPr>
      <p:cViewPr varScale="1">
        <p:scale>
          <a:sx n="67" d="100"/>
          <a:sy n="67" d="100"/>
        </p:scale>
        <p:origin x="62"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1040;&#1083;&#1077;&#1082;&#1089;&#1072;&#1085;&#1076;&#1088;&#1072;\Documents\0%20&#1087;&#1088;&#1086;&#1077;&#1082;&#1090;&#1099;%20&#1057;&#1072;&#1096;&#1072;\&#1087;&#1077;&#1088;&#1077;&#1075;&#1086;&#1074;&#1086;&#1088;&#1085;&#1099;&#1081;%20&#1088;&#1080;&#1085;&#1075;\&#1048;&#1050;&#1057;%20&#1092;&#1072;&#1081;&#1083;&#1099;%20&#1083;&#1077;&#1090;&#1086;%2016\&#1086;&#1073;&#1088;&#1072;&#1073;&#1086;&#1090;&#1082;&#1072;%20&#1056;&#1048;&#1053;&#1043;%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ru-RU"/>
              <a:t>"Идеальный" профиль </a:t>
            </a:r>
          </a:p>
        </c:rich>
      </c:tx>
      <c:layout>
        <c:manualLayout>
          <c:xMode val="edge"/>
          <c:yMode val="edge"/>
          <c:x val="1.1746940333775659E-2"/>
          <c:y val="3.7313447695662132E-2"/>
        </c:manualLayout>
      </c:layout>
      <c:overlay val="0"/>
    </c:title>
    <c:autoTitleDeleted val="0"/>
    <c:plotArea>
      <c:layout>
        <c:manualLayout>
          <c:layoutTarget val="inner"/>
          <c:xMode val="edge"/>
          <c:yMode val="edge"/>
          <c:x val="0.21309387115846312"/>
          <c:y val="0.1775062328064852"/>
          <c:w val="0.46820323327159669"/>
          <c:h val="0.76197125220825668"/>
        </c:manualLayout>
      </c:layout>
      <c:pieChart>
        <c:varyColors val="1"/>
        <c:ser>
          <c:idx val="0"/>
          <c:order val="0"/>
          <c:tx>
            <c:strRef>
              <c:f>Дгр!$V$24</c:f>
              <c:strCache>
                <c:ptCount val="1"/>
                <c:pt idx="0">
                  <c:v>идеальный профиль</c:v>
                </c:pt>
              </c:strCache>
            </c:strRef>
          </c:tx>
          <c:dLbls>
            <c:dLbl>
              <c:idx val="0"/>
              <c:layout>
                <c:manualLayout>
                  <c:x val="0.17878858143437179"/>
                  <c:y val="-4.2954830366273584E-3"/>
                </c:manualLayout>
              </c:layout>
              <c:tx>
                <c:rich>
                  <a:bodyPr/>
                  <a:lstStyle/>
                  <a:p>
                    <a:pPr>
                      <a:defRPr/>
                    </a:pPr>
                    <a:r>
                      <a:rPr lang="ru-RU" baseline="0"/>
                      <a:t>Подстраивание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3806213297894946"/>
                      <c:h val="0.1224218540694032"/>
                    </c:manualLayout>
                  </c15:layout>
                </c:ext>
                <c:ext xmlns:c16="http://schemas.microsoft.com/office/drawing/2014/chart" uri="{C3380CC4-5D6E-409C-BE32-E72D297353CC}">
                  <c16:uniqueId val="{00000000-BDE3-4BEF-8AE3-EF6D1B9E07C5}"/>
                </c:ext>
              </c:extLst>
            </c:dLbl>
            <c:dLbl>
              <c:idx val="1"/>
              <c:layout>
                <c:manualLayout>
                  <c:x val="0.13309901198026022"/>
                  <c:y val="5.3564198410390944E-2"/>
                </c:manualLayout>
              </c:layout>
              <c:tx>
                <c:rich>
                  <a:bodyPr/>
                  <a:lstStyle/>
                  <a:p>
                    <a:pPr>
                      <a:defRPr/>
                    </a:pPr>
                    <a:r>
                      <a:rPr lang="ru-RU"/>
                      <a:t>Паритет</a:t>
                    </a:r>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1-BDE3-4BEF-8AE3-EF6D1B9E07C5}"/>
                </c:ext>
              </c:extLst>
            </c:dLbl>
            <c:dLbl>
              <c:idx val="2"/>
              <c:layout>
                <c:manualLayout>
                  <c:x val="9.7315716794872623E-2"/>
                  <c:y val="0.16425234027647256"/>
                </c:manualLayout>
              </c:layout>
              <c:tx>
                <c:rich>
                  <a:bodyPr/>
                  <a:lstStyle/>
                  <a:p>
                    <a:pPr>
                      <a:defRPr/>
                    </a:pPr>
                    <a:r>
                      <a:rPr lang="ru-RU" baseline="0"/>
                      <a:t>Торги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2-BDE3-4BEF-8AE3-EF6D1B9E07C5}"/>
                </c:ext>
              </c:extLst>
            </c:dLbl>
            <c:dLbl>
              <c:idx val="3"/>
              <c:layout>
                <c:manualLayout>
                  <c:x val="6.7127826754764724E-2"/>
                  <c:y val="7.3104807797612442E-2"/>
                </c:manualLayout>
              </c:layout>
              <c:tx>
                <c:rich>
                  <a:bodyPr/>
                  <a:lstStyle/>
                  <a:p>
                    <a:pPr>
                      <a:defRPr/>
                    </a:pPr>
                    <a:r>
                      <a:rPr lang="ru-RU" baseline="0"/>
                      <a:t>Угроза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3-BDE3-4BEF-8AE3-EF6D1B9E07C5}"/>
                </c:ext>
              </c:extLst>
            </c:dLbl>
            <c:dLbl>
              <c:idx val="4"/>
              <c:layout>
                <c:manualLayout>
                  <c:x val="-8.436847501170823E-2"/>
                  <c:y val="-1.0727161093873987E-2"/>
                </c:manualLayout>
              </c:layout>
              <c:tx>
                <c:rich>
                  <a:bodyPr/>
                  <a:lstStyle/>
                  <a:p>
                    <a:pPr>
                      <a:defRPr/>
                    </a:pPr>
                    <a:r>
                      <a:rPr lang="ru-RU" baseline="0"/>
                      <a:t>Логика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4-BDE3-4BEF-8AE3-EF6D1B9E07C5}"/>
                </c:ext>
              </c:extLst>
            </c:dLbl>
            <c:dLbl>
              <c:idx val="5"/>
              <c:layout>
                <c:manualLayout>
                  <c:x val="-0.1284360362505057"/>
                  <c:y val="-3.5653182690184811E-2"/>
                </c:manualLayout>
              </c:layout>
              <c:tx>
                <c:rich>
                  <a:bodyPr/>
                  <a:lstStyle/>
                  <a:p>
                    <a:pPr>
                      <a:defRPr/>
                    </a:pPr>
                    <a:r>
                      <a:rPr lang="ru-RU" baseline="0"/>
                      <a:t>Эмоции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5-BDE3-4BEF-8AE3-EF6D1B9E07C5}"/>
                </c:ext>
              </c:extLst>
            </c:dLbl>
            <c:dLbl>
              <c:idx val="6"/>
              <c:delete val="1"/>
              <c:extLst>
                <c:ext xmlns:c15="http://schemas.microsoft.com/office/drawing/2012/chart" uri="{CE6537A1-D6FC-4f65-9D91-7224C49458BB}"/>
                <c:ext xmlns:c16="http://schemas.microsoft.com/office/drawing/2014/chart" uri="{C3380CC4-5D6E-409C-BE32-E72D297353CC}">
                  <c16:uniqueId val="{00000006-BDE3-4BEF-8AE3-EF6D1B9E07C5}"/>
                </c:ext>
              </c:extLst>
            </c:dLbl>
            <c:numFmt formatCode="0%" sourceLinked="0"/>
            <c:spPr>
              <a:noFill/>
              <a:ln>
                <a:noFill/>
              </a:ln>
              <a:effectLst/>
            </c:spPr>
            <c:showLegendKey val="0"/>
            <c:showVal val="0"/>
            <c:showCatName val="1"/>
            <c:showSerName val="0"/>
            <c:showPercent val="1"/>
            <c:showBubbleSize val="0"/>
            <c:separator> </c:separator>
            <c:showLeaderLines val="1"/>
            <c:extLst>
              <c:ext xmlns:c15="http://schemas.microsoft.com/office/drawing/2012/chart" uri="{CE6537A1-D6FC-4f65-9D91-7224C49458BB}"/>
            </c:extLst>
          </c:dLbls>
          <c:val>
            <c:numRef>
              <c:f>Дгр!$V$25:$V$30</c:f>
              <c:numCache>
                <c:formatCode>General</c:formatCode>
                <c:ptCount val="6"/>
                <c:pt idx="0">
                  <c:v>1</c:v>
                </c:pt>
                <c:pt idx="1">
                  <c:v>10</c:v>
                </c:pt>
                <c:pt idx="2">
                  <c:v>16</c:v>
                </c:pt>
                <c:pt idx="3">
                  <c:v>17</c:v>
                </c:pt>
                <c:pt idx="4">
                  <c:v>28</c:v>
                </c:pt>
                <c:pt idx="5">
                  <c:v>28</c:v>
                </c:pt>
              </c:numCache>
            </c:numRef>
          </c:val>
          <c:extLst>
            <c:ext xmlns:c16="http://schemas.microsoft.com/office/drawing/2014/chart" uri="{C3380CC4-5D6E-409C-BE32-E72D297353CC}">
              <c16:uniqueId val="{00000007-BDE3-4BEF-8AE3-EF6D1B9E07C5}"/>
            </c:ext>
          </c:extLst>
        </c:ser>
        <c:dLbls>
          <c:showLegendKey val="0"/>
          <c:showVal val="0"/>
          <c:showCatName val="1"/>
          <c:showSerName val="0"/>
          <c:showPercent val="1"/>
          <c:showBubbleSize val="0"/>
          <c:separator> </c:separator>
          <c:showLeaderLines val="1"/>
        </c:dLbls>
        <c:firstSliceAng val="0"/>
      </c:pieChart>
      <c:spPr>
        <a:noFill/>
        <a:ln w="25400">
          <a:noFill/>
        </a:ln>
      </c:spPr>
    </c:plotArea>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64CD45A-107F-4D1A-8E84-B5B19A5DC59C}" type="slidenum">
              <a:rPr lang="ru-RU" altLang="ru-RU"/>
              <a:pPr/>
              <a:t>‹#›</a:t>
            </a:fld>
            <a:endParaRPr lang="ru-RU" altLang="ru-RU"/>
          </a:p>
        </p:txBody>
      </p:sp>
    </p:spTree>
    <p:extLst>
      <p:ext uri="{BB962C8B-B14F-4D97-AF65-F5344CB8AC3E}">
        <p14:creationId xmlns:p14="http://schemas.microsoft.com/office/powerpoint/2010/main" val="340147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FD707A70-4965-4F97-B4E2-36FD6E9DCF04}" type="slidenum">
              <a:rPr lang="ru-RU" altLang="ru-RU"/>
              <a:pPr/>
              <a:t>‹#›</a:t>
            </a:fld>
            <a:endParaRPr lang="ru-RU" altLang="ru-RU"/>
          </a:p>
        </p:txBody>
      </p:sp>
    </p:spTree>
    <p:extLst>
      <p:ext uri="{BB962C8B-B14F-4D97-AF65-F5344CB8AC3E}">
        <p14:creationId xmlns:p14="http://schemas.microsoft.com/office/powerpoint/2010/main" val="146030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9F448E81-0DD4-4D1D-8405-C60DA84B2356}" type="slidenum">
              <a:rPr lang="ru-RU" altLang="ru-RU"/>
              <a:pPr/>
              <a:t>‹#›</a:t>
            </a:fld>
            <a:endParaRPr lang="ru-RU" altLang="ru-RU"/>
          </a:p>
        </p:txBody>
      </p:sp>
    </p:spTree>
    <p:extLst>
      <p:ext uri="{BB962C8B-B14F-4D97-AF65-F5344CB8AC3E}">
        <p14:creationId xmlns:p14="http://schemas.microsoft.com/office/powerpoint/2010/main" val="41559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8B90F99C-4C88-4D9B-B491-0167982769CE}" type="slidenum">
              <a:rPr lang="ru-RU" altLang="ru-RU"/>
              <a:pPr/>
              <a:t>‹#›</a:t>
            </a:fld>
            <a:endParaRPr lang="ru-RU" altLang="ru-RU"/>
          </a:p>
        </p:txBody>
      </p:sp>
    </p:spTree>
    <p:extLst>
      <p:ext uri="{BB962C8B-B14F-4D97-AF65-F5344CB8AC3E}">
        <p14:creationId xmlns:p14="http://schemas.microsoft.com/office/powerpoint/2010/main" val="26143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1E6281D-B49C-48EC-A636-13DA4481E986}" type="slidenum">
              <a:rPr lang="ru-RU" altLang="ru-RU"/>
              <a:pPr/>
              <a:t>‹#›</a:t>
            </a:fld>
            <a:endParaRPr lang="ru-RU" altLang="ru-RU"/>
          </a:p>
        </p:txBody>
      </p:sp>
    </p:spTree>
    <p:extLst>
      <p:ext uri="{BB962C8B-B14F-4D97-AF65-F5344CB8AC3E}">
        <p14:creationId xmlns:p14="http://schemas.microsoft.com/office/powerpoint/2010/main" val="26836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BD548A87-6CA9-4596-B8F6-2D00BD942380}" type="slidenum">
              <a:rPr lang="ru-RU" altLang="ru-RU"/>
              <a:pPr/>
              <a:t>‹#›</a:t>
            </a:fld>
            <a:endParaRPr lang="ru-RU" altLang="ru-RU"/>
          </a:p>
        </p:txBody>
      </p:sp>
    </p:spTree>
    <p:extLst>
      <p:ext uri="{BB962C8B-B14F-4D97-AF65-F5344CB8AC3E}">
        <p14:creationId xmlns:p14="http://schemas.microsoft.com/office/powerpoint/2010/main" val="28046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67B78BA5-3056-4E16-A3B5-DCC97DC8985A}" type="slidenum">
              <a:rPr lang="ru-RU" altLang="ru-RU"/>
              <a:pPr/>
              <a:t>‹#›</a:t>
            </a:fld>
            <a:endParaRPr lang="ru-RU" altLang="ru-RU"/>
          </a:p>
        </p:txBody>
      </p:sp>
    </p:spTree>
    <p:extLst>
      <p:ext uri="{BB962C8B-B14F-4D97-AF65-F5344CB8AC3E}">
        <p14:creationId xmlns:p14="http://schemas.microsoft.com/office/powerpoint/2010/main" val="30364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fld id="{8D34C925-F124-43B2-A74F-67C9E149B043}" type="slidenum">
              <a:rPr lang="ru-RU" altLang="ru-RU"/>
              <a:pPr/>
              <a:t>‹#›</a:t>
            </a:fld>
            <a:endParaRPr lang="ru-RU" altLang="ru-RU"/>
          </a:p>
        </p:txBody>
      </p:sp>
    </p:spTree>
    <p:extLst>
      <p:ext uri="{BB962C8B-B14F-4D97-AF65-F5344CB8AC3E}">
        <p14:creationId xmlns:p14="http://schemas.microsoft.com/office/powerpoint/2010/main" val="151283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fld id="{90FA8520-4521-4121-8608-26DA69BC4E79}" type="slidenum">
              <a:rPr lang="ru-RU" altLang="ru-RU"/>
              <a:pPr/>
              <a:t>‹#›</a:t>
            </a:fld>
            <a:endParaRPr lang="ru-RU" altLang="ru-RU"/>
          </a:p>
        </p:txBody>
      </p:sp>
    </p:spTree>
    <p:extLst>
      <p:ext uri="{BB962C8B-B14F-4D97-AF65-F5344CB8AC3E}">
        <p14:creationId xmlns:p14="http://schemas.microsoft.com/office/powerpoint/2010/main" val="143364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fld id="{A387D67C-EAF4-4878-8276-476D9A983658}" type="slidenum">
              <a:rPr lang="ru-RU" altLang="ru-RU"/>
              <a:pPr/>
              <a:t>‹#›</a:t>
            </a:fld>
            <a:endParaRPr lang="ru-RU" altLang="ru-RU"/>
          </a:p>
        </p:txBody>
      </p:sp>
    </p:spTree>
    <p:extLst>
      <p:ext uri="{BB962C8B-B14F-4D97-AF65-F5344CB8AC3E}">
        <p14:creationId xmlns:p14="http://schemas.microsoft.com/office/powerpoint/2010/main" val="39452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D06EE0F8-B435-4A0A-963F-01D776B833B4}" type="slidenum">
              <a:rPr lang="ru-RU" altLang="ru-RU"/>
              <a:pPr/>
              <a:t>‹#›</a:t>
            </a:fld>
            <a:endParaRPr lang="ru-RU" altLang="ru-RU"/>
          </a:p>
        </p:txBody>
      </p:sp>
    </p:spTree>
    <p:extLst>
      <p:ext uri="{BB962C8B-B14F-4D97-AF65-F5344CB8AC3E}">
        <p14:creationId xmlns:p14="http://schemas.microsoft.com/office/powerpoint/2010/main" val="198762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2D199A07-DBBB-4451-B38B-205E1E305480}" type="slidenum">
              <a:rPr lang="ru-RU" altLang="ru-RU"/>
              <a:pPr/>
              <a:t>‹#›</a:t>
            </a:fld>
            <a:endParaRPr lang="ru-RU" altLang="ru-RU"/>
          </a:p>
        </p:txBody>
      </p:sp>
    </p:spTree>
    <p:extLst>
      <p:ext uri="{BB962C8B-B14F-4D97-AF65-F5344CB8AC3E}">
        <p14:creationId xmlns:p14="http://schemas.microsoft.com/office/powerpoint/2010/main" val="93384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98805C-5271-4B1C-A274-DBB2123BCAA8}"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1163526"/>
            <a:ext cx="6046440" cy="3384375"/>
          </a:xfrm>
        </p:spPr>
        <p:txBody>
          <a:bodyPr/>
          <a:lstStyle/>
          <a:p>
            <a:pPr algn="l"/>
            <a:r>
              <a:rPr lang="ru-RU" dirty="0"/>
              <a:t/>
            </a:r>
            <a:br>
              <a:rPr lang="ru-RU" dirty="0"/>
            </a:br>
            <a:r>
              <a:rPr lang="ru-RU" b="1" dirty="0"/>
              <a:t> </a:t>
            </a:r>
            <a:r>
              <a:rPr lang="ru-RU" dirty="0"/>
              <a:t/>
            </a:r>
            <a:br>
              <a:rPr lang="ru-RU" dirty="0"/>
            </a:br>
            <a:r>
              <a:rPr lang="ru-RU" sz="6600" b="1" dirty="0">
                <a:solidFill>
                  <a:schemeClr val="accent5">
                    <a:lumMod val="50000"/>
                  </a:schemeClr>
                </a:solidFill>
              </a:rPr>
              <a:t>И</a:t>
            </a:r>
            <a:r>
              <a:rPr lang="ru-RU" b="1" dirty="0"/>
              <a:t>ндивидуальная </a:t>
            </a:r>
            <a:r>
              <a:rPr lang="ru-RU" dirty="0"/>
              <a:t/>
            </a:r>
            <a:br>
              <a:rPr lang="ru-RU" dirty="0"/>
            </a:br>
            <a:r>
              <a:rPr lang="ru-RU" sz="6600" b="1" dirty="0">
                <a:solidFill>
                  <a:schemeClr val="accent5">
                    <a:lumMod val="50000"/>
                  </a:schemeClr>
                </a:solidFill>
              </a:rPr>
              <a:t>К</a:t>
            </a:r>
            <a:r>
              <a:rPr lang="ru-RU" b="1" dirty="0"/>
              <a:t>арта </a:t>
            </a:r>
            <a:r>
              <a:rPr lang="ru-RU" dirty="0"/>
              <a:t/>
            </a:r>
            <a:br>
              <a:rPr lang="ru-RU" dirty="0"/>
            </a:br>
            <a:r>
              <a:rPr lang="ru-RU" sz="6600" b="1" dirty="0" err="1">
                <a:solidFill>
                  <a:schemeClr val="accent5">
                    <a:lumMod val="50000"/>
                  </a:schemeClr>
                </a:solidFill>
              </a:rPr>
              <a:t>С</a:t>
            </a:r>
            <a:r>
              <a:rPr lang="ru-RU" b="1" dirty="0" err="1"/>
              <a:t>амоисследования</a:t>
            </a:r>
            <a:r>
              <a:rPr lang="ru-RU" dirty="0"/>
              <a:t/>
            </a:r>
            <a:br>
              <a:rPr lang="ru-RU" dirty="0"/>
            </a:br>
            <a:r>
              <a:rPr lang="ru-RU" b="1" dirty="0"/>
              <a:t>    </a:t>
            </a:r>
            <a:r>
              <a:rPr lang="ru-RU" sz="6600" b="1" dirty="0">
                <a:solidFill>
                  <a:schemeClr val="accent5">
                    <a:lumMod val="50000"/>
                  </a:schemeClr>
                </a:solidFill>
              </a:rPr>
              <a:t>Ф А Й Л № </a:t>
            </a:r>
            <a:r>
              <a:rPr lang="ru-RU" dirty="0"/>
              <a:t/>
            </a:r>
            <a:br>
              <a:rPr lang="ru-RU" dirty="0"/>
            </a:br>
            <a:endParaRPr lang="ru-RU" altLang="ru-RU" dirty="0"/>
          </a:p>
        </p:txBody>
      </p:sp>
      <p:sp>
        <p:nvSpPr>
          <p:cNvPr id="3075" name="Rectangle 3"/>
          <p:cNvSpPr>
            <a:spLocks noGrp="1" noChangeArrowheads="1"/>
          </p:cNvSpPr>
          <p:nvPr>
            <p:ph type="subTitle" idx="1"/>
          </p:nvPr>
        </p:nvSpPr>
        <p:spPr>
          <a:xfrm>
            <a:off x="2123728" y="5301208"/>
            <a:ext cx="6624736" cy="1104528"/>
          </a:xfrm>
        </p:spPr>
        <p:txBody>
          <a:bodyPr rtlCol="0">
            <a:normAutofit/>
          </a:bodyPr>
          <a:lstStyle/>
          <a:p>
            <a:pPr algn="l" fontAlgn="auto">
              <a:spcAft>
                <a:spcPts val="0"/>
              </a:spcAft>
              <a:defRPr/>
            </a:pPr>
            <a:r>
              <a:rPr lang="ru-RU" b="1" dirty="0"/>
              <a:t>По данным Методики </a:t>
            </a:r>
            <a:r>
              <a:rPr lang="ru-RU" dirty="0"/>
              <a:t/>
            </a:r>
            <a:br>
              <a:rPr lang="ru-RU" dirty="0"/>
            </a:br>
            <a:r>
              <a:rPr lang="ru-RU" b="1" dirty="0"/>
              <a:t>«Стиль и установки в переговорах»</a:t>
            </a:r>
            <a:endParaRPr lang="ru-RU" dirty="0"/>
          </a:p>
        </p:txBody>
      </p:sp>
      <p:sp>
        <p:nvSpPr>
          <p:cNvPr id="2" name="Прямоугольник 1"/>
          <p:cNvSpPr/>
          <p:nvPr/>
        </p:nvSpPr>
        <p:spPr>
          <a:xfrm>
            <a:off x="323528" y="116632"/>
            <a:ext cx="8568952" cy="79208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i="1" dirty="0">
                <a:solidFill>
                  <a:schemeClr val="accent5">
                    <a:lumMod val="50000"/>
                  </a:schemeClr>
                </a:solidFill>
              </a:rPr>
              <a:t>«Маэстро переговоров»</a:t>
            </a:r>
            <a:endParaRPr lang="ru-RU" i="1" dirty="0">
              <a:solidFill>
                <a:schemeClr val="accent5">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323528" y="1700808"/>
            <a:ext cx="8424936" cy="2808312"/>
          </a:xfrm>
        </p:spPr>
        <p:txBody>
          <a:bodyPr/>
          <a:lstStyle/>
          <a:p>
            <a:pPr marL="0" indent="0">
              <a:buNone/>
            </a:pPr>
            <a:r>
              <a:rPr lang="ru-RU" sz="2000" dirty="0"/>
              <a:t>Можно представить «оптимальный профиль» переговорного стиля (</a:t>
            </a:r>
            <a:r>
              <a:rPr lang="ru-RU" sz="1600" dirty="0"/>
              <a:t>см. ниже слева</a:t>
            </a:r>
            <a:r>
              <a:rPr lang="ru-RU" sz="2000" dirty="0"/>
              <a:t>). </a:t>
            </a:r>
            <a:r>
              <a:rPr lang="ru-RU" sz="2000" b="1" dirty="0">
                <a:solidFill>
                  <a:srgbClr val="FF0000"/>
                </a:solidFill>
              </a:rPr>
              <a:t>Ваш профиль</a:t>
            </a:r>
            <a:r>
              <a:rPr lang="ru-RU" sz="2000" dirty="0"/>
              <a:t>, полученный по данным этого тестового блока - </a:t>
            </a:r>
            <a:r>
              <a:rPr lang="ru-RU" sz="2000" b="1" dirty="0">
                <a:solidFill>
                  <a:srgbClr val="FF0000"/>
                </a:solidFill>
              </a:rPr>
              <a:t>справа</a:t>
            </a:r>
            <a:r>
              <a:rPr lang="ru-RU" sz="2000" dirty="0"/>
              <a:t>. Несовпадения нормальны – и это не повод радоваться или огорчаться. Ведь оптимальный стиль определяется  сферой деятельности, характером переговорных условий, а также личностными особенностями переговорщиков с обеих сторон. Об этом поговорим дальше…</a:t>
            </a:r>
            <a:endParaRPr lang="ru-RU" sz="2800" dirty="0"/>
          </a:p>
        </p:txBody>
      </p:sp>
      <p:sp>
        <p:nvSpPr>
          <p:cNvPr id="6" name="Объект 2"/>
          <p:cNvSpPr txBox="1">
            <a:spLocks/>
          </p:cNvSpPr>
          <p:nvPr/>
        </p:nvSpPr>
        <p:spPr bwMode="auto">
          <a:xfrm>
            <a:off x="3621527" y="1202033"/>
            <a:ext cx="1732210"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800" b="1" dirty="0"/>
              <a:t>Резюме</a:t>
            </a:r>
          </a:p>
          <a:p>
            <a:pPr marL="0" indent="0">
              <a:buFont typeface="Arial" panose="020B0604020202020204" pitchFamily="34" charset="0"/>
              <a:buNone/>
            </a:pPr>
            <a:endParaRPr lang="ru-RU" sz="2800" dirty="0"/>
          </a:p>
        </p:txBody>
      </p:sp>
      <p:graphicFrame>
        <p:nvGraphicFramePr>
          <p:cNvPr id="9" name="Chart 1"/>
          <p:cNvGraphicFramePr>
            <a:graphicFrameLocks/>
          </p:cNvGraphicFramePr>
          <p:nvPr>
            <p:extLst>
              <p:ext uri="{D42A27DB-BD31-4B8C-83A1-F6EECF244321}">
                <p14:modId xmlns:p14="http://schemas.microsoft.com/office/powerpoint/2010/main" val="3990233767"/>
              </p:ext>
            </p:extLst>
          </p:nvPr>
        </p:nvGraphicFramePr>
        <p:xfrm>
          <a:off x="156574" y="3690766"/>
          <a:ext cx="4847474" cy="2978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243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23528" y="1600200"/>
            <a:ext cx="8496944" cy="4525963"/>
          </a:xfrm>
        </p:spPr>
        <p:txBody>
          <a:bodyPr/>
          <a:lstStyle/>
          <a:p>
            <a:pPr marL="0" indent="0">
              <a:buNone/>
            </a:pPr>
            <a:r>
              <a:rPr lang="ru-RU" sz="2800" dirty="0"/>
              <a:t>Блок исследует модели и стратегии управления противоречиями в переговорах.</a:t>
            </a:r>
          </a:p>
          <a:p>
            <a:pPr marL="0" indent="0">
              <a:buNone/>
            </a:pPr>
            <a:r>
              <a:rPr lang="ru-RU" sz="2800" dirty="0"/>
              <a:t>Эти значения проявляются, становятся актуальными, если переговорная ситуация потенциально конфликтна, привычная логика не работает, а эмоции рискуют «захватить» управление. Тогда срабатывает комплекс внутренних «установок» на </a:t>
            </a:r>
          </a:p>
          <a:p>
            <a:pPr marL="0" indent="0">
              <a:buNone/>
            </a:pPr>
            <a:r>
              <a:rPr lang="ru-RU" sz="2800" dirty="0"/>
              <a:t>Соперничество </a:t>
            </a:r>
            <a:r>
              <a:rPr lang="ru-RU" sz="2800" i="1" dirty="0"/>
              <a:t>или </a:t>
            </a:r>
            <a:r>
              <a:rPr lang="ru-RU" sz="2800" dirty="0"/>
              <a:t>Сотрудничество </a:t>
            </a:r>
            <a:r>
              <a:rPr lang="ru-RU" sz="2800" i="1" dirty="0"/>
              <a:t>или </a:t>
            </a:r>
            <a:r>
              <a:rPr lang="ru-RU" sz="2800" dirty="0"/>
              <a:t>Компромисс </a:t>
            </a:r>
            <a:r>
              <a:rPr lang="ru-RU" sz="2800" i="1" dirty="0"/>
              <a:t>или </a:t>
            </a:r>
            <a:r>
              <a:rPr lang="ru-RU" sz="2800" dirty="0"/>
              <a:t>Избегание </a:t>
            </a:r>
            <a:r>
              <a:rPr lang="ru-RU" sz="2800" i="1" dirty="0"/>
              <a:t>или </a:t>
            </a:r>
            <a:r>
              <a:rPr lang="ru-RU" sz="2800" dirty="0" err="1"/>
              <a:t>Подстраивание</a:t>
            </a:r>
            <a:r>
              <a:rPr lang="ru-RU" sz="2800" dirty="0"/>
              <a:t>.</a:t>
            </a:r>
          </a:p>
          <a:p>
            <a:pPr marL="0" indent="0">
              <a:buNone/>
            </a:pPr>
            <a:r>
              <a:rPr lang="ru-RU" sz="2000" b="1" i="1" dirty="0">
                <a:solidFill>
                  <a:schemeClr val="accent5">
                    <a:lumMod val="50000"/>
                  </a:schemeClr>
                </a:solidFill>
              </a:rPr>
              <a:t>Заметьте, что шкалы повторяются в названиях. Это не случайно, так срабатывает перекрестная проверка данных. </a:t>
            </a:r>
            <a:endParaRPr lang="ru-RU" sz="2400" b="1" i="1" dirty="0">
              <a:solidFill>
                <a:schemeClr val="accent5">
                  <a:lumMod val="50000"/>
                </a:schemeClr>
              </a:solidFill>
            </a:endParaRPr>
          </a:p>
          <a:p>
            <a:pPr marL="0" indent="0">
              <a:buNone/>
            </a:pPr>
            <a:r>
              <a:rPr lang="ru-RU" sz="2800" dirty="0"/>
              <a:t> </a:t>
            </a:r>
          </a:p>
          <a:p>
            <a:pPr marL="0" indent="0">
              <a:buNone/>
            </a:pPr>
            <a:r>
              <a:rPr lang="ru-RU" sz="2800" dirty="0"/>
              <a:t>  </a:t>
            </a:r>
          </a:p>
        </p:txBody>
      </p:sp>
    </p:spTree>
    <p:extLst>
      <p:ext uri="{BB962C8B-B14F-4D97-AF65-F5344CB8AC3E}">
        <p14:creationId xmlns:p14="http://schemas.microsoft.com/office/powerpoint/2010/main" val="212617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2808312"/>
          </a:xfrm>
        </p:spPr>
        <p:txBody>
          <a:bodyPr/>
          <a:lstStyle/>
          <a:p>
            <a:pPr marL="0" indent="0">
              <a:buNone/>
            </a:pPr>
            <a:r>
              <a:rPr lang="ru-RU" sz="2000" dirty="0"/>
              <a:t>Установка на победу (иногда не считаясь с за­тратами). Связана с мотивом «не проиграть». Не­обходима, когда надо навести порядок ради общего благополучия; оправдана, если нужен контроль, чтобы оградить людей от опрометчи­вых поступков. Однако, «соперничество» редко при­носит долгосрочные результаты: проигравший может саботировать решение, принятое под давлением. Тот, кто проиграл сегодня, может завтра отказаться от сотрудничества.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2.1. </a:t>
            </a:r>
            <a:r>
              <a:rPr lang="ru-RU" sz="2800" b="1" dirty="0" smtClean="0"/>
              <a:t>Берсеркер (соперничество)</a:t>
            </a:r>
            <a:endParaRPr lang="ru-RU" sz="2800" b="1" dirty="0"/>
          </a:p>
          <a:p>
            <a:pPr marL="0" indent="0">
              <a:buFont typeface="Arial" panose="020B0604020202020204" pitchFamily="34" charset="0"/>
              <a:buNone/>
            </a:pPr>
            <a:endParaRPr lang="ru-RU" sz="2800" dirty="0"/>
          </a:p>
        </p:txBody>
      </p:sp>
      <p:pic>
        <p:nvPicPr>
          <p:cNvPr id="22530" name="Picture 2" descr="44 Перетягивание кана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57" y="1391938"/>
            <a:ext cx="3176701" cy="199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13-14-15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6-7-8-9</a:t>
            </a:r>
            <a:r>
              <a:rPr kumimoji="0" lang="ru-RU" altLang="ru-RU" i="0" u="sng" strike="noStrike" cap="none" normalizeH="0" baseline="0" dirty="0" smtClean="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2-3-4-5</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9852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Установка на конструктивное разрешение противоречий. Опора на здравый смысл; готовность предъявлять свои интересы, выражать свою позицию, открыто признавать противоречия и предлагать пути их разрешения. От оппонента ожидает ответного сотрудничества. </a:t>
            </a:r>
          </a:p>
          <a:p>
            <a:pPr marL="0" indent="0">
              <a:buNone/>
            </a:pPr>
            <a:r>
              <a:rPr lang="ru-RU" sz="2000" dirty="0"/>
              <a:t>Такой переговорщик трезво оценивает свои возможности. Всегда готов к переговорам; имеет веер предло­жений-альтернатив. Контролирует эмоции в интересах дела. В переговорах с жестким партнером противопоставляет ему мирные средства и здравый смысл. </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710764" y="2224831"/>
            <a:ext cx="3101516" cy="116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2.2. </a:t>
            </a:r>
            <a:r>
              <a:rPr lang="ru-RU" sz="2800" b="1" dirty="0" smtClean="0"/>
              <a:t>«Виртуоз» (сотрудничество)</a:t>
            </a:r>
            <a:endParaRPr lang="ru-RU" sz="2800" b="1" dirty="0"/>
          </a:p>
          <a:p>
            <a:pPr marL="0" indent="0">
              <a:buFont typeface="Arial" panose="020B0604020202020204" pitchFamily="34" charset="0"/>
              <a:buNone/>
            </a:pPr>
            <a:endParaRPr lang="ru-RU" sz="2800" dirty="0"/>
          </a:p>
        </p:txBody>
      </p:sp>
      <p:pic>
        <p:nvPicPr>
          <p:cNvPr id="11" name="Picture 3" descr="02 Рукопожат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64679"/>
            <a:ext cx="3394746" cy="212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a:latin typeface="Calibri" panose="020F0502020204030204" pitchFamily="34" charset="0"/>
              </a:rPr>
              <a:t>31-3</a:t>
            </a:r>
            <a:r>
              <a:rPr kumimoji="0" lang="ru-RU" altLang="ru-RU" i="0" u="sng" strike="noStrike" cap="none" normalizeH="0" baseline="0" dirty="0" smtClean="0">
                <a:ln>
                  <a:noFill/>
                </a:ln>
                <a:solidFill>
                  <a:schemeClr val="tx1"/>
                </a:solidFill>
                <a:effectLst/>
                <a:latin typeface="Calibri" panose="020F0502020204030204" pitchFamily="34" charset="0"/>
              </a:rPr>
              <a:t>2-33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b="1" u="sng" dirty="0">
                <a:solidFill>
                  <a:schemeClr val="tx2">
                    <a:lumMod val="60000"/>
                    <a:lumOff val="40000"/>
                  </a:schemeClr>
                </a:solidFill>
                <a:latin typeface="Calibri" panose="020F0502020204030204" pitchFamily="34" charset="0"/>
              </a:rPr>
              <a:t>29</a:t>
            </a:r>
            <a:r>
              <a:rPr lang="ru-RU" altLang="ru-RU" u="sng" dirty="0">
                <a:latin typeface="Calibri" panose="020F0502020204030204" pitchFamily="34" charset="0"/>
              </a:rPr>
              <a:t>-30</a:t>
            </a:r>
            <a:r>
              <a:rPr lang="ru-RU" altLang="ru-RU"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latin typeface="Calibri" panose="020F0502020204030204" pitchFamily="34" charset="0"/>
              </a:rPr>
              <a:t>13-</a:t>
            </a:r>
            <a:r>
              <a:rPr lang="ru-RU" altLang="ru-RU" b="1" u="sng" dirty="0">
                <a:solidFill>
                  <a:schemeClr val="tx2">
                    <a:lumMod val="60000"/>
                    <a:lumOff val="40000"/>
                  </a:schemeClr>
                </a:solidFill>
                <a:latin typeface="Calibri" panose="020F0502020204030204" pitchFamily="34" charset="0"/>
              </a:rPr>
              <a:t>14-15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smtClean="0">
                <a:ln>
                  <a:noFill/>
                </a:ln>
                <a:solidFill>
                  <a:schemeClr val="tx1"/>
                </a:solidFill>
                <a:effectLst/>
                <a:latin typeface="Calibri" panose="020F0502020204030204" pitchFamily="34" charset="0"/>
              </a:rPr>
              <a:t>7-8-9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8954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Это сочетание осторож­ности и хитрости. Простор для тактических игр в переговорах, например: «проси пони – получишь хомячка»; «уберите «белую собачку». Принцип прост: "Я уступлю немного, если вы тоже готовы уступить". Получается, что нужды участников не могут быть удов­летворены полностью. Основной девиз - взвешенность, сбалан­сированность и осторожность. Компромисс не предпо­лагает анализ большого объема информации. Однако, если решение противоречия принято без тщательного анализа всех возможных альтернатив, оно будет не оптимальным.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2.3. </a:t>
            </a:r>
            <a:r>
              <a:rPr lang="ru-RU" sz="2800" b="1" dirty="0" smtClean="0"/>
              <a:t>«Политик» (компромисс)</a:t>
            </a:r>
            <a:endParaRPr lang="ru-RU" sz="2800" b="1" dirty="0"/>
          </a:p>
          <a:p>
            <a:pPr marL="0" indent="0">
              <a:buFont typeface="Arial" panose="020B0604020202020204" pitchFamily="34" charset="0"/>
              <a:buNone/>
            </a:pPr>
            <a:endParaRPr lang="ru-RU" sz="2800" dirty="0"/>
          </a:p>
        </p:txBody>
      </p:sp>
      <p:pic>
        <p:nvPicPr>
          <p:cNvPr id="24578" name="Picture 2" descr="11 Трехглавый змей и невес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096144"/>
            <a:ext cx="29718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smtClean="0">
                <a:solidFill>
                  <a:schemeClr val="tx2">
                    <a:lumMod val="60000"/>
                    <a:lumOff val="40000"/>
                  </a:schemeClr>
                </a:solidFill>
                <a:latin typeface="Calibri" panose="020F0502020204030204" pitchFamily="34" charset="0"/>
              </a:rPr>
              <a:t>31</a:t>
            </a:r>
            <a:r>
              <a:rPr kumimoji="0" lang="ru-RU" altLang="ru-RU" i="0" u="sng" strike="noStrike" cap="none" normalizeH="0" baseline="0" dirty="0" smtClean="0">
                <a:ln>
                  <a:noFill/>
                </a:ln>
                <a:solidFill>
                  <a:schemeClr val="tx1"/>
                </a:solidFill>
                <a:effectLst/>
                <a:latin typeface="Calibri" panose="020F0502020204030204" pitchFamily="34" charset="0"/>
              </a:rPr>
              <a:t>-</a:t>
            </a:r>
            <a:r>
              <a:rPr lang="ru-RU" altLang="ru-RU" u="sng" dirty="0" smtClean="0">
                <a:solidFill>
                  <a:schemeClr val="tx2">
                    <a:lumMod val="60000"/>
                    <a:lumOff val="40000"/>
                  </a:schemeClr>
                </a:solidFill>
                <a:latin typeface="Calibri" panose="020F0502020204030204" pitchFamily="34" charset="0"/>
              </a:rPr>
              <a:t>32</a:t>
            </a:r>
            <a:r>
              <a:rPr kumimoji="0" lang="ru-RU" altLang="ru-RU" i="0" u="sng" strike="noStrike" cap="none" normalizeH="0" baseline="0" dirty="0" smtClean="0">
                <a:ln>
                  <a:noFill/>
                </a:ln>
                <a:solidFill>
                  <a:schemeClr val="tx1"/>
                </a:solidFill>
                <a:effectLst/>
                <a:latin typeface="Calibri" panose="020F0502020204030204" pitchFamily="34" charset="0"/>
              </a:rPr>
              <a:t>-33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28-29-30</a:t>
            </a:r>
            <a:r>
              <a:rPr lang="ru-RU" altLang="ru-RU"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latin typeface="Calibri" panose="020F0502020204030204" pitchFamily="34" charset="0"/>
              </a:rPr>
              <a:t>13-14-15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6992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3168352"/>
          </a:xfrm>
        </p:spPr>
        <p:txBody>
          <a:bodyPr/>
          <a:lstStyle/>
          <a:p>
            <a:pPr marL="0" indent="0">
              <a:buNone/>
            </a:pPr>
            <a:r>
              <a:rPr lang="ru-RU" sz="2000" dirty="0"/>
              <a:t>Уклонение от переговоров в напряженной ситуации применяется как средство заставить другую сторону изменить свое отношение к проблеме. Это разумно, если переговорная ситуация не затрагивает прямых интересов человека, а переговорщик не готов к эскалации напряжения. С другой стороны, такое поведение может толкнуть оппонента на завышение требований: избегание обсуждения станет сигналом о слабости и может спровоцировать атаку. Отсутствие противодействия давлению провоцирует усиление давления.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2.4. </a:t>
            </a:r>
            <a:r>
              <a:rPr lang="ru-RU" sz="2800" b="1" dirty="0" smtClean="0"/>
              <a:t>«Резидент» (избегание)</a:t>
            </a:r>
            <a:endParaRPr lang="ru-RU" sz="2800" b="1" dirty="0"/>
          </a:p>
        </p:txBody>
      </p:sp>
      <p:pic>
        <p:nvPicPr>
          <p:cNvPr id="23554" name="Picture 2" descr="50 У первого завязан рот, у второго - глаз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996" y="1203207"/>
            <a:ext cx="3486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16-</a:t>
            </a:r>
            <a:r>
              <a:rPr lang="ru-RU" altLang="ru-RU" b="1" u="sng" dirty="0">
                <a:solidFill>
                  <a:schemeClr val="tx2">
                    <a:lumMod val="60000"/>
                    <a:lumOff val="40000"/>
                  </a:schemeClr>
                </a:solidFill>
                <a:latin typeface="Calibri" panose="020F0502020204030204" pitchFamily="34" charset="0"/>
              </a:rPr>
              <a:t>17</a:t>
            </a:r>
            <a:r>
              <a:rPr lang="ru-RU" altLang="ru-RU" b="1" u="sng" dirty="0" smtClean="0">
                <a:solidFill>
                  <a:schemeClr val="tx2">
                    <a:lumMod val="60000"/>
                    <a:lumOff val="40000"/>
                  </a:schemeClr>
                </a:solidFill>
                <a:latin typeface="Calibri" panose="020F0502020204030204" pitchFamily="34" charset="0"/>
              </a:rPr>
              <a:t>-18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13-14-15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a:t>
            </a:r>
            <a:r>
              <a:rPr lang="ru-RU" altLang="ru-RU" b="1" u="sng" dirty="0">
                <a:solidFill>
                  <a:schemeClr val="tx2">
                    <a:lumMod val="60000"/>
                    <a:lumOff val="40000"/>
                  </a:schemeClr>
                </a:solidFill>
                <a:latin typeface="Calibri" panose="020F0502020204030204" pitchFamily="34" charset="0"/>
              </a:rPr>
              <a:t>11</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3794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40964" y="3429000"/>
            <a:ext cx="6967340" cy="3168352"/>
          </a:xfrm>
        </p:spPr>
        <p:txBody>
          <a:bodyPr/>
          <a:lstStyle/>
          <a:p>
            <a:pPr marL="0" indent="0">
              <a:buNone/>
            </a:pPr>
            <a:r>
              <a:rPr lang="ru-RU" sz="2000" dirty="0"/>
              <a:t>Установка на приятие и непротивление разумна, если конфронтация может вносить чрезмерный урон  значимым отношениям, или если другая сторона не готова к переговорам. Основ­ной принцип поведения: "Давайте жить дружно". Бывают, что спорные ситуации «сами разрешаются» только за счет того, что переговорщик подчеркивает свое дружеское расположение к оппоненту. В случае серьезного противоречия такая установка помогает избегать напряжения, однако проблема остается неразрешенной.</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563888" y="2204864"/>
            <a:ext cx="3309508" cy="120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2.5. </a:t>
            </a:r>
            <a:r>
              <a:rPr lang="ru-RU" sz="2800" b="1" dirty="0" smtClean="0"/>
              <a:t>«Душа-человек» (приспособление)</a:t>
            </a:r>
            <a:endParaRPr lang="ru-RU" sz="2800" b="1" dirty="0"/>
          </a:p>
          <a:p>
            <a:pPr marL="0" indent="0">
              <a:buFont typeface="Arial" panose="020B0604020202020204" pitchFamily="34" charset="0"/>
              <a:buNone/>
            </a:pPr>
            <a:endParaRPr lang="ru-RU" sz="2800" dirty="0"/>
          </a:p>
        </p:txBody>
      </p:sp>
      <p:pic>
        <p:nvPicPr>
          <p:cNvPr id="15" name="Рисунок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64" y="1130819"/>
            <a:ext cx="2502844" cy="2298181"/>
          </a:xfrm>
          <a:prstGeom prst="rect">
            <a:avLst/>
          </a:prstGeom>
          <a:noFill/>
          <a:ln>
            <a:noFill/>
          </a:ln>
        </p:spPr>
      </p:pic>
      <p:sp>
        <p:nvSpPr>
          <p:cNvPr id="9"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13-14-15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10-11-12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smtClean="0">
                <a:latin typeface="Calibri" panose="020F0502020204030204" pitchFamily="34" charset="0"/>
              </a:rPr>
              <a:t>7-</a:t>
            </a:r>
            <a:r>
              <a:rPr lang="ru-RU" altLang="ru-RU" u="sng" dirty="0">
                <a:solidFill>
                  <a:schemeClr val="tx2">
                    <a:lumMod val="60000"/>
                    <a:lumOff val="40000"/>
                  </a:schemeClr>
                </a:solidFill>
                <a:latin typeface="Calibri" panose="020F0502020204030204" pitchFamily="34" charset="0"/>
              </a:rPr>
              <a:t>8</a:t>
            </a:r>
            <a:r>
              <a:rPr kumimoji="0" lang="ru-RU" altLang="ru-RU" i="0" u="sng" strike="noStrike" cap="none" normalizeH="0" baseline="0" dirty="0" smtClean="0">
                <a:ln>
                  <a:noFill/>
                </a:ln>
                <a:solidFill>
                  <a:schemeClr val="tx2">
                    <a:lumMod val="60000"/>
                    <a:lumOff val="40000"/>
                  </a:schemeClr>
                </a:solidFill>
                <a:effectLst/>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9 </a:t>
            </a:r>
            <a:r>
              <a:rPr kumimoji="0" lang="ru-RU" altLang="ru-RU" i="0" u="sng" strike="noStrike" cap="none" normalizeH="0" baseline="0" dirty="0" smtClean="0">
                <a:ln>
                  <a:noFill/>
                </a:ln>
                <a:solidFill>
                  <a:schemeClr val="tx2">
                    <a:lumMod val="60000"/>
                    <a:lumOff val="40000"/>
                  </a:schemeClr>
                </a:solidFill>
                <a:effectLst/>
                <a:latin typeface="Calibri" panose="020F0502020204030204" pitchFamily="34" charset="0"/>
              </a:rPr>
              <a:t> </a:t>
            </a:r>
            <a:r>
              <a:rPr kumimoji="0" lang="ru-RU" altLang="ru-RU"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65271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2400" b="1" dirty="0" smtClean="0"/>
              <a:t> </a:t>
            </a:r>
            <a:r>
              <a:rPr lang="ru-RU" sz="3200" b="1" dirty="0"/>
              <a:t>«Костюмы» переговоров</a:t>
            </a:r>
            <a:endParaRPr lang="ru-RU" sz="3200" dirty="0"/>
          </a:p>
        </p:txBody>
      </p:sp>
      <p:sp>
        <p:nvSpPr>
          <p:cNvPr id="3" name="Объект 2"/>
          <p:cNvSpPr>
            <a:spLocks noGrp="1"/>
          </p:cNvSpPr>
          <p:nvPr>
            <p:ph idx="1"/>
          </p:nvPr>
        </p:nvSpPr>
        <p:spPr>
          <a:xfrm>
            <a:off x="323528" y="1268761"/>
            <a:ext cx="8496944" cy="1512168"/>
          </a:xfrm>
        </p:spPr>
        <p:txBody>
          <a:bodyPr/>
          <a:lstStyle/>
          <a:p>
            <a:pPr marL="0" indent="0">
              <a:buNone/>
            </a:pPr>
            <a:r>
              <a:rPr lang="ru-RU" sz="2400" dirty="0"/>
              <a:t>Знакомая картинка, не так ли? </a:t>
            </a:r>
            <a:r>
              <a:rPr lang="ru-RU" sz="2400" dirty="0">
                <a:sym typeface="Wingdings" panose="05000000000000000000" pitchFamily="2" charset="2"/>
              </a:rPr>
              <a:t> </a:t>
            </a:r>
          </a:p>
          <a:p>
            <a:pPr marL="0" indent="0">
              <a:buNone/>
            </a:pPr>
            <a:r>
              <a:rPr lang="ru-RU" sz="2400" dirty="0">
                <a:sym typeface="Wingdings" panose="05000000000000000000" pitchFamily="2" charset="2"/>
              </a:rPr>
              <a:t>Сначала мы кратко повторим информацию с тренинга. Затем перейдем к рекомендациям по Вашему профилю</a:t>
            </a:r>
          </a:p>
          <a:p>
            <a:pPr marL="0" indent="0">
              <a:buNone/>
            </a:pPr>
            <a:r>
              <a:rPr lang="ru-RU" sz="2400" dirty="0">
                <a:sym typeface="Wingdings" panose="05000000000000000000" pitchFamily="2" charset="2"/>
              </a:rPr>
              <a:t> </a:t>
            </a:r>
            <a:endParaRPr lang="ru-RU" sz="2400" dirty="0"/>
          </a:p>
        </p:txBody>
      </p:sp>
      <p:sp>
        <p:nvSpPr>
          <p:cNvPr id="5" name="Стрелка вправо 4"/>
          <p:cNvSpPr/>
          <p:nvPr/>
        </p:nvSpPr>
        <p:spPr>
          <a:xfrm>
            <a:off x="1043608" y="5805264"/>
            <a:ext cx="77768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верх 5"/>
          <p:cNvSpPr/>
          <p:nvPr/>
        </p:nvSpPr>
        <p:spPr>
          <a:xfrm>
            <a:off x="467544" y="3104964"/>
            <a:ext cx="216024" cy="2700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кругленный прямоугольник 6"/>
          <p:cNvSpPr/>
          <p:nvPr/>
        </p:nvSpPr>
        <p:spPr>
          <a:xfrm>
            <a:off x="6300192" y="3212977"/>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ВИРТУОЗ</a:t>
            </a:r>
            <a:endParaRPr lang="ru-RU" b="1" dirty="0">
              <a:solidFill>
                <a:schemeClr val="accent5">
                  <a:lumMod val="50000"/>
                </a:schemeClr>
              </a:solidFill>
            </a:endParaRPr>
          </a:p>
        </p:txBody>
      </p:sp>
      <p:sp>
        <p:nvSpPr>
          <p:cNvPr id="8" name="Скругленный прямоугольник 7"/>
          <p:cNvSpPr/>
          <p:nvPr/>
        </p:nvSpPr>
        <p:spPr>
          <a:xfrm>
            <a:off x="6300192" y="4653136"/>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БЕРСЕРКЕР</a:t>
            </a:r>
            <a:endParaRPr lang="ru-RU" dirty="0"/>
          </a:p>
        </p:txBody>
      </p:sp>
      <p:sp>
        <p:nvSpPr>
          <p:cNvPr id="9" name="Скругленный прямоугольник 8"/>
          <p:cNvSpPr/>
          <p:nvPr/>
        </p:nvSpPr>
        <p:spPr>
          <a:xfrm>
            <a:off x="3707904" y="3941184"/>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ПОЛИТИК</a:t>
            </a:r>
            <a:endParaRPr lang="ru-RU" b="1" dirty="0">
              <a:solidFill>
                <a:schemeClr val="accent5">
                  <a:lumMod val="50000"/>
                </a:schemeClr>
              </a:solidFill>
            </a:endParaRPr>
          </a:p>
        </p:txBody>
      </p:sp>
      <p:sp>
        <p:nvSpPr>
          <p:cNvPr id="10" name="Скругленный прямоугольник 9"/>
          <p:cNvSpPr/>
          <p:nvPr/>
        </p:nvSpPr>
        <p:spPr>
          <a:xfrm>
            <a:off x="1115616" y="4653136"/>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РЕЗИДЕНТ</a:t>
            </a:r>
            <a:endParaRPr lang="ru-RU" b="1" dirty="0">
              <a:solidFill>
                <a:schemeClr val="accent5">
                  <a:lumMod val="50000"/>
                </a:schemeClr>
              </a:solidFill>
            </a:endParaRPr>
          </a:p>
        </p:txBody>
      </p:sp>
      <p:sp>
        <p:nvSpPr>
          <p:cNvPr id="11" name="Скругленный прямоугольник 10"/>
          <p:cNvSpPr/>
          <p:nvPr/>
        </p:nvSpPr>
        <p:spPr>
          <a:xfrm>
            <a:off x="1115616" y="3212977"/>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ДУША-ЧЕЛОВЕК</a:t>
            </a:r>
            <a:endParaRPr lang="ru-RU" sz="1600" b="1" dirty="0">
              <a:solidFill>
                <a:schemeClr val="accent5">
                  <a:lumMod val="50000"/>
                </a:schemeClr>
              </a:solidFill>
            </a:endParaRPr>
          </a:p>
        </p:txBody>
      </p:sp>
      <p:sp>
        <p:nvSpPr>
          <p:cNvPr id="4" name="Прямоугольник 3"/>
          <p:cNvSpPr/>
          <p:nvPr/>
        </p:nvSpPr>
        <p:spPr>
          <a:xfrm>
            <a:off x="1686032" y="4022106"/>
            <a:ext cx="1528495" cy="307777"/>
          </a:xfrm>
          <a:prstGeom prst="rect">
            <a:avLst/>
          </a:prstGeom>
        </p:spPr>
        <p:txBody>
          <a:bodyPr wrap="none">
            <a:spAutoFit/>
          </a:bodyPr>
          <a:lstStyle/>
          <a:p>
            <a:r>
              <a:rPr lang="ru-RU" sz="1400" b="1" i="1" dirty="0">
                <a:solidFill>
                  <a:schemeClr val="accent5">
                    <a:lumMod val="75000"/>
                  </a:schemeClr>
                </a:solidFill>
              </a:rPr>
              <a:t>Группа   </a:t>
            </a:r>
            <a:r>
              <a:rPr lang="ru-RU" sz="1400" b="1" i="1" dirty="0" smtClean="0">
                <a:solidFill>
                  <a:schemeClr val="accent5">
                    <a:lumMod val="75000"/>
                  </a:schemeClr>
                </a:solidFill>
              </a:rPr>
              <a:t>9-26 </a:t>
            </a:r>
            <a:r>
              <a:rPr lang="ru-RU" sz="1400" b="1" i="1" dirty="0">
                <a:solidFill>
                  <a:schemeClr val="accent5">
                    <a:lumMod val="75000"/>
                  </a:schemeClr>
                </a:solidFill>
              </a:rPr>
              <a:t>%</a:t>
            </a:r>
            <a:endParaRPr lang="ru-RU" sz="1400" dirty="0"/>
          </a:p>
        </p:txBody>
      </p:sp>
      <p:sp>
        <p:nvSpPr>
          <p:cNvPr id="12" name="Прямоугольник 11"/>
          <p:cNvSpPr/>
          <p:nvPr/>
        </p:nvSpPr>
        <p:spPr>
          <a:xfrm>
            <a:off x="1686032" y="5497487"/>
            <a:ext cx="1627882" cy="307777"/>
          </a:xfrm>
          <a:prstGeom prst="rect">
            <a:avLst/>
          </a:prstGeom>
        </p:spPr>
        <p:txBody>
          <a:bodyPr wrap="none">
            <a:spAutoFit/>
          </a:bodyPr>
          <a:lstStyle/>
          <a:p>
            <a:r>
              <a:rPr lang="ru-RU" sz="1400" b="1" i="1" dirty="0">
                <a:solidFill>
                  <a:schemeClr val="accent5">
                    <a:lumMod val="75000"/>
                  </a:schemeClr>
                </a:solidFill>
              </a:rPr>
              <a:t>Группа   </a:t>
            </a:r>
            <a:r>
              <a:rPr lang="ru-RU" sz="1400" b="1" i="1" dirty="0" smtClean="0">
                <a:solidFill>
                  <a:schemeClr val="accent5">
                    <a:lumMod val="75000"/>
                  </a:schemeClr>
                </a:solidFill>
              </a:rPr>
              <a:t>12-24 </a:t>
            </a:r>
            <a:r>
              <a:rPr lang="ru-RU" sz="1400" b="1" i="1" dirty="0">
                <a:solidFill>
                  <a:schemeClr val="accent5">
                    <a:lumMod val="75000"/>
                  </a:schemeClr>
                </a:solidFill>
              </a:rPr>
              <a:t>%</a:t>
            </a:r>
            <a:endParaRPr lang="ru-RU" sz="1400" dirty="0"/>
          </a:p>
        </p:txBody>
      </p:sp>
      <p:sp>
        <p:nvSpPr>
          <p:cNvPr id="13" name="Прямоугольник 12"/>
          <p:cNvSpPr/>
          <p:nvPr/>
        </p:nvSpPr>
        <p:spPr>
          <a:xfrm>
            <a:off x="4231174" y="4832155"/>
            <a:ext cx="1627882" cy="307777"/>
          </a:xfrm>
          <a:prstGeom prst="rect">
            <a:avLst/>
          </a:prstGeom>
        </p:spPr>
        <p:txBody>
          <a:bodyPr wrap="none">
            <a:spAutoFit/>
          </a:bodyPr>
          <a:lstStyle/>
          <a:p>
            <a:r>
              <a:rPr lang="ru-RU" sz="1400" b="1" i="1" dirty="0">
                <a:solidFill>
                  <a:schemeClr val="accent5">
                    <a:lumMod val="75000"/>
                  </a:schemeClr>
                </a:solidFill>
              </a:rPr>
              <a:t>Группа   </a:t>
            </a:r>
            <a:r>
              <a:rPr lang="ru-RU" sz="1400" b="1" i="1" dirty="0" smtClean="0">
                <a:solidFill>
                  <a:schemeClr val="accent5">
                    <a:lumMod val="75000"/>
                  </a:schemeClr>
                </a:solidFill>
              </a:rPr>
              <a:t>18-28 </a:t>
            </a:r>
            <a:r>
              <a:rPr lang="ru-RU" sz="1400" b="1" i="1" dirty="0">
                <a:solidFill>
                  <a:schemeClr val="accent5">
                    <a:lumMod val="75000"/>
                  </a:schemeClr>
                </a:solidFill>
              </a:rPr>
              <a:t>%</a:t>
            </a:r>
            <a:endParaRPr lang="ru-RU" sz="1400" dirty="0"/>
          </a:p>
        </p:txBody>
      </p:sp>
      <p:sp>
        <p:nvSpPr>
          <p:cNvPr id="14" name="Прямоугольник 13"/>
          <p:cNvSpPr/>
          <p:nvPr/>
        </p:nvSpPr>
        <p:spPr>
          <a:xfrm>
            <a:off x="6920206" y="4022106"/>
            <a:ext cx="1627882" cy="307777"/>
          </a:xfrm>
          <a:prstGeom prst="rect">
            <a:avLst/>
          </a:prstGeom>
        </p:spPr>
        <p:txBody>
          <a:bodyPr wrap="none">
            <a:spAutoFit/>
          </a:bodyPr>
          <a:lstStyle/>
          <a:p>
            <a:r>
              <a:rPr lang="ru-RU" sz="1400" b="1" i="1" dirty="0">
                <a:solidFill>
                  <a:schemeClr val="accent5">
                    <a:lumMod val="75000"/>
                  </a:schemeClr>
                </a:solidFill>
              </a:rPr>
              <a:t>Группа   </a:t>
            </a:r>
            <a:r>
              <a:rPr lang="ru-RU" sz="1400" b="1" i="1" dirty="0" smtClean="0">
                <a:solidFill>
                  <a:schemeClr val="accent5">
                    <a:lumMod val="75000"/>
                  </a:schemeClr>
                </a:solidFill>
              </a:rPr>
              <a:t>16-31 </a:t>
            </a:r>
            <a:r>
              <a:rPr lang="ru-RU" sz="1400" b="1" i="1" dirty="0">
                <a:solidFill>
                  <a:schemeClr val="accent5">
                    <a:lumMod val="75000"/>
                  </a:schemeClr>
                </a:solidFill>
              </a:rPr>
              <a:t>%</a:t>
            </a:r>
            <a:endParaRPr lang="ru-RU" sz="1400" dirty="0"/>
          </a:p>
        </p:txBody>
      </p:sp>
      <p:sp>
        <p:nvSpPr>
          <p:cNvPr id="15" name="Прямоугольник 14"/>
          <p:cNvSpPr/>
          <p:nvPr/>
        </p:nvSpPr>
        <p:spPr>
          <a:xfrm>
            <a:off x="6920206" y="5497487"/>
            <a:ext cx="1564852" cy="307777"/>
          </a:xfrm>
          <a:prstGeom prst="rect">
            <a:avLst/>
          </a:prstGeom>
        </p:spPr>
        <p:txBody>
          <a:bodyPr wrap="none">
            <a:spAutoFit/>
          </a:bodyPr>
          <a:lstStyle/>
          <a:p>
            <a:r>
              <a:rPr lang="ru-RU" sz="1400" b="1" i="1" dirty="0">
                <a:solidFill>
                  <a:schemeClr val="accent5">
                    <a:lumMod val="75000"/>
                  </a:schemeClr>
                </a:solidFill>
              </a:rPr>
              <a:t>Группа   </a:t>
            </a:r>
            <a:r>
              <a:rPr lang="ru-RU" sz="1400" b="1" i="1" dirty="0" smtClean="0">
                <a:solidFill>
                  <a:schemeClr val="accent5">
                    <a:lumMod val="75000"/>
                  </a:schemeClr>
                </a:solidFill>
              </a:rPr>
              <a:t>11-28%</a:t>
            </a:r>
            <a:endParaRPr lang="ru-RU" sz="1400" dirty="0"/>
          </a:p>
        </p:txBody>
      </p:sp>
      <p:sp>
        <p:nvSpPr>
          <p:cNvPr id="16" name="TextBox 15"/>
          <p:cNvSpPr txBox="1"/>
          <p:nvPr/>
        </p:nvSpPr>
        <p:spPr>
          <a:xfrm>
            <a:off x="6372200" y="6038513"/>
            <a:ext cx="2517549" cy="307777"/>
          </a:xfrm>
          <a:prstGeom prst="rect">
            <a:avLst/>
          </a:prstGeom>
          <a:noFill/>
        </p:spPr>
        <p:txBody>
          <a:bodyPr wrap="none" rtlCol="0">
            <a:spAutoFit/>
          </a:bodyPr>
          <a:lstStyle/>
          <a:p>
            <a:r>
              <a:rPr lang="ru-RU" sz="1400" i="1" dirty="0"/>
              <a:t>Ориентация на результат</a:t>
            </a:r>
          </a:p>
        </p:txBody>
      </p:sp>
      <p:sp>
        <p:nvSpPr>
          <p:cNvPr id="17" name="TextBox 16"/>
          <p:cNvSpPr txBox="1"/>
          <p:nvPr/>
        </p:nvSpPr>
        <p:spPr>
          <a:xfrm rot="16200000">
            <a:off x="-1035914" y="4228220"/>
            <a:ext cx="2555123" cy="307777"/>
          </a:xfrm>
          <a:prstGeom prst="rect">
            <a:avLst/>
          </a:prstGeom>
          <a:noFill/>
        </p:spPr>
        <p:txBody>
          <a:bodyPr wrap="none" rtlCol="0">
            <a:spAutoFit/>
          </a:bodyPr>
          <a:lstStyle/>
          <a:p>
            <a:r>
              <a:rPr lang="ru-RU" sz="1400" i="1" dirty="0"/>
              <a:t>Ориентация на отношения</a:t>
            </a:r>
          </a:p>
        </p:txBody>
      </p:sp>
      <p:sp>
        <p:nvSpPr>
          <p:cNvPr id="18" name="Прямоугольник 17"/>
          <p:cNvSpPr/>
          <p:nvPr/>
        </p:nvSpPr>
        <p:spPr>
          <a:xfrm>
            <a:off x="7956376" y="3203684"/>
            <a:ext cx="768159" cy="400110"/>
          </a:xfrm>
          <a:prstGeom prst="rect">
            <a:avLst/>
          </a:prstGeom>
        </p:spPr>
        <p:txBody>
          <a:bodyPr wrap="none">
            <a:spAutoFit/>
          </a:bodyPr>
          <a:lstStyle/>
          <a:p>
            <a:r>
              <a:rPr lang="ru-RU" sz="2000" b="1" dirty="0" smtClean="0">
                <a:solidFill>
                  <a:srgbClr val="C00000"/>
                </a:solidFill>
              </a:rPr>
              <a:t>29 </a:t>
            </a:r>
            <a:r>
              <a:rPr lang="ru-RU" sz="2000" b="1" dirty="0">
                <a:solidFill>
                  <a:srgbClr val="C00000"/>
                </a:solidFill>
              </a:rPr>
              <a:t>%</a:t>
            </a:r>
            <a:endParaRPr lang="ru-RU" sz="2000" dirty="0">
              <a:solidFill>
                <a:srgbClr val="C00000"/>
              </a:solidFill>
            </a:endParaRPr>
          </a:p>
        </p:txBody>
      </p:sp>
      <p:sp>
        <p:nvSpPr>
          <p:cNvPr id="19" name="Прямоугольник 18"/>
          <p:cNvSpPr/>
          <p:nvPr/>
        </p:nvSpPr>
        <p:spPr>
          <a:xfrm>
            <a:off x="2795729" y="3140968"/>
            <a:ext cx="625492" cy="400110"/>
          </a:xfrm>
          <a:prstGeom prst="rect">
            <a:avLst/>
          </a:prstGeom>
        </p:spPr>
        <p:txBody>
          <a:bodyPr wrap="none">
            <a:spAutoFit/>
          </a:bodyPr>
          <a:lstStyle/>
          <a:p>
            <a:r>
              <a:rPr lang="ru-RU" sz="2000" b="1" dirty="0">
                <a:solidFill>
                  <a:srgbClr val="C00000"/>
                </a:solidFill>
              </a:rPr>
              <a:t>9</a:t>
            </a:r>
            <a:r>
              <a:rPr lang="ru-RU" sz="2000" b="1" dirty="0" smtClean="0">
                <a:solidFill>
                  <a:srgbClr val="C00000"/>
                </a:solidFill>
              </a:rPr>
              <a:t> </a:t>
            </a:r>
            <a:r>
              <a:rPr lang="ru-RU" sz="2000" b="1" dirty="0">
                <a:solidFill>
                  <a:srgbClr val="C00000"/>
                </a:solidFill>
              </a:rPr>
              <a:t>%</a:t>
            </a:r>
            <a:endParaRPr lang="ru-RU" sz="2000" dirty="0">
              <a:solidFill>
                <a:srgbClr val="C00000"/>
              </a:solidFill>
            </a:endParaRPr>
          </a:p>
        </p:txBody>
      </p:sp>
      <p:sp>
        <p:nvSpPr>
          <p:cNvPr id="20" name="Прямоугольник 19"/>
          <p:cNvSpPr/>
          <p:nvPr/>
        </p:nvSpPr>
        <p:spPr>
          <a:xfrm>
            <a:off x="5388017" y="3892986"/>
            <a:ext cx="768159" cy="400110"/>
          </a:xfrm>
          <a:prstGeom prst="rect">
            <a:avLst/>
          </a:prstGeom>
        </p:spPr>
        <p:txBody>
          <a:bodyPr wrap="none">
            <a:spAutoFit/>
          </a:bodyPr>
          <a:lstStyle/>
          <a:p>
            <a:r>
              <a:rPr lang="ru-RU" sz="2000" b="1" dirty="0" smtClean="0">
                <a:solidFill>
                  <a:srgbClr val="C00000"/>
                </a:solidFill>
              </a:rPr>
              <a:t>27 </a:t>
            </a:r>
            <a:r>
              <a:rPr lang="ru-RU" sz="2000" b="1" dirty="0">
                <a:solidFill>
                  <a:srgbClr val="C00000"/>
                </a:solidFill>
              </a:rPr>
              <a:t>%</a:t>
            </a:r>
            <a:endParaRPr lang="ru-RU" sz="2000" dirty="0">
              <a:solidFill>
                <a:srgbClr val="C00000"/>
              </a:solidFill>
            </a:endParaRPr>
          </a:p>
        </p:txBody>
      </p:sp>
      <p:sp>
        <p:nvSpPr>
          <p:cNvPr id="21" name="Прямоугольник 20"/>
          <p:cNvSpPr/>
          <p:nvPr/>
        </p:nvSpPr>
        <p:spPr>
          <a:xfrm>
            <a:off x="2795729" y="4613066"/>
            <a:ext cx="768159" cy="400110"/>
          </a:xfrm>
          <a:prstGeom prst="rect">
            <a:avLst/>
          </a:prstGeom>
        </p:spPr>
        <p:txBody>
          <a:bodyPr wrap="none">
            <a:spAutoFit/>
          </a:bodyPr>
          <a:lstStyle/>
          <a:p>
            <a:r>
              <a:rPr lang="ru-RU" sz="2000" b="1" dirty="0" smtClean="0">
                <a:solidFill>
                  <a:srgbClr val="C00000"/>
                </a:solidFill>
              </a:rPr>
              <a:t>17 </a:t>
            </a:r>
            <a:r>
              <a:rPr lang="ru-RU" sz="2000" b="1" dirty="0">
                <a:solidFill>
                  <a:srgbClr val="C00000"/>
                </a:solidFill>
              </a:rPr>
              <a:t>%</a:t>
            </a:r>
            <a:endParaRPr lang="ru-RU" sz="2000" dirty="0">
              <a:solidFill>
                <a:srgbClr val="C00000"/>
              </a:solidFill>
            </a:endParaRPr>
          </a:p>
        </p:txBody>
      </p:sp>
      <p:sp>
        <p:nvSpPr>
          <p:cNvPr id="22" name="Прямоугольник 21"/>
          <p:cNvSpPr/>
          <p:nvPr/>
        </p:nvSpPr>
        <p:spPr>
          <a:xfrm>
            <a:off x="7956375" y="4596902"/>
            <a:ext cx="768159" cy="400110"/>
          </a:xfrm>
          <a:prstGeom prst="rect">
            <a:avLst/>
          </a:prstGeom>
        </p:spPr>
        <p:txBody>
          <a:bodyPr wrap="none">
            <a:spAutoFit/>
          </a:bodyPr>
          <a:lstStyle/>
          <a:p>
            <a:r>
              <a:rPr lang="ru-RU" sz="2000" b="1" dirty="0" smtClean="0">
                <a:solidFill>
                  <a:srgbClr val="C00000"/>
                </a:solidFill>
              </a:rPr>
              <a:t>19 </a:t>
            </a:r>
            <a:r>
              <a:rPr lang="ru-RU" sz="2000" b="1" dirty="0">
                <a:solidFill>
                  <a:srgbClr val="C00000"/>
                </a:solidFill>
              </a:rPr>
              <a:t>%</a:t>
            </a:r>
            <a:endParaRPr lang="ru-RU" sz="2000" dirty="0">
              <a:solidFill>
                <a:srgbClr val="C00000"/>
              </a:solidFill>
            </a:endParaRPr>
          </a:p>
        </p:txBody>
      </p:sp>
      <p:sp>
        <p:nvSpPr>
          <p:cNvPr id="23" name="Полилиния 22"/>
          <p:cNvSpPr/>
          <p:nvPr/>
        </p:nvSpPr>
        <p:spPr>
          <a:xfrm>
            <a:off x="3254587" y="3301699"/>
            <a:ext cx="3820166" cy="2156029"/>
          </a:xfrm>
          <a:custGeom>
            <a:avLst/>
            <a:gdLst>
              <a:gd name="connsiteX0" fmla="*/ 0 w 3425955"/>
              <a:gd name="connsiteY0" fmla="*/ 1475895 h 1475895"/>
              <a:gd name="connsiteX1" fmla="*/ 3299791 w 3425955"/>
              <a:gd name="connsiteY1" fmla="*/ 14843 h 1475895"/>
              <a:gd name="connsiteX2" fmla="*/ 2792895 w 3425955"/>
              <a:gd name="connsiteY2" fmla="*/ 680765 h 1475895"/>
              <a:gd name="connsiteX3" fmla="*/ 2792895 w 3425955"/>
              <a:gd name="connsiteY3" fmla="*/ 680765 h 1475895"/>
              <a:gd name="connsiteX4" fmla="*/ 3101008 w 3425955"/>
              <a:gd name="connsiteY4" fmla="*/ 1306930 h 1475895"/>
              <a:gd name="connsiteX5" fmla="*/ 3101008 w 3425955"/>
              <a:gd name="connsiteY5" fmla="*/ 1316869 h 1475895"/>
              <a:gd name="connsiteX0" fmla="*/ 0 w 3929266"/>
              <a:gd name="connsiteY0" fmla="*/ 1946664 h 1946664"/>
              <a:gd name="connsiteX1" fmla="*/ 3299791 w 3929266"/>
              <a:gd name="connsiteY1" fmla="*/ 485612 h 1946664"/>
              <a:gd name="connsiteX2" fmla="*/ 2792895 w 3929266"/>
              <a:gd name="connsiteY2" fmla="*/ 1151534 h 1946664"/>
              <a:gd name="connsiteX3" fmla="*/ 2792895 w 3929266"/>
              <a:gd name="connsiteY3" fmla="*/ 1151534 h 1946664"/>
              <a:gd name="connsiteX4" fmla="*/ 3101008 w 3929266"/>
              <a:gd name="connsiteY4" fmla="*/ 1777699 h 1946664"/>
              <a:gd name="connsiteX5" fmla="*/ 3101008 w 3929266"/>
              <a:gd name="connsiteY5" fmla="*/ 1787638 h 1946664"/>
              <a:gd name="connsiteX0" fmla="*/ 0 w 3929266"/>
              <a:gd name="connsiteY0" fmla="*/ 2047692 h 2047692"/>
              <a:gd name="connsiteX1" fmla="*/ 3299791 w 3929266"/>
              <a:gd name="connsiteY1" fmla="*/ 586640 h 2047692"/>
              <a:gd name="connsiteX2" fmla="*/ 2792895 w 3929266"/>
              <a:gd name="connsiteY2" fmla="*/ 1252562 h 2047692"/>
              <a:gd name="connsiteX3" fmla="*/ 2792895 w 3929266"/>
              <a:gd name="connsiteY3" fmla="*/ 1252562 h 2047692"/>
              <a:gd name="connsiteX4" fmla="*/ 3101008 w 3929266"/>
              <a:gd name="connsiteY4" fmla="*/ 1878727 h 2047692"/>
              <a:gd name="connsiteX5" fmla="*/ 3101008 w 3929266"/>
              <a:gd name="connsiteY5" fmla="*/ 1888666 h 2047692"/>
              <a:gd name="connsiteX0" fmla="*/ 0 w 3316251"/>
              <a:gd name="connsiteY0" fmla="*/ 1606134 h 1606134"/>
              <a:gd name="connsiteX1" fmla="*/ 3299791 w 3316251"/>
              <a:gd name="connsiteY1" fmla="*/ 145082 h 1606134"/>
              <a:gd name="connsiteX2" fmla="*/ 2792895 w 3316251"/>
              <a:gd name="connsiteY2" fmla="*/ 811004 h 1606134"/>
              <a:gd name="connsiteX3" fmla="*/ 2792895 w 3316251"/>
              <a:gd name="connsiteY3" fmla="*/ 811004 h 1606134"/>
              <a:gd name="connsiteX4" fmla="*/ 3101008 w 3316251"/>
              <a:gd name="connsiteY4" fmla="*/ 1437169 h 1606134"/>
              <a:gd name="connsiteX5" fmla="*/ 3101008 w 3316251"/>
              <a:gd name="connsiteY5" fmla="*/ 1447108 h 1606134"/>
              <a:gd name="connsiteX0" fmla="*/ 2154 w 3315169"/>
              <a:gd name="connsiteY0" fmla="*/ 1608494 h 1608494"/>
              <a:gd name="connsiteX1" fmla="*/ 3301945 w 3315169"/>
              <a:gd name="connsiteY1" fmla="*/ 147442 h 1608494"/>
              <a:gd name="connsiteX2" fmla="*/ 2795049 w 3315169"/>
              <a:gd name="connsiteY2" fmla="*/ 813364 h 1608494"/>
              <a:gd name="connsiteX3" fmla="*/ 2795049 w 3315169"/>
              <a:gd name="connsiteY3" fmla="*/ 813364 h 1608494"/>
              <a:gd name="connsiteX4" fmla="*/ 3103162 w 3315169"/>
              <a:gd name="connsiteY4" fmla="*/ 1439529 h 1608494"/>
              <a:gd name="connsiteX5" fmla="*/ 3103162 w 3315169"/>
              <a:gd name="connsiteY5" fmla="*/ 1449468 h 1608494"/>
              <a:gd name="connsiteX0" fmla="*/ 2518 w 3660994"/>
              <a:gd name="connsiteY0" fmla="*/ 1322246 h 1365958"/>
              <a:gd name="connsiteX1" fmla="*/ 3520970 w 3660994"/>
              <a:gd name="connsiteY1" fmla="*/ 10281 h 1365958"/>
              <a:gd name="connsiteX2" fmla="*/ 3014074 w 3660994"/>
              <a:gd name="connsiteY2" fmla="*/ 676203 h 1365958"/>
              <a:gd name="connsiteX3" fmla="*/ 3014074 w 3660994"/>
              <a:gd name="connsiteY3" fmla="*/ 676203 h 1365958"/>
              <a:gd name="connsiteX4" fmla="*/ 3322187 w 3660994"/>
              <a:gd name="connsiteY4" fmla="*/ 1302368 h 1365958"/>
              <a:gd name="connsiteX5" fmla="*/ 3322187 w 3660994"/>
              <a:gd name="connsiteY5" fmla="*/ 1312307 h 1365958"/>
              <a:gd name="connsiteX0" fmla="*/ 0 w 3658476"/>
              <a:gd name="connsiteY0" fmla="*/ 1322246 h 1365958"/>
              <a:gd name="connsiteX1" fmla="*/ 3518452 w 3658476"/>
              <a:gd name="connsiteY1" fmla="*/ 10281 h 1365958"/>
              <a:gd name="connsiteX2" fmla="*/ 3011556 w 3658476"/>
              <a:gd name="connsiteY2" fmla="*/ 676203 h 1365958"/>
              <a:gd name="connsiteX3" fmla="*/ 3011556 w 3658476"/>
              <a:gd name="connsiteY3" fmla="*/ 676203 h 1365958"/>
              <a:gd name="connsiteX4" fmla="*/ 3319669 w 3658476"/>
              <a:gd name="connsiteY4" fmla="*/ 1302368 h 1365958"/>
              <a:gd name="connsiteX5" fmla="*/ 3319669 w 3658476"/>
              <a:gd name="connsiteY5" fmla="*/ 1312307 h 1365958"/>
              <a:gd name="connsiteX0" fmla="*/ 1021824 w 1286439"/>
              <a:gd name="connsiteY0" fmla="*/ 608665 h 1942558"/>
              <a:gd name="connsiteX1" fmla="*/ 506896 w 1286439"/>
              <a:gd name="connsiteY1" fmla="*/ 586881 h 1942558"/>
              <a:gd name="connsiteX2" fmla="*/ 0 w 1286439"/>
              <a:gd name="connsiteY2" fmla="*/ 1252803 h 1942558"/>
              <a:gd name="connsiteX3" fmla="*/ 0 w 1286439"/>
              <a:gd name="connsiteY3" fmla="*/ 1252803 h 1942558"/>
              <a:gd name="connsiteX4" fmla="*/ 308113 w 1286439"/>
              <a:gd name="connsiteY4" fmla="*/ 1878968 h 1942558"/>
              <a:gd name="connsiteX5" fmla="*/ 308113 w 1286439"/>
              <a:gd name="connsiteY5" fmla="*/ 1888907 h 1942558"/>
              <a:gd name="connsiteX0" fmla="*/ 2134011 w 2268559"/>
              <a:gd name="connsiteY0" fmla="*/ 441920 h 1775813"/>
              <a:gd name="connsiteX1" fmla="*/ 15752 w 2268559"/>
              <a:gd name="connsiteY1" fmla="*/ 1221802 h 1775813"/>
              <a:gd name="connsiteX2" fmla="*/ 1112187 w 2268559"/>
              <a:gd name="connsiteY2" fmla="*/ 1086058 h 1775813"/>
              <a:gd name="connsiteX3" fmla="*/ 1112187 w 2268559"/>
              <a:gd name="connsiteY3" fmla="*/ 1086058 h 1775813"/>
              <a:gd name="connsiteX4" fmla="*/ 1420300 w 2268559"/>
              <a:gd name="connsiteY4" fmla="*/ 1712223 h 1775813"/>
              <a:gd name="connsiteX5" fmla="*/ 1420300 w 2268559"/>
              <a:gd name="connsiteY5" fmla="*/ 1722162 h 1775813"/>
              <a:gd name="connsiteX0" fmla="*/ 3820166 w 3954714"/>
              <a:gd name="connsiteY0" fmla="*/ 441920 h 1723146"/>
              <a:gd name="connsiteX1" fmla="*/ 1701907 w 3954714"/>
              <a:gd name="connsiteY1" fmla="*/ 1221802 h 1723146"/>
              <a:gd name="connsiteX2" fmla="*/ 2798342 w 3954714"/>
              <a:gd name="connsiteY2" fmla="*/ 1086058 h 1723146"/>
              <a:gd name="connsiteX3" fmla="*/ 2798342 w 3954714"/>
              <a:gd name="connsiteY3" fmla="*/ 1086058 h 1723146"/>
              <a:gd name="connsiteX4" fmla="*/ 3106455 w 3954714"/>
              <a:gd name="connsiteY4" fmla="*/ 1712223 h 1723146"/>
              <a:gd name="connsiteX5" fmla="*/ 0 w 3954714"/>
              <a:gd name="connsiteY5" fmla="*/ 1070809 h 1723146"/>
              <a:gd name="connsiteX0" fmla="*/ 3820166 w 3954714"/>
              <a:gd name="connsiteY0" fmla="*/ 441920 h 2157603"/>
              <a:gd name="connsiteX1" fmla="*/ 1701907 w 3954714"/>
              <a:gd name="connsiteY1" fmla="*/ 1221802 h 2157603"/>
              <a:gd name="connsiteX2" fmla="*/ 2798342 w 3954714"/>
              <a:gd name="connsiteY2" fmla="*/ 1086058 h 2157603"/>
              <a:gd name="connsiteX3" fmla="*/ 2798342 w 3954714"/>
              <a:gd name="connsiteY3" fmla="*/ 1086058 h 2157603"/>
              <a:gd name="connsiteX4" fmla="*/ 112734 w 3954714"/>
              <a:gd name="connsiteY4" fmla="*/ 2150634 h 2157603"/>
              <a:gd name="connsiteX5" fmla="*/ 0 w 3954714"/>
              <a:gd name="connsiteY5" fmla="*/ 1070809 h 2157603"/>
              <a:gd name="connsiteX0" fmla="*/ 3820166 w 3954714"/>
              <a:gd name="connsiteY0" fmla="*/ 441920 h 2163296"/>
              <a:gd name="connsiteX1" fmla="*/ 1701907 w 3954714"/>
              <a:gd name="connsiteY1" fmla="*/ 1221802 h 2163296"/>
              <a:gd name="connsiteX2" fmla="*/ 2798342 w 3954714"/>
              <a:gd name="connsiteY2" fmla="*/ 1086058 h 2163296"/>
              <a:gd name="connsiteX3" fmla="*/ 3261805 w 3954714"/>
              <a:gd name="connsiteY3" fmla="*/ 2163296 h 2163296"/>
              <a:gd name="connsiteX4" fmla="*/ 112734 w 3954714"/>
              <a:gd name="connsiteY4" fmla="*/ 2150634 h 2163296"/>
              <a:gd name="connsiteX5" fmla="*/ 0 w 3954714"/>
              <a:gd name="connsiteY5" fmla="*/ 1070809 h 2163296"/>
              <a:gd name="connsiteX0" fmla="*/ 3820166 w 3951718"/>
              <a:gd name="connsiteY0" fmla="*/ 467736 h 2189112"/>
              <a:gd name="connsiteX1" fmla="*/ 1701907 w 3951718"/>
              <a:gd name="connsiteY1" fmla="*/ 1247618 h 2189112"/>
              <a:gd name="connsiteX2" fmla="*/ 3261805 w 3951718"/>
              <a:gd name="connsiteY2" fmla="*/ 2189112 h 2189112"/>
              <a:gd name="connsiteX3" fmla="*/ 112734 w 3951718"/>
              <a:gd name="connsiteY3" fmla="*/ 2176450 h 2189112"/>
              <a:gd name="connsiteX4" fmla="*/ 0 w 3951718"/>
              <a:gd name="connsiteY4" fmla="*/ 1096625 h 2189112"/>
              <a:gd name="connsiteX0" fmla="*/ 3820166 w 4017118"/>
              <a:gd name="connsiteY0" fmla="*/ 441787 h 2163163"/>
              <a:gd name="connsiteX1" fmla="*/ 2804197 w 4017118"/>
              <a:gd name="connsiteY1" fmla="*/ 1384507 h 2163163"/>
              <a:gd name="connsiteX2" fmla="*/ 3261805 w 4017118"/>
              <a:gd name="connsiteY2" fmla="*/ 2163163 h 2163163"/>
              <a:gd name="connsiteX3" fmla="*/ 112734 w 4017118"/>
              <a:gd name="connsiteY3" fmla="*/ 2150501 h 2163163"/>
              <a:gd name="connsiteX4" fmla="*/ 0 w 4017118"/>
              <a:gd name="connsiteY4" fmla="*/ 1070676 h 2163163"/>
              <a:gd name="connsiteX0" fmla="*/ 3820166 w 3820166"/>
              <a:gd name="connsiteY0" fmla="*/ 0 h 1721376"/>
              <a:gd name="connsiteX1" fmla="*/ 2804197 w 3820166"/>
              <a:gd name="connsiteY1" fmla="*/ 942720 h 1721376"/>
              <a:gd name="connsiteX2" fmla="*/ 3261805 w 3820166"/>
              <a:gd name="connsiteY2" fmla="*/ 1721376 h 1721376"/>
              <a:gd name="connsiteX3" fmla="*/ 112734 w 3820166"/>
              <a:gd name="connsiteY3" fmla="*/ 1708714 h 1721376"/>
              <a:gd name="connsiteX4" fmla="*/ 0 w 3820166"/>
              <a:gd name="connsiteY4" fmla="*/ 628889 h 1721376"/>
              <a:gd name="connsiteX0" fmla="*/ 3820166 w 3820166"/>
              <a:gd name="connsiteY0" fmla="*/ 0 h 1923167"/>
              <a:gd name="connsiteX1" fmla="*/ 2804197 w 3820166"/>
              <a:gd name="connsiteY1" fmla="*/ 942720 h 1923167"/>
              <a:gd name="connsiteX2" fmla="*/ 3261805 w 3820166"/>
              <a:gd name="connsiteY2" fmla="*/ 1721376 h 1923167"/>
              <a:gd name="connsiteX3" fmla="*/ 112734 w 3820166"/>
              <a:gd name="connsiteY3" fmla="*/ 1708714 h 1923167"/>
              <a:gd name="connsiteX4" fmla="*/ 0 w 3820166"/>
              <a:gd name="connsiteY4" fmla="*/ 628889 h 1923167"/>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56029"/>
              <a:gd name="connsiteX1" fmla="*/ 2804197 w 3820166"/>
              <a:gd name="connsiteY1" fmla="*/ 942720 h 2156029"/>
              <a:gd name="connsiteX2" fmla="*/ 3261805 w 3820166"/>
              <a:gd name="connsiteY2" fmla="*/ 1721376 h 2156029"/>
              <a:gd name="connsiteX3" fmla="*/ 250521 w 3820166"/>
              <a:gd name="connsiteY3" fmla="*/ 1771344 h 2156029"/>
              <a:gd name="connsiteX4" fmla="*/ 0 w 3820166"/>
              <a:gd name="connsiteY4" fmla="*/ 628889 h 2156029"/>
              <a:gd name="connsiteX0" fmla="*/ 3820166 w 3820166"/>
              <a:gd name="connsiteY0" fmla="*/ 0 h 2156029"/>
              <a:gd name="connsiteX1" fmla="*/ 2804197 w 3820166"/>
              <a:gd name="connsiteY1" fmla="*/ 942720 h 2156029"/>
              <a:gd name="connsiteX2" fmla="*/ 3261805 w 3820166"/>
              <a:gd name="connsiteY2" fmla="*/ 1721376 h 2156029"/>
              <a:gd name="connsiteX3" fmla="*/ 225469 w 3820166"/>
              <a:gd name="connsiteY3" fmla="*/ 1771344 h 2156029"/>
              <a:gd name="connsiteX4" fmla="*/ 0 w 3820166"/>
              <a:gd name="connsiteY4" fmla="*/ 628889 h 2156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166" h="2156029">
                <a:moveTo>
                  <a:pt x="3820166" y="0"/>
                </a:moveTo>
                <a:cubicBezTo>
                  <a:pt x="3203474" y="2338"/>
                  <a:pt x="2897257" y="655824"/>
                  <a:pt x="2804197" y="942720"/>
                </a:cubicBezTo>
                <a:cubicBezTo>
                  <a:pt x="2711137" y="1229616"/>
                  <a:pt x="3526667" y="1566571"/>
                  <a:pt x="3261805" y="1721376"/>
                </a:cubicBezTo>
                <a:cubicBezTo>
                  <a:pt x="2212115" y="2180618"/>
                  <a:pt x="1212529" y="2389340"/>
                  <a:pt x="225469" y="1771344"/>
                </a:cubicBezTo>
                <a:cubicBezTo>
                  <a:pt x="414608" y="1263586"/>
                  <a:pt x="25676" y="676928"/>
                  <a:pt x="0" y="628889"/>
                </a:cubicBezTo>
              </a:path>
            </a:pathLst>
          </a:cu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4124518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«Берсеркер»</a:t>
            </a:r>
            <a:endParaRPr lang="ru-RU" sz="3200" dirty="0"/>
          </a:p>
        </p:txBody>
      </p:sp>
      <p:sp>
        <p:nvSpPr>
          <p:cNvPr id="3" name="Объект 2"/>
          <p:cNvSpPr>
            <a:spLocks noGrp="1"/>
          </p:cNvSpPr>
          <p:nvPr>
            <p:ph idx="1"/>
          </p:nvPr>
        </p:nvSpPr>
        <p:spPr>
          <a:xfrm>
            <a:off x="323528" y="3717032"/>
            <a:ext cx="8496944" cy="2808312"/>
          </a:xfrm>
        </p:spPr>
        <p:txBody>
          <a:bodyPr/>
          <a:lstStyle/>
          <a:p>
            <a:pPr marL="0" indent="0">
              <a:buNone/>
            </a:pPr>
            <a:r>
              <a:rPr lang="ru-RU" sz="2400" dirty="0"/>
              <a:t>Стиль прессинга и позиционного торга. Силовая модель влияния. Используются жесткие тактики управления партнером и повесткой. </a:t>
            </a:r>
          </a:p>
          <a:p>
            <a:r>
              <a:rPr lang="ru-RU" sz="2400" dirty="0"/>
              <a:t>Сила – высокая мобилизация на результат. </a:t>
            </a:r>
          </a:p>
          <a:p>
            <a:r>
              <a:rPr lang="ru-RU" sz="2400" dirty="0"/>
              <a:t>Слабость – низкая </a:t>
            </a:r>
            <a:r>
              <a:rPr lang="ru-RU" sz="2400" dirty="0" err="1"/>
              <a:t>стратегичность</a:t>
            </a:r>
            <a:r>
              <a:rPr lang="ru-RU" sz="2400" dirty="0"/>
              <a:t> (эффективность на коротком плече), переплата «за силу», попадается на провокации (инерция)</a:t>
            </a:r>
            <a:endParaRPr lang="ru-RU"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2533106"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3" name="Скругленный прямоугольник 12"/>
          <p:cNvSpPr/>
          <p:nvPr/>
        </p:nvSpPr>
        <p:spPr>
          <a:xfrm>
            <a:off x="2533106" y="2116358"/>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Б</a:t>
            </a:r>
            <a:endParaRPr lang="ru-RU" dirty="0"/>
          </a:p>
        </p:txBody>
      </p:sp>
      <p:sp>
        <p:nvSpPr>
          <p:cNvPr id="14" name="Скругленный прямоугольник 13"/>
          <p:cNvSpPr/>
          <p:nvPr/>
        </p:nvSpPr>
        <p:spPr>
          <a:xfrm>
            <a:off x="1551071" y="171412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15" name="Скругленный прямоугольник 14"/>
          <p:cNvSpPr/>
          <p:nvPr/>
        </p:nvSpPr>
        <p:spPr>
          <a:xfrm>
            <a:off x="569037" y="2116358"/>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16" name="Скругленный прямоугольник 15"/>
          <p:cNvSpPr/>
          <p:nvPr/>
        </p:nvSpPr>
        <p:spPr>
          <a:xfrm>
            <a:off x="569037"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pic>
        <p:nvPicPr>
          <p:cNvPr id="51202" name="Picture 2" descr="44 Перетягивание кана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155781"/>
            <a:ext cx="3456384" cy="216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257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«Душа-человек»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2917" y="1052736"/>
            <a:ext cx="2895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txBox="1">
            <a:spLocks/>
          </p:cNvSpPr>
          <p:nvPr/>
        </p:nvSpPr>
        <p:spPr bwMode="auto">
          <a:xfrm>
            <a:off x="179512" y="3717032"/>
            <a:ext cx="878497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a:t>Стиль мотивации, создания чувства «мы», управления отношениями. Тактики накопления согласия, комплимента, раскручивающего диалога. Идеологическая модель влияния, апелляция к ценностям, позитивность. </a:t>
            </a:r>
          </a:p>
          <a:p>
            <a:r>
              <a:rPr lang="ru-RU" sz="2400" dirty="0"/>
              <a:t>Сила – ощущение безопасности, развитие </a:t>
            </a:r>
            <a:r>
              <a:rPr lang="ru-RU" sz="2400" dirty="0" err="1"/>
              <a:t>референтных</a:t>
            </a:r>
            <a:r>
              <a:rPr lang="ru-RU" sz="2400" dirty="0"/>
              <a:t> каналов информирования, управление связями.</a:t>
            </a:r>
          </a:p>
          <a:p>
            <a:r>
              <a:rPr lang="ru-RU" sz="2400" dirty="0"/>
              <a:t>Слабость – сложность удержания границ в торгах и отстаивания собственных интересов.</a:t>
            </a:r>
            <a:endParaRPr lang="ru-RU" dirty="0"/>
          </a:p>
        </p:txBody>
      </p:sp>
      <p:sp>
        <p:nvSpPr>
          <p:cNvPr id="18" name="Скругленный прямоугольник 17"/>
          <p:cNvSpPr/>
          <p:nvPr/>
        </p:nvSpPr>
        <p:spPr>
          <a:xfrm>
            <a:off x="2587664" y="128200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69342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23595" y="1282004"/>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Д</a:t>
            </a:r>
          </a:p>
        </p:txBody>
      </p:sp>
    </p:spTree>
    <p:extLst>
      <p:ext uri="{BB962C8B-B14F-4D97-AF65-F5344CB8AC3E}">
        <p14:creationId xmlns:p14="http://schemas.microsoft.com/office/powerpoint/2010/main" val="1534594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i="1" dirty="0"/>
              <a:t>«</a:t>
            </a:r>
            <a:r>
              <a:rPr lang="ru-RU" sz="3200" i="1" dirty="0" smtClean="0"/>
              <a:t>Переговоры для первых лиц»</a:t>
            </a:r>
            <a:r>
              <a:rPr lang="ru-RU" sz="3200" i="1" dirty="0"/>
              <a:t/>
            </a:r>
            <a:br>
              <a:rPr lang="ru-RU" sz="3200" i="1" dirty="0"/>
            </a:br>
            <a:r>
              <a:rPr lang="ru-RU" sz="2400" i="1" dirty="0" smtClean="0"/>
              <a:t>6-10 сентября 2022 </a:t>
            </a:r>
            <a:r>
              <a:rPr lang="ru-RU" sz="2400" i="1" dirty="0"/>
              <a:t>г</a:t>
            </a:r>
            <a:endParaRPr lang="ru-RU" sz="3200" i="1" dirty="0"/>
          </a:p>
        </p:txBody>
      </p:sp>
      <p:sp>
        <p:nvSpPr>
          <p:cNvPr id="3" name="Объект 2"/>
          <p:cNvSpPr>
            <a:spLocks noGrp="1"/>
          </p:cNvSpPr>
          <p:nvPr>
            <p:ph idx="1"/>
          </p:nvPr>
        </p:nvSpPr>
        <p:spPr>
          <a:xfrm>
            <a:off x="457200" y="1600200"/>
            <a:ext cx="8229600" cy="5213176"/>
          </a:xfrm>
        </p:spPr>
        <p:txBody>
          <a:bodyPr/>
          <a:lstStyle/>
          <a:p>
            <a:pPr marL="0" indent="0">
              <a:buNone/>
            </a:pPr>
            <a:r>
              <a:rPr lang="ru-RU" sz="2000" dirty="0"/>
              <a:t>Данная методика направлена на выявление установок и оценку стилевых предпочтений переговорщика в различных ситуациях, в частности:</a:t>
            </a:r>
          </a:p>
          <a:p>
            <a:pPr marL="622300" indent="0">
              <a:buNone/>
            </a:pPr>
            <a:r>
              <a:rPr lang="ru-RU" sz="2000" dirty="0"/>
              <a:t>- способы управления противоречиями в переговорах;</a:t>
            </a:r>
          </a:p>
          <a:p>
            <a:pPr marL="622300" indent="0">
              <a:buNone/>
            </a:pPr>
            <a:r>
              <a:rPr lang="ru-RU" sz="2000" dirty="0"/>
              <a:t>- стилевые предпочтения в торгах; </a:t>
            </a:r>
          </a:p>
          <a:p>
            <a:pPr marL="622300" indent="0">
              <a:buNone/>
            </a:pPr>
            <a:r>
              <a:rPr lang="ru-RU" sz="2000" dirty="0" smtClean="0"/>
              <a:t>- </a:t>
            </a:r>
            <a:r>
              <a:rPr lang="ru-RU" sz="2000" dirty="0"/>
              <a:t>характер аргументации в ситуациях убеждения;</a:t>
            </a:r>
          </a:p>
          <a:p>
            <a:pPr marL="0" indent="0">
              <a:buNone/>
            </a:pPr>
            <a:r>
              <a:rPr lang="ru-RU" sz="2000" dirty="0"/>
              <a:t>Материал разбит на тематические блоки, каждый из которых описывает свой набор поведенческих предпочтений в переговорах. Полезно данные одного блока соотнести с другими. Интерпретация результатов дается по каждому отдельному </a:t>
            </a:r>
            <a:r>
              <a:rPr lang="ru-RU" sz="2000" dirty="0" smtClean="0"/>
              <a:t>блоку.</a:t>
            </a:r>
            <a:endParaRPr lang="ru-RU" sz="2000" dirty="0"/>
          </a:p>
          <a:p>
            <a:pPr marL="0" indent="0">
              <a:buNone/>
            </a:pPr>
            <a:endParaRPr lang="ru-RU" sz="2000" b="1" dirty="0" smtClean="0"/>
          </a:p>
          <a:p>
            <a:pPr marL="1435100" indent="0">
              <a:buNone/>
            </a:pPr>
            <a:r>
              <a:rPr lang="ru-RU" sz="2000" b="1" dirty="0" smtClean="0"/>
              <a:t>ВНИМАНИЕ</a:t>
            </a:r>
            <a:r>
              <a:rPr lang="ru-RU" sz="2000" b="1" dirty="0"/>
              <a:t>: </a:t>
            </a:r>
            <a:r>
              <a:rPr lang="ru-RU" sz="2000" dirty="0"/>
              <a:t>по каждой шкале выставлены:</a:t>
            </a:r>
            <a:r>
              <a:rPr lang="ru-RU" sz="2000" b="1" dirty="0"/>
              <a:t> </a:t>
            </a:r>
            <a:endParaRPr lang="ru-RU" sz="2000" b="1" dirty="0" smtClean="0"/>
          </a:p>
          <a:p>
            <a:pPr marL="1435100" indent="0">
              <a:buNone/>
            </a:pPr>
            <a:r>
              <a:rPr lang="ru-RU" sz="2000" b="1" dirty="0" smtClean="0"/>
              <a:t>жирным </a:t>
            </a:r>
            <a:r>
              <a:rPr lang="ru-RU" sz="2000" b="1" dirty="0"/>
              <a:t>шрифтом </a:t>
            </a:r>
            <a:r>
              <a:rPr lang="ru-RU" sz="2000" dirty="0"/>
              <a:t>- диапазоны нормы;</a:t>
            </a:r>
            <a:r>
              <a:rPr lang="ru-RU" sz="2000" b="1" dirty="0"/>
              <a:t> </a:t>
            </a:r>
            <a:endParaRPr lang="ru-RU" sz="2000" b="1" dirty="0" smtClean="0"/>
          </a:p>
          <a:p>
            <a:pPr marL="1435100" indent="0">
              <a:buNone/>
            </a:pPr>
            <a:r>
              <a:rPr lang="ru-RU" sz="1600" b="1" i="1" dirty="0" smtClean="0">
                <a:solidFill>
                  <a:schemeClr val="accent5">
                    <a:lumMod val="75000"/>
                  </a:schemeClr>
                </a:solidFill>
                <a:latin typeface="Arial" panose="020B0604020202020204" pitchFamily="34" charset="0"/>
              </a:rPr>
              <a:t>голубым </a:t>
            </a:r>
            <a:r>
              <a:rPr lang="ru-RU" sz="1600" b="1" i="1" dirty="0">
                <a:solidFill>
                  <a:schemeClr val="accent5">
                    <a:lumMod val="75000"/>
                  </a:schemeClr>
                </a:solidFill>
                <a:latin typeface="Arial" panose="020B0604020202020204" pitchFamily="34" charset="0"/>
              </a:rPr>
              <a:t>цветом </a:t>
            </a:r>
            <a:r>
              <a:rPr lang="ru-RU" sz="2000" dirty="0"/>
              <a:t>– разброс оценок по группе.</a:t>
            </a:r>
            <a:r>
              <a:rPr lang="ru-RU" sz="2000" b="1" dirty="0"/>
              <a:t> </a:t>
            </a:r>
            <a:endParaRPr lang="ru-RU" sz="2000" b="1" dirty="0" smtClean="0"/>
          </a:p>
          <a:p>
            <a:pPr marL="1435100" indent="0">
              <a:buNone/>
            </a:pPr>
            <a:r>
              <a:rPr lang="ru-RU" sz="2000" b="1" dirty="0" smtClean="0">
                <a:solidFill>
                  <a:srgbClr val="FF0000"/>
                </a:solidFill>
              </a:rPr>
              <a:t>красным </a:t>
            </a:r>
            <a:r>
              <a:rPr lang="ru-RU" sz="2000" dirty="0"/>
              <a:t>– ваши результаты</a:t>
            </a:r>
          </a:p>
        </p:txBody>
      </p:sp>
    </p:spTree>
    <p:extLst>
      <p:ext uri="{BB962C8B-B14F-4D97-AF65-F5344CB8AC3E}">
        <p14:creationId xmlns:p14="http://schemas.microsoft.com/office/powerpoint/2010/main" val="19046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«Резидент»</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3250" name="Picture 2" descr="50 У первого завязан рот, у второго - глаз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322" y="1216905"/>
            <a:ext cx="3486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незаинтересованности. Инструменты наблюдения и сбора информации. Использует формально ролевые модели коммуникации. Тактики </a:t>
            </a:r>
            <a:r>
              <a:rPr lang="ru-RU" sz="2400" dirty="0" err="1"/>
              <a:t>перефраза</a:t>
            </a:r>
            <a:r>
              <a:rPr lang="ru-RU" sz="2400" dirty="0"/>
              <a:t>, управляющих вопросов, тайм-аута и знание точки </a:t>
            </a:r>
            <a:r>
              <a:rPr lang="en-US" sz="2400" dirty="0"/>
              <a:t>no deal</a:t>
            </a:r>
            <a:r>
              <a:rPr lang="ru-RU" sz="2400" dirty="0"/>
              <a:t>.</a:t>
            </a:r>
          </a:p>
          <a:p>
            <a:r>
              <a:rPr lang="ru-RU" sz="2400" dirty="0"/>
              <a:t>Сила – защищенность от провокаций, закрытость интереса.</a:t>
            </a:r>
          </a:p>
          <a:p>
            <a:r>
              <a:rPr lang="ru-RU" sz="2400" dirty="0"/>
              <a:t>Слабость – упущенная выгода от бездействия.</a:t>
            </a:r>
            <a:endParaRPr lang="ru-RU" dirty="0"/>
          </a:p>
        </p:txBody>
      </p:sp>
      <p:sp>
        <p:nvSpPr>
          <p:cNvPr id="18" name="Скругленный прямоугольник 17"/>
          <p:cNvSpPr/>
          <p:nvPr/>
        </p:nvSpPr>
        <p:spPr>
          <a:xfrm>
            <a:off x="2587664"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11862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71638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118620"/>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Р</a:t>
            </a:r>
          </a:p>
        </p:txBody>
      </p:sp>
      <p:sp>
        <p:nvSpPr>
          <p:cNvPr id="22" name="Скругленный прямоугольник 21"/>
          <p:cNvSpPr/>
          <p:nvPr/>
        </p:nvSpPr>
        <p:spPr>
          <a:xfrm>
            <a:off x="623595"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1698123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«Виртуоз»</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4274" name="Picture 2" descr="02 Рукопожат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6234" y="1196752"/>
            <a:ext cx="4114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пошагового согласования интересов. Максимально ориентирован на сотрудничество. Деловая модель влияния. Тактики накопления согласия, фиксации интереса, согласования критериев, логическая содержательная аргументация в убеждении. </a:t>
            </a:r>
          </a:p>
          <a:p>
            <a:r>
              <a:rPr lang="ru-RU" sz="2400" dirty="0"/>
              <a:t>Сила – </a:t>
            </a:r>
            <a:r>
              <a:rPr lang="ru-RU" sz="2400" dirty="0" err="1"/>
              <a:t>стратегичность</a:t>
            </a:r>
            <a:r>
              <a:rPr lang="ru-RU" sz="2400" dirty="0"/>
              <a:t>, </a:t>
            </a:r>
            <a:r>
              <a:rPr lang="ru-RU" sz="2400" dirty="0" err="1"/>
              <a:t>синергичность</a:t>
            </a:r>
            <a:r>
              <a:rPr lang="ru-RU" sz="2400" dirty="0"/>
              <a:t>, аналитика.</a:t>
            </a:r>
          </a:p>
          <a:p>
            <a:r>
              <a:rPr lang="ru-RU" sz="2400" dirty="0"/>
              <a:t>Слабость – </a:t>
            </a:r>
            <a:r>
              <a:rPr lang="ru-RU" sz="2400" dirty="0" err="1"/>
              <a:t>затратность</a:t>
            </a:r>
            <a:r>
              <a:rPr lang="ru-RU" sz="2400" dirty="0"/>
              <a:t> времени, проигрывает другим стилям в энергетике.</a:t>
            </a:r>
            <a:endParaRPr lang="ru-RU" dirty="0"/>
          </a:p>
        </p:txBody>
      </p:sp>
      <p:sp>
        <p:nvSpPr>
          <p:cNvPr id="18" name="Скругленный прямоугольник 17"/>
          <p:cNvSpPr/>
          <p:nvPr/>
        </p:nvSpPr>
        <p:spPr>
          <a:xfrm>
            <a:off x="2600694" y="1350243"/>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0694"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18659" y="17616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36625"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36625" y="135024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669149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«Политик»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5298" name="Picture 2" descr="11 Трехглавый змей и невес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6894" y="1191084"/>
            <a:ext cx="29718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мимикрии и провокаций. Основной инструмент – торги, управление впечатлением и восприятием. </a:t>
            </a:r>
            <a:r>
              <a:rPr lang="ru-RU" sz="2400" dirty="0" err="1"/>
              <a:t>Манипулятивная</a:t>
            </a:r>
            <a:r>
              <a:rPr lang="ru-RU" sz="2400" dirty="0"/>
              <a:t> модель влияния (игра на слабостях и ценностях). </a:t>
            </a:r>
          </a:p>
          <a:p>
            <a:r>
              <a:rPr lang="ru-RU" sz="2400" dirty="0"/>
              <a:t>Сила – максимальная гибкость и изобретательность.</a:t>
            </a:r>
          </a:p>
          <a:p>
            <a:r>
              <a:rPr lang="ru-RU" sz="2400" dirty="0"/>
              <a:t>Слабость – самый энергетически затратный стиль, не вызывает доверия.</a:t>
            </a:r>
            <a:endParaRPr lang="ru-RU" dirty="0"/>
          </a:p>
        </p:txBody>
      </p:sp>
      <p:sp>
        <p:nvSpPr>
          <p:cNvPr id="18" name="Скругленный прямоугольник 17"/>
          <p:cNvSpPr/>
          <p:nvPr/>
        </p:nvSpPr>
        <p:spPr>
          <a:xfrm>
            <a:off x="2609368"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9368"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27333" y="1700057"/>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П</a:t>
            </a:r>
          </a:p>
        </p:txBody>
      </p:sp>
      <p:sp>
        <p:nvSpPr>
          <p:cNvPr id="21" name="Скругленный прямоугольник 20"/>
          <p:cNvSpPr/>
          <p:nvPr/>
        </p:nvSpPr>
        <p:spPr>
          <a:xfrm>
            <a:off x="645299"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45299"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701340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smtClean="0"/>
              <a:t>АНАЛИЗ ПРОФИЛЯ</a:t>
            </a:r>
            <a:endParaRPr lang="ru-RU" dirty="0"/>
          </a:p>
        </p:txBody>
      </p:sp>
      <p:sp>
        <p:nvSpPr>
          <p:cNvPr id="3" name="Объект 2"/>
          <p:cNvSpPr>
            <a:spLocks noGrp="1"/>
          </p:cNvSpPr>
          <p:nvPr>
            <p:ph idx="1"/>
          </p:nvPr>
        </p:nvSpPr>
        <p:spPr>
          <a:xfrm>
            <a:off x="339425" y="1196752"/>
            <a:ext cx="8465150" cy="4525963"/>
          </a:xfrm>
        </p:spPr>
        <p:txBody>
          <a:bodyPr/>
          <a:lstStyle/>
          <a:p>
            <a:pPr lvl="0"/>
            <a:r>
              <a:rPr lang="ru-RU" sz="2000" i="1" u="sng" dirty="0"/>
              <a:t>Стиль с максимальным значением </a:t>
            </a:r>
            <a:r>
              <a:rPr lang="ru-RU" sz="2000" dirty="0"/>
              <a:t> - </a:t>
            </a:r>
            <a:r>
              <a:rPr lang="ru-RU" sz="2000" dirty="0" smtClean="0"/>
              <a:t>«». </a:t>
            </a:r>
            <a:r>
              <a:rPr lang="ru-RU" sz="2000" dirty="0"/>
              <a:t>Это наиболее комфортный и чаще других используемый Вами стиль – со всеми преимуществами и слабостями. В этом стиле вы предсказуемы и управляемы на уровне автоматических реакций. Если значение данного стиля более </a:t>
            </a:r>
            <a:r>
              <a:rPr lang="ru-RU" sz="2000" dirty="0" smtClean="0"/>
              <a:t>32% </a:t>
            </a:r>
            <a:r>
              <a:rPr lang="ru-RU" sz="2000" dirty="0"/>
              <a:t>- он пришит нитками и становится частью личности…</a:t>
            </a:r>
          </a:p>
          <a:p>
            <a:pPr lvl="0"/>
            <a:r>
              <a:rPr lang="ru-RU" sz="2000" i="1" u="sng" dirty="0"/>
              <a:t>Стиль с минимальным значением</a:t>
            </a:r>
            <a:r>
              <a:rPr lang="ru-RU" sz="2000" dirty="0"/>
              <a:t> - </a:t>
            </a:r>
            <a:r>
              <a:rPr lang="ru-RU" sz="2000" dirty="0" smtClean="0"/>
              <a:t>«». </a:t>
            </a:r>
            <a:r>
              <a:rPr lang="ru-RU" sz="2000" dirty="0"/>
              <a:t>Это наименее комфортный для Вас стиль, он менее органичен, не всегда получается... Вы используете его реже остальных.  Для создания Вам дискомфорта оппоненты будут тянуть вас именно в этот стиль. Если значение менее 5</a:t>
            </a:r>
            <a:r>
              <a:rPr lang="ru-RU" sz="2000" dirty="0" smtClean="0"/>
              <a:t>% </a:t>
            </a:r>
            <a:r>
              <a:rPr lang="ru-RU" sz="2000" dirty="0"/>
              <a:t>- переговорщик в зоне риска из-за </a:t>
            </a:r>
            <a:r>
              <a:rPr lang="ru-RU" sz="2000" dirty="0" smtClean="0"/>
              <a:t>ограниченности </a:t>
            </a:r>
            <a:r>
              <a:rPr lang="ru-RU" sz="2000" dirty="0"/>
              <a:t>ресурсов </a:t>
            </a:r>
            <a:r>
              <a:rPr lang="ru-RU" sz="2000"/>
              <a:t>данного </a:t>
            </a:r>
            <a:r>
              <a:rPr lang="ru-RU" sz="2000" smtClean="0"/>
              <a:t>стиля</a:t>
            </a:r>
            <a:r>
              <a:rPr lang="ru-RU" sz="2000" dirty="0"/>
              <a:t>. </a:t>
            </a:r>
            <a:endParaRPr lang="ru-RU" sz="2000" dirty="0" smtClean="0"/>
          </a:p>
          <a:p>
            <a:r>
              <a:rPr lang="ru-RU" sz="2000" i="1" u="sng" dirty="0"/>
              <a:t>Проведя кривую</a:t>
            </a:r>
            <a:r>
              <a:rPr lang="ru-RU" sz="2000" dirty="0"/>
              <a:t> через все стили от максимального к минимальному выраженному значению, мы получили логику смены стилей в так называемом подсознательном режиме: когда Вы не готовы к переговорам, Вас автоматически протащит по этим стилям в порядке уменьшения их значений. </a:t>
            </a:r>
          </a:p>
          <a:p>
            <a:pPr lvl="0"/>
            <a:endParaRPr lang="ru-RU" sz="2000" dirty="0"/>
          </a:p>
        </p:txBody>
      </p:sp>
    </p:spTree>
    <p:extLst>
      <p:ext uri="{BB962C8B-B14F-4D97-AF65-F5344CB8AC3E}">
        <p14:creationId xmlns:p14="http://schemas.microsoft.com/office/powerpoint/2010/main" val="1065933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355322" y="1340768"/>
            <a:ext cx="8465150" cy="4525963"/>
          </a:xfrm>
        </p:spPr>
        <p:txBody>
          <a:bodyPr/>
          <a:lstStyle/>
          <a:p>
            <a:pPr marL="0" indent="0">
              <a:buNone/>
            </a:pPr>
            <a:r>
              <a:rPr lang="ru-RU" sz="2200" i="1" dirty="0" smtClean="0"/>
              <a:t>В </a:t>
            </a:r>
            <a:r>
              <a:rPr lang="ru-RU" sz="2200" i="1" dirty="0"/>
              <a:t>Вашем случае</a:t>
            </a:r>
            <a:r>
              <a:rPr lang="ru-RU" sz="2200" dirty="0" smtClean="0"/>
              <a:t>:  </a:t>
            </a:r>
            <a:endParaRPr lang="ru-RU" sz="2200" dirty="0"/>
          </a:p>
        </p:txBody>
      </p:sp>
    </p:spTree>
    <p:extLst>
      <p:ext uri="{BB962C8B-B14F-4D97-AF65-F5344CB8AC3E}">
        <p14:creationId xmlns:p14="http://schemas.microsoft.com/office/powerpoint/2010/main" val="1631569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355322" y="1340768"/>
            <a:ext cx="8465150" cy="5400600"/>
          </a:xfrm>
        </p:spPr>
        <p:txBody>
          <a:bodyPr/>
          <a:lstStyle/>
          <a:p>
            <a:pPr marL="0" lvl="0" indent="0">
              <a:buNone/>
            </a:pPr>
            <a:r>
              <a:rPr lang="ru-RU" sz="1800" dirty="0"/>
              <a:t>Если рассчитать </a:t>
            </a:r>
            <a:r>
              <a:rPr lang="ru-RU" sz="1800" i="1" u="sng" dirty="0"/>
              <a:t>разницу</a:t>
            </a:r>
            <a:r>
              <a:rPr lang="ru-RU" sz="1800" dirty="0"/>
              <a:t> значений максимально и минимально выраженного стиля, мы </a:t>
            </a:r>
            <a:r>
              <a:rPr lang="ru-RU" sz="1800" dirty="0" smtClean="0"/>
              <a:t>получим</a:t>
            </a:r>
            <a:r>
              <a:rPr lang="ru-RU" sz="1800" b="1" dirty="0" smtClean="0">
                <a:solidFill>
                  <a:srgbClr val="C00000"/>
                </a:solidFill>
              </a:rPr>
              <a:t>  баллов</a:t>
            </a:r>
            <a:r>
              <a:rPr lang="ru-RU" sz="1800" dirty="0">
                <a:solidFill>
                  <a:srgbClr val="C00000"/>
                </a:solidFill>
              </a:rPr>
              <a:t>. </a:t>
            </a:r>
            <a:r>
              <a:rPr lang="ru-RU" sz="1800" dirty="0"/>
              <a:t>Чем меньше это значение, тем более универсален ваш переговорный арсенал, тем легче Вам дается переключение стилей в одном и том же переговорном раунде. При этом стоит учитывать ДВА общих правила: </a:t>
            </a:r>
            <a:endParaRPr lang="ru-RU" sz="1800" dirty="0" smtClean="0"/>
          </a:p>
          <a:p>
            <a:pPr marL="0" lvl="0" indent="0">
              <a:buNone/>
            </a:pPr>
            <a:r>
              <a:rPr lang="ru-RU" sz="1800" i="1" u="sng" dirty="0" smtClean="0"/>
              <a:t>общее </a:t>
            </a:r>
            <a:r>
              <a:rPr lang="ru-RU" sz="1800" i="1" u="sng" dirty="0"/>
              <a:t>правило № 1</a:t>
            </a:r>
            <a:r>
              <a:rPr lang="ru-RU" sz="1800" dirty="0" smtClean="0"/>
              <a:t>: </a:t>
            </a:r>
            <a:r>
              <a:rPr lang="ru-RU" sz="1800" dirty="0"/>
              <a:t>если общая разница более </a:t>
            </a:r>
            <a:r>
              <a:rPr lang="ru-RU" sz="1800" dirty="0" smtClean="0"/>
              <a:t>30</a:t>
            </a:r>
            <a:r>
              <a:rPr lang="ru-RU" sz="1800" dirty="0"/>
              <a:t>%, переключение вне рамок «интуитивной» логики будет даваться через стресс. Поэтому оно должно быть спланировано и отрепетировано заранее, желательно под присмотром и с поддержкой коллеги-переговорщика. </a:t>
            </a:r>
            <a:r>
              <a:rPr lang="ru-RU" sz="1800" b="1" dirty="0" smtClean="0">
                <a:solidFill>
                  <a:schemeClr val="accent1"/>
                </a:solidFill>
              </a:rPr>
              <a:t>Это не про вас</a:t>
            </a:r>
            <a:endParaRPr lang="ru-RU" sz="1800" b="1" dirty="0">
              <a:solidFill>
                <a:schemeClr val="accent1"/>
              </a:solidFill>
            </a:endParaRPr>
          </a:p>
          <a:p>
            <a:pPr marL="0" indent="0">
              <a:buNone/>
            </a:pPr>
            <a:r>
              <a:rPr lang="ru-RU" sz="1800" i="1" u="sng" dirty="0"/>
              <a:t>общее правило № </a:t>
            </a:r>
            <a:r>
              <a:rPr lang="ru-RU" sz="1800" i="1" u="sng" dirty="0" smtClean="0"/>
              <a:t>2</a:t>
            </a:r>
            <a:r>
              <a:rPr lang="ru-RU" sz="1800" dirty="0" smtClean="0"/>
              <a:t>: </a:t>
            </a:r>
            <a:r>
              <a:rPr lang="ru-RU" sz="1800" dirty="0"/>
              <a:t>если общая разница </a:t>
            </a:r>
            <a:r>
              <a:rPr lang="ru-RU" sz="1800"/>
              <a:t>менее </a:t>
            </a:r>
            <a:r>
              <a:rPr lang="ru-RU" sz="1800" smtClean="0"/>
              <a:t>5, профиль начинает </a:t>
            </a:r>
            <a:r>
              <a:rPr lang="ru-RU" sz="1800" dirty="0"/>
              <a:t>работать против </a:t>
            </a:r>
            <a:r>
              <a:rPr lang="ru-RU" sz="1800" dirty="0" smtClean="0"/>
              <a:t>переговорщика: </a:t>
            </a:r>
            <a:r>
              <a:rPr lang="ru-RU" sz="1800" dirty="0"/>
              <a:t>поскольку переключение стилей идет спонтанно, неподконтрольно.</a:t>
            </a:r>
            <a:r>
              <a:rPr lang="ru-RU" sz="1800" i="1" dirty="0"/>
              <a:t> М</a:t>
            </a:r>
            <a:r>
              <a:rPr lang="ru-RU" sz="1800" dirty="0"/>
              <a:t>ы такое наблюдали – переговоры непредсказуемы для оппонента, но еще более – для коллег и самого переговорщика</a:t>
            </a:r>
            <a:r>
              <a:rPr lang="ru-RU" sz="1800" i="1" dirty="0"/>
              <a:t> </a:t>
            </a:r>
            <a:endParaRPr lang="en-US" sz="1800" i="1" dirty="0"/>
          </a:p>
          <a:p>
            <a:pPr marL="0" indent="0">
              <a:buNone/>
            </a:pPr>
            <a:r>
              <a:rPr lang="ru-RU" sz="2000" b="1" i="1" dirty="0">
                <a:solidFill>
                  <a:srgbClr val="C00000"/>
                </a:solidFill>
              </a:rPr>
              <a:t>Ваш частный случай</a:t>
            </a:r>
            <a:r>
              <a:rPr lang="ru-RU" sz="2000" dirty="0">
                <a:solidFill>
                  <a:srgbClr val="C00000"/>
                </a:solidFill>
              </a:rPr>
              <a:t>. </a:t>
            </a:r>
            <a:r>
              <a:rPr lang="ru-RU" sz="2000" dirty="0"/>
              <a:t>Обратите внимание на разницу </a:t>
            </a:r>
            <a:r>
              <a:rPr lang="ru-RU" sz="2000" dirty="0" smtClean="0"/>
              <a:t>значений «соседних</a:t>
            </a:r>
            <a:r>
              <a:rPr lang="ru-RU" sz="2000" dirty="0"/>
              <a:t>» стилей. </a:t>
            </a:r>
          </a:p>
        </p:txBody>
      </p:sp>
    </p:spTree>
    <p:extLst>
      <p:ext uri="{BB962C8B-B14F-4D97-AF65-F5344CB8AC3E}">
        <p14:creationId xmlns:p14="http://schemas.microsoft.com/office/powerpoint/2010/main" val="1108995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smtClean="0">
                <a:solidFill>
                  <a:schemeClr val="tx2"/>
                </a:solidFill>
              </a:rPr>
              <a:t>Сверимся с «Зеркалом»</a:t>
            </a:r>
            <a:endParaRPr lang="ru-RU" dirty="0">
              <a:solidFill>
                <a:schemeClr val="tx2"/>
              </a:solidFill>
            </a:endParaRPr>
          </a:p>
        </p:txBody>
      </p:sp>
      <p:sp>
        <p:nvSpPr>
          <p:cNvPr id="4" name="Прямоугольник 3"/>
          <p:cNvSpPr/>
          <p:nvPr/>
        </p:nvSpPr>
        <p:spPr>
          <a:xfrm>
            <a:off x="323528" y="1268760"/>
            <a:ext cx="8496944" cy="1200329"/>
          </a:xfrm>
          <a:prstGeom prst="rect">
            <a:avLst/>
          </a:prstGeom>
        </p:spPr>
        <p:txBody>
          <a:bodyPr wrap="square">
            <a:spAutoFit/>
          </a:bodyPr>
          <a:lstStyle/>
          <a:p>
            <a:r>
              <a:rPr lang="ru-RU" sz="2400" b="1" dirty="0" smtClean="0">
                <a:solidFill>
                  <a:srgbClr val="000000"/>
                </a:solidFill>
                <a:latin typeface="Calibri" panose="020F0502020204030204" pitchFamily="34" charset="0"/>
              </a:rPr>
              <a:t>Вам отметили в графе «что </a:t>
            </a:r>
            <a:r>
              <a:rPr lang="ru-RU" sz="2400" b="1" dirty="0">
                <a:solidFill>
                  <a:srgbClr val="000000"/>
                </a:solidFill>
                <a:latin typeface="Calibri" panose="020F0502020204030204" pitchFamily="34" charset="0"/>
              </a:rPr>
              <a:t>может </a:t>
            </a:r>
            <a:r>
              <a:rPr lang="ru-RU" sz="2400" b="1" dirty="0" smtClean="0">
                <a:solidFill>
                  <a:srgbClr val="000000"/>
                </a:solidFill>
                <a:latin typeface="Calibri" panose="020F0502020204030204" pitchFamily="34" charset="0"/>
              </a:rPr>
              <a:t>МЕШАТЬ»</a:t>
            </a:r>
            <a:r>
              <a:rPr lang="ru-RU" sz="2400" dirty="0" smtClean="0"/>
              <a:t> </a:t>
            </a:r>
          </a:p>
          <a:p>
            <a:r>
              <a:rPr lang="ru-RU" sz="2400" dirty="0" smtClean="0"/>
              <a:t>!!</a:t>
            </a:r>
            <a:r>
              <a:rPr lang="ru-RU" sz="2400" dirty="0" smtClean="0">
                <a:solidFill>
                  <a:srgbClr val="000000"/>
                </a:solidFill>
                <a:latin typeface="Calibri" panose="020F0502020204030204" pitchFamily="34" charset="0"/>
              </a:rPr>
              <a:t> : </a:t>
            </a:r>
            <a:r>
              <a:rPr lang="ru-RU" sz="2400" dirty="0" smtClean="0">
                <a:solidFill>
                  <a:schemeClr val="tx2"/>
                </a:solidFill>
                <a:latin typeface="Calibri" panose="020F0502020204030204" pitchFamily="34" charset="0"/>
              </a:rPr>
              <a:t>так проявляется. </a:t>
            </a:r>
            <a:r>
              <a:rPr lang="ru-RU" sz="2400" dirty="0" smtClean="0"/>
              <a:t> </a:t>
            </a:r>
            <a:r>
              <a:rPr lang="ru-RU" sz="2400" dirty="0">
                <a:solidFill>
                  <a:srgbClr val="000000"/>
                </a:solidFill>
                <a:latin typeface="Calibri" panose="020F0502020204030204" pitchFamily="34" charset="0"/>
              </a:rPr>
              <a:t> </a:t>
            </a:r>
            <a:endParaRPr lang="ru-RU" sz="2400" dirty="0" smtClean="0">
              <a:solidFill>
                <a:srgbClr val="000000"/>
              </a:solidFill>
              <a:latin typeface="Calibri" panose="020F0502020204030204" pitchFamily="34" charset="0"/>
            </a:endParaRPr>
          </a:p>
          <a:p>
            <a:r>
              <a:rPr lang="ru-RU" sz="2400" dirty="0" smtClean="0">
                <a:solidFill>
                  <a:srgbClr val="000000"/>
                </a:solidFill>
                <a:latin typeface="Calibri" panose="020F0502020204030204" pitchFamily="34" charset="0"/>
              </a:rPr>
              <a:t>??</a:t>
            </a:r>
            <a:r>
              <a:rPr lang="ru-RU" sz="2400" dirty="0" smtClean="0"/>
              <a:t> </a:t>
            </a:r>
            <a:r>
              <a:rPr lang="ru-RU" sz="2400" dirty="0" smtClean="0">
                <a:solidFill>
                  <a:srgbClr val="000000"/>
                </a:solidFill>
                <a:latin typeface="Calibri" panose="020F0502020204030204" pitchFamily="34" charset="0"/>
              </a:rPr>
              <a:t>: </a:t>
            </a:r>
            <a:r>
              <a:rPr lang="ru-RU" sz="2400" dirty="0" smtClean="0">
                <a:solidFill>
                  <a:schemeClr val="tx2"/>
                </a:solidFill>
                <a:latin typeface="Calibri" panose="020F0502020204030204" pitchFamily="34" charset="0"/>
              </a:rPr>
              <a:t>вот они, ваши</a:t>
            </a:r>
            <a:endParaRPr lang="ru-RU" sz="2400" dirty="0"/>
          </a:p>
        </p:txBody>
      </p:sp>
      <p:sp>
        <p:nvSpPr>
          <p:cNvPr id="5" name="Объект 4"/>
          <p:cNvSpPr>
            <a:spLocks noGrp="1"/>
          </p:cNvSpPr>
          <p:nvPr>
            <p:ph idx="1"/>
          </p:nvPr>
        </p:nvSpPr>
        <p:spPr>
          <a:xfrm>
            <a:off x="457200" y="4685080"/>
            <a:ext cx="8229600" cy="1844824"/>
          </a:xfrm>
        </p:spPr>
        <p:txBody>
          <a:bodyPr/>
          <a:lstStyle/>
          <a:p>
            <a:pPr marL="0" indent="0">
              <a:buNone/>
            </a:pPr>
            <a:r>
              <a:rPr lang="ru-RU" sz="2400" dirty="0" smtClean="0"/>
              <a:t>Что делать? </a:t>
            </a:r>
            <a:r>
              <a:rPr lang="ru-RU" sz="2400" dirty="0" smtClean="0">
                <a:solidFill>
                  <a:schemeClr val="tx2"/>
                </a:solidFill>
                <a:latin typeface="Calibri" panose="020F0502020204030204" pitchFamily="34" charset="0"/>
              </a:rPr>
              <a:t>..</a:t>
            </a:r>
            <a:endParaRPr lang="ru-RU" sz="2400" dirty="0"/>
          </a:p>
        </p:txBody>
      </p:sp>
      <p:sp>
        <p:nvSpPr>
          <p:cNvPr id="6" name="Прямоугольник 5"/>
          <p:cNvSpPr/>
          <p:nvPr/>
        </p:nvSpPr>
        <p:spPr>
          <a:xfrm>
            <a:off x="475928" y="2996952"/>
            <a:ext cx="8496944" cy="1200329"/>
          </a:xfrm>
          <a:prstGeom prst="rect">
            <a:avLst/>
          </a:prstGeom>
        </p:spPr>
        <p:txBody>
          <a:bodyPr wrap="square">
            <a:spAutoFit/>
          </a:bodyPr>
          <a:lstStyle/>
          <a:p>
            <a:r>
              <a:rPr lang="ru-RU" sz="2400" b="1" dirty="0" smtClean="0">
                <a:solidFill>
                  <a:srgbClr val="000000"/>
                </a:solidFill>
                <a:latin typeface="Calibri" panose="020F0502020204030204" pitchFamily="34" charset="0"/>
              </a:rPr>
              <a:t>Вам отметили в графе «что ПОМОГАЕТ </a:t>
            </a:r>
            <a:r>
              <a:rPr lang="ru-RU" sz="2400" b="1" smtClean="0">
                <a:solidFill>
                  <a:srgbClr val="000000"/>
                </a:solidFill>
                <a:latin typeface="Calibri" panose="020F0502020204030204" pitchFamily="34" charset="0"/>
              </a:rPr>
              <a:t>в общении»</a:t>
            </a:r>
            <a:r>
              <a:rPr lang="ru-RU" sz="2400" smtClean="0"/>
              <a:t> </a:t>
            </a:r>
            <a:endParaRPr lang="ru-RU" sz="2400" dirty="0" smtClean="0"/>
          </a:p>
          <a:p>
            <a:r>
              <a:rPr lang="ru-RU" sz="2400" dirty="0" smtClean="0"/>
              <a:t>!!</a:t>
            </a:r>
            <a:r>
              <a:rPr lang="ru-RU" sz="2400" dirty="0" smtClean="0">
                <a:solidFill>
                  <a:srgbClr val="000000"/>
                </a:solidFill>
                <a:latin typeface="Calibri" panose="020F0502020204030204" pitchFamily="34" charset="0"/>
              </a:rPr>
              <a:t> : </a:t>
            </a:r>
            <a:r>
              <a:rPr lang="ru-RU" sz="2400" dirty="0" smtClean="0">
                <a:solidFill>
                  <a:schemeClr val="tx2"/>
                </a:solidFill>
                <a:latin typeface="Calibri" panose="020F0502020204030204" pitchFamily="34" charset="0"/>
              </a:rPr>
              <a:t>так проявляется. </a:t>
            </a:r>
            <a:r>
              <a:rPr lang="ru-RU" sz="2400" dirty="0" smtClean="0"/>
              <a:t> </a:t>
            </a:r>
            <a:r>
              <a:rPr lang="ru-RU" sz="2400" dirty="0">
                <a:solidFill>
                  <a:srgbClr val="000000"/>
                </a:solidFill>
                <a:latin typeface="Calibri" panose="020F0502020204030204" pitchFamily="34" charset="0"/>
              </a:rPr>
              <a:t> </a:t>
            </a:r>
            <a:endParaRPr lang="ru-RU" sz="2400" dirty="0" smtClean="0">
              <a:solidFill>
                <a:srgbClr val="000000"/>
              </a:solidFill>
              <a:latin typeface="Calibri" panose="020F0502020204030204" pitchFamily="34" charset="0"/>
            </a:endParaRPr>
          </a:p>
          <a:p>
            <a:r>
              <a:rPr lang="ru-RU" sz="2400" dirty="0" smtClean="0">
                <a:solidFill>
                  <a:srgbClr val="000000"/>
                </a:solidFill>
                <a:latin typeface="Calibri" panose="020F0502020204030204" pitchFamily="34" charset="0"/>
              </a:rPr>
              <a:t>??</a:t>
            </a:r>
            <a:r>
              <a:rPr lang="ru-RU" sz="2400" dirty="0" smtClean="0"/>
              <a:t> </a:t>
            </a:r>
            <a:r>
              <a:rPr lang="ru-RU" sz="2400" dirty="0" smtClean="0">
                <a:solidFill>
                  <a:srgbClr val="000000"/>
                </a:solidFill>
                <a:latin typeface="Calibri" panose="020F0502020204030204" pitchFamily="34" charset="0"/>
              </a:rPr>
              <a:t>: </a:t>
            </a:r>
            <a:r>
              <a:rPr lang="ru-RU" sz="2400" dirty="0" smtClean="0">
                <a:solidFill>
                  <a:schemeClr val="tx2"/>
                </a:solidFill>
                <a:latin typeface="Calibri" panose="020F0502020204030204" pitchFamily="34" charset="0"/>
              </a:rPr>
              <a:t>вот они, ваши</a:t>
            </a:r>
            <a:endParaRPr lang="ru-RU" sz="2400" dirty="0"/>
          </a:p>
        </p:txBody>
      </p:sp>
    </p:spTree>
    <p:extLst>
      <p:ext uri="{BB962C8B-B14F-4D97-AF65-F5344CB8AC3E}">
        <p14:creationId xmlns:p14="http://schemas.microsoft.com/office/powerpoint/2010/main" val="2118041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a:t>
            </a:r>
            <a:endParaRPr lang="ru-RU" sz="3200" dirty="0"/>
          </a:p>
        </p:txBody>
      </p:sp>
      <p:sp>
        <p:nvSpPr>
          <p:cNvPr id="3" name="Объект 2"/>
          <p:cNvSpPr>
            <a:spLocks noGrp="1"/>
          </p:cNvSpPr>
          <p:nvPr>
            <p:ph idx="1"/>
          </p:nvPr>
        </p:nvSpPr>
        <p:spPr>
          <a:xfrm>
            <a:off x="323528" y="1600200"/>
            <a:ext cx="5616624" cy="4525963"/>
          </a:xfrm>
        </p:spPr>
        <p:txBody>
          <a:bodyPr/>
          <a:lstStyle/>
          <a:p>
            <a:pPr marL="0" indent="0">
              <a:buNone/>
            </a:pPr>
            <a:r>
              <a:rPr lang="ru-RU" sz="2800" dirty="0"/>
              <a:t>Следующая схема демонстрирует выраженность различных переговорных стилей. Сопоставив результаты этого блока с данными, полученными в предыдущих, вы сможете сделать более адекватные выводы относительно выраженности у вас того или иного стиля ведения переговоров. </a:t>
            </a:r>
          </a:p>
          <a:p>
            <a:pPr marL="0" indent="0">
              <a:buNone/>
            </a:pPr>
            <a:endParaRPr lang="ru-RU" sz="2800" dirty="0"/>
          </a:p>
          <a:p>
            <a:pPr marL="0" indent="0">
              <a:buNone/>
            </a:pPr>
            <a:r>
              <a:rPr lang="ru-RU" sz="2800" dirty="0"/>
              <a:t> </a:t>
            </a:r>
          </a:p>
          <a:p>
            <a:pPr marL="0" indent="0">
              <a:buNone/>
            </a:pPr>
            <a:r>
              <a:rPr lang="ru-RU" sz="2800" dirty="0"/>
              <a:t>  </a:t>
            </a:r>
          </a:p>
        </p:txBody>
      </p:sp>
      <p:pic>
        <p:nvPicPr>
          <p:cNvPr id="39938" name="Picture 2" descr="28 Мыслитель"/>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0627" y="2852936"/>
            <a:ext cx="268605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724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(1)</a:t>
            </a:r>
            <a:endParaRPr lang="ru-RU" sz="3200" dirty="0"/>
          </a:p>
        </p:txBody>
      </p:sp>
      <p:sp>
        <p:nvSpPr>
          <p:cNvPr id="3" name="Объект 2"/>
          <p:cNvSpPr>
            <a:spLocks noGrp="1"/>
          </p:cNvSpPr>
          <p:nvPr>
            <p:ph idx="1"/>
          </p:nvPr>
        </p:nvSpPr>
        <p:spPr>
          <a:xfrm>
            <a:off x="251521" y="5845082"/>
            <a:ext cx="8712968" cy="824277"/>
          </a:xfrm>
        </p:spPr>
        <p:txBody>
          <a:bodyPr/>
          <a:lstStyle/>
          <a:p>
            <a:pPr marL="0" indent="0">
              <a:buNone/>
            </a:pPr>
            <a:r>
              <a:rPr lang="ru-RU" sz="2000" b="1" i="1" dirty="0">
                <a:solidFill>
                  <a:schemeClr val="accent5">
                    <a:lumMod val="50000"/>
                  </a:schemeClr>
                </a:solidFill>
              </a:rPr>
              <a:t>На следующих слайдах - дополнительный материал для оценки ваших результатов. Сравните свой профиль с вариантами, указанными в таблице…</a:t>
            </a:r>
          </a:p>
          <a:p>
            <a:pPr marL="0" indent="0">
              <a:buNone/>
            </a:pPr>
            <a:endParaRPr lang="ru-RU" sz="2800" b="1" i="1" dirty="0">
              <a:solidFill>
                <a:schemeClr val="accent5">
                  <a:lumMod val="50000"/>
                </a:schemeClr>
              </a:solidFill>
            </a:endParaRPr>
          </a:p>
        </p:txBody>
      </p:sp>
      <p:sp>
        <p:nvSpPr>
          <p:cNvPr id="6" name="Объект 2"/>
          <p:cNvSpPr txBox="1">
            <a:spLocks/>
          </p:cNvSpPr>
          <p:nvPr/>
        </p:nvSpPr>
        <p:spPr bwMode="auto">
          <a:xfrm>
            <a:off x="323528" y="1052736"/>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уступчивость</a:t>
            </a:r>
            <a:endParaRPr lang="ru-RU" sz="2000" dirty="0"/>
          </a:p>
          <a:p>
            <a:pPr marL="0" indent="0">
              <a:buNone/>
            </a:pPr>
            <a:r>
              <a:rPr lang="ru-RU" sz="1400" dirty="0"/>
              <a:t>Цель -</a:t>
            </a:r>
            <a:r>
              <a:rPr lang="ru-RU" sz="2000" dirty="0"/>
              <a:t> соглашение</a:t>
            </a:r>
            <a:endParaRPr lang="ru-RU" sz="2800" dirty="0"/>
          </a:p>
        </p:txBody>
      </p:sp>
      <p:sp>
        <p:nvSpPr>
          <p:cNvPr id="8" name="Text Box 3"/>
          <p:cNvSpPr txBox="1">
            <a:spLocks noChangeArrowheads="1"/>
          </p:cNvSpPr>
          <p:nvPr/>
        </p:nvSpPr>
        <p:spPr bwMode="auto">
          <a:xfrm>
            <a:off x="323528" y="1884643"/>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22-23-24</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19-20-21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16-17-18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a:t>
            </a:r>
            <a:r>
              <a:rPr lang="ru-RU" altLang="ru-RU" u="sng" dirty="0">
                <a:solidFill>
                  <a:schemeClr val="tx2">
                    <a:lumMod val="60000"/>
                    <a:lumOff val="40000"/>
                  </a:schemeClr>
                </a:solidFill>
                <a:latin typeface="Calibri" panose="020F0502020204030204" pitchFamily="34" charset="0"/>
              </a:rPr>
              <a:t>-</a:t>
            </a:r>
            <a:r>
              <a:rPr lang="ru-RU" altLang="ru-RU" b="1" u="sng" dirty="0" smtClean="0">
                <a:solidFill>
                  <a:schemeClr val="tx2">
                    <a:lumMod val="60000"/>
                    <a:lumOff val="40000"/>
                  </a:schemeClr>
                </a:solidFill>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7" name="Объект 2"/>
          <p:cNvSpPr txBox="1">
            <a:spLocks/>
          </p:cNvSpPr>
          <p:nvPr/>
        </p:nvSpPr>
        <p:spPr bwMode="auto">
          <a:xfrm>
            <a:off x="3270591" y="1096144"/>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давление</a:t>
            </a:r>
            <a:endParaRPr lang="ru-RU" sz="2000" dirty="0"/>
          </a:p>
          <a:p>
            <a:pPr marL="0" indent="0">
              <a:buNone/>
            </a:pPr>
            <a:r>
              <a:rPr lang="ru-RU" sz="1400" dirty="0"/>
              <a:t>Цель -</a:t>
            </a:r>
            <a:r>
              <a:rPr lang="ru-RU" sz="2000" dirty="0"/>
              <a:t> победа</a:t>
            </a:r>
            <a:endParaRPr lang="ru-RU" sz="2800" dirty="0"/>
          </a:p>
        </p:txBody>
      </p:sp>
      <p:sp>
        <p:nvSpPr>
          <p:cNvPr id="9" name="Text Box 3"/>
          <p:cNvSpPr txBox="1">
            <a:spLocks noChangeArrowheads="1"/>
          </p:cNvSpPr>
          <p:nvPr/>
        </p:nvSpPr>
        <p:spPr bwMode="auto">
          <a:xfrm>
            <a:off x="3270591" y="1928051"/>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a:t>
            </a:r>
            <a:r>
              <a:rPr lang="ru-RU" altLang="ru-RU" b="1" u="sng" dirty="0">
                <a:latin typeface="Calibri" panose="020F0502020204030204" pitchFamily="34" charset="0"/>
              </a:rPr>
              <a:t>-24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kumimoji="0" lang="ru-RU" altLang="ru-RU" b="1" i="0" u="sng" strike="noStrike" cap="none" normalizeH="0" baseline="0" dirty="0">
                <a:ln>
                  <a:noFill/>
                </a:ln>
                <a:solidFill>
                  <a:schemeClr val="tx1"/>
                </a:solidFill>
                <a:effectLst/>
                <a:latin typeface="Calibri" panose="020F0502020204030204" pitchFamily="34" charset="0"/>
              </a:rPr>
              <a:t>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latin typeface="Calibri" panose="020F0502020204030204" pitchFamily="34" charset="0"/>
              </a:rPr>
              <a:t>10-</a:t>
            </a:r>
            <a:r>
              <a:rPr lang="ru-RU" altLang="ru-RU" b="1" u="sng" dirty="0" smtClean="0">
                <a:solidFill>
                  <a:schemeClr val="tx2">
                    <a:lumMod val="60000"/>
                    <a:lumOff val="40000"/>
                  </a:schemeClr>
                </a:solidFill>
                <a:latin typeface="Calibri" panose="020F0502020204030204" pitchFamily="34" charset="0"/>
              </a:rPr>
              <a:t>11</a:t>
            </a:r>
            <a:r>
              <a:rPr kumimoji="0" lang="ru-RU" altLang="ru-RU" b="1" i="0" u="sng" strike="noStrike" cap="none" normalizeH="0" baseline="0" dirty="0" smtClean="0">
                <a:ln>
                  <a:noFill/>
                </a:ln>
                <a:solidFill>
                  <a:schemeClr val="tx2">
                    <a:lumMod val="60000"/>
                    <a:lumOff val="40000"/>
                  </a:schemeClr>
                </a:solidFill>
                <a:effectLst/>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0" name="Объект 2"/>
          <p:cNvSpPr txBox="1">
            <a:spLocks/>
          </p:cNvSpPr>
          <p:nvPr/>
        </p:nvSpPr>
        <p:spPr bwMode="auto">
          <a:xfrm>
            <a:off x="6073638" y="1059487"/>
            <a:ext cx="266946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сотрудничество</a:t>
            </a:r>
            <a:endParaRPr lang="ru-RU" sz="2000" dirty="0"/>
          </a:p>
          <a:p>
            <a:pPr marL="0" indent="0" algn="r">
              <a:buNone/>
            </a:pPr>
            <a:r>
              <a:rPr lang="ru-RU" sz="1400" dirty="0"/>
              <a:t>Цель –</a:t>
            </a:r>
            <a:r>
              <a:rPr lang="ru-RU" sz="2000" dirty="0"/>
              <a:t> взаимовыгодные решения</a:t>
            </a:r>
            <a:endParaRPr lang="ru-RU" sz="2800" dirty="0"/>
          </a:p>
        </p:txBody>
      </p:sp>
      <p:sp>
        <p:nvSpPr>
          <p:cNvPr id="11" name="Text Box 3"/>
          <p:cNvSpPr txBox="1">
            <a:spLocks noChangeArrowheads="1"/>
          </p:cNvSpPr>
          <p:nvPr/>
        </p:nvSpPr>
        <p:spPr bwMode="auto">
          <a:xfrm>
            <a:off x="6145646" y="1877890"/>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tx2">
                    <a:lumMod val="60000"/>
                    <a:lumOff val="40000"/>
                  </a:schemeClr>
                </a:solidFill>
                <a:latin typeface="Calibri" panose="020F0502020204030204" pitchFamily="34" charset="0"/>
              </a:rPr>
              <a:t>19-20-21 </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smtClean="0">
                <a:ln>
                  <a:noFill/>
                </a:ln>
                <a:solidFill>
                  <a:schemeClr val="tx1"/>
                </a:solidFill>
                <a:effectLst/>
                <a:latin typeface="Calibri" panose="020F0502020204030204" pitchFamily="34" charset="0"/>
              </a:rPr>
              <a:t>13-</a:t>
            </a:r>
            <a:r>
              <a:rPr kumimoji="0" lang="ru-RU" altLang="ru-RU" b="1" i="0" u="sng" strike="noStrike" cap="none" normalizeH="0" baseline="0" dirty="0" smtClean="0">
                <a:ln>
                  <a:noFill/>
                </a:ln>
                <a:solidFill>
                  <a:schemeClr val="tx2">
                    <a:lumMod val="60000"/>
                    <a:lumOff val="40000"/>
                  </a:schemeClr>
                </a:solidFill>
                <a:effectLst/>
                <a:latin typeface="Calibri" panose="020F0502020204030204" pitchFamily="34" charset="0"/>
              </a:rPr>
              <a:t>14-15 </a:t>
            </a:r>
            <a:r>
              <a:rPr kumimoji="0" lang="ru-RU" altLang="ru-RU" b="1"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smtClean="0">
                <a:latin typeface="Calibri" panose="020F0502020204030204" pitchFamily="34" charset="0"/>
              </a:rPr>
              <a:t>10</a:t>
            </a:r>
            <a:r>
              <a:rPr kumimoji="0" lang="ru-RU" altLang="ru-RU" b="1" i="0" u="sng" strike="noStrike" cap="none" normalizeH="0" baseline="0" smtClean="0">
                <a:ln>
                  <a:noFill/>
                </a:ln>
                <a:solidFill>
                  <a:schemeClr val="tx1"/>
                </a:solidFill>
                <a:effectLst/>
                <a:latin typeface="Calibri" panose="020F0502020204030204" pitchFamily="34" charset="0"/>
              </a:rPr>
              <a:t>-11-12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5" name="Полилиния 14"/>
          <p:cNvSpPr/>
          <p:nvPr/>
        </p:nvSpPr>
        <p:spPr>
          <a:xfrm>
            <a:off x="1323546" y="2691408"/>
            <a:ext cx="5405718" cy="1237130"/>
          </a:xfrm>
          <a:custGeom>
            <a:avLst/>
            <a:gdLst>
              <a:gd name="connsiteX0" fmla="*/ 0 w 6284259"/>
              <a:gd name="connsiteY0" fmla="*/ 1416423 h 1721223"/>
              <a:gd name="connsiteX1" fmla="*/ 3048000 w 6284259"/>
              <a:gd name="connsiteY1" fmla="*/ 0 h 1721223"/>
              <a:gd name="connsiteX2" fmla="*/ 6284259 w 6284259"/>
              <a:gd name="connsiteY2" fmla="*/ 1721223 h 1721223"/>
              <a:gd name="connsiteX0" fmla="*/ 0 w 6508377"/>
              <a:gd name="connsiteY0" fmla="*/ 1174376 h 1721223"/>
              <a:gd name="connsiteX1" fmla="*/ 3272118 w 6508377"/>
              <a:gd name="connsiteY1" fmla="*/ 0 h 1721223"/>
              <a:gd name="connsiteX2" fmla="*/ 6508377 w 6508377"/>
              <a:gd name="connsiteY2" fmla="*/ 1721223 h 1721223"/>
              <a:gd name="connsiteX0" fmla="*/ 0 w 6508377"/>
              <a:gd name="connsiteY0" fmla="*/ 403411 h 950258"/>
              <a:gd name="connsiteX1" fmla="*/ 2519083 w 6508377"/>
              <a:gd name="connsiteY1" fmla="*/ 0 h 950258"/>
              <a:gd name="connsiteX2" fmla="*/ 6508377 w 6508377"/>
              <a:gd name="connsiteY2" fmla="*/ 950258 h 950258"/>
              <a:gd name="connsiteX0" fmla="*/ 0 w 5405718"/>
              <a:gd name="connsiteY0" fmla="*/ 1237130 h 1237130"/>
              <a:gd name="connsiteX1" fmla="*/ 2519083 w 5405718"/>
              <a:gd name="connsiteY1" fmla="*/ 833719 h 1237130"/>
              <a:gd name="connsiteX2" fmla="*/ 5405718 w 5405718"/>
              <a:gd name="connsiteY2" fmla="*/ 0 h 1237130"/>
            </a:gdLst>
            <a:ahLst/>
            <a:cxnLst>
              <a:cxn ang="0">
                <a:pos x="connsiteX0" y="connsiteY0"/>
              </a:cxn>
              <a:cxn ang="0">
                <a:pos x="connsiteX1" y="connsiteY1"/>
              </a:cxn>
              <a:cxn ang="0">
                <a:pos x="connsiteX2" y="connsiteY2"/>
              </a:cxn>
            </a:cxnLst>
            <a:rect l="l" t="t" r="r" b="b"/>
            <a:pathLst>
              <a:path w="5405718" h="1237130">
                <a:moveTo>
                  <a:pt x="0" y="1237130"/>
                </a:moveTo>
                <a:lnTo>
                  <a:pt x="2519083" y="833719"/>
                </a:lnTo>
                <a:lnTo>
                  <a:pt x="5405718" y="0"/>
                </a:ln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039594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(2)</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998789728"/>
              </p:ext>
            </p:extLst>
          </p:nvPr>
        </p:nvGraphicFramePr>
        <p:xfrm>
          <a:off x="342900" y="1353642"/>
          <a:ext cx="8477572" cy="2880360"/>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Для таких людей свойственна позиция: «Пусть будет по-Вашему, а то Вам же хуже будет». Стратегия приспособления – некоторая маска, которая скрывает нежелание договариваться и высокий ресурс давления. Такой стиль свойственен т.н. кризисным управляющим: их призывают, когда требуется принятие жестких мер для скорейшего достижения целей.  Но чаще всего это просто конфликтные либо очень эмоционально-восприимчивые люди, которые стараются «не влезать» туда, где не смогут полностью себя контролировать.</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smtClean="0">
                          <a:solidFill>
                            <a:srgbClr val="0070C0"/>
                          </a:solidFill>
                          <a:effectLst/>
                        </a:rPr>
                        <a:t>1</a:t>
                      </a:r>
                      <a:r>
                        <a:rPr lang="ru-RU" sz="1200" dirty="0" smtClean="0">
                          <a:effectLst/>
                        </a:rPr>
                        <a:t> </a:t>
                      </a:r>
                      <a:r>
                        <a:rPr lang="ru-RU" sz="1200" dirty="0">
                          <a:effectLst/>
                        </a:rPr>
                        <a:t>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3" name="Freeform 7"/>
          <p:cNvSpPr>
            <a:spLocks/>
          </p:cNvSpPr>
          <p:nvPr/>
        </p:nvSpPr>
        <p:spPr bwMode="auto">
          <a:xfrm>
            <a:off x="413488" y="1353642"/>
            <a:ext cx="486104" cy="491182"/>
          </a:xfrm>
          <a:custGeom>
            <a:avLst/>
            <a:gdLst>
              <a:gd name="T0" fmla="*/ 0 w 692"/>
              <a:gd name="T1" fmla="*/ 0 h 604"/>
              <a:gd name="T2" fmla="*/ 288 w 692"/>
              <a:gd name="T3" fmla="*/ 144 h 604"/>
              <a:gd name="T4" fmla="*/ 692 w 692"/>
              <a:gd name="T5" fmla="*/ 604 h 604"/>
            </a:gdLst>
            <a:ahLst/>
            <a:cxnLst>
              <a:cxn ang="0">
                <a:pos x="T0" y="T1"/>
              </a:cxn>
              <a:cxn ang="0">
                <a:pos x="T2" y="T3"/>
              </a:cxn>
              <a:cxn ang="0">
                <a:pos x="T4" y="T5"/>
              </a:cxn>
            </a:cxnLst>
            <a:rect l="0" t="0" r="r" b="b"/>
            <a:pathLst>
              <a:path w="692" h="604">
                <a:moveTo>
                  <a:pt x="0" y="0"/>
                </a:moveTo>
                <a:lnTo>
                  <a:pt x="288" y="144"/>
                </a:lnTo>
                <a:lnTo>
                  <a:pt x="692" y="604"/>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15" name="Таблица 14"/>
          <p:cNvGraphicFramePr>
            <a:graphicFrameLocks noGrp="1"/>
          </p:cNvGraphicFramePr>
          <p:nvPr>
            <p:extLst>
              <p:ext uri="{D42A27DB-BD31-4B8C-83A1-F6EECF244321}">
                <p14:modId xmlns:p14="http://schemas.microsoft.com/office/powerpoint/2010/main" val="2665786466"/>
              </p:ext>
            </p:extLst>
          </p:nvPr>
        </p:nvGraphicFramePr>
        <p:xfrm>
          <a:off x="393700" y="4338722"/>
          <a:ext cx="8426772" cy="2330638"/>
        </p:xfrm>
        <a:graphic>
          <a:graphicData uri="http://schemas.openxmlformats.org/drawingml/2006/table">
            <a:tbl>
              <a:tblPr>
                <a:tableStyleId>{5C22544A-7EE6-4342-B048-85BDC9FD1C3A}</a:tableStyleId>
              </a:tblPr>
              <a:tblGrid>
                <a:gridCol w="162560">
                  <a:extLst>
                    <a:ext uri="{9D8B030D-6E8A-4147-A177-3AD203B41FA5}">
                      <a16:colId xmlns:a16="http://schemas.microsoft.com/office/drawing/2014/main" val="20000"/>
                    </a:ext>
                  </a:extLst>
                </a:gridCol>
                <a:gridCol w="199316">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219619">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Способность идти на уступки для достижения взаимовыгодных решений – отличительная способность большинства переговорщиков. Следите только, чтобы «галочка» не была очень уж «высокий»: это означает, что в жестких переговорных ситуациях переговорщик не готов будет предъявить ресурс твердости и защитить собственные интересы.   </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71781">
                <a:tc gridSpan="3">
                  <a:txBody>
                    <a:bodyPr/>
                    <a:lstStyle/>
                    <a:p>
                      <a:pPr marL="71755" marR="71755">
                        <a:spcAft>
                          <a:spcPts val="0"/>
                        </a:spcAft>
                      </a:pPr>
                      <a:r>
                        <a:rPr lang="ru-RU" sz="2400" b="1" dirty="0" smtClean="0">
                          <a:solidFill>
                            <a:srgbClr val="0070C0"/>
                          </a:solidFill>
                          <a:effectLst/>
                        </a:rPr>
                        <a:t>12</a:t>
                      </a:r>
                      <a:r>
                        <a:rPr lang="ru-RU" sz="1200" dirty="0" smtClean="0">
                          <a:effectLst/>
                        </a:rPr>
                        <a:t> </a:t>
                      </a:r>
                      <a:r>
                        <a:rPr lang="ru-RU" sz="1200" dirty="0">
                          <a:effectLst/>
                        </a:rPr>
                        <a:t>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6" name="Freeform 8"/>
          <p:cNvSpPr>
            <a:spLocks/>
          </p:cNvSpPr>
          <p:nvPr/>
        </p:nvSpPr>
        <p:spPr bwMode="auto">
          <a:xfrm>
            <a:off x="481819" y="4500682"/>
            <a:ext cx="439738" cy="173038"/>
          </a:xfrm>
          <a:custGeom>
            <a:avLst/>
            <a:gdLst>
              <a:gd name="T0" fmla="*/ 0 w 692"/>
              <a:gd name="T1" fmla="*/ 0 h 272"/>
              <a:gd name="T2" fmla="*/ 272 w 692"/>
              <a:gd name="T3" fmla="*/ 272 h 272"/>
              <a:gd name="T4" fmla="*/ 692 w 692"/>
              <a:gd name="T5" fmla="*/ 52 h 272"/>
            </a:gdLst>
            <a:ahLst/>
            <a:cxnLst>
              <a:cxn ang="0">
                <a:pos x="T0" y="T1"/>
              </a:cxn>
              <a:cxn ang="0">
                <a:pos x="T2" y="T3"/>
              </a:cxn>
              <a:cxn ang="0">
                <a:pos x="T4" y="T5"/>
              </a:cxn>
            </a:cxnLst>
            <a:rect l="0" t="0" r="r" b="b"/>
            <a:pathLst>
              <a:path w="692" h="272">
                <a:moveTo>
                  <a:pt x="0" y="0"/>
                </a:moveTo>
                <a:lnTo>
                  <a:pt x="272" y="272"/>
                </a:lnTo>
                <a:lnTo>
                  <a:pt x="692" y="52"/>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0217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p:txBody>
          <a:bodyPr/>
          <a:lstStyle/>
          <a:p>
            <a:pPr marL="0" indent="0">
              <a:buNone/>
            </a:pPr>
            <a:r>
              <a:rPr lang="ru-RU" sz="2800" dirty="0"/>
              <a:t>Ресурс переговорщика оценивается, в том числе, по его способности менять свой стиль в зависимости от требований ситуации. Эффективен тот, кто более гибок. Ниже указан профиль вашего стиля, основанный на сравнительной выраженности у вас шести основных стилевых характеристик (ориентаций) в переговорах: </a:t>
            </a:r>
          </a:p>
          <a:p>
            <a:pPr marL="0" indent="0">
              <a:buNone/>
            </a:pPr>
            <a:r>
              <a:rPr lang="ru-RU" sz="2800" dirty="0"/>
              <a:t>принятие			компромисс, </a:t>
            </a:r>
          </a:p>
          <a:p>
            <a:pPr marL="0" indent="0">
              <a:buNone/>
            </a:pPr>
            <a:r>
              <a:rPr lang="ru-RU" sz="2800" dirty="0"/>
              <a:t>торги 				угрозы </a:t>
            </a:r>
          </a:p>
          <a:p>
            <a:pPr marL="0" indent="0">
              <a:buNone/>
            </a:pPr>
            <a:r>
              <a:rPr lang="ru-RU" sz="2800" dirty="0"/>
              <a:t>логика			эмоции. </a:t>
            </a:r>
          </a:p>
        </p:txBody>
      </p:sp>
    </p:spTree>
    <p:extLst>
      <p:ext uri="{BB962C8B-B14F-4D97-AF65-F5344CB8AC3E}">
        <p14:creationId xmlns:p14="http://schemas.microsoft.com/office/powerpoint/2010/main" val="3892343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3105391651"/>
              </p:ext>
            </p:extLst>
          </p:nvPr>
        </p:nvGraphicFramePr>
        <p:xfrm>
          <a:off x="342900" y="3973096"/>
          <a:ext cx="8477572" cy="2560320"/>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60122">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Возможно, это оптимальный профиль. Направленность на сотрудничество позволяет, помимо решения задач, обеспечивать достаточную психологическую безопасность. Имидж «человека договаривающегося» позволяет не закрывать пройденные и легче открывать новые «двери». Важно: разница значений второй и третьей шкал должна быть небольшой: переговорщик всегда должен быть готов использовать «средства индивидуальной защиты» для удержания переговоров в русле сотрудничества. «Со слабым не договариваются – ему диктуют условия».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smtClean="0">
                          <a:solidFill>
                            <a:srgbClr val="0070C0"/>
                          </a:solidFill>
                          <a:effectLst/>
                        </a:rPr>
                        <a:t>10</a:t>
                      </a:r>
                      <a:r>
                        <a:rPr lang="ru-RU" sz="2800" b="1" baseline="0" dirty="0" smtClean="0">
                          <a:solidFill>
                            <a:srgbClr val="0070C0"/>
                          </a:solidFill>
                          <a:effectLst/>
                        </a:rPr>
                        <a:t> </a:t>
                      </a:r>
                      <a:r>
                        <a:rPr lang="ru-RU" sz="1200" dirty="0" smtClean="0">
                          <a:effectLst/>
                        </a:rPr>
                        <a:t> </a:t>
                      </a:r>
                      <a:r>
                        <a:rPr lang="ru-RU" sz="1200" dirty="0">
                          <a:effectLst/>
                        </a:rPr>
                        <a:t>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(3)</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2815349271"/>
              </p:ext>
            </p:extLst>
          </p:nvPr>
        </p:nvGraphicFramePr>
        <p:xfrm>
          <a:off x="342900" y="1353642"/>
          <a:ext cx="8477572" cy="2560320"/>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Выраженный стиль давления для достижения собственных целей отличает жестких переговорщиков. Это характерно для людей, за которыми стоит силовой ресурс их организации. Обратим внимание, что жесткий стиль заставляет многих партнеров отказываться от взаимодействия. Это означает, что на переговоры решаются люди со столь же высоким силовым ресурсом. Как  следствие - планка переговорной «цены» резко возрастает. И зачастую таким людям приходится для удовлетворения своих потребностей платить рубль там, где они могли бы потратить «копейку». </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smtClean="0">
                          <a:solidFill>
                            <a:srgbClr val="0070C0"/>
                          </a:solidFill>
                          <a:effectLst/>
                        </a:rPr>
                        <a:t>2</a:t>
                      </a:r>
                      <a:r>
                        <a:rPr lang="ru-RU" sz="1200" dirty="0" smtClean="0">
                          <a:effectLst/>
                        </a:rPr>
                        <a:t> </a:t>
                      </a:r>
                      <a:r>
                        <a:rPr lang="ru-RU" sz="1200" dirty="0">
                          <a:effectLst/>
                        </a:rPr>
                        <a:t>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3" name="Freeform 2"/>
          <p:cNvSpPr>
            <a:spLocks/>
          </p:cNvSpPr>
          <p:nvPr/>
        </p:nvSpPr>
        <p:spPr bwMode="auto">
          <a:xfrm>
            <a:off x="393701" y="1412776"/>
            <a:ext cx="433884" cy="360040"/>
          </a:xfrm>
          <a:custGeom>
            <a:avLst/>
            <a:gdLst>
              <a:gd name="T0" fmla="*/ 0 w 580"/>
              <a:gd name="T1" fmla="*/ 420 h 420"/>
              <a:gd name="T2" fmla="*/ 380 w 580"/>
              <a:gd name="T3" fmla="*/ 0 h 420"/>
              <a:gd name="T4" fmla="*/ 580 w 580"/>
              <a:gd name="T5" fmla="*/ 420 h 420"/>
            </a:gdLst>
            <a:ahLst/>
            <a:cxnLst>
              <a:cxn ang="0">
                <a:pos x="T0" y="T1"/>
              </a:cxn>
              <a:cxn ang="0">
                <a:pos x="T2" y="T3"/>
              </a:cxn>
              <a:cxn ang="0">
                <a:pos x="T4" y="T5"/>
              </a:cxn>
            </a:cxnLst>
            <a:rect l="0" t="0" r="r" b="b"/>
            <a:pathLst>
              <a:path w="580" h="420">
                <a:moveTo>
                  <a:pt x="0" y="420"/>
                </a:moveTo>
                <a:lnTo>
                  <a:pt x="380" y="0"/>
                </a:lnTo>
                <a:lnTo>
                  <a:pt x="580" y="42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Freeform 3"/>
          <p:cNvSpPr>
            <a:spLocks/>
          </p:cNvSpPr>
          <p:nvPr/>
        </p:nvSpPr>
        <p:spPr bwMode="auto">
          <a:xfrm>
            <a:off x="457086" y="4098788"/>
            <a:ext cx="514514" cy="266316"/>
          </a:xfrm>
          <a:custGeom>
            <a:avLst/>
            <a:gdLst>
              <a:gd name="T0" fmla="*/ 0 w 612"/>
              <a:gd name="T1" fmla="*/ 352 h 352"/>
              <a:gd name="T2" fmla="*/ 292 w 612"/>
              <a:gd name="T3" fmla="*/ 180 h 352"/>
              <a:gd name="T4" fmla="*/ 612 w 612"/>
              <a:gd name="T5" fmla="*/ 0 h 352"/>
            </a:gdLst>
            <a:ahLst/>
            <a:cxnLst>
              <a:cxn ang="0">
                <a:pos x="T0" y="T1"/>
              </a:cxn>
              <a:cxn ang="0">
                <a:pos x="T2" y="T3"/>
              </a:cxn>
              <a:cxn ang="0">
                <a:pos x="T4" y="T5"/>
              </a:cxn>
            </a:cxnLst>
            <a:rect l="0" t="0" r="r" b="b"/>
            <a:pathLst>
              <a:path w="612" h="352">
                <a:moveTo>
                  <a:pt x="0" y="352"/>
                </a:moveTo>
                <a:lnTo>
                  <a:pt x="292" y="180"/>
                </a:lnTo>
                <a:lnTo>
                  <a:pt x="612" y="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51773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(4)</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533278664"/>
              </p:ext>
            </p:extLst>
          </p:nvPr>
        </p:nvGraphicFramePr>
        <p:xfrm>
          <a:off x="342900" y="1353642"/>
          <a:ext cx="8477572" cy="5349240"/>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a:lnSpc>
                          <a:spcPct val="150000"/>
                        </a:lnSpc>
                      </a:pPr>
                      <a:r>
                        <a:rPr lang="ru-RU" sz="1800" kern="1200" dirty="0">
                          <a:solidFill>
                            <a:schemeClr val="dk1"/>
                          </a:solidFill>
                          <a:effectLst/>
                          <a:latin typeface="+mn-lt"/>
                          <a:ea typeface="+mn-ea"/>
                          <a:cs typeface="+mn-cs"/>
                        </a:rPr>
                        <a:t>Подобный «профиль» может иметь два варианта объяснения:</a:t>
                      </a:r>
                    </a:p>
                    <a:p>
                      <a:pPr>
                        <a:lnSpc>
                          <a:spcPct val="150000"/>
                        </a:lnSpc>
                      </a:pPr>
                      <a:r>
                        <a:rPr lang="ru-RU" sz="1800" b="1" kern="1200" dirty="0">
                          <a:solidFill>
                            <a:schemeClr val="dk1"/>
                          </a:solidFill>
                          <a:effectLst/>
                          <a:latin typeface="+mn-lt"/>
                          <a:ea typeface="+mn-ea"/>
                          <a:cs typeface="+mn-cs"/>
                        </a:rPr>
                        <a:t>Вариант 1</a:t>
                      </a:r>
                      <a:r>
                        <a:rPr lang="ru-RU" sz="1800" kern="1200" dirty="0">
                          <a:solidFill>
                            <a:schemeClr val="dk1"/>
                          </a:solidFill>
                          <a:effectLst/>
                          <a:latin typeface="+mn-lt"/>
                          <a:ea typeface="+mn-ea"/>
                          <a:cs typeface="+mn-cs"/>
                        </a:rPr>
                        <a:t>. Человек способен в соответствии с требованиями ситуации продуманно и адекватно выбрать любой стиль из трех равнозначных. </a:t>
                      </a:r>
                    </a:p>
                    <a:p>
                      <a:pPr>
                        <a:lnSpc>
                          <a:spcPct val="150000"/>
                        </a:lnSpc>
                      </a:pPr>
                      <a:r>
                        <a:rPr lang="ru-RU" sz="1800" b="1" kern="1200" dirty="0">
                          <a:solidFill>
                            <a:schemeClr val="dk1"/>
                          </a:solidFill>
                          <a:effectLst/>
                          <a:latin typeface="+mn-lt"/>
                          <a:ea typeface="+mn-ea"/>
                          <a:cs typeface="+mn-cs"/>
                        </a:rPr>
                        <a:t>Вариант 2</a:t>
                      </a:r>
                      <a:r>
                        <a:rPr lang="ru-RU" sz="1800" kern="1200" dirty="0">
                          <a:solidFill>
                            <a:schemeClr val="dk1"/>
                          </a:solidFill>
                          <a:effectLst/>
                          <a:latin typeface="+mn-lt"/>
                          <a:ea typeface="+mn-ea"/>
                          <a:cs typeface="+mn-cs"/>
                        </a:rPr>
                        <a:t>.  Человек находится в конфликте выбора: «какой же стиль лучше?» В переговорах такой человек может быть напряжен и тревожен, поскольку не всегда готов оперативно выбрать один из альтернативных способов действий. Это заставляет его тратить больше нервных клеток, не дает расслабиться, а это рано или поздно сказывается на темпе реакции. Таким людям</a:t>
                      </a:r>
                      <a:r>
                        <a:rPr lang="ru-RU" sz="1800" kern="1200" baseline="0" dirty="0">
                          <a:solidFill>
                            <a:schemeClr val="dk1"/>
                          </a:solidFill>
                          <a:effectLst/>
                          <a:latin typeface="+mn-lt"/>
                          <a:ea typeface="+mn-ea"/>
                          <a:cs typeface="+mn-cs"/>
                        </a:rPr>
                        <a:t> важно</a:t>
                      </a:r>
                      <a:r>
                        <a:rPr lang="ru-RU" sz="1800" kern="1200" dirty="0">
                          <a:solidFill>
                            <a:schemeClr val="dk1"/>
                          </a:solidFill>
                          <a:effectLst/>
                          <a:latin typeface="+mn-lt"/>
                          <a:ea typeface="+mn-ea"/>
                          <a:cs typeface="+mn-cs"/>
                        </a:rPr>
                        <a:t> серьезно готовиться к переговорам, чтобы избежать неопределенности и непредсказуемых ситуаций. Но если «непредвиденное» все-таки случается, лучше всего будет зафиксировать текущий статус обсуждения и взять тайм-аут. Это позволит избежать шагов спонтанных, неосознанных, а потому чреватых промахами и досадными уступками.</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smtClean="0">
                          <a:solidFill>
                            <a:srgbClr val="0070C0"/>
                          </a:solidFill>
                          <a:effectLst/>
                        </a:rPr>
                        <a:t>19</a:t>
                      </a:r>
                      <a:r>
                        <a:rPr lang="ru-RU" sz="1200" dirty="0" smtClean="0">
                          <a:effectLst/>
                        </a:rPr>
                        <a:t> </a:t>
                      </a:r>
                      <a:r>
                        <a:rPr lang="ru-RU" sz="1200" dirty="0">
                          <a:effectLst/>
                        </a:rPr>
                        <a:t>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cxnSp>
        <p:nvCxnSpPr>
          <p:cNvPr id="6" name="Прямая соединительная линия 5"/>
          <p:cNvCxnSpPr/>
          <p:nvPr/>
        </p:nvCxnSpPr>
        <p:spPr>
          <a:xfrm>
            <a:off x="342900" y="1556792"/>
            <a:ext cx="628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512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a:t>
            </a:r>
            <a:r>
              <a:rPr lang="ru-RU" sz="3200" b="1" dirty="0" smtClean="0"/>
              <a:t>4. </a:t>
            </a:r>
            <a:r>
              <a:rPr lang="ru-RU" sz="3200" b="1" dirty="0"/>
              <a:t>Аргументы : эмоции или логика</a:t>
            </a:r>
            <a:endParaRPr lang="ru-RU" sz="3200" dirty="0"/>
          </a:p>
        </p:txBody>
      </p:sp>
      <p:sp>
        <p:nvSpPr>
          <p:cNvPr id="3" name="Объект 2"/>
          <p:cNvSpPr>
            <a:spLocks noGrp="1"/>
          </p:cNvSpPr>
          <p:nvPr>
            <p:ph idx="1"/>
          </p:nvPr>
        </p:nvSpPr>
        <p:spPr>
          <a:xfrm>
            <a:off x="323528" y="1161862"/>
            <a:ext cx="8496944" cy="562653"/>
          </a:xfrm>
        </p:spPr>
        <p:txBody>
          <a:bodyPr/>
          <a:lstStyle/>
          <a:p>
            <a:pPr marL="0" indent="0">
              <a:buNone/>
            </a:pPr>
            <a:r>
              <a:rPr lang="ru-RU" sz="2000" dirty="0"/>
              <a:t>Из представленных аргументов вам предлагалось выбрать варианты, которые вам чаще всего приходится использовать в переговорах. Получилась оценка  использования аргументов в убеждении. </a:t>
            </a:r>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1405194461"/>
              </p:ext>
            </p:extLst>
          </p:nvPr>
        </p:nvGraphicFramePr>
        <p:xfrm>
          <a:off x="323528" y="3140968"/>
          <a:ext cx="8496944" cy="3589859"/>
        </p:xfrm>
        <a:graphic>
          <a:graphicData uri="http://schemas.openxmlformats.org/drawingml/2006/table">
            <a:tbl>
              <a:tblPr firstRow="1" firstCol="1" lastRow="1" lastCol="1" bandRow="1" bandCol="1">
                <a:tableStyleId>{5C22544A-7EE6-4342-B048-85BDC9FD1C3A}</a:tableStyleId>
              </a:tblPr>
              <a:tblGrid>
                <a:gridCol w="4221740">
                  <a:extLst>
                    <a:ext uri="{9D8B030D-6E8A-4147-A177-3AD203B41FA5}">
                      <a16:colId xmlns:a16="http://schemas.microsoft.com/office/drawing/2014/main" val="20000"/>
                    </a:ext>
                  </a:extLst>
                </a:gridCol>
                <a:gridCol w="4275204">
                  <a:extLst>
                    <a:ext uri="{9D8B030D-6E8A-4147-A177-3AD203B41FA5}">
                      <a16:colId xmlns:a16="http://schemas.microsoft.com/office/drawing/2014/main" val="20001"/>
                    </a:ext>
                  </a:extLst>
                </a:gridCol>
              </a:tblGrid>
              <a:tr h="3589859">
                <a:tc>
                  <a:txBody>
                    <a:bodyPr/>
                    <a:lstStyle/>
                    <a:p>
                      <a:pPr marL="4445">
                        <a:lnSpc>
                          <a:spcPct val="150000"/>
                        </a:lnSpc>
                        <a:spcAft>
                          <a:spcPts val="0"/>
                        </a:spcAft>
                      </a:pPr>
                      <a:r>
                        <a:rPr lang="ru-RU" sz="1200" dirty="0">
                          <a:solidFill>
                            <a:schemeClr val="tx1"/>
                          </a:solidFill>
                          <a:effectLst/>
                        </a:rPr>
                        <a:t> </a:t>
                      </a:r>
                      <a:r>
                        <a:rPr lang="ru-RU" sz="1200" b="0" dirty="0">
                          <a:solidFill>
                            <a:schemeClr val="tx1"/>
                          </a:solidFill>
                          <a:effectLst/>
                        </a:rPr>
                        <a:t>Логическая аргументация требует от переговорщика предварительной подготовки, владения цифрами. В этом есть</a:t>
                      </a:r>
                      <a:r>
                        <a:rPr lang="ru-RU" sz="1200" b="0" baseline="0" dirty="0">
                          <a:solidFill>
                            <a:schemeClr val="tx1"/>
                          </a:solidFill>
                          <a:effectLst/>
                        </a:rPr>
                        <a:t> </a:t>
                      </a:r>
                      <a:r>
                        <a:rPr lang="ru-RU" sz="1200" b="0" dirty="0">
                          <a:solidFill>
                            <a:schemeClr val="tx1"/>
                          </a:solidFill>
                          <a:effectLst/>
                        </a:rPr>
                        <a:t>как плюсы, так и минусы. </a:t>
                      </a:r>
                    </a:p>
                    <a:p>
                      <a:pPr marL="4445">
                        <a:lnSpc>
                          <a:spcPct val="150000"/>
                        </a:lnSpc>
                        <a:spcAft>
                          <a:spcPts val="0"/>
                        </a:spcAft>
                      </a:pPr>
                      <a:r>
                        <a:rPr lang="ru-RU" sz="1200" b="1" dirty="0">
                          <a:solidFill>
                            <a:schemeClr val="tx1"/>
                          </a:solidFill>
                          <a:effectLst/>
                        </a:rPr>
                        <a:t>«+» </a:t>
                      </a:r>
                      <a:r>
                        <a:rPr lang="ru-RU" sz="1200" b="0" dirty="0">
                          <a:solidFill>
                            <a:schemeClr val="tx1"/>
                          </a:solidFill>
                          <a:effectLst/>
                        </a:rPr>
                        <a:t>взвешенность, продуманность и защищенность позиции, возможность говорить по существу, без отвлечения на «посторонние» моменты</a:t>
                      </a:r>
                    </a:p>
                    <a:p>
                      <a:pPr marL="4445">
                        <a:lnSpc>
                          <a:spcPct val="150000"/>
                        </a:lnSpc>
                        <a:spcAft>
                          <a:spcPts val="0"/>
                        </a:spcAft>
                      </a:pPr>
                      <a:r>
                        <a:rPr lang="ru-RU" sz="1200" b="1" dirty="0">
                          <a:solidFill>
                            <a:schemeClr val="tx1"/>
                          </a:solidFill>
                          <a:effectLst/>
                        </a:rPr>
                        <a:t>«-»</a:t>
                      </a:r>
                      <a:r>
                        <a:rPr lang="ru-RU" sz="1200" b="0" dirty="0">
                          <a:solidFill>
                            <a:schemeClr val="tx1"/>
                          </a:solidFill>
                          <a:effectLst/>
                        </a:rPr>
                        <a:t> логика</a:t>
                      </a:r>
                      <a:r>
                        <a:rPr lang="ru-RU" sz="1200" b="0" baseline="0" dirty="0">
                          <a:solidFill>
                            <a:schemeClr val="tx1"/>
                          </a:solidFill>
                          <a:effectLst/>
                        </a:rPr>
                        <a:t> легко </a:t>
                      </a:r>
                      <a:r>
                        <a:rPr lang="ru-RU" sz="1200" b="0" dirty="0">
                          <a:solidFill>
                            <a:schemeClr val="tx1"/>
                          </a:solidFill>
                          <a:effectLst/>
                        </a:rPr>
                        <a:t>переводит переговоры в позиционный торг и противостояние: каждая сторона, подкрепляя свои позиции логическими аргументами, будет стремиться ослабить аргументы оппонентов, переходить на критику и опровержение. В результате выигрывает тот, кто более искусен в полемике и у кого аргументов больше.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tc>
                  <a:txBody>
                    <a:bodyPr/>
                    <a:lstStyle/>
                    <a:p>
                      <a:pPr marL="4445">
                        <a:lnSpc>
                          <a:spcPct val="150000"/>
                        </a:lnSpc>
                        <a:spcAft>
                          <a:spcPts val="0"/>
                        </a:spcAft>
                      </a:pPr>
                      <a:r>
                        <a:rPr lang="ru-RU" sz="1200" b="0" dirty="0">
                          <a:solidFill>
                            <a:schemeClr val="tx1"/>
                          </a:solidFill>
                          <a:effectLst/>
                        </a:rPr>
                        <a:t>Эмоции, характер отношения к оппоненту побуждает другую сторону соглашаться «по собственной воле». Это требует тонкой</a:t>
                      </a:r>
                      <a:r>
                        <a:rPr lang="ru-RU" sz="1200" b="0" baseline="0" dirty="0">
                          <a:solidFill>
                            <a:schemeClr val="tx1"/>
                          </a:solidFill>
                          <a:effectLst/>
                        </a:rPr>
                        <a:t> со-настройки переговорщиков</a:t>
                      </a:r>
                      <a:r>
                        <a:rPr lang="ru-RU" sz="1200" b="0" dirty="0">
                          <a:solidFill>
                            <a:schemeClr val="tx1"/>
                          </a:solidFill>
                          <a:effectLst/>
                        </a:rPr>
                        <a:t>. </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эмоциональные приемы позволяют продолжить переговоры в, казалось бы, «патовой» ситуации (юмор и использование метафор), дают возможность спасти лицо уступающему оппоненту (комплимент и выражение благодарности), добавляют цифрам качественное измерение</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эмоции  могут оставить ощущение обмана («ловко меня подвели к нужному варианту»), имеют не только позитивный, но и негативный полюс: в эмоциональных переговорах вес обещаний становится меньше, оппонентам легче отказаться от только что данного согласия или отказа.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7" name="Скругленный прямоугольник 6"/>
          <p:cNvSpPr/>
          <p:nvPr/>
        </p:nvSpPr>
        <p:spPr>
          <a:xfrm>
            <a:off x="4572000" y="2708920"/>
            <a:ext cx="4392488" cy="360040"/>
          </a:xfrm>
          <a:prstGeom prst="roundRect">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accent5">
                    <a:lumMod val="50000"/>
                  </a:schemeClr>
                </a:solidFill>
              </a:rPr>
              <a:t>Эмоциональные (</a:t>
            </a:r>
            <a:r>
              <a:rPr lang="ru-RU" sz="1200" b="1" i="1">
                <a:solidFill>
                  <a:schemeClr val="accent5">
                    <a:lumMod val="75000"/>
                  </a:schemeClr>
                </a:solidFill>
              </a:rPr>
              <a:t>Группа 4-17 </a:t>
            </a:r>
            <a:r>
              <a:rPr lang="ru-RU" sz="1200" b="1" i="1" dirty="0">
                <a:solidFill>
                  <a:schemeClr val="accent5">
                    <a:lumMod val="75000"/>
                  </a:schemeClr>
                </a:solidFill>
              </a:rPr>
              <a:t>баллов</a:t>
            </a:r>
            <a:r>
              <a:rPr lang="ru-RU" sz="2000" b="1" dirty="0">
                <a:solidFill>
                  <a:schemeClr val="accent5">
                    <a:lumMod val="50000"/>
                  </a:schemeClr>
                </a:solidFill>
              </a:rPr>
              <a:t>)</a:t>
            </a:r>
            <a:r>
              <a:rPr lang="ru-RU" sz="2000" b="1" i="1" dirty="0">
                <a:solidFill>
                  <a:srgbClr val="FF0000"/>
                </a:solidFill>
              </a:rPr>
              <a:t>Вы 12</a:t>
            </a:r>
            <a:endParaRPr lang="ru-RU" sz="1400" b="1" i="1" dirty="0">
              <a:solidFill>
                <a:srgbClr val="FF0000"/>
              </a:solidFill>
            </a:endParaRPr>
          </a:p>
        </p:txBody>
      </p:sp>
      <p:sp>
        <p:nvSpPr>
          <p:cNvPr id="8" name="Скругленный прямоугольник 7"/>
          <p:cNvSpPr/>
          <p:nvPr/>
        </p:nvSpPr>
        <p:spPr>
          <a:xfrm>
            <a:off x="323528" y="2708757"/>
            <a:ext cx="4176465" cy="360040"/>
          </a:xfrm>
          <a:prstGeom prst="roundRect">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2000" b="1" dirty="0">
                <a:solidFill>
                  <a:schemeClr val="accent5">
                    <a:lumMod val="50000"/>
                  </a:schemeClr>
                </a:solidFill>
              </a:rPr>
              <a:t>Логические (</a:t>
            </a:r>
            <a:r>
              <a:rPr lang="ru-RU" sz="1200" b="1" i="1" dirty="0">
                <a:solidFill>
                  <a:schemeClr val="accent5">
                    <a:lumMod val="75000"/>
                  </a:schemeClr>
                </a:solidFill>
              </a:rPr>
              <a:t>Группа </a:t>
            </a:r>
            <a:r>
              <a:rPr lang="ru-RU" sz="1200" b="1" i="1" dirty="0" smtClean="0">
                <a:solidFill>
                  <a:schemeClr val="accent5">
                    <a:lumMod val="75000"/>
                  </a:schemeClr>
                </a:solidFill>
              </a:rPr>
              <a:t>13-26 </a:t>
            </a:r>
            <a:r>
              <a:rPr lang="ru-RU" sz="1200" b="1" i="1" dirty="0">
                <a:solidFill>
                  <a:schemeClr val="accent5">
                    <a:lumMod val="75000"/>
                  </a:schemeClr>
                </a:solidFill>
              </a:rPr>
              <a:t>баллов</a:t>
            </a:r>
            <a:r>
              <a:rPr lang="ru-RU" sz="2000" b="1" dirty="0">
                <a:solidFill>
                  <a:schemeClr val="accent5">
                    <a:lumMod val="50000"/>
                  </a:schemeClr>
                </a:solidFill>
              </a:rPr>
              <a:t>)  </a:t>
            </a:r>
            <a:r>
              <a:rPr lang="ru-RU" sz="2000" b="1" i="1" dirty="0">
                <a:solidFill>
                  <a:srgbClr val="FF0000"/>
                </a:solidFill>
              </a:rPr>
              <a:t>Вы 18</a:t>
            </a:r>
            <a:endParaRPr lang="ru-RU" sz="1200" b="1" i="1" dirty="0">
              <a:solidFill>
                <a:srgbClr val="FF0000"/>
              </a:solidFill>
            </a:endParaRPr>
          </a:p>
        </p:txBody>
      </p:sp>
      <p:sp>
        <p:nvSpPr>
          <p:cNvPr id="11" name="Стрелка вправо 10"/>
          <p:cNvSpPr/>
          <p:nvPr/>
        </p:nvSpPr>
        <p:spPr>
          <a:xfrm>
            <a:off x="323528" y="2348880"/>
            <a:ext cx="5040560" cy="216024"/>
          </a:xfrm>
          <a:prstGeom prst="rightArrow">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
        <p:nvSpPr>
          <p:cNvPr id="12" name="Стрелка вправо 11"/>
          <p:cNvSpPr/>
          <p:nvPr/>
        </p:nvSpPr>
        <p:spPr>
          <a:xfrm flipH="1">
            <a:off x="5508104" y="2324648"/>
            <a:ext cx="3456384" cy="240256"/>
          </a:xfrm>
          <a:prstGeom prst="rightArrow">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Tree>
    <p:extLst>
      <p:ext uri="{BB962C8B-B14F-4D97-AF65-F5344CB8AC3E}">
        <p14:creationId xmlns:p14="http://schemas.microsoft.com/office/powerpoint/2010/main" val="12391751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1403648" y="4725144"/>
            <a:ext cx="6768752" cy="2016224"/>
          </a:xfrm>
        </p:spPr>
        <p:txBody>
          <a:bodyPr/>
          <a:lstStyle/>
          <a:p>
            <a:pPr marL="0" lvl="0" indent="0">
              <a:buNone/>
            </a:pPr>
            <a:r>
              <a:rPr lang="ru-RU" sz="2400" dirty="0" smtClean="0"/>
              <a:t>Изучайте</a:t>
            </a:r>
            <a:r>
              <a:rPr lang="ru-RU" sz="2400" dirty="0"/>
              <a:t>. </a:t>
            </a:r>
          </a:p>
          <a:p>
            <a:pPr marL="0" lvl="0" indent="0">
              <a:buNone/>
            </a:pPr>
            <a:r>
              <a:rPr lang="ru-RU" sz="2400" dirty="0" smtClean="0"/>
              <a:t>Находите новые ответы. </a:t>
            </a:r>
            <a:endParaRPr lang="ru-RU" sz="2400" dirty="0"/>
          </a:p>
          <a:p>
            <a:pPr marL="0" indent="0" algn="r">
              <a:buNone/>
            </a:pPr>
            <a:r>
              <a:rPr lang="ru-RU" sz="2400" dirty="0" smtClean="0">
                <a:sym typeface="Wingdings" panose="05000000000000000000" pitchFamily="2" charset="2"/>
              </a:rPr>
              <a:t>Для </a:t>
            </a:r>
            <a:r>
              <a:rPr lang="ru-RU" sz="2400" dirty="0">
                <a:sym typeface="Wingdings" panose="05000000000000000000" pitchFamily="2" charset="2"/>
              </a:rPr>
              <a:t>вопросов и </a:t>
            </a:r>
            <a:r>
              <a:rPr lang="ru-RU" sz="2400" dirty="0" smtClean="0">
                <a:sym typeface="Wingdings" panose="05000000000000000000" pitchFamily="2" charset="2"/>
              </a:rPr>
              <a:t>комментариев</a:t>
            </a:r>
            <a:r>
              <a:rPr lang="en-US" sz="2400" dirty="0" smtClean="0">
                <a:sym typeface="Wingdings" panose="05000000000000000000" pitchFamily="2" charset="2"/>
              </a:rPr>
              <a:t> </a:t>
            </a:r>
            <a:r>
              <a:rPr lang="en-US" sz="2400" b="1" u="sng" dirty="0" smtClean="0">
                <a:solidFill>
                  <a:schemeClr val="tx2">
                    <a:lumMod val="60000"/>
                    <a:lumOff val="40000"/>
                  </a:schemeClr>
                </a:solidFill>
                <a:sym typeface="Wingdings" panose="05000000000000000000" pitchFamily="2" charset="2"/>
              </a:rPr>
              <a:t>aleko5@list.ru</a:t>
            </a:r>
            <a:endParaRPr lang="ru-RU" sz="2200" b="1" u="sng" dirty="0">
              <a:solidFill>
                <a:schemeClr val="tx2">
                  <a:lumMod val="60000"/>
                  <a:lumOff val="40000"/>
                </a:schemeClr>
              </a:solidFill>
            </a:endParaRPr>
          </a:p>
        </p:txBody>
      </p:sp>
      <p:sp>
        <p:nvSpPr>
          <p:cNvPr id="4" name="Rectangle 4">
            <a:extLst>
              <a:ext uri="{FF2B5EF4-FFF2-40B4-BE49-F238E27FC236}">
                <a16:creationId xmlns:a16="http://schemas.microsoft.com/office/drawing/2014/main" id="{7A8D8EC6-54AA-418C-9D00-F5032A068D82}"/>
              </a:ext>
            </a:extLst>
          </p:cNvPr>
          <p:cNvSpPr>
            <a:spLocks noChangeArrowheads="1"/>
          </p:cNvSpPr>
          <p:nvPr/>
        </p:nvSpPr>
        <p:spPr bwMode="auto">
          <a:xfrm>
            <a:off x="882948" y="1988840"/>
            <a:ext cx="7837412" cy="1944216"/>
          </a:xfrm>
          <a:prstGeom prst="rect">
            <a:avLst/>
          </a:prstGeom>
          <a:noFill/>
          <a:ln w="9525">
            <a:noFill/>
            <a:miter lim="800000"/>
            <a:headEnd/>
            <a:tailEnd/>
          </a:ln>
          <a:effectLst/>
        </p:spPr>
        <p:txBody>
          <a:bodyPr/>
          <a:lstStyle/>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Сильный</a:t>
            </a:r>
            <a:r>
              <a:rPr lang="ru-RU" sz="3600" b="1" i="1" dirty="0">
                <a:solidFill>
                  <a:srgbClr val="C00000"/>
                </a:solidFill>
                <a:latin typeface="Arial" pitchFamily="34" charset="0"/>
                <a:cs typeface="Arial" pitchFamily="34" charset="0"/>
              </a:rPr>
              <a:t> </a:t>
            </a:r>
            <a:r>
              <a:rPr lang="ru-RU" sz="2800" b="1" i="1" dirty="0" smtClean="0">
                <a:solidFill>
                  <a:srgbClr val="C00000"/>
                </a:solidFill>
                <a:latin typeface="Arial" pitchFamily="34" charset="0"/>
                <a:cs typeface="Arial" pitchFamily="34" charset="0"/>
              </a:rPr>
              <a:t>управляет  </a:t>
            </a:r>
            <a:r>
              <a:rPr lang="ru-RU" sz="3600" b="1" i="1" dirty="0" smtClean="0">
                <a:solidFill>
                  <a:srgbClr val="C00000"/>
                </a:solidFill>
                <a:latin typeface="Arial" pitchFamily="34" charset="0"/>
                <a:cs typeface="Arial" pitchFamily="34" charset="0"/>
              </a:rPr>
              <a:t>десятками</a:t>
            </a:r>
            <a:endParaRPr lang="ru-RU" sz="2800" b="1" i="1" dirty="0">
              <a:solidFill>
                <a:srgbClr val="C00000"/>
              </a:solidFill>
              <a:latin typeface="Arial" pitchFamily="34" charset="0"/>
              <a:cs typeface="Arial" pitchFamily="34" charset="0"/>
            </a:endParaRP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Великий</a:t>
            </a:r>
            <a:r>
              <a:rPr lang="ru-RU" sz="2800" b="1" i="1" dirty="0">
                <a:solidFill>
                  <a:srgbClr val="C00000"/>
                </a:solidFill>
                <a:latin typeface="Arial" pitchFamily="34" charset="0"/>
                <a:cs typeface="Arial" pitchFamily="34" charset="0"/>
              </a:rPr>
              <a:t> </a:t>
            </a:r>
            <a:r>
              <a:rPr lang="ru-RU" sz="2800" b="1" i="1" dirty="0" smtClean="0">
                <a:solidFill>
                  <a:srgbClr val="C00000"/>
                </a:solidFill>
                <a:latin typeface="Arial" pitchFamily="34" charset="0"/>
                <a:cs typeface="Arial" pitchFamily="34" charset="0"/>
              </a:rPr>
              <a:t>  управляет  </a:t>
            </a:r>
            <a:r>
              <a:rPr lang="ru-RU" sz="3600" b="1" i="1" dirty="0" smtClean="0">
                <a:solidFill>
                  <a:srgbClr val="C00000"/>
                </a:solidFill>
                <a:latin typeface="Arial" pitchFamily="34" charset="0"/>
                <a:cs typeface="Arial" pitchFamily="34" charset="0"/>
              </a:rPr>
              <a:t>тысячами</a:t>
            </a:r>
            <a:endParaRPr lang="ru-RU" sz="3600" b="1" i="1" dirty="0">
              <a:solidFill>
                <a:srgbClr val="C00000"/>
              </a:solidFill>
              <a:latin typeface="Arial" pitchFamily="34" charset="0"/>
              <a:cs typeface="Arial" pitchFamily="34" charset="0"/>
            </a:endParaRP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Мудрый</a:t>
            </a:r>
            <a:r>
              <a:rPr lang="ru-RU" sz="3600" b="1" i="1" dirty="0">
                <a:solidFill>
                  <a:srgbClr val="C00000"/>
                </a:solidFill>
                <a:latin typeface="Arial" pitchFamily="34" charset="0"/>
                <a:cs typeface="Arial" pitchFamily="34" charset="0"/>
              </a:rPr>
              <a:t> </a:t>
            </a:r>
            <a:r>
              <a:rPr lang="ru-RU" sz="3600" b="1" i="1" dirty="0" smtClean="0">
                <a:solidFill>
                  <a:srgbClr val="C00000"/>
                </a:solidFill>
                <a:latin typeface="Arial" pitchFamily="34" charset="0"/>
                <a:cs typeface="Arial" pitchFamily="34" charset="0"/>
              </a:rPr>
              <a:t>  </a:t>
            </a:r>
            <a:r>
              <a:rPr lang="ru-RU" sz="2800" b="1" i="1" dirty="0" smtClean="0">
                <a:solidFill>
                  <a:srgbClr val="C00000"/>
                </a:solidFill>
                <a:latin typeface="Arial" pitchFamily="34" charset="0"/>
                <a:cs typeface="Arial" pitchFamily="34" charset="0"/>
              </a:rPr>
              <a:t>управляет  </a:t>
            </a:r>
            <a:r>
              <a:rPr lang="ru-RU" sz="3600" b="1" i="1" dirty="0" smtClean="0">
                <a:solidFill>
                  <a:srgbClr val="C00000"/>
                </a:solidFill>
                <a:latin typeface="Arial" pitchFamily="34" charset="0"/>
                <a:cs typeface="Arial" pitchFamily="34" charset="0"/>
              </a:rPr>
              <a:t>собой</a:t>
            </a:r>
            <a:endParaRPr lang="ru-RU" sz="3600" b="1"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010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Означает предпочтение согласиться с приемлемыми условиями, установив </a:t>
            </a:r>
            <a:r>
              <a:rPr lang="en-US" sz="2000" dirty="0"/>
              <a:t>status quo</a:t>
            </a:r>
            <a:r>
              <a:rPr lang="ru-RU" sz="2000" dirty="0"/>
              <a:t>, и не вести дальнейших переговоров. На скорость достижения соглашения это влияет положительно. Однако, отказаться от возможности продвинуть свои интересы чуть дальше предложенных оппонентом границ – все равно, что отказаться от переговоров как таковых. Любое количество баллов по этой шкале – повод проявить более сильное желание и настойчивость в переговорах.</a:t>
            </a:r>
            <a:endParaRPr lang="ru-RU" sz="2800" dirty="0"/>
          </a:p>
        </p:txBody>
      </p:sp>
      <p:pic>
        <p:nvPicPr>
          <p:cNvPr id="5" name="Picture 2" descr="35 Человек-зеркал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9872"/>
            <a:ext cx="2592288"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1.1. </a:t>
            </a:r>
            <a:r>
              <a:rPr lang="ru-RU" sz="2800" b="1" dirty="0" err="1"/>
              <a:t>Подстраивание</a:t>
            </a:r>
            <a:r>
              <a:rPr lang="ru-RU" sz="2800" b="1" dirty="0"/>
              <a:t> </a:t>
            </a:r>
          </a:p>
          <a:p>
            <a:pPr marL="0" indent="0">
              <a:buFont typeface="Arial" panose="020B0604020202020204" pitchFamily="34" charset="0"/>
              <a:buNone/>
            </a:pPr>
            <a:endParaRPr lang="ru-RU" sz="2800" dirty="0"/>
          </a:p>
        </p:txBody>
      </p:sp>
      <p:sp>
        <p:nvSpPr>
          <p:cNvPr id="4" name="Text Box 3"/>
          <p:cNvSpPr txBox="1">
            <a:spLocks noChangeArrowheads="1"/>
          </p:cNvSpPr>
          <p:nvPr/>
        </p:nvSpPr>
        <p:spPr bwMode="auto">
          <a:xfrm>
            <a:off x="7308304"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14-15</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12-13</a:t>
            </a:r>
            <a:r>
              <a:rPr kumimoji="0" lang="ru-RU" altLang="ru-RU" b="0" i="0" u="sng" strike="noStrike" cap="none" normalizeH="0" baseline="0" dirty="0">
                <a:ln>
                  <a:noFill/>
                </a:ln>
                <a:solidFill>
                  <a:schemeClr val="tx1"/>
                </a:solidFill>
                <a:effectLst/>
                <a:latin typeface="Calibri" panose="020F0502020204030204" pitchFamily="34" charset="0"/>
              </a:rPr>
              <a:t>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10-11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8-9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6-7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4-5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2-</a:t>
            </a:r>
            <a:r>
              <a:rPr lang="ru-RU" altLang="ru-RU" b="1" u="sng" dirty="0">
                <a:solidFill>
                  <a:schemeClr val="accent1"/>
                </a:solidFill>
                <a:latin typeface="Calibri" panose="020F0502020204030204" pitchFamily="34" charset="0"/>
              </a:rPr>
              <a:t>3</a:t>
            </a:r>
            <a:r>
              <a:rPr kumimoji="0" lang="ru-RU" altLang="ru-RU" b="1" u="sng" strike="noStrike" cap="none" normalizeH="0" baseline="0" dirty="0">
                <a:ln>
                  <a:noFill/>
                </a:ln>
                <a:solidFill>
                  <a:schemeClr val="accent1"/>
                </a:solidFill>
                <a:effectLst/>
                <a:latin typeface="Calibri" panose="020F0502020204030204" pitchFamily="34" charset="0"/>
              </a:rPr>
              <a:t>	</a:t>
            </a:r>
            <a:endParaRPr kumimoji="0" lang="ru-RU" altLang="ru-RU" b="1" u="sng" strike="noStrike" cap="none" normalizeH="0" baseline="0" dirty="0">
              <a:ln>
                <a:noFill/>
              </a:ln>
              <a:solidFill>
                <a:schemeClr val="accent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0-1  </a:t>
            </a:r>
            <a:r>
              <a:rPr kumimoji="0" lang="ru-RU" altLang="ru-RU" b="1" i="0" u="sng" strike="noStrike" cap="none" normalizeH="0" baseline="0" dirty="0">
                <a:ln>
                  <a:noFill/>
                </a:ln>
                <a:solidFill>
                  <a:schemeClr val="tx1"/>
                </a:solidFill>
                <a:effectLst/>
                <a:latin typeface="Times New Roman" panose="02020603050405020304" pitchFamily="18" charset="0"/>
              </a:rPr>
              <a:t>	</a:t>
            </a:r>
            <a:endParaRPr kumimoji="0" lang="ru-RU" altLang="ru-RU" b="0"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40872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желание мирно искать промежуточную точку договоренностей между позициями вашей и другой стороны. Такое поведение не является негативным, но может свидетельство­вать о недостатке желания «поднять планку» до предела и извлечь максимум. Если «вес» этой характеристики значителен (более 20%), то переговорщик может быть неэффективен во взаимодействии с  жестким партнером, а также при необходимости последовательно и четко отстаивать свои интересы. Значение по этой характеристике не должно превышать 10%</a:t>
            </a:r>
            <a:endParaRPr lang="ru-RU" sz="2800" dirty="0"/>
          </a:p>
        </p:txBody>
      </p:sp>
      <p:sp>
        <p:nvSpPr>
          <p:cNvPr id="4" name="Text Box 3"/>
          <p:cNvSpPr txBox="1">
            <a:spLocks noChangeArrowheads="1"/>
          </p:cNvSpPr>
          <p:nvPr/>
        </p:nvSpPr>
        <p:spPr bwMode="auto">
          <a:xfrm>
            <a:off x="7380312"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16-18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spcAft>
                <a:spcPts val="800"/>
              </a:spcAft>
            </a:pPr>
            <a:r>
              <a:rPr lang="ru-RU" altLang="ru-RU" i="1" u="sng" dirty="0">
                <a:solidFill>
                  <a:schemeClr val="accent5">
                    <a:lumMod val="75000"/>
                  </a:schemeClr>
                </a:solidFill>
                <a:latin typeface="Calibri" panose="020F0502020204030204" pitchFamily="34" charset="0"/>
              </a:rPr>
              <a:t>10-11-12</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7</a:t>
            </a:r>
            <a:r>
              <a:rPr lang="ru-RU" altLang="ru-RU" b="1" i="1" u="sng" dirty="0">
                <a:solidFill>
                  <a:schemeClr val="accent5">
                    <a:lumMod val="75000"/>
                  </a:schemeClr>
                </a:solidFill>
                <a:latin typeface="Calibri" panose="020F0502020204030204" pitchFamily="34" charset="0"/>
              </a:rPr>
              <a:t>-8-9</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4-6</a:t>
            </a:r>
            <a:r>
              <a:rPr kumimoji="0" lang="ru-RU" altLang="ru-RU" b="1" i="0" u="sng" strike="noStrike" cap="none" normalizeH="0" baseline="0" dirty="0">
                <a:ln>
                  <a:noFill/>
                </a:ln>
                <a:solidFill>
                  <a:schemeClr val="tx1"/>
                </a:solidFill>
                <a:effectLst/>
                <a:latin typeface="Calibri" panose="020F0502020204030204" pitchFamily="34" charset="0"/>
              </a:rPr>
              <a:t>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0-3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16386" name="Picture 2" descr="31 Подписание договор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7" y="1313370"/>
            <a:ext cx="3828365" cy="21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707904" y="3084969"/>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1.2. </a:t>
            </a:r>
            <a:r>
              <a:rPr lang="ru-RU" sz="2800" b="1" dirty="0"/>
              <a:t>Паритет</a:t>
            </a:r>
          </a:p>
          <a:p>
            <a:pPr marL="0" indent="0">
              <a:buFont typeface="Arial" panose="020B0604020202020204" pitchFamily="34" charset="0"/>
              <a:buNone/>
            </a:pPr>
            <a:endParaRPr lang="ru-RU" sz="2800" dirty="0"/>
          </a:p>
        </p:txBody>
      </p:sp>
    </p:spTree>
    <p:extLst>
      <p:ext uri="{BB962C8B-B14F-4D97-AF65-F5344CB8AC3E}">
        <p14:creationId xmlns:p14="http://schemas.microsoft.com/office/powerpoint/2010/main" val="234193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 это способ извлечения выгоды путем обмена ресурсами, важными для каждой из сторон. Торги подразумевают, что стороны имеют возможность предложить что-либо взамен на значимые для себя условия. Это означает также смелость выйти за рамки начальных позиций, расширив зону интересов. Оптимальное значение по этой характеристике переговорного стиля должно быть от 13 до 18</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1.3. </a:t>
            </a:r>
            <a:r>
              <a:rPr lang="ru-RU" sz="2800" b="1" dirty="0"/>
              <a:t>Торги </a:t>
            </a:r>
          </a:p>
          <a:p>
            <a:pPr marL="0" indent="0">
              <a:buFont typeface="Arial" panose="020B0604020202020204" pitchFamily="34" charset="0"/>
              <a:buNone/>
            </a:pPr>
            <a:endParaRPr lang="ru-RU" sz="2800" dirty="0"/>
          </a:p>
        </p:txBody>
      </p:sp>
      <p:pic>
        <p:nvPicPr>
          <p:cNvPr id="17410" name="Picture 2" descr="19 Денежки улетают"/>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73275"/>
            <a:ext cx="2800346" cy="239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16-18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13</a:t>
            </a:r>
            <a:r>
              <a:rPr lang="ru-RU" altLang="ru-RU" b="1" i="1" u="sng" dirty="0">
                <a:solidFill>
                  <a:schemeClr val="accent5">
                    <a:lumMod val="75000"/>
                  </a:schemeClr>
                </a:solidFill>
                <a:latin typeface="Calibri" panose="020F0502020204030204" pitchFamily="34" charset="0"/>
              </a:rPr>
              <a:t>-14-15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smtClean="0">
                <a:solidFill>
                  <a:schemeClr val="accent5">
                    <a:lumMod val="75000"/>
                  </a:schemeClr>
                </a:solidFill>
                <a:latin typeface="Calibri" panose="020F0502020204030204" pitchFamily="34" charset="0"/>
              </a:rPr>
              <a:t>10</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-11-12</a:t>
            </a:r>
            <a:r>
              <a:rPr kumimoji="0" lang="ru-RU" altLang="ru-RU" i="0" u="sng" strike="noStrike" cap="none" normalizeH="0" baseline="0" dirty="0" smtClean="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lang="ru-RU" altLang="ru-RU" i="1" u="sng" dirty="0" smtClean="0">
                <a:solidFill>
                  <a:schemeClr val="accent5">
                    <a:lumMod val="75000"/>
                  </a:schemeClr>
                </a:solidFill>
                <a:latin typeface="Calibri" panose="020F0502020204030204" pitchFamily="34" charset="0"/>
              </a:rPr>
              <a:t>8</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-9</a:t>
            </a:r>
            <a:r>
              <a:rPr kumimoji="0" lang="ru-RU" altLang="ru-RU" i="0" u="sng" strike="noStrike" cap="none" normalizeH="0" baseline="0" dirty="0" smtClean="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0-3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6717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скрытой или слабой угрозы может быть очень эффективным инструментом. Знатоки говорят об обязательном понимании переговорщиков своей «точки «</a:t>
            </a:r>
            <a:r>
              <a:rPr lang="ru-RU" sz="2000" dirty="0" err="1"/>
              <a:t>no</a:t>
            </a:r>
            <a:r>
              <a:rPr lang="ru-RU" sz="2000" dirty="0"/>
              <a:t> </a:t>
            </a:r>
            <a:r>
              <a:rPr lang="ru-RU" sz="2000" dirty="0" err="1"/>
              <a:t>deal</a:t>
            </a:r>
            <a:r>
              <a:rPr lang="ru-RU" sz="2000" dirty="0"/>
              <a:t>» - условий, при которых дальнейшие переговоры он будет считать нецелесообразными. Демонстрация своей возможности выйти из коммуникации может быть расценена оппонентом как угроза переговорам. Угроза может вызвать противодействие, поэтому ее следует использовать с осторожностью. Граница – 20.</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1.4. </a:t>
            </a:r>
            <a:r>
              <a:rPr lang="ru-RU" sz="2800" b="1" dirty="0"/>
              <a:t>Угроза</a:t>
            </a:r>
          </a:p>
          <a:p>
            <a:pPr marL="0" indent="0">
              <a:buFont typeface="Arial" panose="020B0604020202020204" pitchFamily="34" charset="0"/>
              <a:buNone/>
            </a:pPr>
            <a:endParaRPr lang="ru-RU" sz="2800"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65435"/>
            <a:ext cx="2777181" cy="223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tx1"/>
                </a:solidFill>
                <a:effectLst/>
                <a:latin typeface="Calibri" panose="020F0502020204030204" pitchFamily="34" charset="0"/>
              </a:rPr>
              <a:t>19-</a:t>
            </a:r>
            <a:r>
              <a:rPr kumimoji="0" lang="ru-RU" altLang="ru-RU" b="0" i="0" u="sng" strike="noStrike" cap="none" normalizeH="0" baseline="0" dirty="0">
                <a:ln>
                  <a:noFill/>
                </a:ln>
                <a:solidFill>
                  <a:schemeClr val="tx1"/>
                </a:solidFill>
                <a:effectLst/>
                <a:latin typeface="Calibri" panose="020F0502020204030204" pitchFamily="34" charset="0"/>
              </a:rPr>
              <a:t>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smtClean="0">
                <a:ln>
                  <a:noFill/>
                </a:ln>
                <a:solidFill>
                  <a:schemeClr val="accent1"/>
                </a:solidFill>
                <a:effectLst/>
                <a:latin typeface="Calibri" panose="020F0502020204030204" pitchFamily="34" charset="0"/>
              </a:rPr>
              <a:t>16-</a:t>
            </a:r>
            <a:r>
              <a:rPr kumimoji="0" lang="ru-RU" altLang="ru-RU" b="1" i="0" u="sng" strike="noStrike" cap="none" normalizeH="0" baseline="0" dirty="0" smtClean="0">
                <a:ln>
                  <a:noFill/>
                </a:ln>
                <a:solidFill>
                  <a:schemeClr val="tx1"/>
                </a:solidFill>
                <a:effectLst/>
                <a:latin typeface="Calibri" panose="020F0502020204030204" pitchFamily="34" charset="0"/>
              </a:rPr>
              <a:t>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smtClean="0">
                <a:ln>
                  <a:noFill/>
                </a:ln>
                <a:solidFill>
                  <a:schemeClr val="accent1"/>
                </a:solidFill>
                <a:effectLst/>
                <a:latin typeface="Calibri" panose="020F0502020204030204" pitchFamily="34" charset="0"/>
              </a:rPr>
              <a:t>13-14-15 </a:t>
            </a:r>
            <a:r>
              <a:rPr kumimoji="0" lang="ru-RU" altLang="ru-RU" b="1" i="0"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10</a:t>
            </a:r>
            <a:r>
              <a:rPr lang="ru-RU" altLang="ru-RU" b="1" u="sng" dirty="0">
                <a:solidFill>
                  <a:srgbClr val="C00000"/>
                </a:solidFill>
                <a:latin typeface="Calibri" panose="020F0502020204030204" pitchFamily="34" charset="0"/>
              </a:rPr>
              <a:t>-</a:t>
            </a:r>
            <a:r>
              <a:rPr lang="ru-RU" altLang="ru-RU" b="1" u="sng" dirty="0">
                <a:solidFill>
                  <a:schemeClr val="accent1"/>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accent1"/>
                </a:solidFill>
                <a:latin typeface="Calibri" panose="020F0502020204030204" pitchFamily="34" charset="0"/>
              </a:rPr>
              <a:t>7-8-9  </a:t>
            </a:r>
            <a:r>
              <a:rPr lang="ru-RU" altLang="ru-RU" b="1" u="sng" dirty="0">
                <a:solidFill>
                  <a:schemeClr val="accent1"/>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accent1"/>
                </a:solidFill>
                <a:latin typeface="Calibri" panose="020F0502020204030204" pitchFamily="34" charset="0"/>
              </a:rPr>
              <a:t>4-5-6</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smtClean="0">
                <a:solidFill>
                  <a:schemeClr val="accent1"/>
                </a:solidFill>
                <a:latin typeface="Calibri" panose="020F0502020204030204" pitchFamily="34" charset="0"/>
              </a:rPr>
              <a:t>0-1-2-3</a:t>
            </a:r>
            <a:r>
              <a:rPr lang="ru-RU" altLang="ru-RU" b="1" u="sng" dirty="0" smtClean="0">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562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логики – самый распространенный метод убеждения. Такая аргументация требует серьезной предварительной подготовки, владения статистическим материалом, цифрами.  Подавать эти аргументы надо уметь, чтобы оппонент не воспринял информированность о нем как угрозу. Логика легко ломается иррациональностью. Либо попадается на «логических ловушках». Поэтому она не должна быть единственно выраженным элементом переговорного стиля. </a:t>
            </a:r>
            <a:endParaRPr lang="ru-RU" sz="2800" dirty="0"/>
          </a:p>
        </p:txBody>
      </p:sp>
      <p:pic>
        <p:nvPicPr>
          <p:cNvPr id="9" name="Picture 2" descr="12 Наличие преимуществ, ДА в бюллетене голосован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11" y="1313496"/>
            <a:ext cx="4240089" cy="223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6" name="Объект 2"/>
          <p:cNvSpPr txBox="1">
            <a:spLocks/>
          </p:cNvSpPr>
          <p:nvPr/>
        </p:nvSpPr>
        <p:spPr bwMode="auto">
          <a:xfrm>
            <a:off x="2915816" y="1313496"/>
            <a:ext cx="3232780" cy="2403536"/>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r>
              <a:rPr lang="ru-RU" sz="2000" dirty="0"/>
              <a:t>1.5. </a:t>
            </a:r>
            <a:r>
              <a:rPr lang="ru-RU" sz="2800" b="1" dirty="0"/>
              <a:t>Логика</a:t>
            </a:r>
          </a:p>
          <a:p>
            <a:pPr marL="0" indent="0">
              <a:buFont typeface="Arial" panose="020B0604020202020204" pitchFamily="34" charset="0"/>
              <a:buNone/>
            </a:pPr>
            <a:endParaRPr lang="ru-RU" sz="2800" dirty="0"/>
          </a:p>
        </p:txBody>
      </p:sp>
      <p:sp>
        <p:nvSpPr>
          <p:cNvPr id="10"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22</a:t>
            </a:r>
            <a:r>
              <a:rPr kumimoji="0" lang="ru-RU" altLang="ru-RU" b="1" i="0" u="sng" strike="noStrike" cap="none" normalizeH="0" baseline="0" dirty="0">
                <a:ln>
                  <a:noFill/>
                </a:ln>
                <a:solidFill>
                  <a:schemeClr val="tx1"/>
                </a:solidFill>
                <a:effectLst/>
                <a:latin typeface="Calibri" panose="020F0502020204030204" pitchFamily="34" charset="0"/>
              </a:rPr>
              <a:t>-24</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19-21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13-14-15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smtClean="0">
                <a:solidFill>
                  <a:schemeClr val="accent5">
                    <a:lumMod val="75000"/>
                  </a:schemeClr>
                </a:solidFill>
                <a:latin typeface="Calibri" panose="020F0502020204030204" pitchFamily="34" charset="0"/>
              </a:rPr>
              <a:t>10</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a:t>
            </a:r>
            <a:r>
              <a:rPr lang="ru-RU" altLang="ru-RU" i="1" u="sng" dirty="0">
                <a:solidFill>
                  <a:schemeClr val="accent5">
                    <a:lumMod val="75000"/>
                  </a:schemeClr>
                </a:solidFill>
                <a:latin typeface="Calibri" panose="020F0502020204030204" pitchFamily="34" charset="0"/>
              </a:rPr>
              <a:t>11</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-12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smtClean="0">
                <a:solidFill>
                  <a:schemeClr val="accent5">
                    <a:lumMod val="75000"/>
                  </a:schemeClr>
                </a:solidFill>
                <a:latin typeface="Calibri" panose="020F0502020204030204" pitchFamily="34" charset="0"/>
              </a:rPr>
              <a:t>7</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-8-</a:t>
            </a:r>
            <a:r>
              <a:rPr lang="ru-RU" altLang="ru-RU" i="1" u="sng" dirty="0" smtClean="0">
                <a:solidFill>
                  <a:schemeClr val="accent5">
                    <a:lumMod val="75000"/>
                  </a:schemeClr>
                </a:solidFill>
                <a:latin typeface="Calibri" panose="020F0502020204030204" pitchFamily="34" charset="0"/>
              </a:rPr>
              <a:t>9 </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0" u="sng" strike="noStrike" cap="none" normalizeH="0" baseline="0" dirty="0">
                <a:ln>
                  <a:noFill/>
                </a:ln>
                <a:solidFill>
                  <a:schemeClr val="accent5">
                    <a:lumMod val="75000"/>
                  </a:schemeClr>
                </a:solidFill>
                <a:effectLst/>
                <a:latin typeface="Calibri" panose="020F0502020204030204" pitchFamily="34" charset="0"/>
              </a:rPr>
              <a:t>-5-</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smtClean="0">
                <a:ln>
                  <a:noFill/>
                </a:ln>
                <a:solidFill>
                  <a:schemeClr val="tx1"/>
                </a:solidFill>
                <a:effectLst/>
                <a:latin typeface="Calibri" panose="020F0502020204030204" pitchFamily="34" charset="0"/>
              </a:rPr>
              <a:t>0-1-</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2-3</a:t>
            </a:r>
            <a:r>
              <a:rPr kumimoji="0" lang="ru-RU" altLang="ru-RU" i="0" u="sng" strike="noStrike" cap="none" normalizeH="0" baseline="0" dirty="0" smtClean="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81188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Эмоциональные доводы в убеждении не менее эффективны, чем логические. Переговорщики используют методы (в том числе и </a:t>
            </a:r>
            <a:r>
              <a:rPr lang="ru-RU" sz="2000" dirty="0" err="1"/>
              <a:t>манипулятивные</a:t>
            </a:r>
            <a:r>
              <a:rPr lang="ru-RU" sz="2000" dirty="0"/>
              <a:t>), позволяющие побудить другую сторону пожелать что-либо делать «по собственной воле». Причем их желание будет продиктовано не логикой, а чувствами и отношением к себе и оппоненту. Эмоциональные доводы является результативным средством, которое тонко применяют опытные участники переговоров. </a:t>
            </a:r>
            <a:endParaRPr lang="ru-RU" sz="2800" dirty="0"/>
          </a:p>
        </p:txBody>
      </p:sp>
      <p:sp>
        <p:nvSpPr>
          <p:cNvPr id="6" name="Объект 2"/>
          <p:cNvSpPr txBox="1">
            <a:spLocks/>
          </p:cNvSpPr>
          <p:nvPr/>
        </p:nvSpPr>
        <p:spPr bwMode="auto">
          <a:xfrm>
            <a:off x="3631878" y="3091810"/>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1.6. </a:t>
            </a:r>
            <a:r>
              <a:rPr lang="ru-RU" sz="2800" b="1" dirty="0"/>
              <a:t>Эмоции </a:t>
            </a:r>
          </a:p>
          <a:p>
            <a:pPr marL="0" indent="0">
              <a:buFont typeface="Arial" panose="020B0604020202020204" pitchFamily="34" charset="0"/>
              <a:buNone/>
            </a:pPr>
            <a:endParaRPr lang="ru-RU" sz="2800" dirty="0"/>
          </a:p>
        </p:txBody>
      </p:sp>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smtClean="0">
                <a:solidFill>
                  <a:schemeClr val="accent5">
                    <a:lumMod val="75000"/>
                  </a:schemeClr>
                </a:solidFill>
                <a:latin typeface="Calibri" panose="020F0502020204030204" pitchFamily="34" charset="0"/>
              </a:rPr>
              <a:t>10</a:t>
            </a:r>
            <a:r>
              <a:rPr kumimoji="0" lang="ru-RU" altLang="ru-RU" i="0" u="sng" strike="noStrike" cap="none" normalizeH="0" baseline="0" dirty="0" smtClean="0">
                <a:ln>
                  <a:noFill/>
                </a:ln>
                <a:solidFill>
                  <a:schemeClr val="tx1"/>
                </a:solidFill>
                <a:effectLst/>
                <a:latin typeface="Calibri" panose="020F0502020204030204" pitchFamily="34" charset="0"/>
              </a:rPr>
              <a:t>-11-12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7</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-8-9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-5-6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0</a:t>
            </a:r>
            <a:r>
              <a:rPr lang="ru-RU" altLang="ru-RU" i="1" u="sng" dirty="0">
                <a:solidFill>
                  <a:schemeClr val="accent5">
                    <a:lumMod val="75000"/>
                  </a:schemeClr>
                </a:solidFill>
                <a:latin typeface="Calibri" panose="020F0502020204030204" pitchFamily="34" charset="0"/>
              </a:rPr>
              <a:t>-1-2</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a:t>
            </a:r>
            <a:r>
              <a:rPr lang="ru-RU" altLang="ru-RU" i="1" u="sng" dirty="0" smtClean="0">
                <a:solidFill>
                  <a:schemeClr val="accent5">
                    <a:lumMod val="75000"/>
                  </a:schemeClr>
                </a:solidFill>
                <a:latin typeface="Calibri" panose="020F0502020204030204" pitchFamily="34" charset="0"/>
              </a:rPr>
              <a:t>3</a:t>
            </a:r>
            <a:r>
              <a:rPr kumimoji="0" lang="ru-RU" altLang="ru-RU" i="1" u="sng" strike="noStrike" cap="none" normalizeH="0" baseline="0" dirty="0" smtClean="0">
                <a:ln>
                  <a:noFill/>
                </a:ln>
                <a:solidFill>
                  <a:schemeClr val="accent5">
                    <a:lumMod val="75000"/>
                  </a:schemeClr>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20482" name="Picture 2" descr="40 Товар в виде волшебной ламп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2033"/>
            <a:ext cx="33083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390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2669</Words>
  <Application>Microsoft Office PowerPoint</Application>
  <PresentationFormat>Экран (4:3)</PresentationFormat>
  <Paragraphs>431</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Times New Roman</vt:lpstr>
      <vt:lpstr>Wingdings</vt:lpstr>
      <vt:lpstr>Тема Office</vt:lpstr>
      <vt:lpstr>   Индивидуальная  Карта  Самоисследования     Ф А Й Л №  </vt:lpstr>
      <vt:lpstr>«Переговоры для первых лиц» 6-10 сентября 2022 г</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 «Костюмы» переговоров</vt:lpstr>
      <vt:lpstr>Костюм «Берсеркер»</vt:lpstr>
      <vt:lpstr>Костюм «Душа-человек»</vt:lpstr>
      <vt:lpstr>Костюм «Резидент»</vt:lpstr>
      <vt:lpstr>Костюм «Виртуоз»</vt:lpstr>
      <vt:lpstr>Костюм «Политик»</vt:lpstr>
      <vt:lpstr>АНАЛИЗ ПРОФИЛЯ</vt:lpstr>
      <vt:lpstr>Ваш персональный стиль</vt:lpstr>
      <vt:lpstr>Ваш персональный стиль</vt:lpstr>
      <vt:lpstr>Сверимся с «Зеркалом»</vt:lpstr>
      <vt:lpstr>Блок 3. Стиль ведения переговоров</vt:lpstr>
      <vt:lpstr>Блок 3. Стиль ведения переговоров (1)</vt:lpstr>
      <vt:lpstr>Блок 3. Стиль ведения переговоров (2)</vt:lpstr>
      <vt:lpstr>Блок 3. Стиль ведения переговоров (3)</vt:lpstr>
      <vt:lpstr>Блок 3. Стиль ведения переговоров (4)</vt:lpstr>
      <vt:lpstr>Блок 4. Аргументы : эмоции или логика</vt:lpstr>
      <vt:lpstr>Ваш персональный стиль</vt:lpstr>
    </vt:vector>
  </TitlesOfParts>
  <Company>GabberFront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Посредничество как способ разрешения конфликта</dc:title>
  <dc:creator>GabberRiZer</dc:creator>
  <cp:lastModifiedBy>Windows User</cp:lastModifiedBy>
  <cp:revision>215</cp:revision>
  <dcterms:created xsi:type="dcterms:W3CDTF">2004-11-26T07:13:27Z</dcterms:created>
  <dcterms:modified xsi:type="dcterms:W3CDTF">2022-09-19T04:14:12Z</dcterms:modified>
</cp:coreProperties>
</file>