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e40166a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e40166a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e40166a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e40166a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e40166a3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e40166a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e40166a3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e40166a3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e40166a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e40166a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e40166a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e40166a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e40166a3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e40166a3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e40166a3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e40166a3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e40166a3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e40166a3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e40166a3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e40166a3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e40166a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e40166a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e40166a3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e40166a3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e40166a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e40166a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e40166a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e40166a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e40166a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e40166a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e40166a3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e40166a3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e40166a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e40166a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e40166a3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e40166a3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e40166a3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e40166a3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Customer Churn Prediction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By, Emma, Jason and Sam.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Evaluating the model</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rPr>
              <a:t>The evaluate method is used to calculate the loss and accuracy metrics of the model using the test data. The loss is a measure of how well the model is able to predict the target variable. In this case, the loss function used is binary cross-entropy, The accuracy metric is a measure of how many of the predictions made by the model are correct.</a:t>
            </a:r>
            <a:endParaRPr sz="1600">
              <a:solidFill>
                <a:srgbClr val="000000"/>
              </a:solidFill>
            </a:endParaRPr>
          </a:p>
          <a:p>
            <a:pPr indent="0" lvl="0" marL="0" rtl="0" algn="l">
              <a:spcBef>
                <a:spcPts val="1200"/>
              </a:spcBef>
              <a:spcAft>
                <a:spcPts val="1200"/>
              </a:spcAft>
              <a:buNone/>
            </a:pPr>
            <a:r>
              <a:rPr lang="en-GB" sz="1600">
                <a:solidFill>
                  <a:srgbClr val="000000"/>
                </a:solidFill>
              </a:rPr>
              <a:t>The results of evaluating the model on the test data indicate that the model has an accuracy of 85.2%. This means that the model is able to correctly predict the outcome of the target variable (employee attrition) for 85.2% of the observations in the test set.</a:t>
            </a:r>
            <a:endParaRPr sz="1600">
              <a:solidFill>
                <a:srgbClr val="D1D5DB"/>
              </a:solidFill>
              <a:highlight>
                <a:srgbClr val="444654"/>
              </a:highlight>
            </a:endParaRPr>
          </a:p>
        </p:txBody>
      </p:sp>
      <p:pic>
        <p:nvPicPr>
          <p:cNvPr id="124" name="Google Shape;124;p22"/>
          <p:cNvPicPr preferRelativeResize="0"/>
          <p:nvPr/>
        </p:nvPicPr>
        <p:blipFill>
          <a:blip r:embed="rId3">
            <a:alphaModFix/>
          </a:blip>
          <a:stretch>
            <a:fillRect/>
          </a:stretch>
        </p:blipFill>
        <p:spPr>
          <a:xfrm>
            <a:off x="419750" y="4398175"/>
            <a:ext cx="8222100" cy="60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Logistic Regression Model using training data</a:t>
            </a:r>
            <a:endParaRPr/>
          </a:p>
        </p:txBody>
      </p:sp>
      <p:sp>
        <p:nvSpPr>
          <p:cNvPr id="130" name="Google Shape;130;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We imported the LogisticRegression module from the sklearn library and instantiated a Logistic Regression model using the LogisticRegression class. We set the solver parameter to 'lbfgs' and the random_state parameter to 1. We then fit the model to the training data using the fit method of the LogisticRegression class, passing in the training data and the target variable. </a:t>
            </a:r>
            <a:endParaRPr sz="1600">
              <a:solidFill>
                <a:srgbClr val="000000"/>
              </a:solidFill>
            </a:endParaRPr>
          </a:p>
          <a:p>
            <a:pPr indent="-355600" lvl="0" marL="457200" rtl="0" algn="l">
              <a:spcBef>
                <a:spcPts val="0"/>
              </a:spcBef>
              <a:spcAft>
                <a:spcPts val="0"/>
              </a:spcAft>
              <a:buClr>
                <a:srgbClr val="000000"/>
              </a:buClr>
              <a:buSzPts val="2000"/>
              <a:buChar char="●"/>
            </a:pPr>
            <a:r>
              <a:rPr lang="en-GB" sz="1600">
                <a:solidFill>
                  <a:srgbClr val="000000"/>
                </a:solidFill>
              </a:rPr>
              <a:t>Finally, we used the testing data to make predictions using the predict method and stored the predictions in a variable called "predictions".</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Calculate accuracy score, Generate a confusion </a:t>
            </a:r>
            <a:r>
              <a:rPr lang="en-GB"/>
              <a:t>matrix</a:t>
            </a:r>
            <a:r>
              <a:rPr lang="en-GB"/>
              <a:t> and print the classification report </a:t>
            </a:r>
            <a:endParaRPr/>
          </a:p>
        </p:txBody>
      </p:sp>
      <p:sp>
        <p:nvSpPr>
          <p:cNvPr id="136" name="Google Shape;136;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The results show that the model has an accuracy of 0.5789, with a precision of 0.82 for predicting when an employee will leave and a precision of 0.58 for predicting when an employee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model also has a recall of 0.96 for predicting when an employee will leave and a recall of 0.19 for predicting when an employee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f1-score for predicting when an employee will leave is 0.89 and the f1-score for predicting when an employee will stay is 0.29.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support for predicting when an employee will leave is 1991 and the support for predicting when an employee will stay is 509.</a:t>
            </a:r>
            <a:endParaRPr sz="1600">
              <a:solidFill>
                <a:srgbClr val="000000"/>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Using the </a:t>
            </a:r>
            <a:r>
              <a:rPr b="1" lang="en-GB" sz="1300">
                <a:highlight>
                  <a:schemeClr val="dk1"/>
                </a:highlight>
                <a:latin typeface="Arial"/>
                <a:ea typeface="Arial"/>
                <a:cs typeface="Arial"/>
                <a:sym typeface="Arial"/>
              </a:rPr>
              <a:t>RandomOverSampler</a:t>
            </a:r>
            <a:r>
              <a:rPr b="1" lang="en-GB" sz="1300">
                <a:solidFill>
                  <a:srgbClr val="000000"/>
                </a:solidFill>
                <a:highlight>
                  <a:schemeClr val="dk1"/>
                </a:highlight>
                <a:latin typeface="Arial"/>
                <a:ea typeface="Arial"/>
                <a:cs typeface="Arial"/>
                <a:sym typeface="Arial"/>
              </a:rPr>
              <a:t> </a:t>
            </a:r>
            <a:r>
              <a:rPr lang="en-GB"/>
              <a:t>to resample the data</a:t>
            </a:r>
            <a:endParaRPr/>
          </a:p>
        </p:txBody>
      </p:sp>
      <p:sp>
        <p:nvSpPr>
          <p:cNvPr id="142" name="Google Shape;142;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000000"/>
                </a:solidFill>
              </a:rPr>
              <a:t>We used the RandomOverSampler module from the imbalanced-learn library to resample the data and balance the labels. We instantiated the random oversampler model, set the random_state parameter to 1, and fit the original training data to the model. We then counted the distinct values of the resampled labels data and confirmed that the labels now have an equal number of data points.</a:t>
            </a:r>
            <a:endParaRPr sz="2200"/>
          </a:p>
        </p:txBody>
      </p:sp>
      <p:pic>
        <p:nvPicPr>
          <p:cNvPr id="143" name="Google Shape;143;p25"/>
          <p:cNvPicPr preferRelativeResize="0"/>
          <p:nvPr/>
        </p:nvPicPr>
        <p:blipFill>
          <a:blip r:embed="rId3">
            <a:alphaModFix/>
          </a:blip>
          <a:stretch>
            <a:fillRect/>
          </a:stretch>
        </p:blipFill>
        <p:spPr>
          <a:xfrm>
            <a:off x="601575" y="3585400"/>
            <a:ext cx="5719826" cy="155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Using the LogisticRegression </a:t>
            </a:r>
            <a:r>
              <a:rPr lang="en-GB"/>
              <a:t>classifier</a:t>
            </a:r>
            <a:r>
              <a:rPr lang="en-GB"/>
              <a:t> and the resampled data to fit the </a:t>
            </a:r>
            <a:r>
              <a:rPr lang="en-GB"/>
              <a:t>model.</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First, we instantiated the Logistic Regression model and set a random_state parameter of 1. Then, we fit the model using the resampled training data and made a prediction using the testing data. The resulting predictions were stored in a variable called </a:t>
            </a:r>
            <a:r>
              <a:rPr lang="en-GB" sz="1550">
                <a:solidFill>
                  <a:srgbClr val="000000"/>
                </a:solidFill>
              </a:rPr>
              <a:t>resampled_predictions</a:t>
            </a:r>
            <a:r>
              <a:rPr lang="en-GB">
                <a:solidFill>
                  <a:srgbClr val="000000"/>
                </a:solidFill>
              </a:rPr>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Calculate accuracy score, Generate a confusion matrix and print the classification report </a:t>
            </a:r>
            <a:endParaRPr/>
          </a:p>
        </p:txBody>
      </p:sp>
      <p:sp>
        <p:nvSpPr>
          <p:cNvPr id="155" name="Google Shape;155;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rPr>
              <a:t>We used the RandomOverSampler module from the imbalanced-learn library to resample the training data in order to balance the label classes. We then instantiated a Logistic Regression model and fitted it to the resampled data using the fit method. We made predictions on the testing data using the predict method.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To evaluate the model's performance, we calculated the balanced accuracy score, generated a confusion matrix, and printed the classification report. The results showed that the model had a balanced accuracy score of 0.71 and an F1 score of 0.74.</a:t>
            </a:r>
            <a:endParaRPr sz="1400">
              <a:solidFill>
                <a:srgbClr val="000000"/>
              </a:solidFil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pic>
        <p:nvPicPr>
          <p:cNvPr id="156" name="Google Shape;156;p27"/>
          <p:cNvPicPr preferRelativeResize="0"/>
          <p:nvPr/>
        </p:nvPicPr>
        <p:blipFill>
          <a:blip r:embed="rId3">
            <a:alphaModFix/>
          </a:blip>
          <a:stretch>
            <a:fillRect/>
          </a:stretch>
        </p:blipFill>
        <p:spPr>
          <a:xfrm>
            <a:off x="144450" y="3675488"/>
            <a:ext cx="8855100" cy="15549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Modeling using Random Forest</a:t>
            </a:r>
            <a:endParaRPr/>
          </a:p>
        </p:txBody>
      </p:sp>
      <p:sp>
        <p:nvSpPr>
          <p:cNvPr id="162" name="Google Shape;162;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347784" lvl="0" marL="457200" rtl="0" algn="l">
              <a:spcBef>
                <a:spcPts val="0"/>
              </a:spcBef>
              <a:spcAft>
                <a:spcPts val="0"/>
              </a:spcAft>
              <a:buClr>
                <a:srgbClr val="000000"/>
              </a:buClr>
              <a:buSzPct val="100000"/>
              <a:buChar char="●"/>
            </a:pPr>
            <a:r>
              <a:rPr lang="en-GB" sz="7507">
                <a:solidFill>
                  <a:srgbClr val="000000"/>
                </a:solidFill>
              </a:rPr>
              <a:t>Modeled using Random Forest classifier with 500 estimators</a:t>
            </a:r>
            <a:endParaRPr sz="7507">
              <a:solidFill>
                <a:srgbClr val="000000"/>
              </a:solidFill>
            </a:endParaRPr>
          </a:p>
          <a:p>
            <a:pPr indent="0" lvl="0" marL="0" rtl="0" algn="l">
              <a:spcBef>
                <a:spcPts val="1200"/>
              </a:spcBef>
              <a:spcAft>
                <a:spcPts val="0"/>
              </a:spcAft>
              <a:buNone/>
            </a:pPr>
            <a:r>
              <a:t/>
            </a:r>
            <a:endParaRPr sz="7507">
              <a:solidFill>
                <a:srgbClr val="000000"/>
              </a:solidFill>
            </a:endParaRPr>
          </a:p>
          <a:p>
            <a:pPr indent="-347784" lvl="0" marL="457200" rtl="0" algn="l">
              <a:spcBef>
                <a:spcPts val="1200"/>
              </a:spcBef>
              <a:spcAft>
                <a:spcPts val="0"/>
              </a:spcAft>
              <a:buClr>
                <a:srgbClr val="000000"/>
              </a:buClr>
              <a:buSzPct val="100000"/>
              <a:buChar char="●"/>
            </a:pPr>
            <a:r>
              <a:rPr lang="en-GB" sz="7507">
                <a:solidFill>
                  <a:srgbClr val="000000"/>
                </a:solidFill>
              </a:rPr>
              <a:t>Trained model on X_train_scaled and y_train data</a:t>
            </a:r>
            <a:endParaRPr sz="7507">
              <a:solidFill>
                <a:srgbClr val="000000"/>
              </a:solidFill>
            </a:endParaRPr>
          </a:p>
          <a:p>
            <a:pPr indent="0" lvl="0" marL="0" rtl="0" algn="l">
              <a:spcBef>
                <a:spcPts val="1200"/>
              </a:spcBef>
              <a:spcAft>
                <a:spcPts val="0"/>
              </a:spcAft>
              <a:buNone/>
            </a:pPr>
            <a:r>
              <a:t/>
            </a:r>
            <a:endParaRPr sz="7507">
              <a:solidFill>
                <a:srgbClr val="000000"/>
              </a:solidFill>
            </a:endParaRPr>
          </a:p>
          <a:p>
            <a:pPr indent="-347784" lvl="0" marL="457200" rtl="0" algn="l">
              <a:spcBef>
                <a:spcPts val="1200"/>
              </a:spcBef>
              <a:spcAft>
                <a:spcPts val="0"/>
              </a:spcAft>
              <a:buClr>
                <a:srgbClr val="000000"/>
              </a:buClr>
              <a:buSzPct val="100000"/>
              <a:buChar char="●"/>
            </a:pPr>
            <a:r>
              <a:rPr lang="en-GB" sz="7507">
                <a:solidFill>
                  <a:srgbClr val="000000"/>
                </a:solidFill>
              </a:rPr>
              <a:t>Made predictions on X_test_scaled data</a:t>
            </a:r>
            <a:endParaRPr sz="7507">
              <a:solidFill>
                <a:srgbClr val="000000"/>
              </a:solidFill>
            </a:endParaRPr>
          </a:p>
          <a:p>
            <a:pPr indent="0" lvl="0" marL="0" rtl="0" algn="l">
              <a:spcBef>
                <a:spcPts val="1200"/>
              </a:spcBef>
              <a:spcAft>
                <a:spcPts val="0"/>
              </a:spcAft>
              <a:buNone/>
            </a:pPr>
            <a:r>
              <a:t/>
            </a:r>
            <a:endParaRPr sz="4707">
              <a:solidFill>
                <a:srgbClr val="000000"/>
              </a:solidFill>
            </a:endParaRPr>
          </a:p>
          <a:p>
            <a:pPr indent="0" lvl="0" marL="0" rtl="0" algn="l">
              <a:spcBef>
                <a:spcPts val="1200"/>
              </a:spcBef>
              <a:spcAft>
                <a:spcPts val="0"/>
              </a:spcAft>
              <a:buNone/>
            </a:pPr>
            <a:r>
              <a:t/>
            </a:r>
            <a:endParaRPr sz="4707">
              <a:solidFill>
                <a:srgbClr val="D1D5DB"/>
              </a:solidFill>
              <a:highlight>
                <a:srgbClr val="444654"/>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Modeling using Random Forest</a:t>
            </a:r>
            <a:endParaRPr/>
          </a:p>
        </p:txBody>
      </p:sp>
      <p:sp>
        <p:nvSpPr>
          <p:cNvPr id="168" name="Google Shape;168;p29"/>
          <p:cNvSpPr txBox="1"/>
          <p:nvPr>
            <p:ph idx="1" type="body"/>
          </p:nvPr>
        </p:nvSpPr>
        <p:spPr>
          <a:xfrm>
            <a:off x="225925" y="1216650"/>
            <a:ext cx="4661700" cy="38427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t/>
            </a:r>
            <a:endParaRPr sz="4707">
              <a:solidFill>
                <a:srgbClr val="000000"/>
              </a:solidFill>
            </a:endParaRPr>
          </a:p>
          <a:p>
            <a:pPr indent="-348175" lvl="0" marL="457200" rtl="0" algn="l">
              <a:spcBef>
                <a:spcPts val="1200"/>
              </a:spcBef>
              <a:spcAft>
                <a:spcPts val="0"/>
              </a:spcAft>
              <a:buClr>
                <a:srgbClr val="000000"/>
              </a:buClr>
              <a:buSzPct val="100000"/>
              <a:buChar char="●"/>
            </a:pPr>
            <a:r>
              <a:rPr lang="en-GB" sz="4707">
                <a:solidFill>
                  <a:srgbClr val="000000"/>
                </a:solidFill>
              </a:rPr>
              <a:t>Confusion matrix showed 1935 predicted "Exited-0" and 217 predicted "Stayed-1" correctly, and 56 and 292 predicted incorrectly, respectively</a:t>
            </a:r>
            <a:endParaRPr sz="4707">
              <a:solidFill>
                <a:srgbClr val="000000"/>
              </a:solidFill>
            </a:endParaRPr>
          </a:p>
          <a:p>
            <a:pPr indent="-348175" lvl="0" marL="457200" rtl="0" algn="l">
              <a:spcBef>
                <a:spcPts val="0"/>
              </a:spcBef>
              <a:spcAft>
                <a:spcPts val="0"/>
              </a:spcAft>
              <a:buClr>
                <a:srgbClr val="000000"/>
              </a:buClr>
              <a:buSzPct val="100000"/>
              <a:buChar char="●"/>
            </a:pPr>
            <a:r>
              <a:rPr lang="en-GB" sz="4707">
                <a:solidFill>
                  <a:srgbClr val="000000"/>
                </a:solidFill>
              </a:rPr>
              <a:t>Accuracy score of 0.8608</a:t>
            </a:r>
            <a:endParaRPr sz="4707">
              <a:solidFill>
                <a:srgbClr val="000000"/>
              </a:solidFill>
            </a:endParaRPr>
          </a:p>
          <a:p>
            <a:pPr indent="-348175" lvl="0" marL="457200" rtl="0" algn="l">
              <a:spcBef>
                <a:spcPts val="0"/>
              </a:spcBef>
              <a:spcAft>
                <a:spcPts val="0"/>
              </a:spcAft>
              <a:buClr>
                <a:srgbClr val="000000"/>
              </a:buClr>
              <a:buSzPct val="100000"/>
              <a:buChar char="●"/>
            </a:pPr>
            <a:r>
              <a:rPr lang="en-GB" sz="4707">
                <a:solidFill>
                  <a:srgbClr val="000000"/>
                </a:solidFill>
              </a:rPr>
              <a:t>Classification report showed precision, recall, and f1-score for both "Exited-0" and "Stayed-1" classes</a:t>
            </a:r>
            <a:endParaRPr sz="4707">
              <a:solidFill>
                <a:srgbClr val="D1D5DB"/>
              </a:solidFill>
              <a:highlight>
                <a:srgbClr val="444654"/>
              </a:highlight>
            </a:endParaRPr>
          </a:p>
          <a:p>
            <a:pPr indent="0" lvl="0" marL="0" rtl="0" algn="l">
              <a:spcBef>
                <a:spcPts val="120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4445900" y="2652975"/>
            <a:ext cx="4248100" cy="249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K-Nearest Neighbors </a:t>
            </a:r>
            <a:endParaRPr/>
          </a:p>
        </p:txBody>
      </p:sp>
      <p:sp>
        <p:nvSpPr>
          <p:cNvPr id="175" name="Google Shape;175;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7660" lvl="0" marL="457200" rtl="0" algn="l">
              <a:lnSpc>
                <a:spcPct val="105000"/>
              </a:lnSpc>
              <a:spcBef>
                <a:spcPts val="0"/>
              </a:spcBef>
              <a:spcAft>
                <a:spcPts val="0"/>
              </a:spcAft>
              <a:buClr>
                <a:srgbClr val="000000"/>
              </a:buClr>
              <a:buSzPts val="1560"/>
              <a:buChar char="●"/>
            </a:pPr>
            <a:r>
              <a:rPr lang="en-GB" sz="1560">
                <a:solidFill>
                  <a:srgbClr val="000000"/>
                </a:solidFill>
              </a:rPr>
              <a:t>We trained the KNN model using 3 neighbors and the training data</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We made predictions on the test data using the trained model</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The model's performance was evaluated using a confusion matrix and a classification report</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The model had an accuracy of 81% and a macro average f1-score of 65%</a:t>
            </a:r>
            <a:endParaRPr sz="207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XGBoost</a:t>
            </a:r>
            <a:endParaRPr/>
          </a:p>
        </p:txBody>
      </p:sp>
      <p:sp>
        <p:nvSpPr>
          <p:cNvPr id="181" name="Google Shape;181;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Used XGBoost to model customer churn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Trained model with training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Made predictions using test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Evaluated model performance with confusion matrix and classification report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Model had 85% accuracy with 85% precision for predicting customer churn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 of Project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GB" u="sng">
                <a:solidFill>
                  <a:srgbClr val="000000"/>
                </a:solidFill>
              </a:rPr>
              <a:t>Predicting customer churn</a:t>
            </a:r>
            <a:r>
              <a:rPr lang="en-GB">
                <a:solidFill>
                  <a:srgbClr val="000000"/>
                </a:solidFill>
              </a:rPr>
              <a:t>, or the likelihood that a customer will stop doing business with a company, is an important task for any business. By predicting churn, companies can take proactive steps to try to retain their customers and prevent them from leaving.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This can help to reduce the costs associated with acquiring new customers and can also help to maintain and grow the company's revenue.</a:t>
            </a:r>
            <a:endParaRPr>
              <a:solidFill>
                <a:srgbClr val="000000"/>
              </a:solidFill>
            </a:endParaRPr>
          </a:p>
          <a:p>
            <a:pPr indent="0" lvl="0" marL="457200" rtl="0" algn="l">
              <a:spcBef>
                <a:spcPts val="0"/>
              </a:spcBef>
              <a:spcAft>
                <a:spcPts val="0"/>
              </a:spcAft>
              <a:buNone/>
            </a:pPr>
            <a:r>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 of Project </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There are a number of techniques that can be used to predict customer churn, including machine learning algorithms ;</a:t>
            </a:r>
            <a:endParaRPr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Logistic regression </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Naive Bayes Classifier </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Tree-based algorithms</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Random Forest</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Char char="●"/>
            </a:pPr>
            <a:r>
              <a:rPr lang="en-GB" sz="1700">
                <a:solidFill>
                  <a:srgbClr val="000000"/>
                </a:solidFill>
                <a:highlight>
                  <a:srgbClr val="FFFFFF"/>
                </a:highlight>
              </a:rPr>
              <a:t>To increase efficiency, you can use advanced algorithms;</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XGBoost</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LightGBM</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CatBoost</a:t>
            </a:r>
            <a:endParaRPr sz="17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Our Data </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solidFill>
                  <a:srgbClr val="000000"/>
                </a:solidFill>
              </a:rPr>
              <a:t>This code reads in a CSV file called "Churn_Modelling.csv"</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DataFrame has 10000 rows and 14 columns, as indicated by the output. Each row represents a customer and the columns contain various attributes or features of the customer, such as their credit score and estimated salary.</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code then uses the dtypes attribute to display the data type associated with each column. This is useful for identifying which columns contain categorical variables.</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C</a:t>
            </a:r>
            <a:r>
              <a:rPr lang="en-GB" sz="1600">
                <a:solidFill>
                  <a:srgbClr val="000000"/>
                </a:solidFill>
              </a:rPr>
              <a:t>ategorical variables identified:</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Surname</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Geography </a:t>
            </a:r>
            <a:endParaRPr sz="1600">
              <a:solidFill>
                <a:srgbClr val="000000"/>
              </a:solidFill>
            </a:endParaRPr>
          </a:p>
          <a:p>
            <a:pPr indent="-330200" lvl="1" marL="914400" rtl="0" algn="l">
              <a:spcBef>
                <a:spcPts val="0"/>
              </a:spcBef>
              <a:spcAft>
                <a:spcPts val="0"/>
              </a:spcAft>
              <a:buClr>
                <a:srgbClr val="000000"/>
              </a:buClr>
              <a:buSzPts val="1600"/>
              <a:buChar char="○"/>
            </a:pPr>
            <a:r>
              <a:rPr lang="en-GB" sz="1600">
                <a:solidFill>
                  <a:srgbClr val="000000"/>
                </a:solidFill>
              </a:rPr>
              <a:t>Gender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Our Data </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We then </a:t>
            </a:r>
            <a:r>
              <a:rPr lang="en-GB">
                <a:solidFill>
                  <a:srgbClr val="000000"/>
                </a:solidFill>
              </a:rPr>
              <a:t>perform one-hot encoding on the categorical variables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One-hot encoding represents categorical variables as numerical data that is suitable for machine learning algorithms by creating a binary column for each unique category.</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two new variables are defined: y, which is the target variable (the "Exited" column), and X, which is the feature set (all the columns in attrition_df except for "</a:t>
            </a:r>
            <a:r>
              <a:rPr lang="en-GB">
                <a:solidFill>
                  <a:srgbClr val="000000"/>
                </a:solidFill>
              </a:rPr>
              <a:t>Exited</a:t>
            </a:r>
            <a:r>
              <a:rPr lang="en-GB">
                <a:solidFill>
                  <a:srgbClr val="000000"/>
                </a:solidFill>
              </a:rPr>
              <a:t>").</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Training and Testing Sets </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GB" sz="1600">
                <a:solidFill>
                  <a:srgbClr val="000000"/>
                </a:solidFill>
              </a:rPr>
              <a:t>In this step of the project, we prepared the data for machine learning by splitting it into training and testing sets, and standardizing the features.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We used the train_test_split function to split the feature set (X) and the target variable (y) into training and testing datasets. We also used the StandardScaler class to standardize the features.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Standardization scales the data so that it has a mean of 0 and a standard deviation of 1. We stored the resulting datasets in variables called X_train_scaled, X_test_scaled, y_train, and y_test. These datasets will be used to train and test a machine learning model in the next steps.</a:t>
            </a:r>
            <a:endParaRPr sz="1600">
              <a:solidFill>
                <a:srgbClr val="000000"/>
              </a:solidFill>
            </a:endParaRPr>
          </a:p>
          <a:p>
            <a:pPr indent="0" lvl="0" marL="0" rtl="0" algn="l">
              <a:spcBef>
                <a:spcPts val="0"/>
              </a:spcBef>
              <a:spcAft>
                <a:spcPts val="0"/>
              </a:spcAft>
              <a:buNone/>
            </a:pPr>
            <a:r>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Creating a Deep Neural Network </a:t>
            </a:r>
            <a:r>
              <a:rPr lang="en-GB"/>
              <a:t>Model</a:t>
            </a:r>
            <a:r>
              <a:rPr lang="en-GB"/>
              <a:t> </a:t>
            </a:r>
            <a:endParaRPr/>
          </a:p>
        </p:txBody>
      </p:sp>
      <p:sp>
        <p:nvSpPr>
          <p:cNvPr id="104" name="Google Shape;104;p19"/>
          <p:cNvSpPr txBox="1"/>
          <p:nvPr>
            <p:ph idx="1" type="body"/>
          </p:nvPr>
        </p:nvSpPr>
        <p:spPr>
          <a:xfrm>
            <a:off x="471900" y="1919075"/>
            <a:ext cx="5046600" cy="2710200"/>
          </a:xfrm>
          <a:prstGeom prst="rect">
            <a:avLst/>
          </a:prstGeom>
        </p:spPr>
        <p:txBody>
          <a:bodyPr anchorCtr="0" anchor="t" bIns="91425" lIns="91425" spcFirstLastPara="1" rIns="91425" wrap="square" tIns="91425">
            <a:normAutofit fontScale="25000" lnSpcReduction="20000"/>
          </a:bodyPr>
          <a:lstStyle/>
          <a:p>
            <a:pPr indent="-339756" lvl="0" marL="457200" rtl="0" algn="l">
              <a:spcBef>
                <a:spcPts val="0"/>
              </a:spcBef>
              <a:spcAft>
                <a:spcPts val="0"/>
              </a:spcAft>
              <a:buClr>
                <a:srgbClr val="000000"/>
              </a:buClr>
              <a:buSzPct val="109372"/>
              <a:buChar char="●"/>
            </a:pPr>
            <a:r>
              <a:rPr lang="en-GB" sz="6401">
                <a:solidFill>
                  <a:srgbClr val="000000"/>
                </a:solidFill>
              </a:rPr>
              <a:t>This code is creating a deep neural network model with two hidden layers using TensorFlow's Sequential model class. </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input features is determined by counting the columns in the training set.</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hidden nodes in the hidden layers are calculated using the mean of the number of input features and the number of output neurons, and the floor division operator (//). The model is then displayed using the summary method.</a:t>
            </a:r>
            <a:endParaRPr sz="6401">
              <a:solidFill>
                <a:srgbClr val="000000"/>
              </a:solidFill>
            </a:endParaRPr>
          </a:p>
          <a:p>
            <a:pPr indent="-247650" lvl="0" marL="457200" rtl="0" algn="l">
              <a:spcBef>
                <a:spcPts val="0"/>
              </a:spcBef>
              <a:spcAft>
                <a:spcPts val="0"/>
              </a:spcAft>
              <a:buClr>
                <a:srgbClr val="000000"/>
              </a:buClr>
              <a:buSzPct val="100000"/>
              <a:buChar char="●"/>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05" name="Google Shape;105;p19"/>
          <p:cNvPicPr preferRelativeResize="0"/>
          <p:nvPr/>
        </p:nvPicPr>
        <p:blipFill>
          <a:blip r:embed="rId3">
            <a:alphaModFix/>
          </a:blip>
          <a:stretch>
            <a:fillRect/>
          </a:stretch>
        </p:blipFill>
        <p:spPr>
          <a:xfrm>
            <a:off x="5518625" y="2931025"/>
            <a:ext cx="3625375" cy="221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Compiling the Modal </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rgbClr val="000000"/>
                </a:solidFill>
              </a:rPr>
              <a:t>We compile the Sequential model using the compile method and specify the binary_crossentropy loss function, the adam optimizer, and the accuracy metric.</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loss function is used to measure how well the model is able to predict the target variable. In this case, the binary_crossentropy loss function is used because the target variable is a binary value (0 or 1).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optimizer is used to adjust the model's weights and biases to minimize the loss function. In this case, the Adam optimizer is used. The metrics are used to evaluate the model's performance.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In this case, the accuracy metric is used, which is the percentage of correct predictions made by the model.</a:t>
            </a:r>
            <a:endParaRPr sz="1600">
              <a:solidFill>
                <a:srgbClr val="000000"/>
              </a:solidFill>
            </a:endParaRPr>
          </a:p>
          <a:p>
            <a:pPr indent="0" lvl="0" marL="457200" rtl="0" algn="l">
              <a:spcBef>
                <a:spcPts val="0"/>
              </a:spcBef>
              <a:spcAft>
                <a:spcPts val="0"/>
              </a:spcAft>
              <a:buNone/>
            </a:pPr>
            <a:r>
              <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Compiling</a:t>
            </a:r>
            <a:r>
              <a:rPr lang="en-GB"/>
              <a:t> the modal </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We compile the neural network model using the binary_crossentropy loss function, the Adam optimizer, and the accuracy metric. Then, we use the fit method of the model to train it using 100 epochs and the training data. The fit method returns a history object that contains information about the training process, such as the loss and accuracy for each epoch.</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