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ce40166a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ce40166a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e40166a3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e40166a3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e40166a3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e40166a3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e40166a3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ce40166a3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e40166a3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e40166a3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e40166a3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e40166a3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ce40166a3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ce40166a3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e40166a3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e40166a3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e40166a3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e40166a3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ce40166a3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e40166a3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e40166a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e40166a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e40166a3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e40166a3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e40166a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e40166a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e40166a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e40166a3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e40166a3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e40166a3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e40166a3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e40166a3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e40166a3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ce40166a3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e40166a3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e40166a3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228bc0a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228bc0a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Customer Churn Prediction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By, Emma, Jason and Sam.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Evaluating the model</a:t>
            </a:r>
            <a:endParaRPr/>
          </a:p>
        </p:txBody>
      </p:sp>
      <p:pic>
        <p:nvPicPr>
          <p:cNvPr id="132" name="Google Shape;132;p22"/>
          <p:cNvPicPr preferRelativeResize="0"/>
          <p:nvPr/>
        </p:nvPicPr>
        <p:blipFill>
          <a:blip r:embed="rId3">
            <a:alphaModFix/>
          </a:blip>
          <a:stretch>
            <a:fillRect/>
          </a:stretch>
        </p:blipFill>
        <p:spPr>
          <a:xfrm>
            <a:off x="3743575" y="1995025"/>
            <a:ext cx="5067300" cy="2400300"/>
          </a:xfrm>
          <a:prstGeom prst="rect">
            <a:avLst/>
          </a:prstGeom>
          <a:noFill/>
          <a:ln>
            <a:noFill/>
          </a:ln>
        </p:spPr>
      </p:pic>
      <p:sp>
        <p:nvSpPr>
          <p:cNvPr id="133" name="Google Shape;133;p22"/>
          <p:cNvSpPr txBox="1"/>
          <p:nvPr/>
        </p:nvSpPr>
        <p:spPr>
          <a:xfrm>
            <a:off x="3369375" y="3541075"/>
            <a:ext cx="5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4" name="Google Shape;134;p22"/>
          <p:cNvSpPr/>
          <p:nvPr/>
        </p:nvSpPr>
        <p:spPr>
          <a:xfrm>
            <a:off x="5723975" y="3541075"/>
            <a:ext cx="435300" cy="1665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ph idx="1" type="body"/>
          </p:nvPr>
        </p:nvSpPr>
        <p:spPr>
          <a:xfrm>
            <a:off x="471900" y="1919075"/>
            <a:ext cx="2897400" cy="26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000000"/>
                </a:solidFill>
                <a:latin typeface="Arial"/>
                <a:ea typeface="Arial"/>
                <a:cs typeface="Arial"/>
                <a:sym typeface="Arial"/>
              </a:rPr>
              <a:t>This problem is a typical classification task, the use of recall (i.e. ratio of true positive prediction made out of total positive cases in the dataset) as performance metrics are more relevant in this case, since correctly classifying elements of the positive class (customers who will churn) is more critical for the bank.</a:t>
            </a:r>
            <a:endParaRPr sz="1600">
              <a:solidFill>
                <a:srgbClr val="000000"/>
              </a:solidFill>
            </a:endParaRPr>
          </a:p>
          <a:p>
            <a:pPr indent="0" lvl="0" marL="457200" rtl="0" algn="l">
              <a:spcBef>
                <a:spcPts val="0"/>
              </a:spcBef>
              <a:spcAft>
                <a:spcPts val="0"/>
              </a:spcAft>
              <a:buNone/>
            </a:pPr>
            <a:r>
              <a:t/>
            </a:r>
            <a:endParaRPr sz="1200">
              <a:solidFill>
                <a:srgbClr val="000000"/>
              </a:solidFill>
            </a:endParaRPr>
          </a:p>
        </p:txBody>
      </p:sp>
      <p:sp>
        <p:nvSpPr>
          <p:cNvPr id="136" name="Google Shape;136;p22"/>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Logistic Regression Model using training data</a:t>
            </a:r>
            <a:endParaRPr/>
          </a:p>
        </p:txBody>
      </p:sp>
      <p:sp>
        <p:nvSpPr>
          <p:cNvPr id="142" name="Google Shape;142;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GB" sz="1600">
                <a:solidFill>
                  <a:srgbClr val="000000"/>
                </a:solidFill>
              </a:rPr>
              <a:t>We imported the LogisticRegression module from the sklearn library and instantiated a Logistic Regression model using the LogisticRegression class. We set the solver parameter to 'lbfgs' and the random_state parameter to 1. We then fit the model to the training data using the fit method of the LogisticRegression class, passing in the training data and the target variable. </a:t>
            </a:r>
            <a:endParaRPr sz="1600">
              <a:solidFill>
                <a:srgbClr val="000000"/>
              </a:solidFill>
            </a:endParaRPr>
          </a:p>
          <a:p>
            <a:pPr indent="-355600" lvl="0" marL="457200" rtl="0" algn="l">
              <a:spcBef>
                <a:spcPts val="0"/>
              </a:spcBef>
              <a:spcAft>
                <a:spcPts val="0"/>
              </a:spcAft>
              <a:buClr>
                <a:srgbClr val="000000"/>
              </a:buClr>
              <a:buSzPts val="2000"/>
              <a:buChar char="●"/>
            </a:pPr>
            <a:r>
              <a:rPr lang="en-GB" sz="1600">
                <a:solidFill>
                  <a:srgbClr val="000000"/>
                </a:solidFill>
              </a:rPr>
              <a:t>Finally, we used the testing data to make predictions using the predict method and stored the predictions in a variable called "predictions".</a:t>
            </a:r>
            <a:endParaRPr sz="2000">
              <a:solidFill>
                <a:srgbClr val="000000"/>
              </a:solidFill>
            </a:endParaRPr>
          </a:p>
        </p:txBody>
      </p:sp>
      <p:sp>
        <p:nvSpPr>
          <p:cNvPr id="143" name="Google Shape;143;p23"/>
          <p:cNvSpPr txBox="1"/>
          <p:nvPr/>
        </p:nvSpPr>
        <p:spPr>
          <a:xfrm>
            <a:off x="5986825" y="3694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Calculate accuracy score, Generate a confusion </a:t>
            </a:r>
            <a:r>
              <a:rPr lang="en-GB"/>
              <a:t>matrix</a:t>
            </a:r>
            <a:r>
              <a:rPr lang="en-GB"/>
              <a:t> and print the classification report </a:t>
            </a:r>
            <a:endParaRPr/>
          </a:p>
        </p:txBody>
      </p:sp>
      <p:sp>
        <p:nvSpPr>
          <p:cNvPr id="149" name="Google Shape;149;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GB" sz="1600">
                <a:solidFill>
                  <a:srgbClr val="000000"/>
                </a:solidFill>
              </a:rPr>
              <a:t>The results show that the model has an accuracy of 0.5789, with a precision of 0.82 for predicting when an employee will leave and a precision of 0.58 for predicting when an employee will stay.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model also has a recall of 0.96 for predicting when an employee will leave and a recall of 0.19 for predicting when an employee will stay.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f1-score for predicting when an employee will leave is 0.89 and the f1-score for predicting when an employee will stay is 0.29.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The support for predicting when an employee will leave is 1991 and the support for predicting when an employee will stay is 509.</a:t>
            </a:r>
            <a:endParaRPr sz="1600">
              <a:solidFill>
                <a:srgbClr val="000000"/>
              </a:solidFill>
              <a:highlight>
                <a:schemeClr val="lt1"/>
              </a:highlight>
            </a:endParaRPr>
          </a:p>
        </p:txBody>
      </p:sp>
      <p:sp>
        <p:nvSpPr>
          <p:cNvPr id="150" name="Google Shape;150;p24"/>
          <p:cNvSpPr txBox="1"/>
          <p:nvPr/>
        </p:nvSpPr>
        <p:spPr>
          <a:xfrm>
            <a:off x="6144000" y="2263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Using the </a:t>
            </a:r>
            <a:r>
              <a:rPr b="1" lang="en-GB" sz="1300">
                <a:highlight>
                  <a:schemeClr val="dk1"/>
                </a:highlight>
                <a:latin typeface="Arial"/>
                <a:ea typeface="Arial"/>
                <a:cs typeface="Arial"/>
                <a:sym typeface="Arial"/>
              </a:rPr>
              <a:t>RandomOverSampler</a:t>
            </a:r>
            <a:r>
              <a:rPr b="1" lang="en-GB" sz="1300">
                <a:solidFill>
                  <a:srgbClr val="000000"/>
                </a:solidFill>
                <a:highlight>
                  <a:schemeClr val="dk1"/>
                </a:highlight>
                <a:latin typeface="Arial"/>
                <a:ea typeface="Arial"/>
                <a:cs typeface="Arial"/>
                <a:sym typeface="Arial"/>
              </a:rPr>
              <a:t> </a:t>
            </a:r>
            <a:r>
              <a:rPr lang="en-GB"/>
              <a:t>to resample the data</a:t>
            </a:r>
            <a:endParaRPr/>
          </a:p>
        </p:txBody>
      </p:sp>
      <p:sp>
        <p:nvSpPr>
          <p:cNvPr id="156" name="Google Shape;156;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rgbClr val="000000"/>
                </a:solidFill>
              </a:rPr>
              <a:t>We used the RandomOverSampler module from the imbalanced-learn library to resample the data and balance the labels. We instantiated the random oversampler model, set the random_state parameter to 1, and fit the original training data to the model. We then counted the distinct values of the resampled labels data and confirmed that the labels now have an equal number of data points.</a:t>
            </a:r>
            <a:endParaRPr sz="2200"/>
          </a:p>
        </p:txBody>
      </p:sp>
      <p:pic>
        <p:nvPicPr>
          <p:cNvPr id="157" name="Google Shape;157;p25"/>
          <p:cNvPicPr preferRelativeResize="0"/>
          <p:nvPr/>
        </p:nvPicPr>
        <p:blipFill>
          <a:blip r:embed="rId3">
            <a:alphaModFix/>
          </a:blip>
          <a:stretch>
            <a:fillRect/>
          </a:stretch>
        </p:blipFill>
        <p:spPr>
          <a:xfrm>
            <a:off x="601575" y="3585400"/>
            <a:ext cx="5719826" cy="1558100"/>
          </a:xfrm>
          <a:prstGeom prst="rect">
            <a:avLst/>
          </a:prstGeom>
          <a:noFill/>
          <a:ln>
            <a:noFill/>
          </a:ln>
        </p:spPr>
      </p:pic>
      <p:sp>
        <p:nvSpPr>
          <p:cNvPr id="158" name="Google Shape;158;p25"/>
          <p:cNvSpPr txBox="1"/>
          <p:nvPr/>
        </p:nvSpPr>
        <p:spPr>
          <a:xfrm>
            <a:off x="5694000" y="2303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Using the LogisticRegression </a:t>
            </a:r>
            <a:r>
              <a:rPr lang="en-GB"/>
              <a:t>classifier</a:t>
            </a:r>
            <a:r>
              <a:rPr lang="en-GB"/>
              <a:t> and the resampled data to fit the </a:t>
            </a:r>
            <a:r>
              <a:rPr lang="en-GB"/>
              <a:t>model.</a:t>
            </a:r>
            <a:endParaRPr/>
          </a:p>
        </p:txBody>
      </p:sp>
      <p:sp>
        <p:nvSpPr>
          <p:cNvPr id="164" name="Google Shape;164;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First, we instantiated the Logistic Regression model and set a random_state parameter of 1. Then, we fit the model using the resampled training data and made a prediction using the testing data. The resulting predictions were stored in a variable called </a:t>
            </a:r>
            <a:r>
              <a:rPr lang="en-GB" sz="1550">
                <a:solidFill>
                  <a:srgbClr val="000000"/>
                </a:solidFill>
              </a:rPr>
              <a:t>resampled_predictions</a:t>
            </a:r>
            <a:r>
              <a:rPr lang="en-GB">
                <a:solidFill>
                  <a:srgbClr val="000000"/>
                </a:solidFill>
              </a:rPr>
              <a:t>.</a:t>
            </a:r>
            <a:endParaRPr sz="2400"/>
          </a:p>
        </p:txBody>
      </p:sp>
      <p:sp>
        <p:nvSpPr>
          <p:cNvPr id="165" name="Google Shape;165;p26"/>
          <p:cNvSpPr txBox="1"/>
          <p:nvPr/>
        </p:nvSpPr>
        <p:spPr>
          <a:xfrm>
            <a:off x="5962350" y="1407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Evaluating the model</a:t>
            </a:r>
            <a:endParaRPr/>
          </a:p>
        </p:txBody>
      </p:sp>
      <p:sp>
        <p:nvSpPr>
          <p:cNvPr id="171" name="Google Shape;171;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endParaRPr>
          </a:p>
          <a:p>
            <a:pPr indent="0" lvl="0" marL="0" rtl="0" algn="l">
              <a:spcBef>
                <a:spcPts val="1200"/>
              </a:spcBef>
              <a:spcAft>
                <a:spcPts val="0"/>
              </a:spcAft>
              <a:buNone/>
            </a:pPr>
            <a:r>
              <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pic>
        <p:nvPicPr>
          <p:cNvPr id="172" name="Google Shape;172;p27"/>
          <p:cNvPicPr preferRelativeResize="0"/>
          <p:nvPr/>
        </p:nvPicPr>
        <p:blipFill>
          <a:blip r:embed="rId3">
            <a:alphaModFix/>
          </a:blip>
          <a:stretch>
            <a:fillRect/>
          </a:stretch>
        </p:blipFill>
        <p:spPr>
          <a:xfrm>
            <a:off x="155400" y="2178501"/>
            <a:ext cx="8855100" cy="1686000"/>
          </a:xfrm>
          <a:prstGeom prst="rect">
            <a:avLst/>
          </a:prstGeom>
          <a:noFill/>
          <a:ln>
            <a:noFill/>
          </a:ln>
        </p:spPr>
      </p:pic>
      <p:sp>
        <p:nvSpPr>
          <p:cNvPr id="173" name="Google Shape;173;p27"/>
          <p:cNvSpPr txBox="1"/>
          <p:nvPr/>
        </p:nvSpPr>
        <p:spPr>
          <a:xfrm>
            <a:off x="5694000" y="2175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lt1"/>
                </a:solidFill>
                <a:latin typeface="Roboto"/>
                <a:ea typeface="Roboto"/>
                <a:cs typeface="Roboto"/>
                <a:sym typeface="Roboto"/>
              </a:rPr>
              <a:t>Logistic Regression Model</a:t>
            </a:r>
            <a:endParaRPr sz="1200"/>
          </a:p>
        </p:txBody>
      </p:sp>
      <p:sp>
        <p:nvSpPr>
          <p:cNvPr id="174" name="Google Shape;174;p27"/>
          <p:cNvSpPr/>
          <p:nvPr/>
        </p:nvSpPr>
        <p:spPr>
          <a:xfrm>
            <a:off x="3122100" y="2943275"/>
            <a:ext cx="563100" cy="29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Modeling using Random Forest</a:t>
            </a:r>
            <a:endParaRPr/>
          </a:p>
        </p:txBody>
      </p:sp>
      <p:sp>
        <p:nvSpPr>
          <p:cNvPr id="180" name="Google Shape;180;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lnSpcReduction="20000"/>
          </a:bodyPr>
          <a:lstStyle/>
          <a:p>
            <a:pPr indent="-347784" lvl="0" marL="457200" rtl="0" algn="l">
              <a:spcBef>
                <a:spcPts val="0"/>
              </a:spcBef>
              <a:spcAft>
                <a:spcPts val="0"/>
              </a:spcAft>
              <a:buClr>
                <a:srgbClr val="000000"/>
              </a:buClr>
              <a:buSzPct val="100000"/>
              <a:buChar char="●"/>
            </a:pPr>
            <a:r>
              <a:rPr lang="en-GB" sz="7507">
                <a:solidFill>
                  <a:srgbClr val="000000"/>
                </a:solidFill>
              </a:rPr>
              <a:t>Modeled using Random Forest classifier with 500 estimators</a:t>
            </a:r>
            <a:endParaRPr sz="7507">
              <a:solidFill>
                <a:srgbClr val="000000"/>
              </a:solidFill>
            </a:endParaRPr>
          </a:p>
          <a:p>
            <a:pPr indent="0" lvl="0" marL="0" rtl="0" algn="l">
              <a:spcBef>
                <a:spcPts val="1200"/>
              </a:spcBef>
              <a:spcAft>
                <a:spcPts val="0"/>
              </a:spcAft>
              <a:buNone/>
            </a:pPr>
            <a:r>
              <a:t/>
            </a:r>
            <a:endParaRPr sz="7507">
              <a:solidFill>
                <a:srgbClr val="000000"/>
              </a:solidFill>
            </a:endParaRPr>
          </a:p>
          <a:p>
            <a:pPr indent="-347784" lvl="0" marL="457200" rtl="0" algn="l">
              <a:spcBef>
                <a:spcPts val="1200"/>
              </a:spcBef>
              <a:spcAft>
                <a:spcPts val="0"/>
              </a:spcAft>
              <a:buClr>
                <a:srgbClr val="000000"/>
              </a:buClr>
              <a:buSzPct val="100000"/>
              <a:buChar char="●"/>
            </a:pPr>
            <a:r>
              <a:rPr lang="en-GB" sz="7507">
                <a:solidFill>
                  <a:srgbClr val="000000"/>
                </a:solidFill>
              </a:rPr>
              <a:t>Trained model on X_train_scaled and y_train data</a:t>
            </a:r>
            <a:endParaRPr sz="7507">
              <a:solidFill>
                <a:srgbClr val="000000"/>
              </a:solidFill>
            </a:endParaRPr>
          </a:p>
          <a:p>
            <a:pPr indent="0" lvl="0" marL="0" rtl="0" algn="l">
              <a:spcBef>
                <a:spcPts val="1200"/>
              </a:spcBef>
              <a:spcAft>
                <a:spcPts val="0"/>
              </a:spcAft>
              <a:buNone/>
            </a:pPr>
            <a:r>
              <a:t/>
            </a:r>
            <a:endParaRPr sz="7507">
              <a:solidFill>
                <a:srgbClr val="000000"/>
              </a:solidFill>
            </a:endParaRPr>
          </a:p>
          <a:p>
            <a:pPr indent="-347784" lvl="0" marL="457200" rtl="0" algn="l">
              <a:spcBef>
                <a:spcPts val="1200"/>
              </a:spcBef>
              <a:spcAft>
                <a:spcPts val="0"/>
              </a:spcAft>
              <a:buClr>
                <a:srgbClr val="000000"/>
              </a:buClr>
              <a:buSzPct val="100000"/>
              <a:buChar char="●"/>
            </a:pPr>
            <a:r>
              <a:rPr lang="en-GB" sz="7507">
                <a:solidFill>
                  <a:srgbClr val="000000"/>
                </a:solidFill>
              </a:rPr>
              <a:t>Made predictions on X_test_scaled data</a:t>
            </a:r>
            <a:endParaRPr sz="7507">
              <a:solidFill>
                <a:srgbClr val="000000"/>
              </a:solidFill>
            </a:endParaRPr>
          </a:p>
          <a:p>
            <a:pPr indent="0" lvl="0" marL="0" rtl="0" algn="l">
              <a:spcBef>
                <a:spcPts val="1200"/>
              </a:spcBef>
              <a:spcAft>
                <a:spcPts val="0"/>
              </a:spcAft>
              <a:buNone/>
            </a:pPr>
            <a:r>
              <a:t/>
            </a:r>
            <a:endParaRPr sz="4707">
              <a:solidFill>
                <a:srgbClr val="000000"/>
              </a:solidFill>
            </a:endParaRPr>
          </a:p>
          <a:p>
            <a:pPr indent="0" lvl="0" marL="0" rtl="0" algn="l">
              <a:spcBef>
                <a:spcPts val="1200"/>
              </a:spcBef>
              <a:spcAft>
                <a:spcPts val="0"/>
              </a:spcAft>
              <a:buNone/>
            </a:pPr>
            <a:r>
              <a:t/>
            </a:r>
            <a:endParaRPr sz="4707">
              <a:solidFill>
                <a:srgbClr val="D1D5DB"/>
              </a:solidFill>
              <a:highlight>
                <a:srgbClr val="444654"/>
              </a:highlight>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Modeling using Random Forest</a:t>
            </a:r>
            <a:endParaRPr/>
          </a:p>
        </p:txBody>
      </p:sp>
      <p:sp>
        <p:nvSpPr>
          <p:cNvPr id="186" name="Google Shape;186;p29"/>
          <p:cNvSpPr txBox="1"/>
          <p:nvPr>
            <p:ph idx="1" type="body"/>
          </p:nvPr>
        </p:nvSpPr>
        <p:spPr>
          <a:xfrm>
            <a:off x="225925" y="1216650"/>
            <a:ext cx="4661700" cy="38427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t/>
            </a:r>
            <a:endParaRPr sz="4707">
              <a:solidFill>
                <a:srgbClr val="000000"/>
              </a:solidFill>
            </a:endParaRPr>
          </a:p>
          <a:p>
            <a:pPr indent="-348175" lvl="0" marL="457200" rtl="0" algn="l">
              <a:spcBef>
                <a:spcPts val="1200"/>
              </a:spcBef>
              <a:spcAft>
                <a:spcPts val="0"/>
              </a:spcAft>
              <a:buClr>
                <a:srgbClr val="000000"/>
              </a:buClr>
              <a:buSzPct val="100000"/>
              <a:buChar char="●"/>
            </a:pPr>
            <a:r>
              <a:rPr lang="en-GB" sz="4707">
                <a:solidFill>
                  <a:srgbClr val="000000"/>
                </a:solidFill>
              </a:rPr>
              <a:t>Confusion matrix showed 1935 predicted "Exited-0" and 217 predicted "Stayed-1" correctly, and 56 and 292 predicted incorrectly, respectively</a:t>
            </a:r>
            <a:endParaRPr sz="4707">
              <a:solidFill>
                <a:srgbClr val="000000"/>
              </a:solidFill>
            </a:endParaRPr>
          </a:p>
          <a:p>
            <a:pPr indent="-348175" lvl="0" marL="457200" rtl="0" algn="l">
              <a:spcBef>
                <a:spcPts val="0"/>
              </a:spcBef>
              <a:spcAft>
                <a:spcPts val="0"/>
              </a:spcAft>
              <a:buClr>
                <a:srgbClr val="000000"/>
              </a:buClr>
              <a:buSzPct val="100000"/>
              <a:buChar char="●"/>
            </a:pPr>
            <a:r>
              <a:rPr lang="en-GB" sz="4707">
                <a:solidFill>
                  <a:srgbClr val="000000"/>
                </a:solidFill>
              </a:rPr>
              <a:t>Accuracy score of 0.8608</a:t>
            </a:r>
            <a:endParaRPr sz="4707">
              <a:solidFill>
                <a:srgbClr val="000000"/>
              </a:solidFill>
            </a:endParaRPr>
          </a:p>
          <a:p>
            <a:pPr indent="-348175" lvl="0" marL="457200" rtl="0" algn="l">
              <a:spcBef>
                <a:spcPts val="0"/>
              </a:spcBef>
              <a:spcAft>
                <a:spcPts val="0"/>
              </a:spcAft>
              <a:buClr>
                <a:srgbClr val="000000"/>
              </a:buClr>
              <a:buSzPct val="100000"/>
              <a:buChar char="●"/>
            </a:pPr>
            <a:r>
              <a:rPr lang="en-GB" sz="4707">
                <a:solidFill>
                  <a:srgbClr val="000000"/>
                </a:solidFill>
              </a:rPr>
              <a:t>Classification report showed precision, recall, and f1-score for both "Exited-0" and "Stayed-1" classes</a:t>
            </a:r>
            <a:endParaRPr sz="4707">
              <a:solidFill>
                <a:srgbClr val="D1D5DB"/>
              </a:solidFill>
              <a:highlight>
                <a:srgbClr val="444654"/>
              </a:highlight>
            </a:endParaRPr>
          </a:p>
          <a:p>
            <a:pPr indent="0" lvl="0" marL="0" rtl="0" algn="l">
              <a:spcBef>
                <a:spcPts val="1200"/>
              </a:spcBef>
              <a:spcAft>
                <a:spcPts val="1200"/>
              </a:spcAft>
              <a:buNone/>
            </a:pPr>
            <a:r>
              <a:t/>
            </a:r>
            <a:endParaRPr/>
          </a:p>
        </p:txBody>
      </p:sp>
      <p:pic>
        <p:nvPicPr>
          <p:cNvPr id="187" name="Google Shape;187;p29"/>
          <p:cNvPicPr preferRelativeResize="0"/>
          <p:nvPr/>
        </p:nvPicPr>
        <p:blipFill>
          <a:blip r:embed="rId3">
            <a:alphaModFix/>
          </a:blip>
          <a:stretch>
            <a:fillRect/>
          </a:stretch>
        </p:blipFill>
        <p:spPr>
          <a:xfrm>
            <a:off x="4445900" y="2652975"/>
            <a:ext cx="4248100" cy="249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Modelling using K-Nearest Neighbors </a:t>
            </a:r>
            <a:endParaRPr/>
          </a:p>
        </p:txBody>
      </p:sp>
      <p:sp>
        <p:nvSpPr>
          <p:cNvPr id="193" name="Google Shape;193;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7660" lvl="0" marL="457200" rtl="0" algn="l">
              <a:lnSpc>
                <a:spcPct val="105000"/>
              </a:lnSpc>
              <a:spcBef>
                <a:spcPts val="0"/>
              </a:spcBef>
              <a:spcAft>
                <a:spcPts val="0"/>
              </a:spcAft>
              <a:buClr>
                <a:srgbClr val="000000"/>
              </a:buClr>
              <a:buSzPts val="1560"/>
              <a:buChar char="●"/>
            </a:pPr>
            <a:r>
              <a:rPr lang="en-GB" sz="1560">
                <a:solidFill>
                  <a:srgbClr val="000000"/>
                </a:solidFill>
              </a:rPr>
              <a:t>We trained the KNN model using 3 neighbors and the training data</a:t>
            </a:r>
            <a:endParaRPr sz="1560">
              <a:solidFill>
                <a:srgbClr val="000000"/>
              </a:solidFill>
            </a:endParaRPr>
          </a:p>
          <a:p>
            <a:pPr indent="0" lvl="0" marL="457200" rtl="0" algn="l">
              <a:lnSpc>
                <a:spcPct val="105000"/>
              </a:lnSpc>
              <a:spcBef>
                <a:spcPts val="1200"/>
              </a:spcBef>
              <a:spcAft>
                <a:spcPts val="0"/>
              </a:spcAft>
              <a:buSzPts val="935"/>
              <a:buNone/>
            </a:pPr>
            <a:r>
              <a:t/>
            </a:r>
            <a:endParaRPr sz="1560">
              <a:solidFill>
                <a:srgbClr val="000000"/>
              </a:solidFill>
            </a:endParaRPr>
          </a:p>
          <a:p>
            <a:pPr indent="-327660" lvl="0" marL="457200" rtl="0" algn="l">
              <a:lnSpc>
                <a:spcPct val="105000"/>
              </a:lnSpc>
              <a:spcBef>
                <a:spcPts val="1200"/>
              </a:spcBef>
              <a:spcAft>
                <a:spcPts val="0"/>
              </a:spcAft>
              <a:buClr>
                <a:srgbClr val="000000"/>
              </a:buClr>
              <a:buSzPts val="1560"/>
              <a:buChar char="●"/>
            </a:pPr>
            <a:r>
              <a:rPr lang="en-GB" sz="1560">
                <a:solidFill>
                  <a:srgbClr val="000000"/>
                </a:solidFill>
              </a:rPr>
              <a:t>We made predictions on the test data using the trained model</a:t>
            </a:r>
            <a:endParaRPr sz="1560">
              <a:solidFill>
                <a:srgbClr val="000000"/>
              </a:solidFill>
            </a:endParaRPr>
          </a:p>
          <a:p>
            <a:pPr indent="0" lvl="0" marL="457200" rtl="0" algn="l">
              <a:lnSpc>
                <a:spcPct val="105000"/>
              </a:lnSpc>
              <a:spcBef>
                <a:spcPts val="1200"/>
              </a:spcBef>
              <a:spcAft>
                <a:spcPts val="0"/>
              </a:spcAft>
              <a:buSzPts val="935"/>
              <a:buNone/>
            </a:pPr>
            <a:r>
              <a:t/>
            </a:r>
            <a:endParaRPr sz="1560">
              <a:solidFill>
                <a:srgbClr val="000000"/>
              </a:solidFill>
            </a:endParaRPr>
          </a:p>
          <a:p>
            <a:pPr indent="-327660" lvl="0" marL="457200" rtl="0" algn="l">
              <a:lnSpc>
                <a:spcPct val="105000"/>
              </a:lnSpc>
              <a:spcBef>
                <a:spcPts val="1200"/>
              </a:spcBef>
              <a:spcAft>
                <a:spcPts val="0"/>
              </a:spcAft>
              <a:buClr>
                <a:srgbClr val="000000"/>
              </a:buClr>
              <a:buSzPts val="1560"/>
              <a:buChar char="●"/>
            </a:pPr>
            <a:r>
              <a:rPr lang="en-GB" sz="1560">
                <a:solidFill>
                  <a:srgbClr val="000000"/>
                </a:solidFill>
              </a:rPr>
              <a:t>The model's performance was evaluated using a confusion matrix and a classification report</a:t>
            </a:r>
            <a:endParaRPr sz="1560">
              <a:solidFill>
                <a:srgbClr val="000000"/>
              </a:solidFill>
            </a:endParaRPr>
          </a:p>
          <a:p>
            <a:pPr indent="0" lvl="0" marL="457200" rtl="0" algn="l">
              <a:lnSpc>
                <a:spcPct val="105000"/>
              </a:lnSpc>
              <a:spcBef>
                <a:spcPts val="1200"/>
              </a:spcBef>
              <a:spcAft>
                <a:spcPts val="0"/>
              </a:spcAft>
              <a:buSzPts val="935"/>
              <a:buNone/>
            </a:pPr>
            <a:r>
              <a:t/>
            </a:r>
            <a:endParaRPr sz="1560">
              <a:solidFill>
                <a:srgbClr val="000000"/>
              </a:solidFill>
            </a:endParaRPr>
          </a:p>
          <a:p>
            <a:pPr indent="-327660" lvl="0" marL="457200" rtl="0" algn="l">
              <a:lnSpc>
                <a:spcPct val="105000"/>
              </a:lnSpc>
              <a:spcBef>
                <a:spcPts val="1200"/>
              </a:spcBef>
              <a:spcAft>
                <a:spcPts val="0"/>
              </a:spcAft>
              <a:buClr>
                <a:srgbClr val="000000"/>
              </a:buClr>
              <a:buSzPts val="1560"/>
              <a:buChar char="●"/>
            </a:pPr>
            <a:r>
              <a:rPr lang="en-GB" sz="1560">
                <a:solidFill>
                  <a:srgbClr val="000000"/>
                </a:solidFill>
              </a:rPr>
              <a:t>The model had an accuracy of 81% and a macro average f1-score of 65%</a:t>
            </a:r>
            <a:endParaRPr sz="207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Modelling using XGBoost</a:t>
            </a:r>
            <a:endParaRPr/>
          </a:p>
        </p:txBody>
      </p:sp>
      <p:sp>
        <p:nvSpPr>
          <p:cNvPr id="199" name="Google Shape;199;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GB">
                <a:solidFill>
                  <a:srgbClr val="000000"/>
                </a:solidFill>
              </a:rPr>
              <a:t>Used XGBoost to model customer churn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Trained model with training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Made predictions using test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Evaluated model performance with confusion matrix and classification report</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Model had 85% accuracy with 85% precision for predicting customer churn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Overview of Project </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GB" u="sng">
                <a:solidFill>
                  <a:srgbClr val="000000"/>
                </a:solidFill>
              </a:rPr>
              <a:t>Predicting customer churn</a:t>
            </a:r>
            <a:r>
              <a:rPr lang="en-GB">
                <a:solidFill>
                  <a:srgbClr val="000000"/>
                </a:solidFill>
              </a:rPr>
              <a:t>, or the likelihood that a customer will stop doing business with a company, is an important task for any business. By predicting churn, companies can take proactive steps to try to retain their customers and prevent them from leaving.</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This can help to reduce the costs associated with acquiring new customers and can also help to maintain and grow the company's revenue.</a:t>
            </a:r>
            <a:endParaRPr>
              <a:solidFill>
                <a:srgbClr val="000000"/>
              </a:solidFill>
            </a:endParaRPr>
          </a:p>
          <a:p>
            <a:pPr indent="0" lvl="0" marL="457200" rtl="0" algn="l">
              <a:spcBef>
                <a:spcPts val="0"/>
              </a:spcBef>
              <a:spcAft>
                <a:spcPts val="0"/>
              </a:spcAft>
              <a:buNone/>
            </a:pPr>
            <a:r>
              <a:t/>
            </a: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05" name="Google Shape;205;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Overview of Project </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There are a number of techniques that can be used to predict customer churn, including machine learning algorithms ;</a:t>
            </a:r>
            <a:endParaRPr sz="1700">
              <a:solidFill>
                <a:srgbClr val="000000"/>
              </a:solidFill>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Logistic regression </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Random Forest</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K-Nearest Neighbour</a:t>
            </a:r>
            <a:endParaRPr sz="1700">
              <a:solidFill>
                <a:srgbClr val="000000"/>
              </a:solidFill>
              <a:highlight>
                <a:srgbClr val="FFFFFF"/>
              </a:highlight>
            </a:endParaRPr>
          </a:p>
          <a:p>
            <a:pPr indent="-336550" lvl="0" marL="457200" rtl="0" algn="l">
              <a:spcBef>
                <a:spcPts val="0"/>
              </a:spcBef>
              <a:spcAft>
                <a:spcPts val="0"/>
              </a:spcAft>
              <a:buClr>
                <a:srgbClr val="000000"/>
              </a:buClr>
              <a:buSzPts val="1700"/>
              <a:buChar char="●"/>
            </a:pPr>
            <a:r>
              <a:rPr lang="en-GB" sz="1700">
                <a:solidFill>
                  <a:srgbClr val="000000"/>
                </a:solidFill>
                <a:highlight>
                  <a:srgbClr val="FFFFFF"/>
                </a:highlight>
              </a:rPr>
              <a:t>To increase efficiency, you can use advanced algorithms;</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XGBoost</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LightGBM</a:t>
            </a:r>
            <a:endParaRPr sz="1700">
              <a:solidFill>
                <a:srgbClr val="000000"/>
              </a:solidFill>
              <a:highlight>
                <a:srgbClr val="FFFFFF"/>
              </a:highlight>
            </a:endParaRPr>
          </a:p>
          <a:p>
            <a:pPr indent="-336550" lvl="1" marL="914400" rtl="0" algn="l">
              <a:spcBef>
                <a:spcPts val="0"/>
              </a:spcBef>
              <a:spcAft>
                <a:spcPts val="0"/>
              </a:spcAft>
              <a:buClr>
                <a:srgbClr val="000000"/>
              </a:buClr>
              <a:buSzPts val="1700"/>
              <a:buChar char="○"/>
            </a:pPr>
            <a:r>
              <a:rPr lang="en-GB" sz="1700">
                <a:solidFill>
                  <a:srgbClr val="000000"/>
                </a:solidFill>
                <a:highlight>
                  <a:srgbClr val="FFFFFF"/>
                </a:highlight>
              </a:rPr>
              <a:t>CatBoost</a:t>
            </a:r>
            <a:endParaRPr sz="17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Our Data </a:t>
            </a:r>
            <a:endParaRPr/>
          </a:p>
        </p:txBody>
      </p:sp>
      <p:sp>
        <p:nvSpPr>
          <p:cNvPr id="86" name="Google Shape;86;p16"/>
          <p:cNvSpPr txBox="1"/>
          <p:nvPr>
            <p:ph idx="1" type="body"/>
          </p:nvPr>
        </p:nvSpPr>
        <p:spPr>
          <a:xfrm>
            <a:off x="471900" y="1506425"/>
            <a:ext cx="447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DataFrame contains 10,000 samples with 14 features</a:t>
            </a:r>
            <a:endParaRPr sz="1600">
              <a:solidFill>
                <a:srgbClr val="000000"/>
              </a:solidFill>
            </a:endParaRPr>
          </a:p>
          <a:p>
            <a:pPr indent="-330200" lvl="0" marL="457200" rtl="0" algn="l">
              <a:spcBef>
                <a:spcPts val="0"/>
              </a:spcBef>
              <a:spcAft>
                <a:spcPts val="0"/>
              </a:spcAft>
              <a:buClr>
                <a:srgbClr val="000000"/>
              </a:buClr>
              <a:buSzPts val="1600"/>
              <a:buChar char="●"/>
            </a:pPr>
            <a:r>
              <a:rPr lang="en-GB" sz="1600">
                <a:solidFill>
                  <a:srgbClr val="000000"/>
                </a:solidFill>
              </a:rPr>
              <a:t>Features included</a:t>
            </a:r>
            <a:r>
              <a:rPr lang="en-GB" sz="1600">
                <a:solidFill>
                  <a:srgbClr val="000000"/>
                </a:solidFill>
              </a:rPr>
              <a:t>:</a:t>
            </a:r>
            <a:endParaRPr sz="16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Geography (categorical)</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Gender (categorical)</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Age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Tenure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Balance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Number of products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Credit card or not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Active or not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Estimated Salary </a:t>
            </a:r>
            <a:endParaRPr sz="1200">
              <a:solidFill>
                <a:srgbClr val="000000"/>
              </a:solidFill>
            </a:endParaRPr>
          </a:p>
          <a:p>
            <a:pPr indent="-304800" lvl="1" marL="914400" rtl="0" algn="l">
              <a:spcBef>
                <a:spcPts val="0"/>
              </a:spcBef>
              <a:spcAft>
                <a:spcPts val="0"/>
              </a:spcAft>
              <a:buClr>
                <a:srgbClr val="000000"/>
              </a:buClr>
              <a:buSzPts val="1200"/>
              <a:buChar char="○"/>
            </a:pPr>
            <a:r>
              <a:rPr lang="en-GB" sz="1200">
                <a:solidFill>
                  <a:srgbClr val="000000"/>
                </a:solidFill>
              </a:rPr>
              <a:t>Credit score </a:t>
            </a:r>
            <a:endParaRPr sz="1200">
              <a:solidFill>
                <a:srgbClr val="000000"/>
              </a:solidFill>
            </a:endParaRPr>
          </a:p>
        </p:txBody>
      </p:sp>
      <p:pic>
        <p:nvPicPr>
          <p:cNvPr id="87" name="Google Shape;87;p16"/>
          <p:cNvPicPr preferRelativeResize="0"/>
          <p:nvPr/>
        </p:nvPicPr>
        <p:blipFill>
          <a:blip r:embed="rId3">
            <a:alphaModFix/>
          </a:blip>
          <a:stretch>
            <a:fillRect/>
          </a:stretch>
        </p:blipFill>
        <p:spPr>
          <a:xfrm>
            <a:off x="5157800" y="1963549"/>
            <a:ext cx="3612025" cy="287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preparation</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GB">
                <a:solidFill>
                  <a:srgbClr val="000000"/>
                </a:solidFill>
              </a:rPr>
              <a:t>Data cleaning: checking null value use function of “isnull”</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Combine both encoded features with original dataset as new dataframe called “attribtion_df”</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Set out column “Existed” as target column, and the rest being X features</a:t>
            </a:r>
            <a:endParaRPr>
              <a:solidFill>
                <a:srgbClr val="000000"/>
              </a:solidFill>
            </a:endParaRPr>
          </a:p>
        </p:txBody>
      </p:sp>
      <p:pic>
        <p:nvPicPr>
          <p:cNvPr id="94" name="Google Shape;94;p17"/>
          <p:cNvPicPr preferRelativeResize="0"/>
          <p:nvPr/>
        </p:nvPicPr>
        <p:blipFill>
          <a:blip r:embed="rId3">
            <a:alphaModFix/>
          </a:blip>
          <a:stretch>
            <a:fillRect/>
          </a:stretch>
        </p:blipFill>
        <p:spPr>
          <a:xfrm>
            <a:off x="678400" y="3335825"/>
            <a:ext cx="7429500" cy="14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Training, Validation and Testing Sets </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000000"/>
                </a:solidFill>
              </a:rPr>
              <a:t>Using the function </a:t>
            </a:r>
            <a:r>
              <a:rPr lang="en-GB" sz="950">
                <a:solidFill>
                  <a:srgbClr val="000000"/>
                </a:solidFill>
                <a:latin typeface="Arial"/>
                <a:ea typeface="Arial"/>
                <a:cs typeface="Arial"/>
                <a:sym typeface="Arial"/>
              </a:rPr>
              <a:t>train_test_split</a:t>
            </a:r>
            <a:r>
              <a:rPr lang="en-GB" sz="1200">
                <a:solidFill>
                  <a:srgbClr val="000000"/>
                </a:solidFill>
              </a:rPr>
              <a:t> from the scikit-learn library in Python. This function is used to split a given dataset into two subsets: a training set and a test set.</a:t>
            </a:r>
            <a:endParaRPr sz="16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Step 1:</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Step 2: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id="101" name="Google Shape;101;p18"/>
          <p:cNvPicPr preferRelativeResize="0"/>
          <p:nvPr/>
        </p:nvPicPr>
        <p:blipFill>
          <a:blip r:embed="rId3">
            <a:alphaModFix/>
          </a:blip>
          <a:stretch>
            <a:fillRect/>
          </a:stretch>
        </p:blipFill>
        <p:spPr>
          <a:xfrm>
            <a:off x="1139600" y="2784950"/>
            <a:ext cx="5538461" cy="433925"/>
          </a:xfrm>
          <a:prstGeom prst="rect">
            <a:avLst/>
          </a:prstGeom>
          <a:noFill/>
          <a:ln>
            <a:noFill/>
          </a:ln>
        </p:spPr>
      </p:pic>
      <p:pic>
        <p:nvPicPr>
          <p:cNvPr id="102" name="Google Shape;102;p18"/>
          <p:cNvPicPr preferRelativeResize="0"/>
          <p:nvPr/>
        </p:nvPicPr>
        <p:blipFill>
          <a:blip r:embed="rId4">
            <a:alphaModFix/>
          </a:blip>
          <a:stretch>
            <a:fillRect/>
          </a:stretch>
        </p:blipFill>
        <p:spPr>
          <a:xfrm>
            <a:off x="1093050" y="3769275"/>
            <a:ext cx="7133699" cy="91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60950" y="7515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Model</a:t>
            </a:r>
            <a:r>
              <a:rPr lang="en-GB"/>
              <a:t> Structure</a:t>
            </a:r>
            <a:endParaRPr/>
          </a:p>
        </p:txBody>
      </p:sp>
      <p:sp>
        <p:nvSpPr>
          <p:cNvPr id="108" name="Google Shape;108;p19"/>
          <p:cNvSpPr txBox="1"/>
          <p:nvPr>
            <p:ph idx="1" type="body"/>
          </p:nvPr>
        </p:nvSpPr>
        <p:spPr>
          <a:xfrm>
            <a:off x="471900" y="1919075"/>
            <a:ext cx="5046600" cy="2710200"/>
          </a:xfrm>
          <a:prstGeom prst="rect">
            <a:avLst/>
          </a:prstGeom>
        </p:spPr>
        <p:txBody>
          <a:bodyPr anchorCtr="0" anchor="t" bIns="91425" lIns="91425" spcFirstLastPara="1" rIns="91425" wrap="square" tIns="91425">
            <a:normAutofit fontScale="25000" lnSpcReduction="20000"/>
          </a:bodyPr>
          <a:lstStyle/>
          <a:p>
            <a:pPr indent="-339756" lvl="0" marL="457200" rtl="0" algn="l">
              <a:spcBef>
                <a:spcPts val="0"/>
              </a:spcBef>
              <a:spcAft>
                <a:spcPts val="0"/>
              </a:spcAft>
              <a:buClr>
                <a:srgbClr val="000000"/>
              </a:buClr>
              <a:buSzPct val="109372"/>
              <a:buChar char="●"/>
            </a:pPr>
            <a:r>
              <a:rPr lang="en-GB" sz="6401">
                <a:solidFill>
                  <a:srgbClr val="000000"/>
                </a:solidFill>
              </a:rPr>
              <a:t>This code is creating a deep neural network model with two hidden layers using TensorFlow's Sequential model class. </a:t>
            </a:r>
            <a:endParaRPr sz="6401">
              <a:solidFill>
                <a:srgbClr val="000000"/>
              </a:solidFill>
            </a:endParaRPr>
          </a:p>
          <a:p>
            <a:pPr indent="-330231" lvl="0" marL="457200" rtl="0" algn="l">
              <a:spcBef>
                <a:spcPts val="0"/>
              </a:spcBef>
              <a:spcAft>
                <a:spcPts val="0"/>
              </a:spcAft>
              <a:buClr>
                <a:srgbClr val="000000"/>
              </a:buClr>
              <a:buSzPct val="100000"/>
              <a:buChar char="●"/>
            </a:pPr>
            <a:r>
              <a:rPr lang="en-GB" sz="6401">
                <a:solidFill>
                  <a:srgbClr val="000000"/>
                </a:solidFill>
              </a:rPr>
              <a:t>The number of input features is determined by counting the columns in the training set.</a:t>
            </a:r>
            <a:endParaRPr sz="6401">
              <a:solidFill>
                <a:srgbClr val="000000"/>
              </a:solidFill>
            </a:endParaRPr>
          </a:p>
          <a:p>
            <a:pPr indent="-330231" lvl="0" marL="457200" rtl="0" algn="l">
              <a:spcBef>
                <a:spcPts val="0"/>
              </a:spcBef>
              <a:spcAft>
                <a:spcPts val="0"/>
              </a:spcAft>
              <a:buClr>
                <a:srgbClr val="000000"/>
              </a:buClr>
              <a:buSzPct val="100000"/>
              <a:buChar char="●"/>
            </a:pPr>
            <a:r>
              <a:rPr lang="en-GB" sz="6401">
                <a:solidFill>
                  <a:srgbClr val="000000"/>
                </a:solidFill>
              </a:rPr>
              <a:t>The number of hidden nodes in the hidden layers are calculated using the mean of the number of input features and the number of output neurons, and the floor division operator (//). The model is then displayed using the summary method.</a:t>
            </a:r>
            <a:endParaRPr sz="6401">
              <a:solidFill>
                <a:srgbClr val="000000"/>
              </a:solidFill>
            </a:endParaRPr>
          </a:p>
          <a:p>
            <a:pPr indent="-247650" lvl="0" marL="457200" rtl="0" algn="l">
              <a:spcBef>
                <a:spcPts val="0"/>
              </a:spcBef>
              <a:spcAft>
                <a:spcPts val="0"/>
              </a:spcAft>
              <a:buClr>
                <a:srgbClr val="000000"/>
              </a:buClr>
              <a:buSzPct val="100000"/>
              <a:buChar char="●"/>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t/>
            </a:r>
            <a:endParaRPr sz="1200">
              <a:solidFill>
                <a:srgbClr val="000000"/>
              </a:solidFill>
            </a:endParaRPr>
          </a:p>
        </p:txBody>
      </p:sp>
      <p:pic>
        <p:nvPicPr>
          <p:cNvPr id="109" name="Google Shape;109;p19"/>
          <p:cNvPicPr preferRelativeResize="0"/>
          <p:nvPr/>
        </p:nvPicPr>
        <p:blipFill>
          <a:blip r:embed="rId3">
            <a:alphaModFix/>
          </a:blip>
          <a:stretch>
            <a:fillRect/>
          </a:stretch>
        </p:blipFill>
        <p:spPr>
          <a:xfrm>
            <a:off x="5489875" y="2159700"/>
            <a:ext cx="3554924" cy="1789125"/>
          </a:xfrm>
          <a:prstGeom prst="rect">
            <a:avLst/>
          </a:prstGeom>
          <a:noFill/>
          <a:ln>
            <a:noFill/>
          </a:ln>
        </p:spPr>
      </p:pic>
      <p:sp>
        <p:nvSpPr>
          <p:cNvPr id="110" name="Google Shape;110;p19"/>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Compiling the Model </a:t>
            </a:r>
            <a:endParaRPr/>
          </a:p>
        </p:txBody>
      </p:sp>
      <p:sp>
        <p:nvSpPr>
          <p:cNvPr id="116" name="Google Shape;116;p20"/>
          <p:cNvSpPr txBox="1"/>
          <p:nvPr>
            <p:ph idx="1" type="body"/>
          </p:nvPr>
        </p:nvSpPr>
        <p:spPr>
          <a:xfrm>
            <a:off x="471900" y="1919075"/>
            <a:ext cx="3226500" cy="2816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600">
                <a:solidFill>
                  <a:srgbClr val="000000"/>
                </a:solidFill>
              </a:rPr>
              <a:t>We compile the Sequential model using loss function of ‘</a:t>
            </a:r>
            <a:r>
              <a:rPr lang="en-GB" sz="1600">
                <a:solidFill>
                  <a:srgbClr val="000000"/>
                </a:solidFill>
              </a:rPr>
              <a:t>binary_crossentropy’</a:t>
            </a:r>
            <a:r>
              <a:rPr lang="en-GB" sz="1600">
                <a:solidFill>
                  <a:srgbClr val="000000"/>
                </a:solidFill>
              </a:rPr>
              <a:t>, the ‘adam’ optimizer, and the various metric.</a:t>
            </a:r>
            <a:endParaRPr sz="1600">
              <a:solidFill>
                <a:srgbClr val="000000"/>
              </a:solidFill>
            </a:endParaRPr>
          </a:p>
          <a:p>
            <a:pPr indent="-314960" lvl="0" marL="457200" rtl="0" algn="l">
              <a:spcBef>
                <a:spcPts val="0"/>
              </a:spcBef>
              <a:spcAft>
                <a:spcPts val="0"/>
              </a:spcAft>
              <a:buClr>
                <a:srgbClr val="000000"/>
              </a:buClr>
              <a:buSzPct val="100000"/>
              <a:buChar char="●"/>
            </a:pPr>
            <a:r>
              <a:rPr lang="en-GB" sz="1600">
                <a:solidFill>
                  <a:srgbClr val="000000"/>
                </a:solidFill>
              </a:rPr>
              <a:t>The loss function </a:t>
            </a:r>
            <a:r>
              <a:rPr lang="en-GB" sz="1600">
                <a:solidFill>
                  <a:srgbClr val="000000"/>
                </a:solidFill>
              </a:rPr>
              <a:t>of ‘binary_crossentropy’</a:t>
            </a:r>
            <a:r>
              <a:rPr lang="en-GB" sz="1600">
                <a:solidFill>
                  <a:srgbClr val="000000"/>
                </a:solidFill>
              </a:rPr>
              <a:t> is used for binary classification problem;</a:t>
            </a:r>
            <a:endParaRPr sz="1600">
              <a:solidFill>
                <a:srgbClr val="000000"/>
              </a:solidFill>
            </a:endParaRPr>
          </a:p>
          <a:p>
            <a:pPr indent="-314960" lvl="0" marL="457200" rtl="0" algn="l">
              <a:spcBef>
                <a:spcPts val="0"/>
              </a:spcBef>
              <a:spcAft>
                <a:spcPts val="0"/>
              </a:spcAft>
              <a:buClr>
                <a:srgbClr val="000000"/>
              </a:buClr>
              <a:buSzPct val="100000"/>
              <a:buChar char="●"/>
            </a:pPr>
            <a:r>
              <a:rPr lang="en-GB" sz="1600">
                <a:solidFill>
                  <a:srgbClr val="000000"/>
                </a:solidFill>
              </a:rPr>
              <a:t>‘Adam’ is a popular optimisation algorithm for training nn; </a:t>
            </a:r>
            <a:endParaRPr sz="1600">
              <a:solidFill>
                <a:srgbClr val="000000"/>
              </a:solidFill>
            </a:endParaRPr>
          </a:p>
          <a:p>
            <a:pPr indent="-314960" lvl="0" marL="457200" rtl="0" algn="l">
              <a:spcBef>
                <a:spcPts val="0"/>
              </a:spcBef>
              <a:spcAft>
                <a:spcPts val="0"/>
              </a:spcAft>
              <a:buClr>
                <a:srgbClr val="000000"/>
              </a:buClr>
              <a:buSzPct val="100000"/>
              <a:buChar char="●"/>
            </a:pPr>
            <a:r>
              <a:rPr lang="en-GB" sz="1600">
                <a:solidFill>
                  <a:srgbClr val="000000"/>
                </a:solidFill>
              </a:rPr>
              <a:t>In this case, metric “Recall” is what we will be compared against other model.</a:t>
            </a:r>
            <a:endParaRPr sz="1600">
              <a:solidFill>
                <a:srgbClr val="000000"/>
              </a:solidFill>
            </a:endParaRPr>
          </a:p>
          <a:p>
            <a:pPr indent="0" lvl="0" marL="457200" rtl="0" algn="l">
              <a:spcBef>
                <a:spcPts val="0"/>
              </a:spcBef>
              <a:spcAft>
                <a:spcPts val="0"/>
              </a:spcAft>
              <a:buNone/>
            </a:pPr>
            <a:r>
              <a:t/>
            </a:r>
            <a:endParaRPr sz="1200">
              <a:solidFill>
                <a:srgbClr val="000000"/>
              </a:solidFill>
            </a:endParaRPr>
          </a:p>
        </p:txBody>
      </p:sp>
      <p:pic>
        <p:nvPicPr>
          <p:cNvPr id="117" name="Google Shape;117;p20"/>
          <p:cNvPicPr preferRelativeResize="0"/>
          <p:nvPr/>
        </p:nvPicPr>
        <p:blipFill>
          <a:blip r:embed="rId3">
            <a:alphaModFix/>
          </a:blip>
          <a:stretch>
            <a:fillRect/>
          </a:stretch>
        </p:blipFill>
        <p:spPr>
          <a:xfrm>
            <a:off x="4792975" y="2002775"/>
            <a:ext cx="3858550" cy="2548975"/>
          </a:xfrm>
          <a:prstGeom prst="rect">
            <a:avLst/>
          </a:prstGeom>
          <a:noFill/>
          <a:ln>
            <a:noFill/>
          </a:ln>
        </p:spPr>
      </p:pic>
      <p:sp>
        <p:nvSpPr>
          <p:cNvPr id="118" name="Google Shape;118;p20"/>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14375" y="7816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Training</a:t>
            </a:r>
            <a:r>
              <a:rPr lang="en-GB"/>
              <a:t> the Model </a:t>
            </a:r>
            <a:endParaRPr/>
          </a:p>
        </p:txBody>
      </p:sp>
      <p:sp>
        <p:nvSpPr>
          <p:cNvPr id="124" name="Google Shape;124;p21"/>
          <p:cNvSpPr txBox="1"/>
          <p:nvPr/>
        </p:nvSpPr>
        <p:spPr>
          <a:xfrm>
            <a:off x="7332525" y="121625"/>
            <a:ext cx="151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u="sng">
                <a:solidFill>
                  <a:schemeClr val="lt1"/>
                </a:solidFill>
                <a:latin typeface="Roboto"/>
                <a:ea typeface="Roboto"/>
                <a:cs typeface="Roboto"/>
                <a:sym typeface="Roboto"/>
              </a:rPr>
              <a:t>Neural Network</a:t>
            </a:r>
            <a:endParaRPr b="1" sz="1300" u="sng"/>
          </a:p>
        </p:txBody>
      </p:sp>
      <p:sp>
        <p:nvSpPr>
          <p:cNvPr id="125" name="Google Shape;125;p21"/>
          <p:cNvSpPr txBox="1"/>
          <p:nvPr>
            <p:ph idx="1" type="body"/>
          </p:nvPr>
        </p:nvSpPr>
        <p:spPr>
          <a:xfrm>
            <a:off x="471900" y="1919075"/>
            <a:ext cx="3226500" cy="28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solidFill>
                  <a:srgbClr val="000000"/>
                </a:solidFill>
              </a:rPr>
              <a:t>We train model using scaled training dataset, and tuning with validation dataset.</a:t>
            </a:r>
            <a:endParaRPr sz="1200">
              <a:solidFill>
                <a:srgbClr val="000000"/>
              </a:solidFill>
            </a:endParaRPr>
          </a:p>
        </p:txBody>
      </p:sp>
      <p:pic>
        <p:nvPicPr>
          <p:cNvPr id="126" name="Google Shape;126;p21"/>
          <p:cNvPicPr preferRelativeResize="0"/>
          <p:nvPr/>
        </p:nvPicPr>
        <p:blipFill>
          <a:blip r:embed="rId3">
            <a:alphaModFix/>
          </a:blip>
          <a:stretch>
            <a:fillRect/>
          </a:stretch>
        </p:blipFill>
        <p:spPr>
          <a:xfrm>
            <a:off x="4709225" y="2066575"/>
            <a:ext cx="4134500" cy="2304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