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4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3C86-F0F4-4992-9EC7-E04BA273E1A2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0728-007E-4222-A577-F2C1768DD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2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655637"/>
            <a:ext cx="9296400" cy="2755370"/>
          </a:xfrm>
        </p:spPr>
        <p:txBody>
          <a:bodyPr>
            <a:normAutofit/>
          </a:bodyPr>
          <a:lstStyle/>
          <a:p>
            <a:r>
              <a:rPr lang="en-US" sz="4300" b="1" dirty="0" smtClean="0"/>
              <a:t>COUNTING OF CELLS USING IMAGE PROCESSING BY CV2</a:t>
            </a:r>
            <a:endParaRPr lang="en-IN" sz="4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500" dirty="0" smtClean="0"/>
              <a:t>Presented by</a:t>
            </a:r>
          </a:p>
          <a:p>
            <a:pPr algn="r"/>
            <a:r>
              <a:rPr lang="en-US" sz="2500" dirty="0" err="1" smtClean="0"/>
              <a:t>Shanthosh.M</a:t>
            </a:r>
            <a:endParaRPr lang="en-US" sz="2500" dirty="0" smtClean="0"/>
          </a:p>
          <a:p>
            <a:pPr algn="r"/>
            <a:r>
              <a:rPr lang="en-US" sz="2500" dirty="0" err="1" smtClean="0"/>
              <a:t>Gowri</a:t>
            </a:r>
            <a:r>
              <a:rPr lang="en-US" sz="2500" dirty="0" smtClean="0"/>
              <a:t> Shankar</a:t>
            </a:r>
          </a:p>
          <a:p>
            <a:pPr algn="r"/>
            <a:r>
              <a:rPr lang="en-US" sz="2500" dirty="0" err="1" smtClean="0"/>
              <a:t>Anirudh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409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-295275"/>
            <a:ext cx="10515600" cy="1325563"/>
          </a:xfrm>
        </p:spPr>
        <p:txBody>
          <a:bodyPr/>
          <a:lstStyle/>
          <a:p>
            <a:r>
              <a:rPr lang="en-US" b="1" dirty="0" smtClean="0"/>
              <a:t>Modules required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911225"/>
            <a:ext cx="10515600" cy="5393322"/>
          </a:xfrm>
        </p:spPr>
        <p:txBody>
          <a:bodyPr>
            <a:normAutofit/>
          </a:bodyPr>
          <a:lstStyle/>
          <a:p>
            <a:r>
              <a:rPr lang="en-US" dirty="0" smtClean="0"/>
              <a:t>CV2 (for image processing)</a:t>
            </a:r>
            <a:endParaRPr lang="en-IN" dirty="0"/>
          </a:p>
          <a:p>
            <a:r>
              <a:rPr lang="en-US" dirty="0" err="1" smtClean="0"/>
              <a:t>Numpy</a:t>
            </a:r>
            <a:r>
              <a:rPr lang="en-US" dirty="0" smtClean="0"/>
              <a:t> (Numerical Python)</a:t>
            </a:r>
          </a:p>
          <a:p>
            <a:r>
              <a:rPr lang="en-US" dirty="0" smtClean="0"/>
              <a:t>sys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for accessing the </a:t>
            </a:r>
            <a:r>
              <a:rPr lang="en-US" dirty="0" err="1" smtClean="0"/>
              <a:t>intrepreter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does the cell counting process works?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approaches, algorithms &amp; modules can be used.</a:t>
            </a:r>
          </a:p>
          <a:p>
            <a:pPr marL="0" indent="0">
              <a:buNone/>
            </a:pPr>
            <a:r>
              <a:rPr lang="en-US" dirty="0" smtClean="0"/>
              <a:t>Basically, by Image Thresholding and Contour generation are used here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8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Binarization</a:t>
            </a:r>
            <a:r>
              <a:rPr lang="en-IN" dirty="0"/>
              <a:t> is the process of converting a pixel </a:t>
            </a:r>
            <a:r>
              <a:rPr lang="en-IN" b="1" dirty="0"/>
              <a:t>image</a:t>
            </a:r>
            <a:r>
              <a:rPr lang="en-IN" dirty="0"/>
              <a:t> to a binary </a:t>
            </a:r>
            <a:r>
              <a:rPr lang="en-IN" b="1" dirty="0" smtClean="0"/>
              <a:t>image.</a:t>
            </a:r>
          </a:p>
          <a:p>
            <a:r>
              <a:rPr lang="en-IN" b="1" dirty="0"/>
              <a:t>Image thresholding</a:t>
            </a:r>
            <a:r>
              <a:rPr lang="en-IN" dirty="0"/>
              <a:t> is a simple, yet effective, way of partitioning an </a:t>
            </a:r>
            <a:r>
              <a:rPr lang="en-IN" b="1" dirty="0"/>
              <a:t>image</a:t>
            </a:r>
            <a:r>
              <a:rPr lang="en-IN" dirty="0"/>
              <a:t> into a foreground and background. This </a:t>
            </a:r>
            <a:r>
              <a:rPr lang="en-IN" b="1" dirty="0"/>
              <a:t>image</a:t>
            </a:r>
            <a:r>
              <a:rPr lang="en-IN" dirty="0"/>
              <a:t> analysis technique is a type of </a:t>
            </a:r>
            <a:r>
              <a:rPr lang="en-IN" b="1" dirty="0"/>
              <a:t>image</a:t>
            </a:r>
            <a:r>
              <a:rPr lang="en-IN" dirty="0"/>
              <a:t> segmentation that isolates objects by converting grayscale </a:t>
            </a:r>
            <a:r>
              <a:rPr lang="en-IN" b="1" dirty="0"/>
              <a:t>images</a:t>
            </a:r>
            <a:r>
              <a:rPr lang="en-IN" dirty="0"/>
              <a:t> into binary </a:t>
            </a:r>
            <a:r>
              <a:rPr lang="en-IN" b="1" dirty="0" smtClean="0"/>
              <a:t>images.</a:t>
            </a:r>
          </a:p>
          <a:p>
            <a:r>
              <a:rPr lang="en-IN" b="1" dirty="0" smtClean="0"/>
              <a:t>Edge(Contour) </a:t>
            </a:r>
            <a:r>
              <a:rPr lang="en-IN" b="1" dirty="0"/>
              <a:t>detection</a:t>
            </a:r>
            <a:r>
              <a:rPr lang="en-IN" dirty="0"/>
              <a:t> is an </a:t>
            </a:r>
            <a:r>
              <a:rPr lang="en-IN" b="1" dirty="0"/>
              <a:t>image processing</a:t>
            </a:r>
            <a:r>
              <a:rPr lang="en-IN" dirty="0"/>
              <a:t> technique for finding the boundaries of objects within </a:t>
            </a:r>
            <a:r>
              <a:rPr lang="en-IN" b="1" dirty="0"/>
              <a:t>images</a:t>
            </a:r>
            <a:r>
              <a:rPr lang="en-IN" dirty="0"/>
              <a:t>. It works by </a:t>
            </a:r>
            <a:r>
              <a:rPr lang="en-IN" b="1" dirty="0"/>
              <a:t>detecting</a:t>
            </a:r>
            <a:r>
              <a:rPr lang="en-IN" dirty="0"/>
              <a:t> discontinuities in brightness. </a:t>
            </a:r>
            <a:r>
              <a:rPr lang="en-IN" b="1" dirty="0"/>
              <a:t>Edge detection</a:t>
            </a:r>
            <a:r>
              <a:rPr lang="en-IN" dirty="0"/>
              <a:t> is used for </a:t>
            </a:r>
            <a:r>
              <a:rPr lang="en-IN" b="1" dirty="0"/>
              <a:t>image segmentation</a:t>
            </a:r>
            <a:r>
              <a:rPr lang="en-IN" dirty="0"/>
              <a:t> and data extraction in areas such </a:t>
            </a:r>
            <a:r>
              <a:rPr lang="en-IN" dirty="0" err="1"/>
              <a:t>as</a:t>
            </a:r>
            <a:r>
              <a:rPr lang="en-IN" b="1" dirty="0" err="1"/>
              <a:t>image</a:t>
            </a:r>
            <a:r>
              <a:rPr lang="en-IN" b="1" dirty="0"/>
              <a:t> processing</a:t>
            </a:r>
            <a:r>
              <a:rPr lang="en-IN" dirty="0"/>
              <a:t>, computer vision, and machine vision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Whereas in CV2 module, </a:t>
            </a:r>
            <a:r>
              <a:rPr lang="en-IN" b="1" dirty="0" smtClean="0"/>
              <a:t>contour</a:t>
            </a:r>
            <a:r>
              <a:rPr lang="en-IN" dirty="0" smtClean="0"/>
              <a:t> is </a:t>
            </a:r>
            <a:r>
              <a:rPr lang="en-IN" dirty="0"/>
              <a:t>used to draw any shape provided you have its boundary points. Its first argument is source image, second argument is the </a:t>
            </a:r>
            <a:r>
              <a:rPr lang="en-IN" dirty="0" smtClean="0"/>
              <a:t>contour</a:t>
            </a:r>
            <a:r>
              <a:rPr lang="en-IN" dirty="0"/>
              <a:t> which should be passed as a Python list, third argument is index of </a:t>
            </a:r>
            <a:r>
              <a:rPr lang="en-IN" dirty="0" smtClean="0"/>
              <a:t>contours.</a:t>
            </a:r>
          </a:p>
          <a:p>
            <a:r>
              <a:rPr lang="en-IN" dirty="0"/>
              <a:t> cv2.drawContours</a:t>
            </a:r>
            <a:r>
              <a:rPr lang="en-US" dirty="0" smtClean="0"/>
              <a:t> Function is used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6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Watershed Transformation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Any </a:t>
            </a:r>
            <a:r>
              <a:rPr lang="en-IN" b="1" dirty="0" err="1"/>
              <a:t>greytone</a:t>
            </a:r>
            <a:r>
              <a:rPr lang="en-IN" b="1" dirty="0"/>
              <a:t> image can be considered as a topographic surface. </a:t>
            </a:r>
            <a:endParaRPr lang="en-IN" b="1" dirty="0" smtClean="0"/>
          </a:p>
          <a:p>
            <a:r>
              <a:rPr lang="en-IN" b="1" dirty="0"/>
              <a:t>If we flood this surface from its minima and, if we prevent the merging of the waters coming from different sources, we partition the image into two different sets: the catchment basins and the watershed lines</a:t>
            </a:r>
            <a:r>
              <a:rPr lang="en-IN" b="1" dirty="0" smtClean="0"/>
              <a:t>.</a:t>
            </a:r>
          </a:p>
          <a:p>
            <a:r>
              <a:rPr lang="en-IN" b="1" dirty="0"/>
              <a:t>If we apply this transformation to the image gradient, the catchment basins should theoretically correspond to the homogeneous grey level regions of this </a:t>
            </a:r>
            <a:r>
              <a:rPr lang="en-IN" b="1" dirty="0" smtClean="0"/>
              <a:t>image.</a:t>
            </a:r>
          </a:p>
          <a:p>
            <a:r>
              <a:rPr lang="en-US" b="1" dirty="0" smtClean="0"/>
              <a:t>Here marker-controlled watershed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25"/>
            <a:ext cx="5013157" cy="53552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42" y="231400"/>
            <a:ext cx="5699948" cy="53552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13157" y="2882355"/>
            <a:ext cx="1246285" cy="70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79710"/>
              </p:ext>
            </p:extLst>
          </p:nvPr>
        </p:nvGraphicFramePr>
        <p:xfrm>
          <a:off x="960019" y="5390148"/>
          <a:ext cx="2673517" cy="938463"/>
        </p:xfrm>
        <a:graphic>
          <a:graphicData uri="http://schemas.openxmlformats.org/drawingml/2006/table">
            <a:tbl>
              <a:tblPr/>
              <a:tblGrid>
                <a:gridCol w="2673517"/>
              </a:tblGrid>
              <a:tr h="938463">
                <a:tc>
                  <a:txBody>
                    <a:bodyPr/>
                    <a:lstStyle/>
                    <a:p>
                      <a:pPr fontAlgn="ctr"/>
                      <a:r>
                        <a:rPr lang="en-IN" b="1" i="1" dirty="0">
                          <a:effectLst/>
                        </a:rPr>
                        <a:t>Electrophoresis gel </a:t>
                      </a:r>
                      <a:r>
                        <a:rPr lang="en-IN" b="1" i="1" dirty="0" smtClean="0">
                          <a:effectLst/>
                        </a:rPr>
                        <a:t>image</a:t>
                      </a:r>
                      <a:endParaRPr lang="en-IN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59442" y="5674713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marker-controlled watershed of the gradient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of the Watershed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70004"/>
            <a:ext cx="3224463" cy="3396080"/>
          </a:xfrm>
        </p:spPr>
      </p:pic>
      <p:sp>
        <p:nvSpPr>
          <p:cNvPr id="5" name="Right Arrow 4"/>
          <p:cNvSpPr/>
          <p:nvPr/>
        </p:nvSpPr>
        <p:spPr>
          <a:xfrm>
            <a:off x="3416968" y="3379285"/>
            <a:ext cx="770021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1" y="1970003"/>
            <a:ext cx="3633538" cy="339608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005011" y="3379285"/>
            <a:ext cx="565485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8" y="1970003"/>
            <a:ext cx="3529262" cy="35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-1"/>
            <a:ext cx="11903242" cy="6593306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4" name="Down Arrow Callout 3"/>
          <p:cNvSpPr/>
          <p:nvPr/>
        </p:nvSpPr>
        <p:spPr>
          <a:xfrm>
            <a:off x="2815390" y="503317"/>
            <a:ext cx="6785810" cy="103471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Image should be given as input</a:t>
            </a:r>
            <a:endParaRPr lang="en-IN" sz="2500" dirty="0"/>
          </a:p>
        </p:txBody>
      </p:sp>
      <p:sp>
        <p:nvSpPr>
          <p:cNvPr id="6" name="Down Arrow Callout 5"/>
          <p:cNvSpPr/>
          <p:nvPr/>
        </p:nvSpPr>
        <p:spPr>
          <a:xfrm>
            <a:off x="2815390" y="1681406"/>
            <a:ext cx="6785810" cy="103471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Given image is converted to grayscale image for threshold</a:t>
            </a:r>
            <a:endParaRPr lang="en-IN" sz="2500" dirty="0"/>
          </a:p>
        </p:txBody>
      </p:sp>
      <p:sp>
        <p:nvSpPr>
          <p:cNvPr id="7" name="Down Arrow Callout 6"/>
          <p:cNvSpPr/>
          <p:nvPr/>
        </p:nvSpPr>
        <p:spPr>
          <a:xfrm>
            <a:off x="2815391" y="2753226"/>
            <a:ext cx="6785810" cy="103471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Threshold image should be marker labelled </a:t>
            </a:r>
            <a:endParaRPr lang="en-IN" sz="2500" dirty="0"/>
          </a:p>
        </p:txBody>
      </p:sp>
      <p:sp>
        <p:nvSpPr>
          <p:cNvPr id="8" name="Down Arrow Callout 7"/>
          <p:cNvSpPr/>
          <p:nvPr/>
        </p:nvSpPr>
        <p:spPr>
          <a:xfrm>
            <a:off x="2815390" y="3931315"/>
            <a:ext cx="6785810" cy="103471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Marker image should be segmented </a:t>
            </a:r>
            <a:endParaRPr lang="en-IN" sz="2500" dirty="0"/>
          </a:p>
        </p:txBody>
      </p:sp>
      <p:sp>
        <p:nvSpPr>
          <p:cNvPr id="9" name="Down Arrow Callout 8"/>
          <p:cNvSpPr/>
          <p:nvPr/>
        </p:nvSpPr>
        <p:spPr>
          <a:xfrm>
            <a:off x="2815390" y="5057781"/>
            <a:ext cx="6785810" cy="103471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 Result  Count of cells (or closed structures)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591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6454"/>
            <a:ext cx="10515600" cy="1325563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" b="14876"/>
          <a:stretch/>
        </p:blipFill>
        <p:spPr>
          <a:xfrm>
            <a:off x="0" y="745067"/>
            <a:ext cx="11405937" cy="23350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7979"/>
          <a:stretch/>
        </p:blipFill>
        <p:spPr>
          <a:xfrm>
            <a:off x="2189748" y="3080085"/>
            <a:ext cx="7603958" cy="36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COUNTING OF CELLS USING IMAGE PROCESSING BY CV2</vt:lpstr>
      <vt:lpstr>Modules required</vt:lpstr>
      <vt:lpstr>Some basic Introduction</vt:lpstr>
      <vt:lpstr>PowerPoint Presentation</vt:lpstr>
      <vt:lpstr>The Watershed Transformation </vt:lpstr>
      <vt:lpstr>PowerPoint Presentation</vt:lpstr>
      <vt:lpstr>Work flow of the Watershed Algorithm</vt:lpstr>
      <vt:lpstr>PowerPoint Presentation</vt:lpstr>
      <vt:lpstr>Output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OF CELLS USING IMAGE PROCESSING BY CV2</dc:title>
  <dc:creator>Shanthosh M</dc:creator>
  <cp:lastModifiedBy>Shanthosh M</cp:lastModifiedBy>
  <cp:revision>10</cp:revision>
  <dcterms:created xsi:type="dcterms:W3CDTF">2018-10-10T22:16:25Z</dcterms:created>
  <dcterms:modified xsi:type="dcterms:W3CDTF">2018-10-11T01:18:58Z</dcterms:modified>
</cp:coreProperties>
</file>