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72" d="100"/>
          <a:sy n="72"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47999-2201-4E5C-B073-A43E34EF53A2}"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64B26-4AAA-4C30-B632-93FF14E35471}" type="slidenum">
              <a:rPr lang="en-US" smtClean="0"/>
              <a:t>‹#›</a:t>
            </a:fld>
            <a:endParaRPr lang="en-US"/>
          </a:p>
        </p:txBody>
      </p:sp>
    </p:spTree>
    <p:extLst>
      <p:ext uri="{BB962C8B-B14F-4D97-AF65-F5344CB8AC3E}">
        <p14:creationId xmlns:p14="http://schemas.microsoft.com/office/powerpoint/2010/main" val="3098797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F32806-AEF2-4F5D-9F7E-F898AB031683}" type="datetime1">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A1998-DAD0-4D4A-A214-1BD4E272F48D}" type="datetime1">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48B85-F879-4BF3-9BEB-C7AFBDA8752A}" type="datetime1">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7CB8B-EC03-4B27-AEAF-BFF3EC9F8EAC}" type="datetime1">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C3272019-A09D-444A-BD08-92D360534877}" type="datetime1">
              <a:rPr lang="en-US" smtClean="0"/>
              <a:t>10/8/2018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EA80C-2D3A-4462-A3DB-532DA14CDF66}" type="datetime1">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9DBE1-1069-4390-BEEE-C19974D7AFBE}" type="datetime1">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B75B8-84FC-4DBB-B671-DEA64248701B}" type="datetime1">
              <a:rPr lang="en-US"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B5699-CE50-483C-9DB0-1CA4C1401D19}" type="datetime1">
              <a:rPr lang="en-US"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8FC210-8125-455A-B503-478B10CE1DDD}" type="datetime1">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57369A77-3813-4C05-BEA4-A17C86ED18A0}" type="datetime1">
              <a:rPr lang="en-US" smtClean="0"/>
              <a:t>10/8/2018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AF244066-CDEE-4068-B33A-7550A18FEB79}" type="datetime1">
              <a:rPr lang="en-US" smtClean="0"/>
              <a:t>10/8/2018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Design of a condenser </a:t>
            </a:r>
          </a:p>
        </p:txBody>
      </p:sp>
      <p:sp>
        <p:nvSpPr>
          <p:cNvPr id="3" name="Subtitle 2"/>
          <p:cNvSpPr>
            <a:spLocks noGrp="1"/>
          </p:cNvSpPr>
          <p:nvPr>
            <p:ph type="subTitle" idx="1"/>
          </p:nvPr>
        </p:nvSpPr>
        <p:spPr>
          <a:xfrm>
            <a:off x="1069848" y="4389120"/>
            <a:ext cx="7891272" cy="2093742"/>
          </a:xfrm>
        </p:spPr>
        <p:txBody>
          <a:bodyPr/>
          <a:lstStyle/>
          <a:p>
            <a:r>
              <a:rPr lang="en-US" dirty="0"/>
              <a:t>						by,</a:t>
            </a:r>
          </a:p>
          <a:p>
            <a:r>
              <a:rPr lang="en-US" dirty="0"/>
              <a:t>				C. Monica(119010051)</a:t>
            </a:r>
          </a:p>
          <a:p>
            <a:r>
              <a:rPr lang="en-US" dirty="0"/>
              <a:t>				N. </a:t>
            </a:r>
            <a:r>
              <a:rPr lang="en-US" dirty="0" err="1"/>
              <a:t>Sangavi</a:t>
            </a:r>
            <a:r>
              <a:rPr lang="en-US" dirty="0"/>
              <a:t>(119010072)</a:t>
            </a:r>
          </a:p>
          <a:p>
            <a:r>
              <a:rPr lang="en-US" dirty="0"/>
              <a:t>				A. </a:t>
            </a:r>
            <a:r>
              <a:rPr lang="en-US" dirty="0" err="1"/>
              <a:t>Atchaya</a:t>
            </a:r>
            <a:r>
              <a:rPr lang="en-US" dirty="0"/>
              <a:t>(119010010) </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90552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Introduction:</a:t>
            </a:r>
          </a:p>
        </p:txBody>
      </p:sp>
      <p:sp>
        <p:nvSpPr>
          <p:cNvPr id="3" name="Content Placeholder 2"/>
          <p:cNvSpPr>
            <a:spLocks noGrp="1"/>
          </p:cNvSpPr>
          <p:nvPr>
            <p:ph idx="1"/>
          </p:nvPr>
        </p:nvSpPr>
        <p:spPr/>
        <p:txBody>
          <a:bodyPr/>
          <a:lstStyle/>
          <a:p>
            <a:pPr lvl="1" algn="just"/>
            <a:r>
              <a:rPr lang="en-US" sz="2800" dirty="0">
                <a:latin typeface="Times New Roman" panose="02020603050405020304" pitchFamily="18" charset="0"/>
                <a:cs typeface="Times New Roman" panose="02020603050405020304" pitchFamily="18" charset="0"/>
              </a:rPr>
              <a:t>Condenser :</a:t>
            </a:r>
          </a:p>
          <a:p>
            <a:pPr lvl="3" algn="just"/>
            <a:r>
              <a:rPr lang="en-US" sz="2600" dirty="0">
                <a:latin typeface="Times New Roman" panose="02020603050405020304" pitchFamily="18" charset="0"/>
                <a:cs typeface="Times New Roman" panose="02020603050405020304" pitchFamily="18" charset="0"/>
              </a:rPr>
              <a:t>A heat transfer equipment which converts vapor into liquid. Every refrigerator will have a condenser. The super heated steam is injected from one side </a:t>
            </a:r>
            <a:r>
              <a:rPr lang="en-US" sz="2600" dirty="0" err="1">
                <a:latin typeface="Times New Roman" panose="02020603050405020304" pitchFamily="18" charset="0"/>
                <a:cs typeface="Times New Roman" panose="02020603050405020304" pitchFamily="18" charset="0"/>
              </a:rPr>
              <a:t>ie</a:t>
            </a:r>
            <a:r>
              <a:rPr lang="en-US" sz="2600" dirty="0">
                <a:latin typeface="Times New Roman" panose="02020603050405020304" pitchFamily="18" charset="0"/>
                <a:cs typeface="Times New Roman" panose="02020603050405020304" pitchFamily="18" charset="0"/>
              </a:rPr>
              <a:t>. </a:t>
            </a:r>
            <a:r>
              <a:rPr lang="en-US" sz="2600">
                <a:latin typeface="Times New Roman" panose="02020603050405020304" pitchFamily="18" charset="0"/>
                <a:cs typeface="Times New Roman" panose="02020603050405020304" pitchFamily="18" charset="0"/>
              </a:rPr>
              <a:t>hot fluid(steam) </a:t>
            </a:r>
            <a:r>
              <a:rPr lang="en-US" sz="2600" dirty="0">
                <a:latin typeface="Times New Roman" panose="02020603050405020304" pitchFamily="18" charset="0"/>
                <a:cs typeface="Times New Roman" panose="02020603050405020304" pitchFamily="18" charset="0"/>
              </a:rPr>
              <a:t>from another side cold fluid has been injected. Mostly hot and cold fluid flows counter current direction. Shell side contains hot fluid and the tube side have cold fluid. The process is the hot fluid transfer heat to the cold fluid.</a:t>
            </a:r>
          </a:p>
          <a:p>
            <a:pPr lvl="1" algn="just"/>
            <a:endParaRPr lang="en-US" sz="2800" dirty="0">
              <a:latin typeface="Times New Roman" panose="02020603050405020304" pitchFamily="18" charset="0"/>
              <a:cs typeface="Times New Roman" panose="02020603050405020304" pitchFamily="18" charset="0"/>
            </a:endParaRPr>
          </a:p>
          <a:p>
            <a:pPr marL="274320" lvl="1" indent="0" algn="just">
              <a:buNone/>
            </a:pPr>
            <a:endParaRPr lang="en-US" sz="2800" dirty="0">
              <a:latin typeface="Times New Roman" panose="02020603050405020304" pitchFamily="18" charset="0"/>
              <a:cs typeface="Times New Roman" panose="02020603050405020304" pitchFamily="18" charset="0"/>
            </a:endParaRPr>
          </a:p>
          <a:p>
            <a:pPr lvl="1" algn="just"/>
            <a:endParaRPr lang="en-US" sz="2800" dirty="0">
              <a:latin typeface="Times New Roman" panose="02020603050405020304" pitchFamily="18" charset="0"/>
              <a:cs typeface="Times New Roman" panose="02020603050405020304" pitchFamily="18" charset="0"/>
            </a:endParaRPr>
          </a:p>
          <a:p>
            <a:pPr marL="274320" lvl="1"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2881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Condenser: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800" y="2093976"/>
            <a:ext cx="8008633" cy="4764024"/>
          </a:xfrm>
        </p:spPr>
      </p:pic>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71607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To find the dimensions to design a condenser for the given fluids by with suitable assumed parameters.</a:t>
            </a:r>
          </a:p>
          <a:p>
            <a:pPr marL="0" indent="0">
              <a:buNone/>
            </a:pPr>
            <a:r>
              <a:rPr lang="en-US"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3028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p:txBody>
          <a:bodyPr>
            <a:normAutofit/>
          </a:bodyPr>
          <a:lstStyle/>
          <a:p>
            <a:pPr lvl="1"/>
            <a:r>
              <a:rPr lang="en-US" sz="2800" dirty="0">
                <a:latin typeface="Times New Roman" panose="02020603050405020304" pitchFamily="18" charset="0"/>
                <a:cs typeface="Times New Roman" panose="02020603050405020304" pitchFamily="18" charset="0"/>
              </a:rPr>
              <a:t>Hot and cold fluid inlet and outlet temperature.</a:t>
            </a:r>
          </a:p>
          <a:p>
            <a:pPr lvl="1"/>
            <a:r>
              <a:rPr lang="en-US" sz="2800" dirty="0">
                <a:latin typeface="Times New Roman" panose="02020603050405020304" pitchFamily="18" charset="0"/>
                <a:cs typeface="Times New Roman" panose="02020603050405020304" pitchFamily="18" charset="0"/>
              </a:rPr>
              <a:t>Flow rate of the fluids</a:t>
            </a:r>
          </a:p>
          <a:p>
            <a:pPr lvl="1"/>
            <a:r>
              <a:rPr lang="en-US" sz="2800" dirty="0">
                <a:latin typeface="Times New Roman" panose="02020603050405020304" pitchFamily="18" charset="0"/>
                <a:cs typeface="Times New Roman" panose="02020603050405020304" pitchFamily="18" charset="0"/>
              </a:rPr>
              <a:t>Latent heat </a:t>
            </a:r>
            <a:r>
              <a:rPr lang="en-US" sz="2800" dirty="0" err="1">
                <a:latin typeface="Times New Roman" panose="02020603050405020304" pitchFamily="18" charset="0"/>
                <a:cs typeface="Times New Roman" panose="02020603050405020304" pitchFamily="18" charset="0"/>
              </a:rPr>
              <a:t>vapourization</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Vapour</a:t>
            </a:r>
            <a:r>
              <a:rPr lang="en-US" sz="2800" dirty="0">
                <a:latin typeface="Times New Roman" panose="02020603050405020304" pitchFamily="18" charset="0"/>
                <a:cs typeface="Times New Roman" panose="02020603050405020304" pitchFamily="18" charset="0"/>
              </a:rPr>
              <a:t> pressure at shell side fluid.</a:t>
            </a:r>
          </a:p>
          <a:p>
            <a:pPr lvl="1"/>
            <a:r>
              <a:rPr lang="en-US" sz="2800" dirty="0">
                <a:latin typeface="Times New Roman" panose="02020603050405020304" pitchFamily="18" charset="0"/>
                <a:cs typeface="Times New Roman" panose="02020603050405020304" pitchFamily="18" charset="0"/>
              </a:rPr>
              <a:t> fluid parameters(dynamic viscosity, density, specific heat </a:t>
            </a:r>
            <a:r>
              <a:rPr lang="en-US" sz="2800" dirty="0" err="1">
                <a:latin typeface="Times New Roman" panose="02020603050405020304" pitchFamily="18" charset="0"/>
                <a:cs typeface="Times New Roman" panose="02020603050405020304" pitchFamily="18" charset="0"/>
              </a:rPr>
              <a:t>capacity,thermal</a:t>
            </a:r>
            <a:r>
              <a:rPr lang="en-US" sz="2800" dirty="0">
                <a:latin typeface="Times New Roman" panose="02020603050405020304" pitchFamily="18" charset="0"/>
                <a:cs typeface="Times New Roman" panose="02020603050405020304" pitchFamily="18" charset="0"/>
              </a:rPr>
              <a:t> heat conductivity) </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91377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p:txBody>
          <a:bodyPr>
            <a:normAutofit/>
          </a:bodyPr>
          <a:lstStyle/>
          <a:p>
            <a:pPr lvl="0"/>
            <a:r>
              <a:rPr lang="en-US" sz="2800" dirty="0">
                <a:latin typeface="Times New Roman" panose="02020603050405020304" pitchFamily="18" charset="0"/>
                <a:cs typeface="Times New Roman" panose="02020603050405020304" pitchFamily="18" charset="0"/>
              </a:rPr>
              <a:t>Outer diameter of the tube: ½ - ¾ inches</a:t>
            </a:r>
          </a:p>
          <a:p>
            <a:pPr lvl="0"/>
            <a:r>
              <a:rPr lang="en-US" sz="2800" dirty="0">
                <a:latin typeface="Times New Roman" panose="02020603050405020304" pitchFamily="18" charset="0"/>
                <a:cs typeface="Times New Roman" panose="02020603050405020304" pitchFamily="18" charset="0"/>
              </a:rPr>
              <a:t>Length of the tube: 3 – 5 m</a:t>
            </a:r>
          </a:p>
          <a:p>
            <a:pPr lvl="0"/>
            <a:r>
              <a:rPr lang="en-US" sz="2800" dirty="0">
                <a:latin typeface="Times New Roman" panose="02020603050405020304" pitchFamily="18" charset="0"/>
                <a:cs typeface="Times New Roman" panose="02020603050405020304" pitchFamily="18" charset="0"/>
              </a:rPr>
              <a:t>Tube side velocity: 1 - 3 m/s</a:t>
            </a:r>
          </a:p>
          <a:p>
            <a:pPr lvl="0"/>
            <a:r>
              <a:rPr lang="en-US" sz="2800" dirty="0">
                <a:latin typeface="Times New Roman" panose="02020603050405020304" pitchFamily="18" charset="0"/>
                <a:cs typeface="Times New Roman" panose="02020603050405020304" pitchFamily="18" charset="0"/>
              </a:rPr>
              <a:t>Tube pitch is 1.25 times the outer diameter of the tube</a:t>
            </a: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76939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C02C7C-DFBD-497A-BC74-99E77721A583}"/>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3" name="TextBox 2">
            <a:extLst>
              <a:ext uri="{FF2B5EF4-FFF2-40B4-BE49-F238E27FC236}">
                <a16:creationId xmlns:a16="http://schemas.microsoft.com/office/drawing/2014/main" id="{0C317DBF-4D3E-4197-B758-F95C63E47EB6}"/>
              </a:ext>
            </a:extLst>
          </p:cNvPr>
          <p:cNvSpPr txBox="1"/>
          <p:nvPr/>
        </p:nvSpPr>
        <p:spPr>
          <a:xfrm>
            <a:off x="755373" y="397565"/>
            <a:ext cx="8083827" cy="830997"/>
          </a:xfrm>
          <a:prstGeom prst="rect">
            <a:avLst/>
          </a:prstGeom>
          <a:noFill/>
        </p:spPr>
        <p:txBody>
          <a:bodyPr wrap="square" rtlCol="0">
            <a:spAutoFit/>
          </a:bodyPr>
          <a:lstStyle/>
          <a:p>
            <a:r>
              <a:rPr lang="en-SG" sz="4800" b="1" dirty="0"/>
              <a:t>Pseudo code</a:t>
            </a:r>
            <a:r>
              <a:rPr lang="en-SG" dirty="0"/>
              <a:t>:</a:t>
            </a:r>
          </a:p>
        </p:txBody>
      </p:sp>
      <p:sp>
        <p:nvSpPr>
          <p:cNvPr id="4" name="TextBox 3">
            <a:extLst>
              <a:ext uri="{FF2B5EF4-FFF2-40B4-BE49-F238E27FC236}">
                <a16:creationId xmlns:a16="http://schemas.microsoft.com/office/drawing/2014/main" id="{2C02141B-6A16-4E69-A069-B399A90F7BBE}"/>
              </a:ext>
            </a:extLst>
          </p:cNvPr>
          <p:cNvSpPr txBox="1"/>
          <p:nvPr/>
        </p:nvSpPr>
        <p:spPr>
          <a:xfrm>
            <a:off x="622852" y="1775790"/>
            <a:ext cx="10688276" cy="4247317"/>
          </a:xfrm>
          <a:prstGeom prst="rect">
            <a:avLst/>
          </a:prstGeom>
          <a:noFill/>
        </p:spPr>
        <p:txBody>
          <a:bodyPr wrap="square" rtlCol="0">
            <a:spAutoFit/>
          </a:bodyPr>
          <a:lstStyle/>
          <a:p>
            <a:r>
              <a:rPr lang="en-US" b="1" dirty="0"/>
              <a:t>Classes, variables and functions used:</a:t>
            </a:r>
          </a:p>
          <a:p>
            <a:endParaRPr lang="en-SG" dirty="0"/>
          </a:p>
          <a:p>
            <a:r>
              <a:rPr lang="en-US" b="1" dirty="0"/>
              <a:t>  Class: </a:t>
            </a:r>
            <a:r>
              <a:rPr lang="en-US" dirty="0"/>
              <a:t>Fluid</a:t>
            </a:r>
          </a:p>
          <a:p>
            <a:endParaRPr lang="en-SG" dirty="0"/>
          </a:p>
          <a:p>
            <a:r>
              <a:rPr lang="en-US" b="1" dirty="0"/>
              <a:t>         Attributes (data members):</a:t>
            </a:r>
            <a:endParaRPr lang="en-SG" dirty="0"/>
          </a:p>
          <a:p>
            <a:pPr lvl="0"/>
            <a:r>
              <a:rPr lang="en-US" dirty="0"/>
              <a:t>                   Name of fluid(</a:t>
            </a:r>
            <a:r>
              <a:rPr lang="en-US" dirty="0" err="1"/>
              <a:t>hf,cf</a:t>
            </a:r>
            <a:r>
              <a:rPr lang="en-US" dirty="0"/>
              <a:t>)</a:t>
            </a:r>
            <a:endParaRPr lang="en-SG" dirty="0"/>
          </a:p>
          <a:p>
            <a:pPr lvl="0"/>
            <a:r>
              <a:rPr lang="en-US" dirty="0"/>
              <a:t>                   Mass flow rate(</a:t>
            </a:r>
            <a:r>
              <a:rPr lang="en-US" dirty="0" err="1"/>
              <a:t>Mh</a:t>
            </a:r>
            <a:r>
              <a:rPr lang="en-US" dirty="0"/>
              <a:t>)</a:t>
            </a:r>
            <a:endParaRPr lang="en-SG" dirty="0"/>
          </a:p>
          <a:p>
            <a:pPr lvl="0"/>
            <a:r>
              <a:rPr lang="en-US" dirty="0"/>
              <a:t>                   Inlet temperature(</a:t>
            </a:r>
            <a:r>
              <a:rPr lang="en-US" dirty="0" err="1"/>
              <a:t>Ti</a:t>
            </a:r>
            <a:r>
              <a:rPr lang="en-US" dirty="0"/>
              <a:t>)</a:t>
            </a:r>
            <a:endParaRPr lang="en-SG" dirty="0"/>
          </a:p>
          <a:p>
            <a:pPr lvl="0"/>
            <a:r>
              <a:rPr lang="en-US" dirty="0"/>
              <a:t>                   Density of </a:t>
            </a:r>
            <a:r>
              <a:rPr lang="en-US" dirty="0" err="1"/>
              <a:t>vapour</a:t>
            </a:r>
            <a:r>
              <a:rPr lang="en-US" dirty="0"/>
              <a:t> and liquid(</a:t>
            </a:r>
            <a:endParaRPr lang="en-SG" dirty="0"/>
          </a:p>
          <a:p>
            <a:pPr lvl="0"/>
            <a:r>
              <a:rPr lang="en-US" dirty="0"/>
              <a:t>                   Specific heat capacity(CP)</a:t>
            </a:r>
            <a:endParaRPr lang="en-SG" dirty="0"/>
          </a:p>
          <a:p>
            <a:pPr lvl="0"/>
            <a:r>
              <a:rPr lang="en-US" dirty="0"/>
              <a:t>                   Dynamic viscosity(µ)</a:t>
            </a:r>
            <a:endParaRPr lang="en-SG" dirty="0"/>
          </a:p>
          <a:p>
            <a:pPr lvl="0"/>
            <a:r>
              <a:rPr lang="en-US" dirty="0"/>
              <a:t>                   Thermal heat conductivity(k)</a:t>
            </a:r>
            <a:endParaRPr lang="en-SG" dirty="0"/>
          </a:p>
          <a:p>
            <a:pPr lvl="0"/>
            <a:r>
              <a:rPr lang="en-US" dirty="0"/>
              <a:t>                   Reynold’s number(Re)</a:t>
            </a:r>
            <a:endParaRPr lang="en-SG" dirty="0"/>
          </a:p>
          <a:p>
            <a:r>
              <a:rPr lang="en-US" dirty="0"/>
              <a:t>                   Prandtl number(</a:t>
            </a:r>
            <a:r>
              <a:rPr lang="en-US" dirty="0" err="1"/>
              <a:t>Pr</a:t>
            </a:r>
            <a:r>
              <a:rPr lang="en-US" dirty="0"/>
              <a:t>)</a:t>
            </a:r>
          </a:p>
          <a:p>
            <a:r>
              <a:rPr lang="en-US" dirty="0"/>
              <a:t>                   Nusselt number(Nu)</a:t>
            </a:r>
            <a:endParaRPr lang="en-SG" dirty="0"/>
          </a:p>
        </p:txBody>
      </p:sp>
    </p:spTree>
    <p:extLst>
      <p:ext uri="{BB962C8B-B14F-4D97-AF65-F5344CB8AC3E}">
        <p14:creationId xmlns:p14="http://schemas.microsoft.com/office/powerpoint/2010/main" val="234984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1B447A-F97D-4372-A5E9-806F83E50CA1}"/>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3" name="TextBox 2">
            <a:extLst>
              <a:ext uri="{FF2B5EF4-FFF2-40B4-BE49-F238E27FC236}">
                <a16:creationId xmlns:a16="http://schemas.microsoft.com/office/drawing/2014/main" id="{7E8D8352-3A75-4352-894F-BFD04DA9ECE1}"/>
              </a:ext>
            </a:extLst>
          </p:cNvPr>
          <p:cNvSpPr txBox="1"/>
          <p:nvPr/>
        </p:nvSpPr>
        <p:spPr>
          <a:xfrm>
            <a:off x="344558" y="583096"/>
            <a:ext cx="10668000" cy="4247317"/>
          </a:xfrm>
          <a:prstGeom prst="rect">
            <a:avLst/>
          </a:prstGeom>
          <a:noFill/>
        </p:spPr>
        <p:txBody>
          <a:bodyPr wrap="square" rtlCol="0">
            <a:spAutoFit/>
          </a:bodyPr>
          <a:lstStyle/>
          <a:p>
            <a:r>
              <a:rPr lang="en-US" b="1" dirty="0"/>
              <a:t>Variables:</a:t>
            </a:r>
          </a:p>
          <a:p>
            <a:endParaRPr lang="en-SG" dirty="0"/>
          </a:p>
          <a:p>
            <a:pPr marL="285750" lvl="0" indent="-285750">
              <a:buFont typeface="Arial" panose="020B0604020202020204" pitchFamily="34" charset="0"/>
              <a:buChar char="•"/>
            </a:pPr>
            <a:r>
              <a:rPr lang="en-US" dirty="0"/>
              <a:t>Q (Rate of heat transfer)</a:t>
            </a:r>
            <a:endParaRPr lang="en-SG" dirty="0"/>
          </a:p>
          <a:p>
            <a:pPr marL="285750" lvl="0" indent="-285750">
              <a:buFont typeface="Arial" panose="020B0604020202020204" pitchFamily="34" charset="0"/>
              <a:buChar char="•"/>
            </a:pPr>
            <a:r>
              <a:rPr lang="en-US" dirty="0"/>
              <a:t>d (Heat transfer coefficient (dirt))</a:t>
            </a:r>
            <a:endParaRPr lang="en-SG" dirty="0"/>
          </a:p>
          <a:p>
            <a:pPr marL="285750" lvl="0" indent="-285750">
              <a:buFont typeface="Arial" panose="020B0604020202020204" pitchFamily="34" charset="0"/>
              <a:buChar char="•"/>
            </a:pPr>
            <a:r>
              <a:rPr lang="en-US" dirty="0" err="1"/>
              <a:t>Uc</a:t>
            </a:r>
            <a:r>
              <a:rPr lang="en-US" dirty="0"/>
              <a:t> (Heat transfer coefficient (clean))</a:t>
            </a:r>
            <a:endParaRPr lang="en-SG" dirty="0"/>
          </a:p>
          <a:p>
            <a:pPr marL="285750" lvl="0" indent="-285750">
              <a:buFont typeface="Arial" panose="020B0604020202020204" pitchFamily="34" charset="0"/>
              <a:buChar char="•"/>
            </a:pPr>
            <a:r>
              <a:rPr lang="en-US" dirty="0" err="1"/>
              <a:t>Ao</a:t>
            </a:r>
            <a:r>
              <a:rPr lang="en-US" dirty="0"/>
              <a:t> (Heat transfer area)</a:t>
            </a:r>
            <a:endParaRPr lang="en-SG" dirty="0"/>
          </a:p>
          <a:p>
            <a:pPr marL="285750" lvl="0" indent="-285750">
              <a:buFont typeface="Arial" panose="020B0604020202020204" pitchFamily="34" charset="0"/>
              <a:buChar char="•"/>
            </a:pPr>
            <a:r>
              <a:rPr lang="en-US" dirty="0"/>
              <a:t>Ut(tube side velocity)</a:t>
            </a:r>
            <a:endParaRPr lang="en-SG" dirty="0"/>
          </a:p>
          <a:p>
            <a:pPr marL="285750" lvl="0" indent="-285750">
              <a:buFont typeface="Arial" panose="020B0604020202020204" pitchFamily="34" charset="0"/>
              <a:buChar char="•"/>
            </a:pPr>
            <a:r>
              <a:rPr lang="en-US" dirty="0"/>
              <a:t>LMTD (corrected LMTD)</a:t>
            </a:r>
            <a:endParaRPr lang="en-SG" dirty="0"/>
          </a:p>
          <a:p>
            <a:pPr marL="285750" lvl="0" indent="-285750">
              <a:buFont typeface="Arial" panose="020B0604020202020204" pitchFamily="34" charset="0"/>
              <a:buChar char="•"/>
            </a:pPr>
            <a:r>
              <a:rPr lang="en-US" dirty="0" err="1"/>
              <a:t>Nt</a:t>
            </a:r>
            <a:r>
              <a:rPr lang="en-US" dirty="0"/>
              <a:t> (Number of tubes)</a:t>
            </a:r>
            <a:endParaRPr lang="en-SG" dirty="0"/>
          </a:p>
          <a:p>
            <a:pPr marL="285750" lvl="0" indent="-285750">
              <a:buFont typeface="Arial" panose="020B0604020202020204" pitchFamily="34" charset="0"/>
              <a:buChar char="•"/>
            </a:pPr>
            <a:r>
              <a:rPr lang="en-US" dirty="0"/>
              <a:t>Np (Number of tube passes)</a:t>
            </a:r>
            <a:endParaRPr lang="en-SG" dirty="0"/>
          </a:p>
          <a:p>
            <a:pPr marL="285750" lvl="0" indent="-285750">
              <a:buFont typeface="Arial" panose="020B0604020202020204" pitchFamily="34" charset="0"/>
              <a:buChar char="•"/>
            </a:pPr>
            <a:r>
              <a:rPr lang="en-US" dirty="0"/>
              <a:t>Hi(heat transfer coefficient at the inner surface)</a:t>
            </a:r>
            <a:endParaRPr lang="en-SG" dirty="0"/>
          </a:p>
          <a:p>
            <a:pPr marL="285750" lvl="0" indent="-285750">
              <a:buFont typeface="Arial" panose="020B0604020202020204" pitchFamily="34" charset="0"/>
              <a:buChar char="•"/>
            </a:pPr>
            <a:r>
              <a:rPr lang="en-US" dirty="0"/>
              <a:t>Ho(heat transfer coefficient at the outer surface)</a:t>
            </a:r>
            <a:endParaRPr lang="en-SG" dirty="0"/>
          </a:p>
          <a:p>
            <a:pPr marL="285750" lvl="0" indent="-285750">
              <a:buFont typeface="Arial" panose="020B0604020202020204" pitchFamily="34" charset="0"/>
              <a:buChar char="•"/>
            </a:pPr>
            <a:r>
              <a:rPr lang="en-US" dirty="0" err="1"/>
              <a:t>rd</a:t>
            </a:r>
            <a:r>
              <a:rPr lang="en-US" dirty="0"/>
              <a:t>(</a:t>
            </a:r>
            <a:r>
              <a:rPr lang="en-US" dirty="0" err="1"/>
              <a:t>dirt_factor_given</a:t>
            </a:r>
            <a:r>
              <a:rPr lang="en-US" dirty="0"/>
              <a:t>)</a:t>
            </a:r>
            <a:endParaRPr lang="en-SG" dirty="0"/>
          </a:p>
          <a:p>
            <a:pPr marL="285750" lvl="0" indent="-285750">
              <a:buFont typeface="Arial" panose="020B0604020202020204" pitchFamily="34" charset="0"/>
              <a:buChar char="•"/>
            </a:pPr>
            <a:r>
              <a:rPr lang="en-US" dirty="0" err="1"/>
              <a:t>rc</a:t>
            </a:r>
            <a:r>
              <a:rPr lang="en-US" dirty="0"/>
              <a:t>(</a:t>
            </a:r>
            <a:r>
              <a:rPr lang="en-US" dirty="0" err="1"/>
              <a:t>dirt_factor_cal</a:t>
            </a:r>
            <a:r>
              <a:rPr lang="en-US" dirty="0"/>
              <a:t>)</a:t>
            </a:r>
            <a:endParaRPr lang="en-SG" dirty="0"/>
          </a:p>
          <a:p>
            <a:endParaRPr lang="en-SG" dirty="0"/>
          </a:p>
        </p:txBody>
      </p:sp>
    </p:spTree>
    <p:extLst>
      <p:ext uri="{BB962C8B-B14F-4D97-AF65-F5344CB8AC3E}">
        <p14:creationId xmlns:p14="http://schemas.microsoft.com/office/powerpoint/2010/main" val="211397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55DD6-C6EE-4DD2-9565-33EB04412F5E}"/>
              </a:ext>
            </a:extLst>
          </p:cNvPr>
          <p:cNvSpPr>
            <a:spLocks noGrp="1"/>
          </p:cNvSpPr>
          <p:nvPr>
            <p:ph type="sldNum" sz="quarter" idx="12"/>
          </p:nvPr>
        </p:nvSpPr>
        <p:spPr/>
        <p:txBody>
          <a:bodyPr/>
          <a:lstStyle/>
          <a:p>
            <a:fld id="{4FAB73BC-B049-4115-A692-8D63A059BFB8}" type="slidenum">
              <a:rPr lang="en-US" smtClean="0"/>
              <a:t>9</a:t>
            </a:fld>
            <a:endParaRPr lang="en-US" dirty="0"/>
          </a:p>
        </p:txBody>
      </p:sp>
      <p:sp>
        <p:nvSpPr>
          <p:cNvPr id="3" name="TextBox 2">
            <a:extLst>
              <a:ext uri="{FF2B5EF4-FFF2-40B4-BE49-F238E27FC236}">
                <a16:creationId xmlns:a16="http://schemas.microsoft.com/office/drawing/2014/main" id="{5DC38ADE-2829-464F-A090-2BDB2913370E}"/>
              </a:ext>
            </a:extLst>
          </p:cNvPr>
          <p:cNvSpPr txBox="1"/>
          <p:nvPr/>
        </p:nvSpPr>
        <p:spPr>
          <a:xfrm>
            <a:off x="649356" y="543338"/>
            <a:ext cx="10661771" cy="5078313"/>
          </a:xfrm>
          <a:prstGeom prst="rect">
            <a:avLst/>
          </a:prstGeom>
          <a:noFill/>
        </p:spPr>
        <p:txBody>
          <a:bodyPr wrap="square" rtlCol="0">
            <a:spAutoFit/>
          </a:bodyPr>
          <a:lstStyle/>
          <a:p>
            <a:r>
              <a:rPr lang="en-US" b="1" dirty="0"/>
              <a:t>Functions:</a:t>
            </a:r>
            <a:endParaRPr lang="en-SG" dirty="0"/>
          </a:p>
          <a:p>
            <a:pPr lvl="0"/>
            <a:endParaRPr lang="en-US" dirty="0"/>
          </a:p>
          <a:p>
            <a:pPr marL="285750" lvl="0" indent="-285750">
              <a:buFont typeface="Arial" panose="020B0604020202020204" pitchFamily="34" charset="0"/>
              <a:buChar char="•"/>
            </a:pPr>
            <a:r>
              <a:rPr lang="en-US" dirty="0" err="1"/>
              <a:t>getUd</a:t>
            </a:r>
            <a:r>
              <a:rPr lang="en-US" dirty="0"/>
              <a:t>(name of hot fluid, name of cold fluid) -gets the min and max value of </a:t>
            </a:r>
            <a:r>
              <a:rPr lang="en-US" dirty="0" err="1"/>
              <a:t>Ud</a:t>
            </a:r>
            <a:r>
              <a:rPr lang="en-US" dirty="0"/>
              <a:t> from the table and returns the range of </a:t>
            </a:r>
            <a:r>
              <a:rPr lang="en-US" dirty="0" err="1"/>
              <a:t>Ud</a:t>
            </a:r>
            <a:r>
              <a:rPr lang="en-US" dirty="0"/>
              <a:t> as a tuple</a:t>
            </a:r>
            <a:endParaRPr lang="en-SG" dirty="0"/>
          </a:p>
          <a:p>
            <a:pPr marL="285750" lvl="0" indent="-285750">
              <a:buFont typeface="Arial" panose="020B0604020202020204" pitchFamily="34" charset="0"/>
              <a:buChar char="•"/>
            </a:pPr>
            <a:r>
              <a:rPr lang="en-US" dirty="0" err="1"/>
              <a:t>calcLMTD</a:t>
            </a:r>
            <a:r>
              <a:rPr lang="en-US" dirty="0"/>
              <a:t>() -calculates LMTD</a:t>
            </a:r>
            <a:endParaRPr lang="en-SG" dirty="0"/>
          </a:p>
          <a:p>
            <a:r>
              <a:rPr lang="en-US" dirty="0"/>
              <a:t> </a:t>
            </a:r>
            <a:endParaRPr lang="en-SG" dirty="0"/>
          </a:p>
          <a:p>
            <a:r>
              <a:rPr lang="en-US" b="1" dirty="0"/>
              <a:t>Output:</a:t>
            </a:r>
          </a:p>
          <a:p>
            <a:endParaRPr lang="en-US" b="1" dirty="0"/>
          </a:p>
          <a:p>
            <a:endParaRPr lang="en-SG" dirty="0"/>
          </a:p>
          <a:p>
            <a:pPr marL="285750" lvl="0" indent="-285750">
              <a:buFont typeface="Arial" panose="020B0604020202020204" pitchFamily="34" charset="0"/>
              <a:buChar char="•"/>
            </a:pPr>
            <a:r>
              <a:rPr lang="en-US" dirty="0"/>
              <a:t>Pitch : Triangular pitch</a:t>
            </a:r>
            <a:endParaRPr lang="en-SG" dirty="0"/>
          </a:p>
          <a:p>
            <a:pPr marL="285750" lvl="0" indent="-285750">
              <a:buFont typeface="Arial" panose="020B0604020202020204" pitchFamily="34" charset="0"/>
              <a:buChar char="•"/>
            </a:pPr>
            <a:r>
              <a:rPr lang="en-US" dirty="0"/>
              <a:t>Shell diameter</a:t>
            </a:r>
            <a:endParaRPr lang="en-SG" dirty="0"/>
          </a:p>
          <a:p>
            <a:pPr marL="285750" lvl="0" indent="-285750">
              <a:buFont typeface="Arial" panose="020B0604020202020204" pitchFamily="34" charset="0"/>
              <a:buChar char="•"/>
            </a:pPr>
            <a:r>
              <a:rPr lang="en-US" dirty="0"/>
              <a:t>Correction factor</a:t>
            </a:r>
            <a:endParaRPr lang="en-SG" dirty="0"/>
          </a:p>
          <a:p>
            <a:pPr marL="285750" lvl="0" indent="-285750">
              <a:buFont typeface="Arial" panose="020B0604020202020204" pitchFamily="34" charset="0"/>
              <a:buChar char="•"/>
            </a:pPr>
            <a:r>
              <a:rPr lang="en-US" dirty="0" err="1"/>
              <a:t>Vapour</a:t>
            </a:r>
            <a:r>
              <a:rPr lang="en-US" dirty="0"/>
              <a:t> loading</a:t>
            </a:r>
            <a:endParaRPr lang="en-SG" dirty="0"/>
          </a:p>
          <a:p>
            <a:pPr marL="285750" lvl="0" indent="-285750">
              <a:buFont typeface="Arial" panose="020B0604020202020204" pitchFamily="34" charset="0"/>
              <a:buChar char="•"/>
            </a:pPr>
            <a:r>
              <a:rPr lang="en-US" dirty="0"/>
              <a:t>Number of tubes</a:t>
            </a:r>
            <a:endParaRPr lang="en-SG" dirty="0"/>
          </a:p>
          <a:p>
            <a:pPr marL="285750" lvl="0" indent="-285750">
              <a:buFont typeface="Arial" panose="020B0604020202020204" pitchFamily="34" charset="0"/>
              <a:buChar char="•"/>
            </a:pPr>
            <a:r>
              <a:rPr lang="en-US" dirty="0"/>
              <a:t>Length of tubes</a:t>
            </a:r>
            <a:endParaRPr lang="en-SG" dirty="0"/>
          </a:p>
          <a:p>
            <a:pPr marL="285750" lvl="0" indent="-285750">
              <a:buFont typeface="Arial" panose="020B0604020202020204" pitchFamily="34" charset="0"/>
              <a:buChar char="•"/>
            </a:pPr>
            <a:r>
              <a:rPr lang="en-US" dirty="0"/>
              <a:t>Diameter of tubes</a:t>
            </a:r>
            <a:endParaRPr lang="en-SG" dirty="0"/>
          </a:p>
          <a:p>
            <a:pPr marL="285750" lvl="0" indent="-285750">
              <a:buFont typeface="Arial" panose="020B0604020202020204" pitchFamily="34" charset="0"/>
              <a:buChar char="•"/>
            </a:pPr>
            <a:r>
              <a:rPr lang="en-US" dirty="0"/>
              <a:t>Tube side and shell side pressure drops</a:t>
            </a:r>
            <a:endParaRPr lang="en-SG" dirty="0"/>
          </a:p>
          <a:p>
            <a:endParaRPr lang="en-SG" dirty="0"/>
          </a:p>
        </p:txBody>
      </p:sp>
    </p:spTree>
    <p:extLst>
      <p:ext uri="{BB962C8B-B14F-4D97-AF65-F5344CB8AC3E}">
        <p14:creationId xmlns:p14="http://schemas.microsoft.com/office/powerpoint/2010/main" val="2077309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135</TotalTime>
  <Words>422</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Century Gothic</vt:lpstr>
      <vt:lpstr>Times New Roman</vt:lpstr>
      <vt:lpstr>Wingdings</vt:lpstr>
      <vt:lpstr>Wood Type</vt:lpstr>
      <vt:lpstr>Design of a condenser </vt:lpstr>
      <vt:lpstr>Introduction:</vt:lpstr>
      <vt:lpstr>Condenser:</vt:lpstr>
      <vt:lpstr>Aim:</vt:lpstr>
      <vt:lpstr>Input:</vt:lpstr>
      <vt:lpstr>Conditions: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condenser </dc:title>
  <dc:creator>Admin</dc:creator>
  <cp:lastModifiedBy>sangavimail@gmail.com</cp:lastModifiedBy>
  <cp:revision>13</cp:revision>
  <dcterms:created xsi:type="dcterms:W3CDTF">2018-10-07T12:32:10Z</dcterms:created>
  <dcterms:modified xsi:type="dcterms:W3CDTF">2018-10-08T09:55:31Z</dcterms:modified>
</cp:coreProperties>
</file>